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7" r:id="rId3"/>
    <p:sldId id="286" r:id="rId4"/>
    <p:sldId id="294" r:id="rId5"/>
    <p:sldId id="282" r:id="rId6"/>
    <p:sldId id="299" r:id="rId7"/>
    <p:sldId id="300" r:id="rId8"/>
    <p:sldId id="291" r:id="rId9"/>
    <p:sldId id="305" r:id="rId10"/>
    <p:sldId id="281" r:id="rId11"/>
    <p:sldId id="290" r:id="rId12"/>
    <p:sldId id="292" r:id="rId13"/>
    <p:sldId id="293" r:id="rId14"/>
    <p:sldId id="295" r:id="rId15"/>
    <p:sldId id="297" r:id="rId16"/>
    <p:sldId id="302" r:id="rId17"/>
    <p:sldId id="288" r:id="rId18"/>
    <p:sldId id="284" r:id="rId19"/>
    <p:sldId id="283" r:id="rId20"/>
    <p:sldId id="301" r:id="rId21"/>
    <p:sldId id="303" r:id="rId22"/>
    <p:sldId id="304" r:id="rId23"/>
    <p:sldId id="28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3" d="100"/>
          <a:sy n="83" d="100"/>
        </p:scale>
        <p:origin x="894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08105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7: Unsupervised learning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</a:t>
            </a:r>
            <a:r>
              <a:rPr lang="nl-NL" dirty="0" err="1" smtClean="0"/>
              <a:t>wrangling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3592" y="1556792"/>
            <a:ext cx="7881938" cy="595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weeks. See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clustering/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xercise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for the data set.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the files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ratings.csv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movies.csv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 at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might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pivot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user-item matrix?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a user-item matrix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ratings,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in the columns.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the items?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check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is correct.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a histogram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ratings of a movie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smtClean="0"/>
              <a:t>User ratings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745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79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clustering?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595378"/>
          </a:xfrm>
        </p:spPr>
        <p:txBody>
          <a:bodyPr/>
          <a:lstStyle/>
          <a:p>
            <a:r>
              <a:rPr lang="nl-NL" sz="2400" dirty="0" err="1" smtClean="0"/>
              <a:t>To</a:t>
            </a:r>
            <a:r>
              <a:rPr lang="nl-NL" sz="2400" dirty="0" smtClean="0"/>
              <a:t> discover </a:t>
            </a:r>
            <a:r>
              <a:rPr lang="nl-NL" sz="2400" dirty="0" err="1" smtClean="0"/>
              <a:t>interesting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clusters in the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adapt</a:t>
            </a:r>
            <a:r>
              <a:rPr lang="nl-NL" sz="2400" dirty="0" smtClean="0"/>
              <a:t> </a:t>
            </a:r>
            <a:r>
              <a:rPr lang="nl-NL" sz="2400" dirty="0" err="1" smtClean="0"/>
              <a:t>our</a:t>
            </a:r>
            <a:r>
              <a:rPr lang="nl-NL" sz="2400" dirty="0" smtClean="0"/>
              <a:t> content or marketing </a:t>
            </a:r>
            <a:r>
              <a:rPr lang="nl-NL" sz="2400" dirty="0" err="1" smtClean="0"/>
              <a:t>strategy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different user types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</a:t>
            </a:r>
            <a:r>
              <a:rPr lang="nl-NL" sz="2400" dirty="0" err="1" smtClean="0"/>
              <a:t>behavior</a:t>
            </a:r>
            <a:r>
              <a:rPr lang="nl-NL" sz="2400" dirty="0" smtClean="0"/>
              <a:t> (user </a:t>
            </a:r>
            <a:r>
              <a:rPr lang="nl-NL" sz="2400" dirty="0" err="1" smtClean="0"/>
              <a:t>profiling</a:t>
            </a:r>
            <a:r>
              <a:rPr lang="nl-NL" sz="2400" dirty="0" smtClean="0"/>
              <a:t>), e.g.</a:t>
            </a:r>
          </a:p>
          <a:p>
            <a:pPr lvl="1"/>
            <a:r>
              <a:rPr lang="nl-NL" sz="2400" dirty="0" smtClean="0"/>
              <a:t>Explicit: </a:t>
            </a:r>
            <a:r>
              <a:rPr lang="nl-NL" sz="2400" dirty="0" err="1" smtClean="0"/>
              <a:t>likes</a:t>
            </a:r>
            <a:r>
              <a:rPr lang="nl-NL" sz="2400" dirty="0" smtClean="0"/>
              <a:t>, </a:t>
            </a:r>
            <a:r>
              <a:rPr lang="nl-NL" sz="2400" dirty="0" err="1" smtClean="0"/>
              <a:t>favorites</a:t>
            </a:r>
            <a:r>
              <a:rPr lang="nl-NL" sz="2400" dirty="0" smtClean="0"/>
              <a:t>, ratings,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etc.</a:t>
            </a:r>
          </a:p>
          <a:p>
            <a:pPr lvl="1"/>
            <a:r>
              <a:rPr lang="nl-NL" sz="2400" dirty="0" err="1" smtClean="0"/>
              <a:t>Implicit</a:t>
            </a:r>
            <a:r>
              <a:rPr lang="nl-NL" sz="2400" dirty="0" smtClean="0"/>
              <a:t>: pages </a:t>
            </a:r>
            <a:r>
              <a:rPr lang="nl-NL" sz="2400" dirty="0" err="1" smtClean="0"/>
              <a:t>visited</a:t>
            </a:r>
            <a:r>
              <a:rPr lang="nl-NL" sz="2400" dirty="0" smtClean="0"/>
              <a:t>, content </a:t>
            </a:r>
            <a:r>
              <a:rPr lang="nl-NL" sz="2400" dirty="0" err="1" smtClean="0"/>
              <a:t>seen</a:t>
            </a:r>
            <a:r>
              <a:rPr lang="nl-NL" sz="2400" dirty="0" smtClean="0"/>
              <a:t>, mouse </a:t>
            </a:r>
            <a:r>
              <a:rPr lang="nl-NL" sz="2400" dirty="0" err="1" smtClean="0"/>
              <a:t>movements</a:t>
            </a:r>
            <a:r>
              <a:rPr lang="nl-NL" sz="2400" dirty="0" smtClean="0"/>
              <a:t>, etc.</a:t>
            </a:r>
          </a:p>
          <a:p>
            <a:pPr lvl="1"/>
            <a:endParaRPr lang="nl-NL" sz="2400" dirty="0"/>
          </a:p>
          <a:p>
            <a:pPr marL="0" indent="0">
              <a:buNone/>
            </a:pPr>
            <a:endParaRPr lang="nl-NL" sz="2600" dirty="0" smtClean="0"/>
          </a:p>
          <a:p>
            <a:pPr lvl="1"/>
            <a:endParaRPr lang="nl-NL" sz="2400" dirty="0" smtClean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222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clustering?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928692" cy="2627313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746104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several</a:t>
            </a:r>
            <a:r>
              <a:rPr lang="nl-NL" sz="2000" kern="0" dirty="0" smtClean="0"/>
              <a:t> clusters</a:t>
            </a:r>
          </a:p>
          <a:p>
            <a:endParaRPr lang="nl-NL" sz="2000" kern="0" dirty="0"/>
          </a:p>
          <a:p>
            <a:r>
              <a:rPr lang="nl-NL" sz="2000" kern="0" dirty="0" smtClean="0"/>
              <a:t>It’s </a:t>
            </a:r>
            <a:r>
              <a:rPr lang="nl-NL" sz="2000" kern="0" dirty="0" err="1" smtClean="0"/>
              <a:t>not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always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clear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which</a:t>
            </a:r>
            <a:r>
              <a:rPr lang="nl-NL" sz="2000" kern="0" dirty="0" smtClean="0"/>
              <a:t> solution is ‘correct’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There</a:t>
            </a:r>
            <a:r>
              <a:rPr lang="nl-NL" sz="2000" kern="0" dirty="0" smtClean="0"/>
              <a:t> are </a:t>
            </a:r>
            <a:r>
              <a:rPr lang="nl-NL" sz="2000" kern="0" dirty="0" err="1" smtClean="0"/>
              <a:t>many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algorithms</a:t>
            </a:r>
            <a:r>
              <a:rPr lang="nl-NL" sz="2000" kern="0" dirty="0"/>
              <a:t>;</a:t>
            </a:r>
            <a:r>
              <a:rPr lang="nl-NL" sz="2000" kern="0" dirty="0" smtClean="0"/>
              <a:t> we </a:t>
            </a:r>
            <a:r>
              <a:rPr lang="nl-NL" sz="2000" kern="0" dirty="0" err="1" smtClean="0"/>
              <a:t>will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use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k-</a:t>
            </a:r>
            <a:r>
              <a:rPr lang="nl-NL" sz="2000" kern="0" dirty="0" smtClean="0"/>
              <a:t>means (</a:t>
            </a:r>
            <a:r>
              <a:rPr lang="nl-NL" sz="2000" kern="0" dirty="0" err="1" smtClean="0"/>
              <a:t>simple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understand</a:t>
            </a:r>
            <a:r>
              <a:rPr lang="nl-NL" sz="2000" kern="0" dirty="0" smtClean="0"/>
              <a:t> but </a:t>
            </a:r>
            <a:r>
              <a:rPr lang="nl-NL" sz="2000" kern="0" dirty="0" err="1" smtClean="0"/>
              <a:t>often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suboptimal</a:t>
            </a:r>
            <a:r>
              <a:rPr lang="nl-NL" sz="2000" kern="0" dirty="0" smtClean="0"/>
              <a:t>)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Remember</a:t>
            </a:r>
            <a:r>
              <a:rPr lang="nl-NL" sz="2000" kern="0" dirty="0" smtClean="0"/>
              <a:t>: </a:t>
            </a:r>
            <a:r>
              <a:rPr lang="nl-NL" sz="2000" kern="0" dirty="0" err="1" smtClean="0"/>
              <a:t>shown</a:t>
            </a:r>
            <a:r>
              <a:rPr lang="nl-NL" sz="2000" kern="0" dirty="0" smtClean="0"/>
              <a:t> as 2-dimensional here but </a:t>
            </a:r>
            <a:r>
              <a:rPr lang="nl-NL" sz="2000" i="1" kern="0" dirty="0" smtClean="0"/>
              <a:t>n</a:t>
            </a:r>
            <a:r>
              <a:rPr lang="nl-NL" sz="2000" kern="0" dirty="0" smtClean="0"/>
              <a:t>-</a:t>
            </a:r>
            <a:r>
              <a:rPr lang="nl-NL" sz="2000" kern="0" dirty="0" err="1" smtClean="0"/>
              <a:t>dimensional</a:t>
            </a:r>
            <a:r>
              <a:rPr lang="nl-NL" sz="2000" kern="0" dirty="0" smtClean="0"/>
              <a:t> in </a:t>
            </a:r>
            <a:r>
              <a:rPr lang="nl-NL" sz="2000" kern="0" dirty="0" err="1" smtClean="0"/>
              <a:t>reality</a:t>
            </a:r>
            <a:r>
              <a:rPr lang="nl-NL" sz="2000" kern="0" dirty="0" smtClean="0"/>
              <a:t>, </a:t>
            </a:r>
            <a:r>
              <a:rPr lang="nl-NL" sz="2000" i="1" kern="0" dirty="0" smtClean="0"/>
              <a:t>n </a:t>
            </a:r>
            <a:r>
              <a:rPr lang="nl-NL" sz="2000" kern="0" dirty="0" err="1" smtClean="0"/>
              <a:t>being</a:t>
            </a:r>
            <a:r>
              <a:rPr lang="nl-NL" sz="2000" kern="0" dirty="0" smtClean="0"/>
              <a:t> the </a:t>
            </a:r>
            <a:r>
              <a:rPr lang="nl-NL" sz="2000" kern="0" dirty="0" err="1" smtClean="0"/>
              <a:t>number</a:t>
            </a:r>
            <a:r>
              <a:rPr lang="nl-NL" sz="2000" kern="0" dirty="0" smtClean="0"/>
              <a:t> of variables </a:t>
            </a:r>
            <a:r>
              <a:rPr lang="nl-NL" sz="2000" kern="0" dirty="0" err="1" smtClean="0"/>
              <a:t>used</a:t>
            </a:r>
            <a:endParaRPr lang="nl-NL" sz="2000" kern="0" dirty="0" smtClean="0"/>
          </a:p>
          <a:p>
            <a:pPr lvl="1"/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400" kern="0" dirty="0" smtClean="0"/>
          </a:p>
          <a:p>
            <a:pPr lvl="1"/>
            <a:endParaRPr lang="nl-NL" sz="2000" kern="0" dirty="0" smtClean="0"/>
          </a:p>
          <a:p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000" kern="0" dirty="0"/>
          </a:p>
        </p:txBody>
      </p:sp>
    </p:spTree>
    <p:extLst>
      <p:ext uri="{BB962C8B-B14F-4D97-AF65-F5344CB8AC3E}">
        <p14:creationId xmlns:p14="http://schemas.microsoft.com/office/powerpoint/2010/main" val="24342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3168352" cy="6223242"/>
          </a:xfrm>
        </p:spPr>
        <p:txBody>
          <a:bodyPr/>
          <a:lstStyle/>
          <a:p>
            <a:r>
              <a:rPr lang="nl-NL" sz="2000" dirty="0" err="1" smtClean="0"/>
              <a:t>Each</a:t>
            </a:r>
            <a:r>
              <a:rPr lang="nl-NL" sz="2000" dirty="0" smtClean="0"/>
              <a:t> user is </a:t>
            </a:r>
            <a:r>
              <a:rPr lang="nl-NL" sz="2000" dirty="0" err="1" smtClean="0"/>
              <a:t>represented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a point in </a:t>
            </a:r>
            <a:r>
              <a:rPr lang="nl-NL" sz="2000" dirty="0" err="1" smtClean="0"/>
              <a:t>space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Each</a:t>
            </a:r>
            <a:r>
              <a:rPr lang="nl-NL" sz="2000" dirty="0" smtClean="0"/>
              <a:t> item (movie) is a </a:t>
            </a:r>
            <a:r>
              <a:rPr lang="nl-NL" sz="2000" dirty="0" err="1" smtClean="0"/>
              <a:t>dimension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The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users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i="1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</a:t>
            </a:r>
            <a:r>
              <a:rPr lang="nl-NL" sz="2000" dirty="0" err="1" smtClean="0"/>
              <a:t>movies</a:t>
            </a:r>
            <a:r>
              <a:rPr lang="nl-NL" sz="2000" dirty="0" smtClean="0"/>
              <a:t> (</a:t>
            </a:r>
            <a:r>
              <a:rPr lang="nl-NL" sz="2000" dirty="0" err="1" smtClean="0"/>
              <a:t>shown</a:t>
            </a:r>
            <a:r>
              <a:rPr lang="nl-NL" sz="2000" dirty="0" smtClean="0"/>
              <a:t>: 3)</a:t>
            </a:r>
            <a:endParaRPr lang="nl-NL" sz="1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nl-NL" sz="2000" dirty="0"/>
          </a:p>
          <a:p>
            <a:endParaRPr lang="nl-NL" sz="2200" dirty="0"/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86339"/>
              </p:ext>
            </p:extLst>
          </p:nvPr>
        </p:nvGraphicFramePr>
        <p:xfrm>
          <a:off x="4644008" y="1844824"/>
          <a:ext cx="4143128" cy="178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38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22018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User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 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</a:t>
                      </a:r>
                      <a:r>
                        <a:rPr lang="nl-NL" sz="1200" baseline="0" dirty="0" smtClean="0"/>
                        <a:t> 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Movie 3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</a:tbl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933549" cy="1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488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</a:t>
            </a:r>
            <a:r>
              <a:rPr lang="nl-NL" dirty="0" smtClean="0"/>
              <a:t>-means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37126" y="4146370"/>
            <a:ext cx="2148868" cy="1532727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3. Move cluster centers </a:t>
            </a:r>
            <a:r>
              <a:rPr lang="nl-NL" sz="2000" dirty="0" err="1" smtClean="0"/>
              <a:t>to</a:t>
            </a:r>
            <a:r>
              <a:rPr lang="nl-NL" sz="2000" dirty="0" smtClean="0"/>
              <a:t> center of </a:t>
            </a:r>
            <a:r>
              <a:rPr lang="nl-NL" sz="2000" dirty="0" err="1" smtClean="0"/>
              <a:t>observations</a:t>
            </a:r>
            <a:endParaRPr lang="nl-NL" sz="2000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2321322"/>
            <a:ext cx="1728192" cy="1663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73" y="2421152"/>
            <a:ext cx="1816139" cy="15641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3" y="2270791"/>
            <a:ext cx="1990725" cy="17145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48880"/>
            <a:ext cx="1900055" cy="1636411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588257" y="4146368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2. </a:t>
            </a:r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each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nearest</a:t>
            </a:r>
            <a:r>
              <a:rPr lang="nl-NL" sz="2000" kern="0" dirty="0" smtClean="0"/>
              <a:t> center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 bwMode="auto">
          <a:xfrm>
            <a:off x="313808" y="4193530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1. Start </a:t>
            </a:r>
            <a:r>
              <a:rPr lang="nl-NL" sz="2000" kern="0" dirty="0" err="1" smtClean="0"/>
              <a:t>with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 </a:t>
            </a:r>
            <a:r>
              <a:rPr lang="nl-NL" sz="2000" kern="0" dirty="0" smtClean="0"/>
              <a:t>cluster centers at random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 bwMode="auto">
          <a:xfrm>
            <a:off x="6885994" y="4178352"/>
            <a:ext cx="214886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4. </a:t>
            </a:r>
            <a:r>
              <a:rPr lang="nl-NL" sz="2000" kern="0" dirty="0" err="1" smtClean="0"/>
              <a:t>Repeat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until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stable</a:t>
            </a:r>
            <a:endParaRPr lang="nl-NL" sz="2000" kern="0" dirty="0" smtClean="0"/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846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0" y="1628800"/>
            <a:ext cx="4680520" cy="4548261"/>
          </a:xfrm>
        </p:spPr>
      </p:pic>
    </p:spTree>
    <p:extLst>
      <p:ext uri="{BB962C8B-B14F-4D97-AF65-F5344CB8AC3E}">
        <p14:creationId xmlns:p14="http://schemas.microsoft.com/office/powerpoint/2010/main" val="16251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 2: clustering </a:t>
            </a:r>
            <a:r>
              <a:rPr lang="nl-NL" sz="2800" i="1" dirty="0" smtClean="0"/>
              <a:t>Iris </a:t>
            </a:r>
            <a:r>
              <a:rPr lang="nl-NL" sz="2800" dirty="0" smtClean="0"/>
              <a:t>data set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logic of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 See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for the data set (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k-means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a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plot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x-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y-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the different Iris species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Seaborn 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clusters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naked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species?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clusters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X variables),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new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the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data set?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i="1" dirty="0" smtClean="0"/>
              <a:t>k</a:t>
            </a:r>
            <a:r>
              <a:rPr lang="nl-NL" dirty="0" smtClean="0"/>
              <a:t>-means</a:t>
            </a:r>
            <a:endParaRPr lang="nl-NL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/>
              <a:t>k</a:t>
            </a:r>
            <a:r>
              <a:rPr lang="nl-NL" sz="2400" dirty="0" smtClean="0"/>
              <a:t>-means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make </a:t>
            </a:r>
            <a:r>
              <a:rPr lang="nl-NL" sz="2400" dirty="0" err="1" smtClean="0"/>
              <a:t>Voronoi</a:t>
            </a:r>
            <a:r>
              <a:rPr lang="nl-NL" sz="2400" dirty="0" smtClean="0"/>
              <a:t> </a:t>
            </a:r>
            <a:r>
              <a:rPr lang="nl-NL" sz="2400" dirty="0" err="1" smtClean="0"/>
              <a:t>cells</a:t>
            </a:r>
            <a:r>
              <a:rPr lang="nl-NL" sz="2400" dirty="0" smtClean="0"/>
              <a:t> (straight </a:t>
            </a:r>
            <a:r>
              <a:rPr lang="nl-NL" sz="2400" dirty="0" err="1" smtClean="0"/>
              <a:t>lines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Suitable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clusters </a:t>
            </a:r>
            <a:r>
              <a:rPr lang="nl-NL" sz="2400" dirty="0" err="1" smtClean="0"/>
              <a:t>often</a:t>
            </a:r>
            <a:r>
              <a:rPr lang="nl-NL" sz="2400" dirty="0" smtClean="0"/>
              <a:t> hard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determine</a:t>
            </a:r>
            <a:r>
              <a:rPr lang="nl-NL" sz="2400" dirty="0" smtClean="0"/>
              <a:t> in </a:t>
            </a:r>
            <a:r>
              <a:rPr lang="nl-NL" sz="2400" dirty="0" err="1" smtClean="0"/>
              <a:t>practice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22585"/>
          </a:xfrm>
        </p:spPr>
        <p:txBody>
          <a:bodyPr/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exercise</a:t>
            </a:r>
            <a:r>
              <a:rPr lang="nl-NL" sz="2400" dirty="0" smtClean="0"/>
              <a:t> </a:t>
            </a:r>
            <a:r>
              <a:rPr lang="nl-NL" sz="2400" dirty="0"/>
              <a:t>3</a:t>
            </a:r>
            <a:r>
              <a:rPr lang="nl-NL" sz="2400" dirty="0" smtClean="0"/>
              <a:t>, </a:t>
            </a:r>
            <a:r>
              <a:rPr lang="nl-NL" sz="2400" dirty="0" err="1" smtClean="0"/>
              <a:t>some</a:t>
            </a:r>
            <a:r>
              <a:rPr lang="nl-NL" sz="2400" dirty="0" smtClean="0"/>
              <a:t> pre-processing has been </a:t>
            </a:r>
            <a:r>
              <a:rPr lang="nl-NL" sz="2400" dirty="0" err="1" smtClean="0"/>
              <a:t>done</a:t>
            </a:r>
            <a:r>
              <a:rPr lang="nl-NL" sz="2400" dirty="0" smtClean="0"/>
              <a:t>:</a:t>
            </a:r>
            <a:endParaRPr lang="nl-NL" sz="2400" dirty="0"/>
          </a:p>
          <a:p>
            <a:endParaRPr lang="nl-NL" sz="2400" dirty="0" smtClean="0"/>
          </a:p>
          <a:p>
            <a:pPr lvl="1"/>
            <a:r>
              <a:rPr lang="nl-NL" sz="2200" dirty="0" err="1" smtClean="0"/>
              <a:t>Filling</a:t>
            </a:r>
            <a:r>
              <a:rPr lang="nl-NL" sz="2200" dirty="0" smtClean="0"/>
              <a:t> the </a:t>
            </a:r>
            <a:r>
              <a:rPr lang="nl-NL" sz="2200" dirty="0" err="1" smtClean="0"/>
              <a:t>NaN</a:t>
            </a:r>
            <a:r>
              <a:rPr lang="nl-NL" sz="2200" dirty="0" smtClean="0"/>
              <a:t> of </a:t>
            </a:r>
            <a:r>
              <a:rPr lang="nl-NL" sz="2200" dirty="0" err="1" smtClean="0"/>
              <a:t>unrated</a:t>
            </a:r>
            <a:r>
              <a:rPr lang="nl-NL" sz="2200" dirty="0" smtClean="0"/>
              <a:t> </a:t>
            </a:r>
            <a:r>
              <a:rPr lang="nl-NL" sz="2200" dirty="0" err="1" smtClean="0"/>
              <a:t>movies</a:t>
            </a:r>
            <a:r>
              <a:rPr lang="nl-NL" sz="2200" dirty="0" smtClean="0"/>
              <a:t> </a:t>
            </a:r>
            <a:r>
              <a:rPr lang="nl-NL" sz="2200" dirty="0" err="1" smtClean="0"/>
              <a:t>with</a:t>
            </a:r>
            <a:r>
              <a:rPr lang="nl-NL" sz="2200" dirty="0" smtClean="0"/>
              <a:t> 0 (</a:t>
            </a:r>
            <a:r>
              <a:rPr lang="nl-NL" sz="2200" dirty="0" err="1" smtClean="0"/>
              <a:t>not</a:t>
            </a:r>
            <a:r>
              <a:rPr lang="nl-NL" sz="2200" dirty="0" smtClean="0"/>
              <a:t> at </a:t>
            </a:r>
            <a:r>
              <a:rPr lang="nl-NL" sz="2200" dirty="0" err="1" smtClean="0"/>
              <a:t>all</a:t>
            </a:r>
            <a:r>
              <a:rPr lang="nl-NL" sz="2200" dirty="0" smtClean="0"/>
              <a:t> a </a:t>
            </a:r>
            <a:r>
              <a:rPr lang="nl-NL" sz="2200" dirty="0" err="1" smtClean="0"/>
              <a:t>great</a:t>
            </a:r>
            <a:r>
              <a:rPr lang="nl-NL" sz="2200" dirty="0" smtClean="0"/>
              <a:t> solution -&gt; </a:t>
            </a:r>
            <a:r>
              <a:rPr lang="nl-NL" sz="2200" dirty="0" err="1" smtClean="0"/>
              <a:t>why</a:t>
            </a:r>
            <a:r>
              <a:rPr lang="nl-NL" sz="2200" dirty="0" smtClean="0"/>
              <a:t> </a:t>
            </a:r>
            <a:r>
              <a:rPr lang="nl-NL" sz="2200" dirty="0" err="1" smtClean="0"/>
              <a:t>not</a:t>
            </a:r>
            <a:r>
              <a:rPr lang="nl-NL" sz="2200" dirty="0" smtClean="0"/>
              <a:t>?)</a:t>
            </a:r>
          </a:p>
          <a:p>
            <a:endParaRPr lang="nl-NL" sz="2400" dirty="0"/>
          </a:p>
          <a:p>
            <a:pPr lvl="1"/>
            <a:r>
              <a:rPr lang="nl-NL" sz="2200" dirty="0" smtClean="0"/>
              <a:t>Ordering the columns of the dataframe from most </a:t>
            </a:r>
            <a:r>
              <a:rPr lang="nl-NL" sz="2200" dirty="0" err="1" smtClean="0"/>
              <a:t>frequently</a:t>
            </a:r>
            <a:r>
              <a:rPr lang="nl-NL" sz="2200" dirty="0" smtClean="0"/>
              <a:t> </a:t>
            </a:r>
            <a:r>
              <a:rPr lang="nl-NL" sz="2200" dirty="0" err="1" smtClean="0"/>
              <a:t>rated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least</a:t>
            </a:r>
            <a:r>
              <a:rPr lang="nl-NL" sz="2200" dirty="0" smtClean="0"/>
              <a:t> </a:t>
            </a:r>
            <a:r>
              <a:rPr lang="nl-NL" sz="2200" dirty="0" err="1" smtClean="0"/>
              <a:t>frequently</a:t>
            </a:r>
            <a:r>
              <a:rPr lang="nl-NL" sz="2200" dirty="0" smtClean="0"/>
              <a:t> </a:t>
            </a:r>
            <a:r>
              <a:rPr lang="nl-NL" sz="2200" dirty="0" err="1" smtClean="0"/>
              <a:t>rated</a:t>
            </a:r>
            <a:endParaRPr lang="nl-NL" sz="2200" dirty="0"/>
          </a:p>
          <a:p>
            <a:endParaRPr lang="nl-NL" sz="2400" dirty="0" smtClean="0"/>
          </a:p>
          <a:p>
            <a:r>
              <a:rPr lang="nl-NL" sz="2400" dirty="0" err="1" smtClean="0"/>
              <a:t>Your</a:t>
            </a:r>
            <a:r>
              <a:rPr lang="nl-NL" sz="2400" dirty="0" smtClean="0"/>
              <a:t> job is </a:t>
            </a:r>
            <a:r>
              <a:rPr lang="nl-NL" sz="2400" dirty="0" err="1" smtClean="0"/>
              <a:t>to</a:t>
            </a:r>
            <a:r>
              <a:rPr lang="nl-NL" sz="2400" dirty="0" smtClean="0"/>
              <a:t> finish the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 code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3693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clustering users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Movielens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taste. The first part has been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movielens_clustering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moviegoers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Movielens user-item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the code. Store the cluster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dataframe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 cluster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mean rating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alphabetically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reorder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my_pivot.reindex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ratings.count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).index, 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Examine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mean ratings of the top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user clusters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(e.g.,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simple-minded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 movie lover’)?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hard…</a:t>
            </a:r>
          </a:p>
          <a:p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6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Pythagoras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CheCheDaWaff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pictures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Weston.pace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gif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Chire</a:t>
            </a:r>
            <a:r>
              <a:rPr lang="nl-NL" sz="2400" dirty="0" smtClean="0"/>
              <a:t> (CC-BY-SA)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0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8203334" cy="32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This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083921"/>
          </a:xfrm>
        </p:spPr>
        <p:txBody>
          <a:bodyPr/>
          <a:lstStyle/>
          <a:p>
            <a:r>
              <a:rPr lang="nl-NL" sz="2400" dirty="0" smtClean="0"/>
              <a:t>How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information from users…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generate</a:t>
            </a:r>
            <a:r>
              <a:rPr lang="nl-NL" sz="2400" dirty="0" smtClean="0"/>
              <a:t> user or item ‘</a:t>
            </a:r>
            <a:r>
              <a:rPr lang="nl-NL" sz="2400" dirty="0" err="1" smtClean="0"/>
              <a:t>profiles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clustering (this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users (next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  <a:endParaRPr lang="nl-NL" sz="24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00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166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9038"/>
            <a:ext cx="806319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MovieLens</a:t>
            </a:r>
            <a:r>
              <a:rPr lang="nl-NL" dirty="0" smtClean="0"/>
              <a:t> data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smtClean="0"/>
              <a:t>Project </a:t>
            </a:r>
            <a:r>
              <a:rPr lang="nl-NL" sz="2400" dirty="0" err="1" smtClean="0"/>
              <a:t>for</a:t>
            </a:r>
            <a:r>
              <a:rPr lang="nl-NL" sz="2400" dirty="0" smtClean="0"/>
              <a:t> movie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academic</a:t>
            </a:r>
            <a:r>
              <a:rPr lang="nl-NL" sz="2400" dirty="0" smtClean="0"/>
              <a:t> research from University of Minnesota (grouplens.org)</a:t>
            </a:r>
          </a:p>
          <a:p>
            <a:endParaRPr lang="nl-NL" sz="2400" dirty="0"/>
          </a:p>
          <a:p>
            <a:r>
              <a:rPr lang="nl-NL" sz="2400" dirty="0" smtClean="0"/>
              <a:t>Full dataset: 20 </a:t>
            </a:r>
            <a:r>
              <a:rPr lang="nl-NL" sz="2400" dirty="0" err="1" smtClean="0"/>
              <a:t>million</a:t>
            </a:r>
            <a:r>
              <a:rPr lang="nl-NL" sz="2400" dirty="0" smtClean="0"/>
              <a:t> ratings </a:t>
            </a:r>
            <a:r>
              <a:rPr lang="nl-NL" sz="2400" dirty="0" err="1" smtClean="0"/>
              <a:t>and</a:t>
            </a:r>
            <a:r>
              <a:rPr lang="nl-NL" sz="2400" dirty="0" smtClean="0"/>
              <a:t> 465,000 tag </a:t>
            </a:r>
            <a:r>
              <a:rPr lang="nl-NL" sz="2400" dirty="0" err="1" smtClean="0"/>
              <a:t>applications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27,000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138,000 users.</a:t>
            </a:r>
          </a:p>
          <a:p>
            <a:endParaRPr lang="nl-NL" sz="2400" dirty="0"/>
          </a:p>
          <a:p>
            <a:r>
              <a:rPr lang="nl-NL" sz="2400" dirty="0" smtClean="0"/>
              <a:t>For a </a:t>
            </a:r>
            <a:r>
              <a:rPr lang="nl-NL" sz="2400" dirty="0" err="1" smtClean="0"/>
              <a:t>better</a:t>
            </a:r>
            <a:r>
              <a:rPr lang="nl-NL" sz="2400" dirty="0" smtClean="0"/>
              <a:t> </a:t>
            </a:r>
            <a:r>
              <a:rPr lang="nl-NL" sz="2400" dirty="0" err="1" smtClean="0"/>
              <a:t>overview</a:t>
            </a:r>
            <a:r>
              <a:rPr lang="nl-NL" sz="2400" dirty="0" smtClean="0"/>
              <a:t>,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smaller dataset </a:t>
            </a:r>
            <a:r>
              <a:rPr lang="nl-NL" sz="2400" dirty="0" err="1" smtClean="0"/>
              <a:t>with</a:t>
            </a:r>
            <a:r>
              <a:rPr lang="nl-NL" sz="2400" dirty="0" smtClean="0"/>
              <a:t> 100,000 ratings </a:t>
            </a:r>
            <a:r>
              <a:rPr lang="nl-NL" sz="2400" dirty="0" err="1" smtClean="0"/>
              <a:t>to</a:t>
            </a:r>
            <a:r>
              <a:rPr lang="nl-NL" sz="2400" dirty="0" smtClean="0"/>
              <a:t> 9,000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600 users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052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User-item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08947"/>
              </p:ext>
            </p:extLst>
          </p:nvPr>
        </p:nvGraphicFramePr>
        <p:xfrm>
          <a:off x="1331640" y="1700808"/>
          <a:ext cx="7190184" cy="3960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8364">
                  <a:extLst>
                    <a:ext uri="{9D8B030D-6E8A-4147-A177-3AD203B41FA5}">
                      <a16:colId xmlns:a16="http://schemas.microsoft.com/office/drawing/2014/main" val="4041177173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225774273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999952126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406259875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17225038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80280137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Pulp Fiction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Toy Story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The Dark Knight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La</a:t>
                      </a:r>
                      <a:r>
                        <a:rPr lang="nl-NL" baseline="0" dirty="0" smtClean="0"/>
                        <a:t> Land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Star Wars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8789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8011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38459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-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94665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4974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8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 ratings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4653136"/>
            <a:ext cx="7881938" cy="1754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Ratings are </a:t>
            </a:r>
            <a:r>
              <a:rPr lang="nl-NL" sz="2000" dirty="0" err="1" smtClean="0"/>
              <a:t>typically</a:t>
            </a:r>
            <a:r>
              <a:rPr lang="nl-NL" sz="2000" dirty="0" smtClean="0"/>
              <a:t> </a:t>
            </a:r>
            <a:r>
              <a:rPr lang="nl-NL" sz="2000" dirty="0" err="1" smtClean="0"/>
              <a:t>left-skewed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the mean is </a:t>
            </a:r>
            <a:r>
              <a:rPr lang="nl-NL" sz="2000" dirty="0" err="1" smtClean="0"/>
              <a:t>above</a:t>
            </a:r>
            <a:r>
              <a:rPr lang="nl-NL" sz="2000" dirty="0" smtClean="0"/>
              <a:t> the center of the </a:t>
            </a:r>
            <a:r>
              <a:rPr lang="nl-NL" sz="2000" dirty="0" err="1" smtClean="0"/>
              <a:t>scale</a:t>
            </a:r>
            <a:endParaRPr lang="nl-NL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Ratings (</a:t>
            </a:r>
            <a:r>
              <a:rPr lang="nl-NL" sz="2000" dirty="0" err="1" smtClean="0"/>
              <a:t>especially</a:t>
            </a:r>
            <a:r>
              <a:rPr lang="nl-NL" sz="2000" dirty="0" smtClean="0"/>
              <a:t> product ratings) </a:t>
            </a:r>
            <a:r>
              <a:rPr lang="nl-NL" sz="2000" dirty="0" err="1" smtClean="0"/>
              <a:t>may</a:t>
            </a:r>
            <a:r>
              <a:rPr lang="nl-NL" sz="2000" dirty="0" smtClean="0"/>
              <a:t> have a smaller peak at the low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People </a:t>
            </a:r>
            <a:r>
              <a:rPr lang="nl-NL" sz="2000" dirty="0" err="1" smtClean="0"/>
              <a:t>vote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their</a:t>
            </a:r>
            <a:r>
              <a:rPr lang="nl-NL" sz="2000" dirty="0" smtClean="0"/>
              <a:t> </a:t>
            </a:r>
            <a:r>
              <a:rPr lang="nl-NL" sz="2000" dirty="0" err="1" smtClean="0"/>
              <a:t>favorites</a:t>
            </a:r>
            <a:endParaRPr lang="nl-NL" sz="20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4" y="1844824"/>
            <a:ext cx="7277881" cy="25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0390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1043</Words>
  <Application>Microsoft Office PowerPoint</Application>
  <PresentationFormat>Diavoorstelling (4:3)</PresentationFormat>
  <Paragraphs>203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Courier New</vt:lpstr>
      <vt:lpstr>Wingdings</vt:lpstr>
      <vt:lpstr>Zapf Dingbats</vt:lpstr>
      <vt:lpstr>HUoverhead[1]</vt:lpstr>
      <vt:lpstr>Fundamentals of Machine Learning Week 7: Unsupervised learning  </vt:lpstr>
      <vt:lpstr>Check-in</vt:lpstr>
      <vt:lpstr>Intro</vt:lpstr>
      <vt:lpstr>This week</vt:lpstr>
      <vt:lpstr>Topics</vt:lpstr>
      <vt:lpstr>PowerPoint-presentatie</vt:lpstr>
      <vt:lpstr>MovieLens data set</vt:lpstr>
      <vt:lpstr>User-item matrix</vt:lpstr>
      <vt:lpstr>User ratings</vt:lpstr>
      <vt:lpstr>Exercise 1: data wrangling</vt:lpstr>
      <vt:lpstr>Topics</vt:lpstr>
      <vt:lpstr>Supervised vs. unsupervised learning</vt:lpstr>
      <vt:lpstr>Why clustering?</vt:lpstr>
      <vt:lpstr>What is clustering?</vt:lpstr>
      <vt:lpstr>Distance</vt:lpstr>
      <vt:lpstr>Topics</vt:lpstr>
      <vt:lpstr>k-means algorithm</vt:lpstr>
      <vt:lpstr>K-means clustering</vt:lpstr>
      <vt:lpstr>Exercise 2: clustering Iris data set</vt:lpstr>
      <vt:lpstr>Problems with k-means</vt:lpstr>
      <vt:lpstr>Exercise 3</vt:lpstr>
      <vt:lpstr>Exercise 3: clustering users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60</cp:revision>
  <cp:lastPrinted>2005-06-13T08:01:16Z</cp:lastPrinted>
  <dcterms:created xsi:type="dcterms:W3CDTF">2007-11-06T09:59:11Z</dcterms:created>
  <dcterms:modified xsi:type="dcterms:W3CDTF">2019-11-18T21:24:49Z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