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2" r:id="rId3"/>
    <p:sldId id="283" r:id="rId4"/>
    <p:sldId id="267" r:id="rId5"/>
    <p:sldId id="266" r:id="rId6"/>
    <p:sldId id="268" r:id="rId7"/>
    <p:sldId id="284" r:id="rId8"/>
    <p:sldId id="258" r:id="rId9"/>
    <p:sldId id="265" r:id="rId10"/>
    <p:sldId id="285" r:id="rId11"/>
    <p:sldId id="286" r:id="rId12"/>
    <p:sldId id="282" r:id="rId13"/>
    <p:sldId id="288" r:id="rId14"/>
    <p:sldId id="291" r:id="rId15"/>
    <p:sldId id="264" r:id="rId16"/>
    <p:sldId id="290" r:id="rId17"/>
    <p:sldId id="289" r:id="rId18"/>
    <p:sldId id="269" r:id="rId19"/>
    <p:sldId id="281" r:id="rId20"/>
    <p:sldId id="263" r:id="rId21"/>
    <p:sldId id="270" r:id="rId22"/>
    <p:sldId id="271" r:id="rId23"/>
    <p:sldId id="273" r:id="rId24"/>
    <p:sldId id="275" r:id="rId25"/>
    <p:sldId id="277" r:id="rId26"/>
    <p:sldId id="262" r:id="rId27"/>
    <p:sldId id="287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11/28/2018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11/28/2018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11/28/2018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11/28/2018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11/28/2018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11/28/2018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L2: associations between variables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smtClean="0"/>
              <a:t>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066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4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smtClean="0"/>
              <a:t>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606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7190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 smtClean="0"/>
              <a:t>Correlation</a:t>
            </a:r>
            <a:r>
              <a:rPr lang="nl-NL" sz="1800" dirty="0" smtClean="0"/>
              <a:t>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604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982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Scatterplot</a:t>
            </a:r>
            <a:r>
              <a:rPr lang="nl-NL" dirty="0" smtClean="0"/>
              <a:t> matrix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1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variables</a:t>
            </a: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Is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significant (p &lt; 0.05)?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smtClean="0"/>
              <a:t>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054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23220"/>
          </a:xfrm>
        </p:spPr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do: plaatjes vervangen door openbare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222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386090"/>
          </a:xfrm>
        </p:spPr>
        <p:txBody>
          <a:bodyPr/>
          <a:lstStyle/>
          <a:p>
            <a:r>
              <a:rPr lang="nl-NL" sz="2000" dirty="0" smtClean="0"/>
              <a:t>Research question</a:t>
            </a:r>
            <a:r>
              <a:rPr lang="nl-NL" sz="2000" dirty="0"/>
              <a:t>: ‘Are </a:t>
            </a:r>
            <a:r>
              <a:rPr lang="nl-NL" sz="2000" dirty="0" err="1"/>
              <a:t>paid</a:t>
            </a:r>
            <a:r>
              <a:rPr lang="nl-NL" sz="2000" dirty="0"/>
              <a:t> apps </a:t>
            </a:r>
            <a:r>
              <a:rPr lang="nl-NL" sz="2000" dirty="0" err="1"/>
              <a:t>rated</a:t>
            </a:r>
            <a:r>
              <a:rPr lang="nl-NL" sz="2000" dirty="0"/>
              <a:t> </a:t>
            </a:r>
            <a:r>
              <a:rPr lang="nl-NL" sz="2000" dirty="0" err="1"/>
              <a:t>higher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free apps?’</a:t>
            </a:r>
          </a:p>
          <a:p>
            <a:endParaRPr lang="nl-NL" sz="2000" dirty="0"/>
          </a:p>
          <a:p>
            <a:r>
              <a:rPr lang="nl-NL" sz="2000" dirty="0" smtClean="0"/>
              <a:t>How </a:t>
            </a:r>
            <a:r>
              <a:rPr lang="nl-NL" sz="2000" dirty="0" err="1" smtClean="0"/>
              <a:t>to</a:t>
            </a:r>
            <a:r>
              <a:rPr lang="nl-NL" sz="2000" dirty="0" smtClean="0"/>
              <a:t> separate ‘real </a:t>
            </a:r>
            <a:r>
              <a:rPr lang="nl-NL" sz="2000" dirty="0" err="1" smtClean="0"/>
              <a:t>effects</a:t>
            </a:r>
            <a:r>
              <a:rPr lang="nl-NL" sz="2000" dirty="0" smtClean="0"/>
              <a:t>’ from sampling ‘</a:t>
            </a:r>
            <a:r>
              <a:rPr lang="nl-NL" sz="2000" dirty="0" err="1" smtClean="0"/>
              <a:t>noise</a:t>
            </a:r>
            <a:r>
              <a:rPr lang="nl-NL" sz="2000" dirty="0" smtClean="0"/>
              <a:t>’?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provides</a:t>
            </a:r>
            <a:r>
              <a:rPr lang="nl-NL" sz="2000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Hypotheses are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population</a:t>
            </a:r>
            <a:r>
              <a:rPr lang="nl-NL" sz="2000" dirty="0" smtClean="0"/>
              <a:t>.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already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the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sample!</a:t>
            </a:r>
          </a:p>
          <a:p>
            <a:endParaRPr lang="nl-NL" sz="2000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the </a:t>
            </a:r>
            <a:r>
              <a:rPr lang="nl-NL" sz="2000" b="1" dirty="0" err="1" smtClean="0"/>
              <a:t>null</a:t>
            </a:r>
            <a:r>
              <a:rPr lang="nl-NL" sz="2000" b="1" dirty="0" smtClean="0"/>
              <a:t> hypothesis </a:t>
            </a:r>
            <a:r>
              <a:rPr lang="nl-NL" sz="2000" dirty="0" smtClean="0"/>
              <a:t>of no </a:t>
            </a:r>
            <a:r>
              <a:rPr lang="nl-NL" sz="2000" dirty="0" err="1" smtClean="0"/>
              <a:t>difference</a:t>
            </a:r>
            <a:r>
              <a:rPr lang="nl-NL" sz="2000" dirty="0"/>
              <a:t> </a:t>
            </a:r>
            <a:r>
              <a:rPr lang="nl-NL" sz="2000" dirty="0" smtClean="0"/>
              <a:t>/ no effect,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p-</a:t>
            </a:r>
            <a:r>
              <a:rPr lang="nl-NL" sz="2000" dirty="0" err="1" smtClean="0"/>
              <a:t>value</a:t>
            </a:r>
            <a:r>
              <a:rPr lang="nl-NL" sz="2000" dirty="0" smtClean="0"/>
              <a:t> (more on </a:t>
            </a:r>
            <a:r>
              <a:rPr lang="nl-NL" sz="2000" dirty="0" err="1" smtClean="0"/>
              <a:t>that</a:t>
            </a:r>
            <a:r>
              <a:rPr lang="nl-NL" sz="2000" dirty="0" smtClean="0"/>
              <a:t> later)</a:t>
            </a:r>
          </a:p>
          <a:p>
            <a:endParaRPr lang="nl-NL" sz="2000" dirty="0"/>
          </a:p>
          <a:p>
            <a:r>
              <a:rPr lang="nl-NL" sz="2000" dirty="0" smtClean="0"/>
              <a:t>Hypothesis </a:t>
            </a:r>
            <a:r>
              <a:rPr lang="nl-NL" sz="2000" dirty="0" err="1" smtClean="0"/>
              <a:t>testing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/>
              <a:t> </a:t>
            </a:r>
            <a:r>
              <a:rPr lang="nl-NL" sz="2000" dirty="0" err="1" smtClean="0"/>
              <a:t>done</a:t>
            </a:r>
            <a:r>
              <a:rPr lang="nl-NL" sz="2000" dirty="0"/>
              <a:t> </a:t>
            </a:r>
            <a:r>
              <a:rPr lang="nl-NL" sz="2000" dirty="0" smtClean="0"/>
              <a:t>in </a:t>
            </a:r>
            <a:r>
              <a:rPr lang="nl-NL" sz="2000" i="1" dirty="0" err="1" smtClean="0"/>
              <a:t>many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contexts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216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r>
              <a:rPr lang="nl-NL" dirty="0" smtClean="0"/>
              <a:t> is like a court case…</a:t>
            </a:r>
            <a:endParaRPr lang="nl-NL" dirty="0"/>
          </a:p>
        </p:txBody>
      </p:sp>
      <p:pic>
        <p:nvPicPr>
          <p:cNvPr id="4" name="Picture 2" descr="http://img.ehowcdn.com/article-new-thumbnail/ehow/images/a01/v2/a1/preserve-evidence-crime-scen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893513" cy="191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JL-OMLAAG 4"/>
          <p:cNvSpPr/>
          <p:nvPr/>
        </p:nvSpPr>
        <p:spPr bwMode="auto">
          <a:xfrm rot="2950637">
            <a:off x="2909150" y="4743882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11217" y="586442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guilty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687610" y="6043073"/>
            <a:ext cx="352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A lot of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: </a:t>
            </a:r>
            <a:r>
              <a:rPr lang="nl-NL" sz="2000" dirty="0" err="1" smtClean="0"/>
              <a:t>guilty</a:t>
            </a:r>
            <a:r>
              <a:rPr lang="nl-NL" sz="2000" dirty="0" smtClean="0"/>
              <a:t>!</a:t>
            </a:r>
            <a:endParaRPr lang="nl-NL" sz="20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09" y="3837633"/>
            <a:ext cx="2237562" cy="14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284861" y="320472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</a:t>
            </a:r>
            <a:r>
              <a:rPr lang="nl-NL" sz="2000" dirty="0" err="1" smtClean="0"/>
              <a:t>innocence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335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g.ehowcdn.com/article-new-thumbnail/ehow/images/a01/v2/a1/preserve-evidence-crime-scen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893513" cy="191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1.bp.blogspot.com/-KBa2pYaQCn4/TjKFhhetPHI/AAAAAAAAAUU/6E_PmDhXoiY/s320/innocent+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2" y="1628800"/>
            <a:ext cx="2124757" cy="15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-RECHTS 3"/>
          <p:cNvSpPr/>
          <p:nvPr/>
        </p:nvSpPr>
        <p:spPr bwMode="auto">
          <a:xfrm>
            <a:off x="2888465" y="2611250"/>
            <a:ext cx="129614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JL-OMLAAG 4"/>
          <p:cNvSpPr/>
          <p:nvPr/>
        </p:nvSpPr>
        <p:spPr bwMode="auto">
          <a:xfrm rot="2950637">
            <a:off x="2947409" y="4578545"/>
            <a:ext cx="936104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OMLAAG 5"/>
          <p:cNvSpPr/>
          <p:nvPr/>
        </p:nvSpPr>
        <p:spPr bwMode="auto">
          <a:xfrm rot="18101569">
            <a:off x="6789704" y="4602485"/>
            <a:ext cx="93610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81616" y="5835707"/>
            <a:ext cx="48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r>
              <a:rPr lang="nl-NL" sz="2000" dirty="0" smtClean="0"/>
              <a:t>(</a:t>
            </a:r>
            <a:r>
              <a:rPr lang="nl-NL" sz="2000" b="1" dirty="0" err="1" smtClean="0"/>
              <a:t>Not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as no effect/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)</a:t>
            </a:r>
            <a:endParaRPr lang="nl-NL" sz="2000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09" y="3837633"/>
            <a:ext cx="2237562" cy="14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284861" y="3204727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err="1" smtClean="0"/>
              <a:t>Presume</a:t>
            </a:r>
            <a:r>
              <a:rPr lang="nl-NL" sz="2000" dirty="0" smtClean="0"/>
              <a:t> no effect/</a:t>
            </a:r>
            <a:r>
              <a:rPr lang="nl-NL" sz="2000" dirty="0" err="1" smtClean="0"/>
              <a:t>difference</a:t>
            </a:r>
            <a:endParaRPr lang="nl-NL" sz="2000" dirty="0" smtClean="0"/>
          </a:p>
          <a:p>
            <a:pPr algn="l"/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52132" y="2558552"/>
            <a:ext cx="1433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2000" dirty="0" smtClean="0"/>
              <a:t>Collect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in sample</a:t>
            </a:r>
          </a:p>
          <a:p>
            <a:pPr algn="l"/>
            <a:r>
              <a:rPr lang="nl-NL" sz="2000" dirty="0" smtClean="0"/>
              <a:t>→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p-</a:t>
            </a:r>
            <a:r>
              <a:rPr lang="nl-NL" sz="2000" dirty="0" err="1" smtClean="0"/>
              <a:t>value</a:t>
            </a:r>
            <a:endParaRPr lang="nl-NL" sz="200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99592" y="730989"/>
            <a:ext cx="6172200" cy="584775"/>
          </a:xfrm>
        </p:spPr>
        <p:txBody>
          <a:bodyPr/>
          <a:lstStyle/>
          <a:p>
            <a:r>
              <a:rPr lang="nl-NL" dirty="0" smtClean="0"/>
              <a:t>Hypothesis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5767238" y="5772994"/>
            <a:ext cx="33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Lots of </a:t>
            </a:r>
            <a:r>
              <a:rPr lang="nl-NL" sz="1800" dirty="0" err="1" smtClean="0"/>
              <a:t>evidence</a:t>
            </a:r>
            <a:r>
              <a:rPr lang="nl-NL" sz="1800" dirty="0" smtClean="0"/>
              <a:t>: </a:t>
            </a:r>
            <a:r>
              <a:rPr lang="nl-NL" sz="1800" b="1" dirty="0" smtClean="0"/>
              <a:t>significant </a:t>
            </a:r>
            <a:r>
              <a:rPr lang="nl-NL" sz="1800" dirty="0" err="1" smtClean="0"/>
              <a:t>result</a:t>
            </a:r>
            <a:endParaRPr lang="nl-NL" sz="1800" dirty="0" smtClean="0"/>
          </a:p>
          <a:p>
            <a:r>
              <a:rPr lang="nl-NL" sz="1800" dirty="0" err="1" smtClean="0"/>
              <a:t>Difference</a:t>
            </a:r>
            <a:r>
              <a:rPr lang="nl-NL" sz="1800" dirty="0" smtClean="0"/>
              <a:t>/effect in </a:t>
            </a:r>
            <a:r>
              <a:rPr lang="nl-NL" sz="1800" dirty="0" err="1" smtClean="0"/>
              <a:t>population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764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Hypotheses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87382"/>
          </a:xfrm>
        </p:spPr>
        <p:txBody>
          <a:bodyPr/>
          <a:lstStyle/>
          <a:p>
            <a:pPr marL="109728" indent="0">
              <a:buNone/>
            </a:pPr>
            <a:r>
              <a:rPr lang="nl-NL" sz="2000" dirty="0" err="1" smtClean="0"/>
              <a:t>Null</a:t>
            </a:r>
            <a:r>
              <a:rPr lang="nl-NL" sz="2000" dirty="0" smtClean="0"/>
              <a:t> hypothesis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alternative</a:t>
            </a:r>
            <a:r>
              <a:rPr lang="nl-NL" sz="2000" dirty="0" smtClean="0"/>
              <a:t> hypothesis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=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</a:t>
            </a:r>
            <a:r>
              <a:rPr lang="nl-NL" sz="2000" baseline="-25000" dirty="0" err="1"/>
              <a:t>s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H</a:t>
            </a:r>
            <a:r>
              <a:rPr lang="nl-NL" sz="2000" baseline="-25000" dirty="0"/>
              <a:t>1</a:t>
            </a:r>
            <a:r>
              <a:rPr lang="nl-NL" sz="2000" dirty="0"/>
              <a:t>: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paid_apps</a:t>
            </a:r>
            <a:r>
              <a:rPr lang="nl-NL" sz="2000" dirty="0" smtClean="0"/>
              <a:t> </a:t>
            </a:r>
            <a:r>
              <a:rPr lang="nl-NL" sz="2000" dirty="0"/>
              <a:t>≠ </a:t>
            </a:r>
            <a:r>
              <a:rPr lang="nl-NL" sz="2000" dirty="0" smtClean="0"/>
              <a:t>µ</a:t>
            </a:r>
            <a:r>
              <a:rPr lang="nl-NL" sz="2000" baseline="-25000" dirty="0" err="1" smtClean="0"/>
              <a:t>free_apps</a:t>
            </a:r>
            <a:r>
              <a:rPr lang="nl-NL" sz="2000" baseline="-25000" dirty="0" smtClean="0"/>
              <a:t> </a:t>
            </a:r>
            <a:r>
              <a:rPr lang="nl-NL" sz="2000" dirty="0" smtClean="0"/>
              <a:t>(inverse of H</a:t>
            </a:r>
            <a:r>
              <a:rPr lang="nl-NL" sz="2000" baseline="-25000" dirty="0" smtClean="0"/>
              <a:t>0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/>
              <a:t>(µ: </a:t>
            </a:r>
            <a:r>
              <a:rPr lang="nl-NL" sz="2000" dirty="0" smtClean="0"/>
              <a:t>mean in </a:t>
            </a:r>
            <a:r>
              <a:rPr lang="nl-NL" sz="2000" i="1" dirty="0" err="1" smtClean="0"/>
              <a:t>population</a:t>
            </a:r>
            <a:r>
              <a:rPr lang="nl-NL" sz="2000" dirty="0" smtClean="0"/>
              <a:t>)</a:t>
            </a:r>
            <a:endParaRPr lang="nl-NL" sz="2000" dirty="0"/>
          </a:p>
          <a:p>
            <a:pPr marL="109728" indent="0">
              <a:buNone/>
            </a:pPr>
            <a:endParaRPr lang="nl-NL" sz="2000" dirty="0"/>
          </a:p>
          <a:p>
            <a:pPr marL="109728" indent="0">
              <a:buNone/>
            </a:pP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H</a:t>
            </a:r>
            <a:r>
              <a:rPr lang="nl-NL" sz="2000" baseline="-25000" dirty="0" smtClean="0"/>
              <a:t>0</a:t>
            </a:r>
            <a:r>
              <a:rPr lang="nl-NL" sz="2000" dirty="0"/>
              <a:t> →</a:t>
            </a:r>
            <a:r>
              <a:rPr lang="nl-NL" sz="2000" dirty="0" smtClean="0"/>
              <a:t> </a:t>
            </a:r>
            <a:r>
              <a:rPr lang="nl-NL" sz="2000" dirty="0" err="1" smtClean="0"/>
              <a:t>reject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accept H</a:t>
            </a:r>
            <a:r>
              <a:rPr lang="nl-NL" sz="2000" baseline="-25000" dirty="0" smtClean="0"/>
              <a:t>1</a:t>
            </a:r>
            <a:endParaRPr lang="nl-NL" sz="2000" baseline="-25000" dirty="0"/>
          </a:p>
          <a:p>
            <a:pPr marL="109728" indent="0">
              <a:buNone/>
            </a:pPr>
            <a:endParaRPr lang="nl-NL" sz="2000" baseline="-25000" dirty="0" smtClean="0"/>
          </a:p>
          <a:p>
            <a:pPr marL="109728" indent="0">
              <a:buNone/>
            </a:pP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enough</a:t>
            </a:r>
            <a:r>
              <a:rPr lang="nl-NL" sz="2000" dirty="0" smtClean="0"/>
              <a:t> </a:t>
            </a:r>
            <a:r>
              <a:rPr lang="nl-NL" sz="2000" dirty="0" err="1" smtClean="0"/>
              <a:t>evidence</a:t>
            </a:r>
            <a:r>
              <a:rPr lang="nl-NL" sz="2000" dirty="0" smtClean="0"/>
              <a:t> </a:t>
            </a:r>
            <a:r>
              <a:rPr lang="nl-NL" sz="2000" dirty="0" err="1" smtClean="0"/>
              <a:t>against</a:t>
            </a:r>
            <a:r>
              <a:rPr lang="nl-NL" sz="2000" dirty="0" smtClean="0"/>
              <a:t> </a:t>
            </a:r>
            <a:r>
              <a:rPr lang="nl-NL" sz="2000" dirty="0"/>
              <a:t>H</a:t>
            </a:r>
            <a:r>
              <a:rPr lang="nl-NL" sz="2000" baseline="-25000" dirty="0"/>
              <a:t>0</a:t>
            </a:r>
            <a:r>
              <a:rPr lang="nl-NL" sz="2000" dirty="0"/>
              <a:t> → </a:t>
            </a:r>
            <a:r>
              <a:rPr lang="nl-NL" sz="2000" dirty="0" smtClean="0"/>
              <a:t>keep H</a:t>
            </a:r>
            <a:r>
              <a:rPr lang="nl-NL" sz="2000" baseline="-25000" dirty="0" smtClean="0"/>
              <a:t>0 </a:t>
            </a:r>
            <a:r>
              <a:rPr lang="nl-NL" sz="2000" dirty="0" smtClean="0"/>
              <a:t>(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time </a:t>
            </a:r>
            <a:r>
              <a:rPr lang="nl-NL" sz="2000" dirty="0" err="1" smtClean="0"/>
              <a:t>being</a:t>
            </a:r>
            <a:r>
              <a:rPr lang="nl-NL" sz="2000" dirty="0" smtClean="0"/>
              <a:t>)</a:t>
            </a:r>
            <a:endParaRPr lang="nl-NL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236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the tricky part… </a:t>
            </a:r>
            <a:r>
              <a:rPr lang="nl-NL" i="1" dirty="0" smtClean="0"/>
              <a:t>p-</a:t>
            </a:r>
            <a:r>
              <a:rPr lang="nl-NL" dirty="0" err="1" smtClean="0"/>
              <a:t>value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641724"/>
            <a:ext cx="7881938" cy="2012859"/>
          </a:xfrm>
        </p:spPr>
        <p:txBody>
          <a:bodyPr/>
          <a:lstStyle/>
          <a:p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b="1" dirty="0" err="1" smtClean="0"/>
              <a:t>not</a:t>
            </a:r>
            <a:r>
              <a:rPr lang="nl-NL" sz="1600" dirty="0" smtClean="0"/>
              <a:t> the </a:t>
            </a:r>
            <a:r>
              <a:rPr lang="nl-NL" sz="1600" dirty="0" err="1" smtClean="0"/>
              <a:t>probability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a </a:t>
            </a:r>
            <a:r>
              <a:rPr lang="nl-NL" sz="1600" dirty="0" err="1" smtClean="0"/>
              <a:t>difference</a:t>
            </a:r>
            <a:endParaRPr lang="nl-NL" sz="1600" dirty="0" smtClean="0"/>
          </a:p>
          <a:p>
            <a:endParaRPr lang="nl-NL" sz="1600" dirty="0" smtClean="0"/>
          </a:p>
          <a:p>
            <a:r>
              <a:rPr lang="nl-NL" sz="1600" i="1" dirty="0" smtClean="0"/>
              <a:t>p </a:t>
            </a:r>
            <a:r>
              <a:rPr lang="nl-NL" sz="1600" dirty="0" smtClean="0"/>
              <a:t>is the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of </a:t>
            </a:r>
            <a:r>
              <a:rPr lang="nl-NL" sz="1600" b="1" dirty="0" err="1" smtClean="0"/>
              <a:t>hypothetical</a:t>
            </a:r>
            <a:r>
              <a:rPr lang="nl-NL" sz="1600" b="1" dirty="0" smtClean="0"/>
              <a:t> samples</a:t>
            </a:r>
            <a:r>
              <a:rPr lang="nl-NL" sz="1600" dirty="0" smtClean="0"/>
              <a:t> more extreme </a:t>
            </a:r>
            <a:r>
              <a:rPr lang="nl-NL" sz="1600" dirty="0" err="1" smtClean="0"/>
              <a:t>than</a:t>
            </a:r>
            <a:r>
              <a:rPr lang="nl-NL" sz="1600" dirty="0" smtClean="0"/>
              <a:t> </a:t>
            </a:r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you</a:t>
            </a:r>
            <a:r>
              <a:rPr lang="nl-NL" sz="1600" dirty="0" smtClean="0"/>
              <a:t> found, </a:t>
            </a:r>
            <a:r>
              <a:rPr lang="nl-NL" sz="1600" b="1" dirty="0" err="1" smtClean="0"/>
              <a:t>given</a:t>
            </a:r>
            <a:r>
              <a:rPr lang="nl-NL" sz="1600" b="1" dirty="0" smtClean="0"/>
              <a:t> H</a:t>
            </a:r>
            <a:r>
              <a:rPr lang="nl-NL" sz="1600" b="1" baseline="-25000" dirty="0" smtClean="0"/>
              <a:t>0 </a:t>
            </a:r>
            <a:r>
              <a:rPr lang="nl-NL" sz="1600" b="1" dirty="0" smtClean="0"/>
              <a:t> </a:t>
            </a:r>
            <a:r>
              <a:rPr lang="nl-NL" sz="1600" dirty="0" smtClean="0"/>
              <a:t>(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there</a:t>
            </a:r>
            <a:r>
              <a:rPr lang="nl-NL" sz="1600" dirty="0" smtClean="0"/>
              <a:t> is no </a:t>
            </a:r>
            <a:r>
              <a:rPr lang="nl-NL" sz="1600" dirty="0" err="1" smtClean="0"/>
              <a:t>difference</a:t>
            </a:r>
            <a:r>
              <a:rPr lang="nl-NL" sz="1600" dirty="0" smtClean="0"/>
              <a:t>)</a:t>
            </a:r>
          </a:p>
          <a:p>
            <a:endParaRPr lang="nl-NL" sz="1600" b="1" i="1" dirty="0"/>
          </a:p>
          <a:p>
            <a:r>
              <a:rPr lang="nl-NL" sz="1600" dirty="0" err="1" smtClean="0"/>
              <a:t>If</a:t>
            </a:r>
            <a:r>
              <a:rPr lang="nl-NL" sz="1600" dirty="0" smtClean="0"/>
              <a:t> </a:t>
            </a:r>
            <a:r>
              <a:rPr lang="nl-NL" sz="1600" i="1" dirty="0" smtClean="0"/>
              <a:t>p </a:t>
            </a:r>
            <a:r>
              <a:rPr lang="nl-NL" sz="1600" dirty="0" smtClean="0"/>
              <a:t>is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smtClean="0"/>
              <a:t>small (</a:t>
            </a:r>
            <a:r>
              <a:rPr lang="nl-NL" sz="1600" dirty="0" err="1" smtClean="0"/>
              <a:t>usually</a:t>
            </a:r>
            <a:r>
              <a:rPr lang="nl-NL" sz="1600" dirty="0" smtClean="0"/>
              <a:t> &lt;0.05), </a:t>
            </a:r>
            <a:r>
              <a:rPr lang="nl-NL" sz="1600" dirty="0" err="1" smtClean="0"/>
              <a:t>you</a:t>
            </a:r>
            <a:r>
              <a:rPr lang="nl-NL" sz="1600" dirty="0" smtClean="0"/>
              <a:t> say: ‘Wow, </a:t>
            </a:r>
            <a:r>
              <a:rPr lang="nl-NL" sz="1600" dirty="0" err="1" smtClean="0"/>
              <a:t>that’s</a:t>
            </a:r>
            <a:r>
              <a:rPr lang="nl-NL" sz="1600" dirty="0" smtClean="0"/>
              <a:t> way </a:t>
            </a:r>
            <a:r>
              <a:rPr lang="nl-NL" sz="1600" dirty="0" err="1" smtClean="0"/>
              <a:t>too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r>
              <a:rPr lang="nl-NL" sz="1600" dirty="0" smtClean="0"/>
              <a:t> (wo)man! I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</a:t>
            </a:r>
            <a:r>
              <a:rPr lang="nl-NL" sz="1600" dirty="0" err="1" smtClean="0"/>
              <a:t>believe</a:t>
            </a:r>
            <a:r>
              <a:rPr lang="nl-NL" sz="1600" dirty="0" smtClean="0"/>
              <a:t> </a:t>
            </a:r>
            <a:r>
              <a:rPr lang="nl-NL" sz="1600" dirty="0" err="1" smtClean="0"/>
              <a:t>this</a:t>
            </a:r>
            <a:r>
              <a:rPr lang="nl-NL" sz="1600" dirty="0" smtClean="0"/>
              <a:t> </a:t>
            </a:r>
            <a:r>
              <a:rPr lang="nl-NL" sz="1600" dirty="0" err="1" smtClean="0"/>
              <a:t>really</a:t>
            </a:r>
            <a:r>
              <a:rPr lang="nl-NL" sz="1600" dirty="0" smtClean="0"/>
              <a:t> </a:t>
            </a:r>
            <a:r>
              <a:rPr lang="nl-NL" sz="1600" dirty="0" err="1" smtClean="0"/>
              <a:t>happened</a:t>
            </a:r>
            <a:r>
              <a:rPr lang="nl-NL" sz="1600" dirty="0" smtClean="0"/>
              <a:t>. H</a:t>
            </a:r>
            <a:r>
              <a:rPr lang="nl-NL" sz="1600" baseline="-25000" dirty="0" smtClean="0"/>
              <a:t>0 </a:t>
            </a:r>
            <a:r>
              <a:rPr lang="nl-NL" sz="1600" dirty="0" smtClean="0"/>
              <a:t>must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false</a:t>
            </a:r>
            <a:r>
              <a:rPr lang="nl-NL" sz="1600" dirty="0" smtClean="0"/>
              <a:t>.’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Controversy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/>
              <a:t>Seems</a:t>
            </a:r>
            <a:r>
              <a:rPr lang="nl-NL" sz="2400" dirty="0" smtClean="0"/>
              <a:t> kind of </a:t>
            </a:r>
            <a:r>
              <a:rPr lang="nl-NL" sz="2400" dirty="0" err="1" smtClean="0"/>
              <a:t>complicated</a:t>
            </a:r>
            <a:r>
              <a:rPr lang="nl-NL" sz="2400" dirty="0" smtClean="0"/>
              <a:t>, right?</a:t>
            </a:r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really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there’s</a:t>
            </a:r>
            <a:r>
              <a:rPr lang="nl-NL" sz="2400" dirty="0" smtClean="0"/>
              <a:t>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you’re</a:t>
            </a:r>
            <a:r>
              <a:rPr lang="nl-NL" sz="2400" dirty="0" smtClean="0"/>
              <a:t> </a:t>
            </a:r>
            <a:r>
              <a:rPr lang="nl-NL" sz="2400" dirty="0" err="1" smtClean="0"/>
              <a:t>looking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i="1" dirty="0" err="1" smtClean="0"/>
              <a:t>evidence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against</a:t>
            </a:r>
            <a:r>
              <a:rPr lang="nl-NL" sz="2400" dirty="0" smtClean="0"/>
              <a:t> the </a:t>
            </a:r>
            <a:r>
              <a:rPr lang="nl-NL" sz="2400" i="1" dirty="0" smtClean="0"/>
              <a:t>absence</a:t>
            </a:r>
            <a:r>
              <a:rPr lang="nl-NL" sz="2400" dirty="0" smtClean="0"/>
              <a:t> of a </a:t>
            </a:r>
            <a:r>
              <a:rPr lang="nl-NL" sz="2400" dirty="0" err="1" smtClean="0"/>
              <a:t>difference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Bayesian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instead</a:t>
            </a:r>
            <a:r>
              <a:rPr lang="nl-NL" sz="2400" dirty="0" smtClean="0"/>
              <a:t> </a:t>
            </a:r>
            <a:r>
              <a:rPr lang="nl-NL" sz="2400" dirty="0" err="1" smtClean="0"/>
              <a:t>tries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quantify</a:t>
            </a:r>
            <a:r>
              <a:rPr lang="nl-NL" sz="2400" dirty="0" smtClean="0"/>
              <a:t> </a:t>
            </a:r>
            <a:r>
              <a:rPr lang="nl-NL" sz="2400" dirty="0" err="1" smtClean="0"/>
              <a:t>one’s</a:t>
            </a:r>
            <a:r>
              <a:rPr lang="nl-NL" sz="2400" dirty="0" smtClean="0"/>
              <a:t> </a:t>
            </a:r>
            <a:r>
              <a:rPr lang="nl-NL" sz="2400" i="1" dirty="0" smtClean="0"/>
              <a:t>belief</a:t>
            </a:r>
            <a:r>
              <a:rPr lang="nl-NL" sz="2400" dirty="0" smtClean="0"/>
              <a:t> in a </a:t>
            </a:r>
            <a:r>
              <a:rPr lang="nl-NL" sz="2400" dirty="0" err="1" smtClean="0"/>
              <a:t>difference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this</a:t>
            </a:r>
            <a:r>
              <a:rPr lang="nl-NL" sz="2400" dirty="0" smtClean="0"/>
              <a:t> is tricky </a:t>
            </a:r>
            <a:r>
              <a:rPr lang="nl-NL" sz="2400" dirty="0" err="1" smtClean="0"/>
              <a:t>too</a:t>
            </a:r>
            <a:r>
              <a:rPr lang="nl-NL" sz="2400" dirty="0" smtClean="0"/>
              <a:t> (</a:t>
            </a:r>
            <a:r>
              <a:rPr lang="nl-NL" sz="2400" dirty="0" err="1" smtClean="0"/>
              <a:t>this</a:t>
            </a:r>
            <a:r>
              <a:rPr lang="nl-NL" sz="2400" dirty="0" smtClean="0"/>
              <a:t> is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</a:t>
            </a:r>
            <a:r>
              <a:rPr lang="nl-NL" sz="2400" dirty="0" err="1" smtClean="0"/>
              <a:t>huge</a:t>
            </a:r>
            <a:r>
              <a:rPr lang="nl-NL" sz="2400" dirty="0" smtClean="0"/>
              <a:t> </a:t>
            </a:r>
            <a:r>
              <a:rPr lang="nl-NL" sz="2400" dirty="0" err="1" smtClean="0"/>
              <a:t>debate</a:t>
            </a:r>
            <a:r>
              <a:rPr lang="nl-NL" sz="2400" dirty="0" smtClean="0"/>
              <a:t> </a:t>
            </a:r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, but </a:t>
            </a:r>
            <a:r>
              <a:rPr lang="nl-NL" sz="2400" dirty="0" err="1" smtClean="0"/>
              <a:t>let’s</a:t>
            </a:r>
            <a:r>
              <a:rPr lang="nl-NL" sz="2400" dirty="0" smtClean="0"/>
              <a:t> </a:t>
            </a:r>
            <a:r>
              <a:rPr lang="nl-NL" sz="2400" dirty="0" err="1" smtClean="0"/>
              <a:t>leave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there</a:t>
            </a:r>
            <a:r>
              <a:rPr lang="nl-NL" sz="2400" dirty="0" smtClean="0"/>
              <a:t>…)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8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19343"/>
          </a:xfrm>
        </p:spPr>
        <p:txBody>
          <a:bodyPr/>
          <a:lstStyle/>
          <a:p>
            <a:r>
              <a:rPr lang="nl-NL" sz="2000" dirty="0" smtClean="0"/>
              <a:t>A t-test is a </a:t>
            </a:r>
            <a:r>
              <a:rPr lang="nl-NL" sz="2000" dirty="0" err="1" smtClean="0"/>
              <a:t>significance</a:t>
            </a:r>
            <a:r>
              <a:rPr lang="nl-NL" sz="2000" dirty="0" smtClean="0"/>
              <a:t> test of a mean </a:t>
            </a:r>
            <a:r>
              <a:rPr lang="nl-NL" sz="2000" dirty="0" err="1" smtClean="0"/>
              <a:t>difference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(or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different </a:t>
            </a:r>
            <a:r>
              <a:rPr lang="nl-NL" sz="2000" dirty="0" err="1" smtClean="0"/>
              <a:t>measurements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within</a:t>
            </a:r>
            <a:r>
              <a:rPr lang="nl-NL" sz="2000" dirty="0" smtClean="0"/>
              <a:t> </a:t>
            </a:r>
            <a:r>
              <a:rPr lang="nl-NL" sz="2000" dirty="0" err="1" smtClean="0"/>
              <a:t>people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smtClean="0"/>
              <a:t>Distribution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normal</a:t>
            </a:r>
            <a:r>
              <a:rPr lang="nl-NL" sz="2000" dirty="0" smtClean="0"/>
              <a:t> (</a:t>
            </a:r>
            <a:r>
              <a:rPr lang="nl-NL" sz="2000" dirty="0" err="1" smtClean="0"/>
              <a:t>generally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N &gt; 30)</a:t>
            </a:r>
          </a:p>
          <a:p>
            <a:endParaRPr lang="nl-NL" sz="2000" dirty="0"/>
          </a:p>
          <a:p>
            <a:r>
              <a:rPr lang="nl-NL" sz="2000" dirty="0" err="1" smtClean="0"/>
              <a:t>Result</a:t>
            </a:r>
            <a:r>
              <a:rPr lang="nl-NL" sz="2000" dirty="0" smtClean="0"/>
              <a:t>: t(30) = 5.21, p = 0.012</a:t>
            </a:r>
            <a:endParaRPr lang="nl-NL" sz="2000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Pijl-rechts 3"/>
          <p:cNvSpPr/>
          <p:nvPr/>
        </p:nvSpPr>
        <p:spPr bwMode="auto">
          <a:xfrm rot="16200000">
            <a:off x="2012230" y="4130203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Pijl-rechts 4"/>
          <p:cNvSpPr/>
          <p:nvPr/>
        </p:nvSpPr>
        <p:spPr bwMode="auto">
          <a:xfrm rot="16200000">
            <a:off x="2952138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ijl-rechts 5"/>
          <p:cNvSpPr/>
          <p:nvPr/>
        </p:nvSpPr>
        <p:spPr bwMode="auto">
          <a:xfrm rot="16200000">
            <a:off x="4175956" y="4113075"/>
            <a:ext cx="5760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 flipH="1">
            <a:off x="1900414" y="4666585"/>
            <a:ext cx="1159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Degrees</a:t>
            </a:r>
            <a:r>
              <a:rPr lang="nl-NL" dirty="0" smtClean="0"/>
              <a:t> of </a:t>
            </a:r>
            <a:r>
              <a:rPr lang="nl-NL" dirty="0" err="1" smtClean="0"/>
              <a:t>freedom</a:t>
            </a:r>
            <a:r>
              <a:rPr lang="nl-NL" dirty="0" smtClean="0"/>
              <a:t>: </a:t>
            </a:r>
            <a:r>
              <a:rPr lang="nl-NL" dirty="0" err="1" smtClean="0"/>
              <a:t>closely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sample </a:t>
            </a:r>
            <a:r>
              <a:rPr lang="nl-NL" dirty="0" err="1" smtClean="0"/>
              <a:t>size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flipH="1">
            <a:off x="3027006" y="4666585"/>
            <a:ext cx="1309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T-</a:t>
            </a:r>
            <a:r>
              <a:rPr lang="nl-NL" dirty="0" err="1" smtClean="0"/>
              <a:t>statistic</a:t>
            </a:r>
            <a:r>
              <a:rPr lang="nl-NL" dirty="0" smtClean="0"/>
              <a:t>: </a:t>
            </a:r>
            <a:r>
              <a:rPr lang="nl-NL" dirty="0" err="1" smtClean="0"/>
              <a:t>how</a:t>
            </a:r>
            <a:r>
              <a:rPr lang="nl-NL" dirty="0" smtClean="0"/>
              <a:t> big is the </a:t>
            </a:r>
            <a:r>
              <a:rPr lang="nl-NL" dirty="0" err="1" smtClean="0"/>
              <a:t>difference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variation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the </a:t>
            </a:r>
            <a:r>
              <a:rPr lang="nl-NL" dirty="0" err="1" smtClean="0"/>
              <a:t>groups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 flipH="1">
            <a:off x="4283968" y="4654865"/>
            <a:ext cx="1309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0.012 &lt; 0.05, </a:t>
            </a:r>
            <a:r>
              <a:rPr lang="nl-NL" dirty="0" err="1" smtClean="0"/>
              <a:t>so</a:t>
            </a:r>
            <a:r>
              <a:rPr lang="nl-NL" dirty="0" smtClean="0"/>
              <a:t> significant!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72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3: t-test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t-test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Independent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factor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levels (gender, OS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Zapf Dingbats" charset="2"/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Report: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t-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freedom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p-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significant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471172"/>
          </a:xfrm>
        </p:spPr>
        <p:txBody>
          <a:bodyPr/>
          <a:lstStyle/>
          <a:p>
            <a:r>
              <a:rPr lang="nl-NL" dirty="0" smtClean="0"/>
              <a:t>Nobel </a:t>
            </a:r>
            <a:r>
              <a:rPr lang="nl-NL" dirty="0" err="1" smtClean="0"/>
              <a:t>Prize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Chocolate: </a:t>
            </a:r>
            <a:r>
              <a:rPr lang="nl-NL" dirty="0" err="1" smtClean="0"/>
              <a:t>Maurage</a:t>
            </a:r>
            <a:r>
              <a:rPr lang="nl-NL" dirty="0" smtClean="0"/>
              <a:t> et al. (fair </a:t>
            </a:r>
            <a:r>
              <a:rPr lang="nl-NL" dirty="0" err="1" smtClean="0"/>
              <a:t>use</a:t>
            </a:r>
            <a:r>
              <a:rPr lang="nl-NL" dirty="0"/>
              <a:t>)</a:t>
            </a:r>
            <a:r>
              <a:rPr lang="nl-NL" dirty="0" smtClean="0"/>
              <a:t> </a:t>
            </a:r>
            <a:endParaRPr lang="nl-NL" dirty="0" smtClean="0"/>
          </a:p>
          <a:p>
            <a:r>
              <a:rPr lang="nl-NL" i="1" dirty="0" smtClean="0"/>
              <a:t>p</a:t>
            </a:r>
            <a:r>
              <a:rPr lang="nl-NL" dirty="0" smtClean="0"/>
              <a:t>-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642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Exploring</a:t>
            </a:r>
            <a:r>
              <a:rPr lang="nl-NL" sz="2400" dirty="0" smtClean="0"/>
              <a:t> 1 or 2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</a:t>
            </a:r>
          </a:p>
          <a:p>
            <a:endParaRPr lang="nl-NL" sz="2400" dirty="0"/>
          </a:p>
          <a:p>
            <a:r>
              <a:rPr lang="nl-NL" sz="2400" dirty="0" err="1" smtClean="0"/>
              <a:t>Exploring</a:t>
            </a:r>
            <a:r>
              <a:rPr lang="nl-NL" sz="2400" dirty="0" smtClean="0"/>
              <a:t> </a:t>
            </a:r>
            <a:r>
              <a:rPr lang="nl-NL" sz="2400" dirty="0" err="1" smtClean="0"/>
              <a:t>relation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&amp;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smtClean="0"/>
              <a:t>variables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Correlation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Hypothesis </a:t>
            </a:r>
            <a:r>
              <a:rPr lang="nl-NL" sz="2400" dirty="0" err="1" smtClean="0"/>
              <a:t>testing</a:t>
            </a:r>
            <a:endParaRPr lang="nl-NL" sz="2400" dirty="0" smtClean="0"/>
          </a:p>
          <a:p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651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of </a:t>
            </a:r>
            <a:r>
              <a:rPr lang="nl-NL" dirty="0" err="1" smtClean="0"/>
              <a:t>measurement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71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172200" cy="1077218"/>
          </a:xfrm>
        </p:spPr>
        <p:txBody>
          <a:bodyPr/>
          <a:lstStyle/>
          <a:p>
            <a:r>
              <a:rPr lang="nl-NL" dirty="0" smtClean="0"/>
              <a:t>Independent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dependent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A </a:t>
            </a:r>
            <a:r>
              <a:rPr lang="nl-NL" sz="2000" i="1" dirty="0" err="1" smtClean="0"/>
              <a:t>dependent</a:t>
            </a:r>
            <a:r>
              <a:rPr lang="nl-NL" sz="2000" i="1" dirty="0" smtClean="0"/>
              <a:t> </a:t>
            </a:r>
            <a:r>
              <a:rPr lang="nl-NL" sz="2000" dirty="0" smtClean="0"/>
              <a:t>(Y)</a:t>
            </a:r>
            <a:r>
              <a:rPr lang="nl-NL" sz="2000" i="1" dirty="0" smtClean="0"/>
              <a:t>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 is </a:t>
            </a:r>
            <a:r>
              <a:rPr lang="nl-NL" sz="2000" dirty="0" err="1" smtClean="0"/>
              <a:t>studied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changes </a:t>
            </a:r>
            <a:r>
              <a:rPr lang="nl-NL" sz="2000" dirty="0" err="1" smtClean="0"/>
              <a:t>when</a:t>
            </a:r>
            <a:r>
              <a:rPr lang="nl-NL" sz="2000" dirty="0" smtClean="0"/>
              <a:t> the </a:t>
            </a:r>
            <a:r>
              <a:rPr lang="nl-NL" sz="2000" i="1" dirty="0" smtClean="0"/>
              <a:t>independent </a:t>
            </a:r>
            <a:r>
              <a:rPr lang="nl-NL" sz="2000" dirty="0" smtClean="0"/>
              <a:t>(X) </a:t>
            </a:r>
            <a:r>
              <a:rPr lang="nl-NL" sz="2000" dirty="0" err="1" smtClean="0"/>
              <a:t>variable</a:t>
            </a:r>
            <a:r>
              <a:rPr lang="nl-NL" sz="2000" dirty="0" smtClean="0"/>
              <a:t>(s) changes</a:t>
            </a:r>
          </a:p>
          <a:p>
            <a:endParaRPr lang="nl-NL" sz="2000" dirty="0"/>
          </a:p>
          <a:p>
            <a:r>
              <a:rPr lang="nl-NL" sz="2000" dirty="0" err="1" smtClean="0"/>
              <a:t>Example</a:t>
            </a:r>
            <a:r>
              <a:rPr lang="nl-NL" sz="2000" dirty="0" smtClean="0"/>
              <a:t>: </a:t>
            </a:r>
          </a:p>
          <a:p>
            <a:pPr lvl="1"/>
            <a:r>
              <a:rPr lang="nl-NL" sz="2000" dirty="0" smtClean="0"/>
              <a:t>independent </a:t>
            </a:r>
            <a:r>
              <a:rPr lang="nl-NL" sz="2000" dirty="0" smtClean="0"/>
              <a:t>variables: </a:t>
            </a:r>
            <a:r>
              <a:rPr lang="nl-NL" sz="2000" dirty="0" err="1" smtClean="0"/>
              <a:t>boredom</a:t>
            </a:r>
            <a:r>
              <a:rPr lang="nl-NL" sz="2000" dirty="0" smtClean="0"/>
              <a:t>, </a:t>
            </a:r>
            <a:r>
              <a:rPr lang="nl-NL" sz="2000" dirty="0" err="1" smtClean="0"/>
              <a:t>age</a:t>
            </a:r>
            <a:endParaRPr lang="nl-NL" sz="2000" dirty="0" smtClean="0"/>
          </a:p>
          <a:p>
            <a:pPr lvl="1"/>
            <a:r>
              <a:rPr lang="nl-NL" sz="2000" dirty="0" err="1" smtClean="0"/>
              <a:t>dependent</a:t>
            </a:r>
            <a:r>
              <a:rPr lang="nl-NL" sz="2000" dirty="0" smtClean="0"/>
              <a:t>: </a:t>
            </a:r>
            <a:r>
              <a:rPr lang="nl-NL" sz="2000" dirty="0" err="1" smtClean="0"/>
              <a:t>social</a:t>
            </a:r>
            <a:r>
              <a:rPr lang="nl-NL" sz="2000" dirty="0" smtClean="0"/>
              <a:t> media </a:t>
            </a:r>
            <a:r>
              <a:rPr lang="nl-NL" sz="2000" dirty="0" err="1" smtClean="0"/>
              <a:t>use</a:t>
            </a:r>
            <a:endParaRPr lang="nl-NL" sz="2000" dirty="0" smtClean="0"/>
          </a:p>
          <a:p>
            <a:pPr marL="533400" lvl="1" indent="0">
              <a:buNone/>
            </a:pPr>
            <a:endParaRPr lang="nl-NL" sz="2000" dirty="0"/>
          </a:p>
          <a:p>
            <a:r>
              <a:rPr lang="nl-NL" sz="2000" dirty="0" err="1" smtClean="0"/>
              <a:t>Correlation</a:t>
            </a:r>
            <a:r>
              <a:rPr lang="nl-NL" sz="2000" dirty="0" smtClean="0"/>
              <a:t> is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causation</a:t>
            </a:r>
            <a:r>
              <a:rPr lang="nl-NL" sz="2000" dirty="0" smtClean="0"/>
              <a:t>! Ice cream sales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r>
              <a:rPr lang="nl-NL" sz="2000" dirty="0" smtClean="0"/>
              <a:t> are </a:t>
            </a:r>
            <a:r>
              <a:rPr lang="nl-NL" sz="2000" dirty="0" err="1" smtClean="0"/>
              <a:t>correlated</a:t>
            </a:r>
            <a:r>
              <a:rPr lang="nl-NL" sz="2000" dirty="0" smtClean="0"/>
              <a:t>, but ice cream sales </a:t>
            </a:r>
            <a:r>
              <a:rPr lang="nl-NL" sz="2000" dirty="0" err="1" smtClean="0"/>
              <a:t>don’t</a:t>
            </a:r>
            <a:r>
              <a:rPr lang="nl-NL" sz="2000" dirty="0" smtClean="0"/>
              <a:t> </a:t>
            </a:r>
            <a:r>
              <a:rPr lang="nl-NL" sz="2000" dirty="0" err="1" smtClean="0"/>
              <a:t>cause</a:t>
            </a:r>
            <a:r>
              <a:rPr lang="nl-NL" sz="2000" dirty="0" smtClean="0"/>
              <a:t> </a:t>
            </a:r>
            <a:r>
              <a:rPr lang="nl-NL" sz="2000" dirty="0" err="1" smtClean="0"/>
              <a:t>drownings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i="1" dirty="0" smtClean="0"/>
              <a:t>Target </a:t>
            </a:r>
            <a:r>
              <a:rPr lang="nl-NL" sz="2000" dirty="0" smtClean="0"/>
              <a:t>(Y)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i="1" dirty="0" smtClean="0"/>
              <a:t>predictor </a:t>
            </a:r>
            <a:r>
              <a:rPr lang="nl-NL" sz="2000" dirty="0" smtClean="0"/>
              <a:t>(X) </a:t>
            </a:r>
            <a:r>
              <a:rPr lang="nl-NL" sz="2000" dirty="0" smtClean="0"/>
              <a:t>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 more in the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world</a:t>
            </a:r>
            <a:endParaRPr lang="nl-NL" sz="2000" i="1" dirty="0"/>
          </a:p>
        </p:txBody>
      </p:sp>
    </p:spTree>
    <p:extLst>
      <p:ext uri="{BB962C8B-B14F-4D97-AF65-F5344CB8AC3E}">
        <p14:creationId xmlns:p14="http://schemas.microsoft.com/office/powerpoint/2010/main" val="13172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</a:t>
            </a:r>
            <a:r>
              <a:rPr lang="nl-NL" dirty="0" smtClean="0"/>
              <a:t> types (</a:t>
            </a:r>
            <a:r>
              <a:rPr lang="nl-NL" dirty="0" err="1" smtClean="0"/>
              <a:t>qualitative</a:t>
            </a:r>
            <a:r>
              <a:rPr lang="nl-NL" dirty="0"/>
              <a:t> </a:t>
            </a:r>
            <a:r>
              <a:rPr lang="nl-NL" dirty="0" smtClean="0"/>
              <a:t>data)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5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1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Crosstables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22908"/>
            <a:ext cx="6172200" cy="107721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exploring</a:t>
            </a:r>
            <a:r>
              <a:rPr lang="nl-NL" dirty="0" smtClean="0"/>
              <a:t> </a:t>
            </a:r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5804666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as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independent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column percentages</a:t>
            </a: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68333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917</Words>
  <Application>Microsoft Office PowerPoint</Application>
  <PresentationFormat>Diavoorstelling (4:3)</PresentationFormat>
  <Paragraphs>197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Zapf Dingbats</vt:lpstr>
      <vt:lpstr>HUoverhead[1]</vt:lpstr>
      <vt:lpstr>Data-driven learning W4 L2: associations between variables</vt:lpstr>
      <vt:lpstr>PowerPoint-presentatie</vt:lpstr>
      <vt:lpstr>Topics</vt:lpstr>
      <vt:lpstr>Level of measurement</vt:lpstr>
      <vt:lpstr>Independent and dependent variables</vt:lpstr>
      <vt:lpstr>Graph types (qualitative data)</vt:lpstr>
      <vt:lpstr>Tips for graphs</vt:lpstr>
      <vt:lpstr>Crosstables</vt:lpstr>
      <vt:lpstr>Exercise 1: exploring qualitative variables</vt:lpstr>
      <vt:lpstr>Topics</vt:lpstr>
      <vt:lpstr>Graph types</vt:lpstr>
      <vt:lpstr>Topics</vt:lpstr>
      <vt:lpstr>Relation between two quantitative variables: scatterplot</vt:lpstr>
      <vt:lpstr>Anscombe’s quartet</vt:lpstr>
      <vt:lpstr>Correlation: Pearson’s r</vt:lpstr>
      <vt:lpstr>Strength</vt:lpstr>
      <vt:lpstr>Scatterplot matrix</vt:lpstr>
      <vt:lpstr>Exercise 2: correlations</vt:lpstr>
      <vt:lpstr>Topics</vt:lpstr>
      <vt:lpstr>Hypothesis testing</vt:lpstr>
      <vt:lpstr>Hypothesis testing is like a court case…</vt:lpstr>
      <vt:lpstr>Hypothesis testing</vt:lpstr>
      <vt:lpstr>Hypotheses</vt:lpstr>
      <vt:lpstr>Now the tricky part… p-value</vt:lpstr>
      <vt:lpstr>Controversy</vt:lpstr>
      <vt:lpstr>T-test</vt:lpstr>
      <vt:lpstr>Exercise 3: t-test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29</cp:revision>
  <cp:lastPrinted>2005-06-13T08:01:16Z</cp:lastPrinted>
  <dcterms:created xsi:type="dcterms:W3CDTF">2007-11-06T09:59:11Z</dcterms:created>
  <dcterms:modified xsi:type="dcterms:W3CDTF">2018-11-28T17:03:23Z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