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276" r:id="rId2"/>
    <p:sldId id="277" r:id="rId3"/>
    <p:sldId id="303" r:id="rId4"/>
    <p:sldId id="298" r:id="rId5"/>
    <p:sldId id="299" r:id="rId6"/>
    <p:sldId id="300" r:id="rId7"/>
    <p:sldId id="301" r:id="rId8"/>
    <p:sldId id="302" r:id="rId9"/>
    <p:sldId id="307" r:id="rId10"/>
    <p:sldId id="304" r:id="rId11"/>
    <p:sldId id="282" r:id="rId12"/>
    <p:sldId id="283" r:id="rId13"/>
    <p:sldId id="284" r:id="rId14"/>
    <p:sldId id="308" r:id="rId15"/>
    <p:sldId id="305" r:id="rId16"/>
    <p:sldId id="289" r:id="rId17"/>
    <p:sldId id="291" r:id="rId18"/>
    <p:sldId id="306" r:id="rId19"/>
    <p:sldId id="293" r:id="rId20"/>
    <p:sldId id="287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6">
          <p15:clr>
            <a:srgbClr val="A4A3A4"/>
          </p15:clr>
        </p15:guide>
        <p15:guide id="3" pos="2880">
          <p15:clr>
            <a:srgbClr val="A4A3A4"/>
          </p15:clr>
        </p15:guide>
        <p15:guide id="4" pos="476">
          <p15:clr>
            <a:srgbClr val="A4A3A4"/>
          </p15:clr>
        </p15:guide>
        <p15:guide id="5" pos="1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10"/>
    <a:srgbClr val="00ADCD"/>
    <a:srgbClr val="FFFFFF"/>
    <a:srgbClr val="005A6F"/>
    <a:srgbClr val="4497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34" autoAdjust="0"/>
    <p:restoredTop sz="94660"/>
  </p:normalViewPr>
  <p:slideViewPr>
    <p:cSldViewPr>
      <p:cViewPr varScale="1">
        <p:scale>
          <a:sx n="84" d="100"/>
          <a:sy n="84" d="100"/>
        </p:scale>
        <p:origin x="878" y="77"/>
      </p:cViewPr>
      <p:guideLst>
        <p:guide orient="horz" pos="2160"/>
        <p:guide orient="horz" pos="866"/>
        <p:guide pos="2880"/>
        <p:guide pos="476"/>
        <p:guide pos="11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Blad1!$J$7</c:f>
              <c:strCache>
                <c:ptCount val="1"/>
                <c:pt idx="0">
                  <c:v>Var 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6667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id</a:t>
                    </a:r>
                    <a:r>
                      <a:rPr lang="en-US" baseline="0"/>
                      <a:t> 1</a:t>
                    </a:r>
                    <a:endParaRPr lang="en-US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E23-48E9-A739-930E51C69A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id2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E23-48E9-A739-930E51C69A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id3</a:t>
                    </a:r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E23-48E9-A739-930E51C69A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nl-N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Blad1!$I$8:$I$10</c:f>
              <c:numCache>
                <c:formatCode>General</c:formatCode>
                <c:ptCount val="3"/>
                <c:pt idx="0">
                  <c:v>2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Blad1!$J$8:$J$10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E23-48E9-A739-930E51C69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5452360"/>
        <c:axId val="365448096"/>
      </c:scatterChart>
      <c:valAx>
        <c:axId val="365452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tablets</a:t>
                </a:r>
                <a:endParaRPr lang="nl-NL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48096"/>
        <c:crosses val="autoZero"/>
        <c:crossBetween val="midCat"/>
        <c:majorUnit val="1"/>
      </c:valAx>
      <c:valAx>
        <c:axId val="365448096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NL" sz="1600" dirty="0" err="1" smtClean="0"/>
                  <a:t>Number</a:t>
                </a:r>
                <a:r>
                  <a:rPr lang="nl-NL" sz="1600" dirty="0" smtClean="0"/>
                  <a:t> of </a:t>
                </a:r>
                <a:r>
                  <a:rPr lang="nl-NL" sz="1600" dirty="0" err="1" smtClean="0"/>
                  <a:t>phones</a:t>
                </a:r>
                <a:endParaRPr lang="nl-NL" sz="16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l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6545236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3F1B60-BDF4-4D63-AD79-99D5A5B1DF99}" type="datetime1">
              <a:rPr lang="en-US"/>
              <a:pPr/>
              <a:t>1/14/2019</a:t>
            </a:fld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0B332D3-4906-4A13-8020-43ECC13AC2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xxxxxxxxxxxxxxx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387A7AA-DFE9-4771-BEDE-3294FCEBFB02}" type="datetime1">
              <a:rPr lang="en-US"/>
              <a:pPr/>
              <a:t>1/14/2019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xxxxxxxxxxxxx</a:t>
            </a:r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61151B4-4860-4597-8EFD-6A3C75434656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xxxxxxxxxxxxxxx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541E2CD-DBF4-40F9-B6F8-EEFD0DF8A138}" type="datetime1">
              <a:rPr lang="en-US"/>
              <a:pPr/>
              <a:t>1/14/2019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xxxxxxxxxxxxx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DEE98B-D1F1-4916-BD5C-E165ECB47249}" type="slidenum">
              <a:rPr lang="en-US"/>
              <a:pPr/>
              <a:t>1</a:t>
            </a:fld>
            <a:endParaRPr lang="en-US"/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4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1798638" y="2286000"/>
            <a:ext cx="6583362" cy="579438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/>
              <a:t>Klik om het opmaakprofiel te bewerken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98638" y="3886200"/>
            <a:ext cx="6583362" cy="581025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charset="2"/>
              <a:buNone/>
              <a:defRPr sz="2000"/>
            </a:lvl1pPr>
          </a:lstStyle>
          <a:p>
            <a:r>
              <a:rPr lang="en-US"/>
              <a:t>Klik om het opmaakprofiel van de modelondertitel te bewerken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93F21019-3A00-48AC-9663-40DF67A83229}" type="datetime1">
              <a:rPr lang="en-US"/>
              <a:pPr/>
              <a:t>1/14/2019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43807C9-AE2D-46E5-9D02-A68089FA39B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EF9C8-0AC3-4A53-9A61-1834A571F420}" type="datetime1">
              <a:rPr lang="en-US"/>
              <a:pPr/>
              <a:t>1/14/2019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82CD0A-C9E6-4D13-910F-5FCD6659D442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73850" y="609600"/>
            <a:ext cx="1970088" cy="3779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762000" y="609600"/>
            <a:ext cx="5759450" cy="3779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2960F3-A385-4905-A491-FDC17E063DD1}" type="datetime1">
              <a:rPr lang="en-US"/>
              <a:pPr/>
              <a:t>1/14/2019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1B818E-6343-4AC0-A82B-8FBB55E101F0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CD3AD70A-8E2A-47B5-AC18-ABBB5A8E737D}" type="datetime1">
              <a:rPr lang="en-US"/>
              <a:pPr/>
              <a:t>1/14/2019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47EFCCC-239C-49C1-A390-2B8065FCE26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grafiek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7008C2E-9BD6-496B-BFC3-B4A975EBC85E}" type="datetime1">
              <a:rPr lang="en-US"/>
              <a:pPr/>
              <a:t>1/14/2019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F9FB936-ACF4-48A5-9A1D-8AB73FF8D38D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el en diagram of organi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SmartArt 2"/>
          <p:cNvSpPr>
            <a:spLocks noGrp="1"/>
          </p:cNvSpPr>
          <p:nvPr>
            <p:ph type="dgm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1AA2C3CF-866C-4FDE-B76D-4E9536901630}" type="datetime1">
              <a:rPr lang="en-US"/>
              <a:pPr/>
              <a:t>1/14/2019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9199F26-EF46-4AE2-8743-B61E0EE6C6E5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762000" y="1762125"/>
            <a:ext cx="7881938" cy="26273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555EE259-FE08-4558-B721-B189FFE77284}" type="datetime1">
              <a:rPr lang="en-US"/>
              <a:pPr/>
              <a:t>1/14/2019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CB53336-468E-4F4E-99D7-A7B6AC268718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609600"/>
            <a:ext cx="6172200" cy="579438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762000" y="6248400"/>
            <a:ext cx="1371600" cy="457200"/>
          </a:xfrm>
        </p:spPr>
        <p:txBody>
          <a:bodyPr/>
          <a:lstStyle>
            <a:lvl1pPr>
              <a:defRPr/>
            </a:lvl1pPr>
          </a:lstStyle>
          <a:p>
            <a:fld id="{0AF4064E-5624-49AB-B7C6-E301A8F6B1FF}" type="datetime1">
              <a:rPr lang="en-US"/>
              <a:pPr/>
              <a:t>1/14/2019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806BF3D-95A1-4F89-9F1A-4663CCA98886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C97FCD-6C54-4833-B032-BFBCDFA8379D}" type="datetime1">
              <a:rPr lang="en-US"/>
              <a:pPr/>
              <a:t>1/14/2019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761E4F-1B4C-4C6D-9C1A-FB53105805EA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AA577-515A-431F-98B6-3B03494ABB11}" type="datetime1">
              <a:rPr lang="en-US"/>
              <a:pPr/>
              <a:t>1/14/2019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C6A20F8-73A9-4BBC-80AE-3A159E2A983B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762000" y="1762125"/>
            <a:ext cx="3863975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78375" y="1762125"/>
            <a:ext cx="3865563" cy="262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75F1A4-C474-4345-A800-2F40B0E4E70C}" type="datetime1">
              <a:rPr lang="en-US"/>
              <a:pPr/>
              <a:t>1/14/2019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31EC63-0242-430C-8971-B7EF37AC5D5C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BA535AB-820E-4207-9DA8-5F37106C7AF4}" type="datetime1">
              <a:rPr lang="en-US"/>
              <a:pPr/>
              <a:t>1/14/2019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89F6F8-FDF7-4629-B974-D937968621E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E69FA-D7EE-42C0-9117-1971B541885F}" type="datetime1">
              <a:rPr lang="en-US"/>
              <a:pPr/>
              <a:t>1/14/2019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2FED88-7E14-4EA2-8E5A-1655E639074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D7644E-1B5D-4325-BA79-338DF2B89B56}" type="datetime1">
              <a:rPr lang="en-US"/>
              <a:pPr/>
              <a:t>1/14/2019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CB2032-F70F-492A-B719-DFE85A0FA31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790C882-0B74-4932-8998-E9ABB8AF1740}" type="datetime1">
              <a:rPr lang="en-US"/>
              <a:pPr/>
              <a:t>1/14/2019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0A4DAA-719E-465F-BABD-C80089131F91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585DC-AE7D-44C1-90AB-C3A391DEA065}" type="datetime1">
              <a:rPr lang="en-US"/>
              <a:pPr/>
              <a:t>1/14/2019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E6780B-4C5C-463E-B441-7ECA9F00FE07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HU powerpoint template</a:t>
            </a:r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het opmaakprofiel te bewerken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762000" y="1762125"/>
            <a:ext cx="7881938" cy="262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Klik om de opmaakprofielen van de modeltekst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248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accent1"/>
                </a:solidFill>
              </a:defRPr>
            </a:lvl1pPr>
          </a:lstStyle>
          <a:p>
            <a:fld id="{256CE565-1940-4E5F-9190-C0815CEAAA9D}" type="datetime1">
              <a:rPr lang="en-US"/>
              <a:pPr/>
              <a:t>1/14/2019</a:t>
            </a:fld>
            <a:endParaRPr lang="en-US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0220FCC-35B4-4C13-8ED7-BD3E7B6218A4}" type="slidenum">
              <a:rPr lang="en-US"/>
              <a:pPr/>
              <a:t>‹nr.›</a:t>
            </a:fld>
            <a:endParaRPr lang="en-US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/>
              <a:t>HU powerpoint template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charset="2"/>
        <a:buChar char="n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600">
          <a:solidFill>
            <a:srgbClr val="000000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400">
          <a:solidFill>
            <a:srgbClr val="000000"/>
          </a:solidFill>
          <a:latin typeface="+mn-lt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200">
          <a:solidFill>
            <a:srgbClr val="000000"/>
          </a:solidFill>
          <a:latin typeface="+mn-lt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ensemble.RandomForestClassifier.html" TargetMode="External"/><Relationship Id="rId2" Type="http://schemas.openxmlformats.org/officeDocument/2006/relationships/hyperlink" Target="https://www.kaggle.com/mlg-ulb/creditcardfraud/hom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francksylla/titanic-machine-learning-from-disaster/dat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8638" y="2286000"/>
            <a:ext cx="6583362" cy="2185214"/>
          </a:xfrm>
        </p:spPr>
        <p:txBody>
          <a:bodyPr/>
          <a:lstStyle/>
          <a:p>
            <a:r>
              <a:rPr lang="en-US" dirty="0" smtClean="0"/>
              <a:t>Data-driven learning</a:t>
            </a:r>
            <a:br>
              <a:rPr lang="en-US" dirty="0" smtClean="0"/>
            </a:br>
            <a:r>
              <a:rPr lang="en-US" sz="2400" dirty="0" smtClean="0"/>
              <a:t>W6 L2:</a:t>
            </a:r>
            <a:br>
              <a:rPr lang="en-US" sz="2400" dirty="0" smtClean="0"/>
            </a:br>
            <a:r>
              <a:rPr lang="en-US" sz="2000" dirty="0" smtClean="0"/>
              <a:t>Machine learning: supervised learning</a:t>
            </a:r>
            <a:br>
              <a:rPr lang="en-US" sz="2000" dirty="0" smtClean="0"/>
            </a:br>
            <a:r>
              <a:rPr lang="en-US" sz="2000" dirty="0" smtClean="0"/>
              <a:t>Decision trees and Random Forest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8638" y="3886200"/>
            <a:ext cx="6583362" cy="15696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Jonas Moons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9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105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tree: </a:t>
            </a:r>
            <a:r>
              <a:rPr lang="nl-NL" dirty="0" err="1" smtClean="0"/>
              <a:t>intuition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61665"/>
          </a:xfrm>
        </p:spPr>
        <p:txBody>
          <a:bodyPr/>
          <a:lstStyle/>
          <a:p>
            <a:r>
              <a:rPr lang="nl-NL" sz="2400" dirty="0" smtClean="0"/>
              <a:t>I </a:t>
            </a:r>
            <a:r>
              <a:rPr lang="nl-NL" sz="2400" dirty="0" err="1" smtClean="0"/>
              <a:t>need</a:t>
            </a:r>
            <a:r>
              <a:rPr lang="nl-NL" sz="2400" dirty="0" smtClean="0"/>
              <a:t> a </a:t>
            </a:r>
            <a:r>
              <a:rPr lang="nl-NL" sz="2400" dirty="0" err="1" smtClean="0"/>
              <a:t>volunteer</a:t>
            </a:r>
            <a:r>
              <a:rPr lang="nl-NL" sz="2400" dirty="0" smtClean="0"/>
              <a:t>…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401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al 17"/>
          <p:cNvSpPr/>
          <p:nvPr/>
        </p:nvSpPr>
        <p:spPr bwMode="auto">
          <a:xfrm>
            <a:off x="6633064" y="221752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al 16"/>
          <p:cNvSpPr/>
          <p:nvPr/>
        </p:nvSpPr>
        <p:spPr bwMode="auto">
          <a:xfrm>
            <a:off x="5968631" y="120490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al 15"/>
          <p:cNvSpPr/>
          <p:nvPr/>
        </p:nvSpPr>
        <p:spPr bwMode="auto">
          <a:xfrm>
            <a:off x="7418131" y="179068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Decision</a:t>
            </a:r>
            <a:r>
              <a:rPr lang="nl-NL" dirty="0" smtClean="0"/>
              <a:t> tree </a:t>
            </a:r>
            <a:r>
              <a:rPr lang="nl-NL" dirty="0" err="1" smtClean="0"/>
              <a:t>algorith</a:t>
            </a:r>
            <a:r>
              <a:rPr lang="nl-NL" dirty="0" err="1"/>
              <a:t>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96586" y="1613765"/>
            <a:ext cx="3659390" cy="4302716"/>
          </a:xfrm>
        </p:spPr>
        <p:txBody>
          <a:bodyPr/>
          <a:lstStyle/>
          <a:p>
            <a:r>
              <a:rPr lang="nl-NL" sz="1800" dirty="0" err="1" smtClean="0"/>
              <a:t>Choose</a:t>
            </a:r>
            <a:r>
              <a:rPr lang="nl-NL" sz="1800" dirty="0" smtClean="0"/>
              <a:t> a Y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 </a:t>
            </a:r>
            <a:r>
              <a:rPr lang="nl-NL" sz="1800" dirty="0" err="1" smtClean="0"/>
              <a:t>to</a:t>
            </a:r>
            <a:r>
              <a:rPr lang="nl-NL" sz="1800" dirty="0" smtClean="0"/>
              <a:t> </a:t>
            </a:r>
            <a:r>
              <a:rPr lang="nl-NL" sz="1800" dirty="0" err="1" smtClean="0"/>
              <a:t>predict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At </a:t>
            </a:r>
            <a:r>
              <a:rPr lang="nl-NL" sz="1800" dirty="0" err="1" smtClean="0"/>
              <a:t>each</a:t>
            </a:r>
            <a:r>
              <a:rPr lang="nl-NL" sz="1800" dirty="0" smtClean="0"/>
              <a:t> node of the tree </a:t>
            </a:r>
            <a:r>
              <a:rPr lang="nl-NL" sz="1800" dirty="0" err="1" smtClean="0"/>
              <a:t>calculate</a:t>
            </a:r>
            <a:r>
              <a:rPr lang="nl-NL" sz="1800" dirty="0" smtClean="0"/>
              <a:t> the X </a:t>
            </a:r>
            <a:r>
              <a:rPr lang="nl-NL" sz="1800" dirty="0" err="1" smtClean="0"/>
              <a:t>variable</a:t>
            </a:r>
            <a:r>
              <a:rPr lang="nl-NL" sz="1800" dirty="0" smtClean="0"/>
              <a:t> &amp; </a:t>
            </a:r>
            <a:r>
              <a:rPr lang="nl-NL" sz="1800" dirty="0" err="1" smtClean="0"/>
              <a:t>cut-off</a:t>
            </a:r>
            <a:r>
              <a:rPr lang="nl-NL" sz="1800" dirty="0" smtClean="0"/>
              <a:t> point </a:t>
            </a:r>
            <a:r>
              <a:rPr lang="nl-NL" sz="1800" dirty="0" err="1" smtClean="0"/>
              <a:t>that</a:t>
            </a:r>
            <a:r>
              <a:rPr lang="nl-NL" sz="1800" dirty="0" smtClean="0"/>
              <a:t> </a:t>
            </a:r>
            <a:r>
              <a:rPr lang="nl-NL" sz="1800" dirty="0" err="1" smtClean="0"/>
              <a:t>produces</a:t>
            </a:r>
            <a:r>
              <a:rPr lang="nl-NL" sz="1800" dirty="0" smtClean="0"/>
              <a:t> the </a:t>
            </a:r>
            <a:r>
              <a:rPr lang="nl-NL" sz="1800" dirty="0" err="1" smtClean="0"/>
              <a:t>optimal</a:t>
            </a:r>
            <a:r>
              <a:rPr lang="nl-NL" sz="1800" dirty="0" smtClean="0"/>
              <a:t> split </a:t>
            </a:r>
            <a:r>
              <a:rPr lang="nl-NL" sz="1800" dirty="0" err="1" smtClean="0"/>
              <a:t>for</a:t>
            </a:r>
            <a:r>
              <a:rPr lang="nl-NL" sz="1800" dirty="0" smtClean="0"/>
              <a:t> the Y </a:t>
            </a:r>
            <a:r>
              <a:rPr lang="nl-NL" sz="1800" dirty="0" err="1" smtClean="0"/>
              <a:t>variable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err="1" smtClean="0"/>
              <a:t>Optimal</a:t>
            </a:r>
            <a:r>
              <a:rPr lang="nl-NL" sz="1800" dirty="0" smtClean="0"/>
              <a:t>: large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</a:t>
            </a:r>
            <a:r>
              <a:rPr lang="nl-NL" sz="1800" dirty="0" err="1" smtClean="0"/>
              <a:t>difference</a:t>
            </a:r>
            <a:r>
              <a:rPr lang="nl-NL" sz="1800" dirty="0" smtClean="0"/>
              <a:t>) </a:t>
            </a:r>
            <a:r>
              <a:rPr lang="nl-NL" sz="1800" dirty="0" err="1" smtClean="0"/>
              <a:t>between</a:t>
            </a:r>
            <a:r>
              <a:rPr lang="nl-NL" sz="1800" dirty="0" smtClean="0"/>
              <a:t> branches, small </a:t>
            </a:r>
            <a:r>
              <a:rPr lang="nl-NL" sz="1800" dirty="0" err="1" smtClean="0"/>
              <a:t>variance</a:t>
            </a:r>
            <a:r>
              <a:rPr lang="nl-NL" sz="1800" dirty="0" smtClean="0"/>
              <a:t> (</a:t>
            </a:r>
            <a:r>
              <a:rPr lang="nl-NL" sz="1800" dirty="0" err="1" smtClean="0"/>
              <a:t>similarity</a:t>
            </a:r>
            <a:r>
              <a:rPr lang="nl-NL" sz="1800" dirty="0" smtClean="0"/>
              <a:t>) </a:t>
            </a:r>
            <a:r>
              <a:rPr lang="nl-NL" sz="1800" dirty="0" err="1" smtClean="0"/>
              <a:t>within</a:t>
            </a:r>
            <a:r>
              <a:rPr lang="nl-NL" sz="1800" dirty="0" smtClean="0"/>
              <a:t> </a:t>
            </a:r>
            <a:r>
              <a:rPr lang="nl-NL" sz="1800" dirty="0" err="1" smtClean="0"/>
              <a:t>branch</a:t>
            </a:r>
            <a:endParaRPr lang="nl-NL" sz="1800" dirty="0" smtClean="0"/>
          </a:p>
          <a:p>
            <a:endParaRPr lang="nl-NL" sz="1800" dirty="0"/>
          </a:p>
          <a:p>
            <a:r>
              <a:rPr lang="nl-NL" sz="1800" dirty="0" smtClean="0"/>
              <a:t>Stop </a:t>
            </a:r>
            <a:r>
              <a:rPr lang="nl-NL" sz="1800" dirty="0" err="1" smtClean="0"/>
              <a:t>when</a:t>
            </a:r>
            <a:r>
              <a:rPr lang="nl-NL" sz="1800" dirty="0" smtClean="0"/>
              <a:t> </a:t>
            </a:r>
            <a:r>
              <a:rPr lang="nl-NL" sz="1800" dirty="0" err="1" smtClean="0"/>
              <a:t>you</a:t>
            </a:r>
            <a:r>
              <a:rPr lang="nl-NL" sz="1800" dirty="0" smtClean="0"/>
              <a:t> have ‘pure’ </a:t>
            </a:r>
            <a:r>
              <a:rPr lang="nl-NL" sz="1800" dirty="0" err="1" smtClean="0"/>
              <a:t>leaves</a:t>
            </a:r>
            <a:endParaRPr lang="nl-NL" sz="1800" dirty="0"/>
          </a:p>
        </p:txBody>
      </p:sp>
      <p:sp>
        <p:nvSpPr>
          <p:cNvPr id="5" name="Ovaal 4"/>
          <p:cNvSpPr/>
          <p:nvPr/>
        </p:nvSpPr>
        <p:spPr bwMode="auto">
          <a:xfrm>
            <a:off x="6061525" y="1538398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al 5"/>
          <p:cNvSpPr/>
          <p:nvPr/>
        </p:nvSpPr>
        <p:spPr bwMode="auto">
          <a:xfrm>
            <a:off x="6429087" y="1336585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al 6"/>
          <p:cNvSpPr/>
          <p:nvPr/>
        </p:nvSpPr>
        <p:spPr bwMode="auto">
          <a:xfrm>
            <a:off x="6570443" y="203386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al 7"/>
          <p:cNvSpPr/>
          <p:nvPr/>
        </p:nvSpPr>
        <p:spPr bwMode="auto">
          <a:xfrm>
            <a:off x="6466455" y="170036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al 8"/>
          <p:cNvSpPr/>
          <p:nvPr/>
        </p:nvSpPr>
        <p:spPr bwMode="auto">
          <a:xfrm>
            <a:off x="6908227" y="141233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al 9"/>
          <p:cNvSpPr/>
          <p:nvPr/>
        </p:nvSpPr>
        <p:spPr bwMode="auto">
          <a:xfrm>
            <a:off x="7061967" y="1771613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al 10"/>
          <p:cNvSpPr/>
          <p:nvPr/>
        </p:nvSpPr>
        <p:spPr bwMode="auto">
          <a:xfrm>
            <a:off x="7165955" y="207871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al 11"/>
          <p:cNvSpPr/>
          <p:nvPr/>
        </p:nvSpPr>
        <p:spPr bwMode="auto">
          <a:xfrm>
            <a:off x="6913779" y="232189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al 12"/>
          <p:cNvSpPr/>
          <p:nvPr/>
        </p:nvSpPr>
        <p:spPr bwMode="auto">
          <a:xfrm>
            <a:off x="7349999" y="1288685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al 13"/>
          <p:cNvSpPr/>
          <p:nvPr/>
        </p:nvSpPr>
        <p:spPr bwMode="auto">
          <a:xfrm>
            <a:off x="6196844" y="1889844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al 14"/>
          <p:cNvSpPr/>
          <p:nvPr/>
        </p:nvSpPr>
        <p:spPr bwMode="auto">
          <a:xfrm>
            <a:off x="6781787" y="121294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Pijl-omlaag 18"/>
          <p:cNvSpPr/>
          <p:nvPr/>
        </p:nvSpPr>
        <p:spPr bwMode="auto">
          <a:xfrm rot="1931679">
            <a:off x="6135886" y="2960666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Pijl-omlaag 19"/>
          <p:cNvSpPr/>
          <p:nvPr/>
        </p:nvSpPr>
        <p:spPr bwMode="auto">
          <a:xfrm rot="18922623">
            <a:off x="7650314" y="2946361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al 20"/>
          <p:cNvSpPr/>
          <p:nvPr/>
        </p:nvSpPr>
        <p:spPr bwMode="auto">
          <a:xfrm>
            <a:off x="5615020" y="3781628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al 21"/>
          <p:cNvSpPr/>
          <p:nvPr/>
        </p:nvSpPr>
        <p:spPr bwMode="auto">
          <a:xfrm>
            <a:off x="5968631" y="416691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Ovaal 22"/>
          <p:cNvSpPr/>
          <p:nvPr/>
        </p:nvSpPr>
        <p:spPr bwMode="auto">
          <a:xfrm>
            <a:off x="6070482" y="3651119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Ovaal 23"/>
          <p:cNvSpPr/>
          <p:nvPr/>
        </p:nvSpPr>
        <p:spPr bwMode="auto">
          <a:xfrm>
            <a:off x="5516000" y="4212376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Ovaal 24"/>
          <p:cNvSpPr/>
          <p:nvPr/>
        </p:nvSpPr>
        <p:spPr bwMode="auto">
          <a:xfrm>
            <a:off x="6019557" y="449755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Ovaal 25"/>
          <p:cNvSpPr/>
          <p:nvPr/>
        </p:nvSpPr>
        <p:spPr bwMode="auto">
          <a:xfrm>
            <a:off x="5785334" y="360255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Ovaal 26"/>
          <p:cNvSpPr/>
          <p:nvPr/>
        </p:nvSpPr>
        <p:spPr bwMode="auto">
          <a:xfrm>
            <a:off x="5580112" y="3477091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al 27"/>
          <p:cNvSpPr/>
          <p:nvPr/>
        </p:nvSpPr>
        <p:spPr bwMode="auto">
          <a:xfrm>
            <a:off x="6349556" y="377000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Ovaal 28"/>
          <p:cNvSpPr/>
          <p:nvPr/>
        </p:nvSpPr>
        <p:spPr bwMode="auto">
          <a:xfrm>
            <a:off x="6286007" y="4014890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al 29"/>
          <p:cNvSpPr/>
          <p:nvPr/>
        </p:nvSpPr>
        <p:spPr bwMode="auto">
          <a:xfrm>
            <a:off x="7765126" y="365111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Ovaal 30"/>
          <p:cNvSpPr/>
          <p:nvPr/>
        </p:nvSpPr>
        <p:spPr bwMode="auto">
          <a:xfrm>
            <a:off x="8247580" y="3907468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Ovaal 31"/>
          <p:cNvSpPr/>
          <p:nvPr/>
        </p:nvSpPr>
        <p:spPr bwMode="auto">
          <a:xfrm>
            <a:off x="8001515" y="405804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Ovaal 32"/>
          <p:cNvSpPr/>
          <p:nvPr/>
        </p:nvSpPr>
        <p:spPr bwMode="auto">
          <a:xfrm>
            <a:off x="8279819" y="4058612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al 33"/>
          <p:cNvSpPr/>
          <p:nvPr/>
        </p:nvSpPr>
        <p:spPr bwMode="auto">
          <a:xfrm>
            <a:off x="7567098" y="393915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Pijl-omlaag 34"/>
          <p:cNvSpPr/>
          <p:nvPr/>
        </p:nvSpPr>
        <p:spPr bwMode="auto">
          <a:xfrm rot="1931679">
            <a:off x="5341276" y="4914265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Pijl-omlaag 35"/>
          <p:cNvSpPr/>
          <p:nvPr/>
        </p:nvSpPr>
        <p:spPr bwMode="auto">
          <a:xfrm rot="18922623">
            <a:off x="6607641" y="4939518"/>
            <a:ext cx="427341" cy="648072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al 36"/>
          <p:cNvSpPr/>
          <p:nvPr/>
        </p:nvSpPr>
        <p:spPr bwMode="auto">
          <a:xfrm>
            <a:off x="4426214" y="6040857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al 37"/>
          <p:cNvSpPr/>
          <p:nvPr/>
        </p:nvSpPr>
        <p:spPr bwMode="auto">
          <a:xfrm>
            <a:off x="4677992" y="6030461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al 38"/>
          <p:cNvSpPr/>
          <p:nvPr/>
        </p:nvSpPr>
        <p:spPr bwMode="auto">
          <a:xfrm>
            <a:off x="4605751" y="5766080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al 39"/>
          <p:cNvSpPr/>
          <p:nvPr/>
        </p:nvSpPr>
        <p:spPr bwMode="auto">
          <a:xfrm>
            <a:off x="4966024" y="6019786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al 40"/>
          <p:cNvSpPr/>
          <p:nvPr/>
        </p:nvSpPr>
        <p:spPr bwMode="auto">
          <a:xfrm>
            <a:off x="5032861" y="5776755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al 41"/>
          <p:cNvSpPr/>
          <p:nvPr/>
        </p:nvSpPr>
        <p:spPr bwMode="auto">
          <a:xfrm>
            <a:off x="6412363" y="5628271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al 42"/>
          <p:cNvSpPr/>
          <p:nvPr/>
        </p:nvSpPr>
        <p:spPr bwMode="auto">
          <a:xfrm>
            <a:off x="6775839" y="5569859"/>
            <a:ext cx="576064" cy="57606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al 43"/>
          <p:cNvSpPr/>
          <p:nvPr/>
        </p:nvSpPr>
        <p:spPr bwMode="auto">
          <a:xfrm>
            <a:off x="4803996" y="5488723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al 44"/>
          <p:cNvSpPr/>
          <p:nvPr/>
        </p:nvSpPr>
        <p:spPr bwMode="auto">
          <a:xfrm>
            <a:off x="5326988" y="5688162"/>
            <a:ext cx="576064" cy="57606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6604799" y="2953871"/>
            <a:ext cx="1028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Uses</a:t>
            </a:r>
            <a:r>
              <a:rPr lang="nl-NL" dirty="0" smtClean="0"/>
              <a:t> Mac  computer</a:t>
            </a:r>
            <a:endParaRPr lang="nl-NL" dirty="0"/>
          </a:p>
        </p:txBody>
      </p:sp>
      <p:sp>
        <p:nvSpPr>
          <p:cNvPr id="48" name="Tekstvak 47"/>
          <p:cNvSpPr txBox="1"/>
          <p:nvPr/>
        </p:nvSpPr>
        <p:spPr>
          <a:xfrm>
            <a:off x="5828080" y="5146548"/>
            <a:ext cx="778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Into</a:t>
            </a:r>
            <a:r>
              <a:rPr lang="nl-NL" dirty="0" smtClean="0"/>
              <a:t> design</a:t>
            </a:r>
            <a:endParaRPr lang="nl-NL" dirty="0"/>
          </a:p>
        </p:txBody>
      </p:sp>
      <p:sp>
        <p:nvSpPr>
          <p:cNvPr id="49" name="Tekstvak 48"/>
          <p:cNvSpPr txBox="1"/>
          <p:nvPr/>
        </p:nvSpPr>
        <p:spPr>
          <a:xfrm>
            <a:off x="5010784" y="1515641"/>
            <a:ext cx="7782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Predict</a:t>
            </a:r>
            <a:endParaRPr lang="nl-NL" dirty="0" smtClean="0"/>
          </a:p>
          <a:p>
            <a:r>
              <a:rPr lang="nl-NL" dirty="0" smtClean="0"/>
              <a:t>iPhone users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58429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Pros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cons</a:t>
            </a:r>
            <a:r>
              <a:rPr lang="nl-NL" dirty="0" smtClean="0"/>
              <a:t> of </a:t>
            </a:r>
            <a:r>
              <a:rPr lang="nl-NL" dirty="0" err="1" smtClean="0"/>
              <a:t>decision</a:t>
            </a:r>
            <a:r>
              <a:rPr lang="nl-NL" dirty="0" smtClean="0"/>
              <a:t> tree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302716"/>
          </a:xfrm>
        </p:spPr>
        <p:txBody>
          <a:bodyPr/>
          <a:lstStyle/>
          <a:p>
            <a:r>
              <a:rPr lang="nl-NL" sz="2400" dirty="0" err="1" smtClean="0"/>
              <a:t>Advantages</a:t>
            </a:r>
            <a:endParaRPr lang="nl-NL" sz="2400" dirty="0" smtClean="0"/>
          </a:p>
          <a:p>
            <a:pPr lvl="1"/>
            <a:r>
              <a:rPr lang="nl-NL" sz="2400" dirty="0" smtClean="0"/>
              <a:t>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interpret</a:t>
            </a:r>
            <a:endParaRPr lang="nl-NL" sz="2400" dirty="0" smtClean="0"/>
          </a:p>
          <a:p>
            <a:pPr lvl="1"/>
            <a:r>
              <a:rPr lang="nl-NL" sz="2400" dirty="0" err="1" smtClean="0"/>
              <a:t>Not</a:t>
            </a:r>
            <a:r>
              <a:rPr lang="nl-NL" sz="2400" dirty="0" smtClean="0"/>
              <a:t> a ‘black box’ </a:t>
            </a:r>
            <a:r>
              <a:rPr lang="nl-NL" sz="2400" dirty="0" err="1" smtClean="0"/>
              <a:t>algorithm</a:t>
            </a:r>
            <a:endParaRPr lang="nl-NL" sz="2400" dirty="0" smtClean="0"/>
          </a:p>
          <a:p>
            <a:pPr lvl="1"/>
            <a:r>
              <a:rPr lang="nl-NL" sz="2400" dirty="0" err="1" smtClean="0"/>
              <a:t>When</a:t>
            </a:r>
            <a:r>
              <a:rPr lang="nl-NL" sz="2400" dirty="0" smtClean="0"/>
              <a:t> ’</a:t>
            </a:r>
            <a:r>
              <a:rPr lang="nl-NL" sz="2400" dirty="0" err="1" smtClean="0"/>
              <a:t>pruned</a:t>
            </a:r>
            <a:r>
              <a:rPr lang="nl-NL" sz="2400" dirty="0" smtClean="0"/>
              <a:t>’, easy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communicate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other</a:t>
            </a:r>
            <a:r>
              <a:rPr lang="nl-NL" sz="2400" dirty="0" smtClean="0"/>
              <a:t> professionals, e.g. </a:t>
            </a:r>
            <a:r>
              <a:rPr lang="nl-NL" sz="2400" dirty="0" err="1" smtClean="0"/>
              <a:t>clinicians</a:t>
            </a:r>
            <a:endParaRPr lang="nl-NL" sz="2400" dirty="0" smtClean="0"/>
          </a:p>
          <a:p>
            <a:pPr lvl="1"/>
            <a:endParaRPr lang="nl-NL" sz="2400" dirty="0"/>
          </a:p>
          <a:p>
            <a:r>
              <a:rPr lang="nl-NL" sz="2400" dirty="0" err="1" smtClean="0"/>
              <a:t>Disadvantages</a:t>
            </a:r>
            <a:endParaRPr lang="nl-NL" sz="2400" dirty="0" smtClean="0"/>
          </a:p>
          <a:p>
            <a:pPr lvl="1"/>
            <a:r>
              <a:rPr lang="nl-NL" sz="2400" dirty="0" err="1" smtClean="0"/>
              <a:t>Overfits</a:t>
            </a:r>
            <a:r>
              <a:rPr lang="nl-NL" sz="2400" dirty="0" smtClean="0"/>
              <a:t> </a:t>
            </a:r>
            <a:r>
              <a:rPr lang="nl-NL" sz="2400" dirty="0" err="1" smtClean="0"/>
              <a:t>easily</a:t>
            </a:r>
            <a:endParaRPr lang="nl-NL" sz="2400" dirty="0"/>
          </a:p>
          <a:p>
            <a:pPr lvl="1"/>
            <a:r>
              <a:rPr lang="nl-NL" sz="2400" dirty="0" err="1" smtClean="0"/>
              <a:t>Also</a:t>
            </a:r>
            <a:r>
              <a:rPr lang="nl-NL" sz="2400" dirty="0" smtClean="0"/>
              <a:t> </a:t>
            </a:r>
            <a:r>
              <a:rPr lang="nl-NL" sz="2400" dirty="0" err="1" smtClean="0"/>
              <a:t>not</a:t>
            </a:r>
            <a:r>
              <a:rPr lang="nl-NL" sz="2400" dirty="0" smtClean="0"/>
              <a:t> a </a:t>
            </a:r>
            <a:r>
              <a:rPr lang="nl-NL" sz="2400" dirty="0" err="1" smtClean="0"/>
              <a:t>very</a:t>
            </a:r>
            <a:r>
              <a:rPr lang="nl-NL" sz="2400" dirty="0" smtClean="0"/>
              <a:t> strong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in </a:t>
            </a:r>
            <a:r>
              <a:rPr lang="nl-NL" sz="2400" dirty="0" err="1" smtClean="0"/>
              <a:t>terms</a:t>
            </a:r>
            <a:r>
              <a:rPr lang="nl-NL" sz="2400" dirty="0" smtClean="0"/>
              <a:t> of </a:t>
            </a:r>
            <a:r>
              <a:rPr lang="nl-NL" sz="2400" dirty="0" err="1" smtClean="0"/>
              <a:t>prediction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91586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Example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71600" y="1382475"/>
            <a:ext cx="7881938" cy="830997"/>
          </a:xfrm>
        </p:spPr>
        <p:txBody>
          <a:bodyPr/>
          <a:lstStyle/>
          <a:p>
            <a:pPr marL="0" indent="0">
              <a:buNone/>
            </a:pPr>
            <a:r>
              <a:rPr lang="nl-NL" sz="2400" dirty="0" smtClean="0"/>
              <a:t>See Notebook </a:t>
            </a:r>
            <a:r>
              <a:rPr lang="nl-NL" sz="2400" i="1" dirty="0" err="1" smtClean="0"/>
              <a:t>decision_tree</a:t>
            </a:r>
            <a:r>
              <a:rPr lang="nl-NL" sz="2400" i="1" dirty="0" smtClean="0"/>
              <a:t> </a:t>
            </a:r>
            <a:r>
              <a:rPr lang="nl-NL" sz="2400" dirty="0" smtClean="0"/>
              <a:t>in </a:t>
            </a:r>
            <a:r>
              <a:rPr lang="nl-NL" sz="2400" dirty="0" err="1" smtClean="0"/>
              <a:t>Examples</a:t>
            </a:r>
            <a:r>
              <a:rPr lang="nl-NL" sz="2400" dirty="0" smtClean="0"/>
              <a:t> folder </a:t>
            </a:r>
            <a:r>
              <a:rPr lang="nl-NL" sz="2400" dirty="0" err="1" smtClean="0"/>
              <a:t>if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use</a:t>
            </a:r>
            <a:r>
              <a:rPr lang="nl-NL" sz="2400" dirty="0" smtClean="0"/>
              <a:t> this </a:t>
            </a:r>
            <a:r>
              <a:rPr lang="nl-NL" sz="2400" dirty="0" err="1" smtClean="0"/>
              <a:t>algorith</a:t>
            </a:r>
            <a:r>
              <a:rPr lang="nl-NL" sz="2400" dirty="0" err="1"/>
              <a:t>m</a:t>
            </a:r>
            <a:endParaRPr lang="nl-NL" sz="2400" i="1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72146"/>
            <a:ext cx="7056784" cy="3634483"/>
          </a:xfrm>
          <a:prstGeom prst="rect">
            <a:avLst/>
          </a:prstGeom>
        </p:spPr>
      </p:pic>
      <p:sp>
        <p:nvSpPr>
          <p:cNvPr id="5" name="Tijdelijke aanduiding voor inhoud 2"/>
          <p:cNvSpPr txBox="1">
            <a:spLocks/>
          </p:cNvSpPr>
          <p:nvPr/>
        </p:nvSpPr>
        <p:spPr bwMode="auto">
          <a:xfrm>
            <a:off x="2140261" y="6165304"/>
            <a:ext cx="58326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2400" kern="0" dirty="0" err="1" smtClean="0"/>
              <a:t>value</a:t>
            </a:r>
            <a:r>
              <a:rPr lang="nl-NL" sz="2400" kern="0" dirty="0" smtClean="0"/>
              <a:t> = [drama, action, comedy]</a:t>
            </a:r>
            <a:endParaRPr lang="nl-NL" sz="2400" kern="0" dirty="0"/>
          </a:p>
        </p:txBody>
      </p:sp>
    </p:spTree>
    <p:extLst>
      <p:ext uri="{BB962C8B-B14F-4D97-AF65-F5344CB8AC3E}">
        <p14:creationId xmlns:p14="http://schemas.microsoft.com/office/powerpoint/2010/main" val="37650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762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154984"/>
          </a:xfrm>
        </p:spPr>
        <p:txBody>
          <a:bodyPr/>
          <a:lstStyle/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is </a:t>
            </a:r>
            <a:r>
              <a:rPr lang="nl-NL" sz="2400" dirty="0" err="1" smtClean="0"/>
              <a:t>an</a:t>
            </a:r>
            <a:r>
              <a:rPr lang="nl-NL" sz="2400" dirty="0" smtClean="0"/>
              <a:t> extension of </a:t>
            </a:r>
            <a:r>
              <a:rPr lang="nl-NL" sz="2400" dirty="0" err="1" smtClean="0"/>
              <a:t>decision</a:t>
            </a:r>
            <a:r>
              <a:rPr lang="nl-NL" sz="2400" dirty="0" smtClean="0"/>
              <a:t> tree (Ho, 1995; </a:t>
            </a:r>
            <a:r>
              <a:rPr lang="nl-NL" sz="2400" dirty="0" err="1" smtClean="0"/>
              <a:t>Breiman</a:t>
            </a:r>
            <a:r>
              <a:rPr lang="nl-NL" sz="2400" dirty="0" smtClean="0"/>
              <a:t>, 2001)</a:t>
            </a:r>
          </a:p>
          <a:p>
            <a:endParaRPr lang="nl-NL" sz="2400" dirty="0"/>
          </a:p>
          <a:p>
            <a:r>
              <a:rPr lang="nl-NL" sz="2400" dirty="0" err="1" smtClean="0"/>
              <a:t>Intuition</a:t>
            </a:r>
            <a:r>
              <a:rPr lang="nl-NL" sz="2400" dirty="0" smtClean="0"/>
              <a:t>:</a:t>
            </a:r>
          </a:p>
          <a:p>
            <a:pPr lvl="1"/>
            <a:r>
              <a:rPr lang="nl-NL" sz="2200" dirty="0" err="1"/>
              <a:t>G</a:t>
            </a:r>
            <a:r>
              <a:rPr lang="nl-NL" sz="2200" dirty="0" err="1" smtClean="0"/>
              <a:t>row</a:t>
            </a:r>
            <a:r>
              <a:rPr lang="nl-NL" sz="2200" dirty="0" smtClean="0"/>
              <a:t> </a:t>
            </a:r>
            <a:r>
              <a:rPr lang="nl-NL" sz="2200" dirty="0" err="1" smtClean="0"/>
              <a:t>many</a:t>
            </a:r>
            <a:r>
              <a:rPr lang="nl-NL" sz="2200" dirty="0" smtClean="0"/>
              <a:t> different trees</a:t>
            </a:r>
          </a:p>
          <a:p>
            <a:pPr lvl="1"/>
            <a:r>
              <a:rPr lang="nl-NL" sz="2200" dirty="0"/>
              <a:t>T</a:t>
            </a:r>
            <a:r>
              <a:rPr lang="nl-NL" sz="2200" dirty="0" smtClean="0"/>
              <a:t>rain </a:t>
            </a:r>
            <a:r>
              <a:rPr lang="nl-NL" sz="2200" dirty="0" err="1" smtClean="0"/>
              <a:t>each</a:t>
            </a:r>
            <a:r>
              <a:rPr lang="nl-NL" sz="2200" dirty="0" smtClean="0"/>
              <a:t> on a different sample of the data</a:t>
            </a:r>
          </a:p>
          <a:p>
            <a:pPr lvl="1"/>
            <a:r>
              <a:rPr lang="nl-NL" sz="2200" dirty="0" smtClean="0"/>
              <a:t>Let </a:t>
            </a:r>
            <a:r>
              <a:rPr lang="nl-NL" sz="2200" dirty="0" err="1" smtClean="0"/>
              <a:t>them</a:t>
            </a:r>
            <a:r>
              <a:rPr lang="nl-NL" sz="2200" dirty="0" smtClean="0"/>
              <a:t> </a:t>
            </a:r>
            <a:r>
              <a:rPr lang="nl-NL" sz="2200" dirty="0" err="1" smtClean="0"/>
              <a:t>vote</a:t>
            </a:r>
            <a:r>
              <a:rPr lang="nl-NL" sz="2200" dirty="0" smtClean="0"/>
              <a:t> on the case </a:t>
            </a:r>
            <a:r>
              <a:rPr lang="nl-NL" sz="2200" dirty="0" err="1" smtClean="0"/>
              <a:t>to</a:t>
            </a:r>
            <a:r>
              <a:rPr lang="nl-NL" sz="2200" dirty="0" smtClean="0"/>
              <a:t> </a:t>
            </a:r>
            <a:r>
              <a:rPr lang="nl-NL" sz="2200" dirty="0" err="1" smtClean="0"/>
              <a:t>be</a:t>
            </a:r>
            <a:r>
              <a:rPr lang="nl-NL" sz="2200" dirty="0" smtClean="0"/>
              <a:t> </a:t>
            </a:r>
            <a:r>
              <a:rPr lang="nl-NL" sz="2200" dirty="0" err="1" smtClean="0"/>
              <a:t>predicted</a:t>
            </a:r>
            <a:endParaRPr lang="nl-NL" sz="2200" dirty="0" smtClean="0"/>
          </a:p>
          <a:p>
            <a:pPr lvl="1"/>
            <a:endParaRPr lang="nl-NL" sz="22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r>
              <a:rPr lang="nl-NL" sz="2400" dirty="0" smtClean="0"/>
              <a:t> </a:t>
            </a:r>
            <a:r>
              <a:rPr lang="nl-NL" sz="2400" dirty="0" err="1" smtClean="0"/>
              <a:t>improves</a:t>
            </a:r>
            <a:r>
              <a:rPr lang="nl-NL" sz="2400" dirty="0" smtClean="0"/>
              <a:t> </a:t>
            </a:r>
            <a:r>
              <a:rPr lang="nl-NL" sz="2400" dirty="0" err="1" smtClean="0"/>
              <a:t>accuracy</a:t>
            </a:r>
            <a:r>
              <a:rPr lang="nl-NL" sz="2400" dirty="0" smtClean="0"/>
              <a:t> (at the </a:t>
            </a:r>
            <a:r>
              <a:rPr lang="nl-NL" sz="2400" dirty="0" err="1" smtClean="0"/>
              <a:t>cost</a:t>
            </a:r>
            <a:r>
              <a:rPr lang="nl-NL" sz="2400" dirty="0" smtClean="0"/>
              <a:t> of </a:t>
            </a:r>
            <a:r>
              <a:rPr lang="nl-NL" sz="2400" dirty="0" err="1" smtClean="0"/>
              <a:t>interpretability</a:t>
            </a:r>
            <a:r>
              <a:rPr lang="nl-NL" sz="2400" dirty="0" smtClean="0"/>
              <a:t>)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284828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Random </a:t>
            </a:r>
            <a:r>
              <a:rPr lang="nl-NL" dirty="0" err="1" smtClean="0"/>
              <a:t>Forest</a:t>
            </a:r>
            <a:endParaRPr lang="nl-NL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56792"/>
            <a:ext cx="6768752" cy="5076564"/>
          </a:xfrm>
        </p:spPr>
      </p:pic>
    </p:spTree>
    <p:extLst>
      <p:ext uri="{BB962C8B-B14F-4D97-AF65-F5344CB8AC3E}">
        <p14:creationId xmlns:p14="http://schemas.microsoft.com/office/powerpoint/2010/main" val="322484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Parameters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tweak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603790"/>
          </a:xfrm>
        </p:spPr>
        <p:txBody>
          <a:bodyPr/>
          <a:lstStyle/>
          <a:p>
            <a:r>
              <a:rPr lang="nl-NL" sz="2400" i="1" dirty="0" err="1" smtClean="0"/>
              <a:t>n</a:t>
            </a:r>
            <a:r>
              <a:rPr lang="nl-NL" sz="2400" dirty="0" err="1" smtClean="0"/>
              <a:t>_</a:t>
            </a:r>
            <a:r>
              <a:rPr lang="nl-NL" sz="2400" i="1" dirty="0" err="1" smtClean="0"/>
              <a:t>estimators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trees </a:t>
            </a:r>
            <a:r>
              <a:rPr lang="nl-NL" sz="2400" dirty="0" err="1" smtClean="0"/>
              <a:t>grown</a:t>
            </a:r>
            <a:endParaRPr lang="nl-NL" sz="2400" i="1" dirty="0" smtClean="0"/>
          </a:p>
          <a:p>
            <a:endParaRPr lang="nl-NL" sz="2400" i="1" dirty="0"/>
          </a:p>
          <a:p>
            <a:r>
              <a:rPr lang="nl-NL" sz="2400" i="1" dirty="0" err="1" smtClean="0"/>
              <a:t>max_features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variables </a:t>
            </a:r>
            <a:r>
              <a:rPr lang="nl-NL" sz="2400" dirty="0" err="1" smtClean="0"/>
              <a:t>that</a:t>
            </a:r>
            <a:r>
              <a:rPr lang="nl-NL" sz="2400" dirty="0" smtClean="0"/>
              <a:t> are </a:t>
            </a:r>
            <a:r>
              <a:rPr lang="nl-NL" sz="2400" dirty="0" err="1" smtClean="0"/>
              <a:t>considered</a:t>
            </a:r>
            <a:r>
              <a:rPr lang="nl-NL" sz="2400" dirty="0" smtClean="0"/>
              <a:t> at </a:t>
            </a:r>
            <a:r>
              <a:rPr lang="nl-NL" sz="2400" dirty="0" err="1" smtClean="0"/>
              <a:t>each</a:t>
            </a:r>
            <a:r>
              <a:rPr lang="nl-NL" sz="2400" dirty="0" smtClean="0"/>
              <a:t> split of the tree</a:t>
            </a:r>
          </a:p>
          <a:p>
            <a:endParaRPr lang="nl-NL" sz="2400" i="1" dirty="0"/>
          </a:p>
          <a:p>
            <a:endParaRPr lang="nl-NL" sz="2400" i="1" dirty="0"/>
          </a:p>
        </p:txBody>
      </p:sp>
    </p:spTree>
    <p:extLst>
      <p:ext uri="{BB962C8B-B14F-4D97-AF65-F5344CB8AC3E}">
        <p14:creationId xmlns:p14="http://schemas.microsoft.com/office/powerpoint/2010/main" val="3571424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</a:t>
            </a:r>
            <a:r>
              <a:rPr lang="nl-NL" dirty="0"/>
              <a:t>2</a:t>
            </a:r>
          </a:p>
        </p:txBody>
      </p:sp>
      <p:sp>
        <p:nvSpPr>
          <p:cNvPr id="4" name="Tijdelijke aanduiding voor inhoud 2"/>
          <p:cNvSpPr txBox="1">
            <a:spLocks noGrp="1"/>
          </p:cNvSpPr>
          <p:nvPr>
            <p:ph idx="1"/>
          </p:nvPr>
        </p:nvSpPr>
        <p:spPr bwMode="auto">
          <a:xfrm>
            <a:off x="816440" y="1556792"/>
            <a:ext cx="7881938" cy="755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we’r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train the Random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Forest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bigger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data set (66 MB).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The data set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includes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285,000 cases of credit card transactions,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31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secret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variables.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detect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Here is the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documentation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object.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object from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sk-learn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nl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Fit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train data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variables)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took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half a minute 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machine)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set.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feel the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your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model are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situation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assessing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transaction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fraud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risk)?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is more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acceptable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worse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>
              <a:buAutoNum type="arabicPeriod"/>
            </a:pPr>
            <a:endParaRPr lang="nl-NL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AutoNum type="arabicPeriod"/>
            </a:pP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Experiment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different parameter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against</a:t>
            </a:r>
            <a:r>
              <a:rPr lang="nl-N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test set.</a:t>
            </a:r>
          </a:p>
          <a:p>
            <a:pPr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3400" lvl="1" indent="0">
              <a:buNone/>
            </a:pPr>
            <a:endParaRPr lang="nl-NL" sz="11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18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Check-in</a:t>
            </a:r>
            <a:endParaRPr lang="nl-NL" dirty="0"/>
          </a:p>
        </p:txBody>
      </p:sp>
      <p:sp>
        <p:nvSpPr>
          <p:cNvPr id="9" name="Tijdelijke aanduiding voor inhoud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492896"/>
            <a:ext cx="2253070" cy="2016224"/>
          </a:xfrm>
          <a:prstGeom prst="rect">
            <a:avLst/>
          </a:prstGeom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2616786"/>
            <a:ext cx="2129219" cy="1988089"/>
          </a:xfrm>
          <a:prstGeom prst="rect">
            <a:avLst/>
          </a:prstGeom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17" y="2712543"/>
            <a:ext cx="1873659" cy="179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Image credit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00110"/>
          </a:xfrm>
        </p:spPr>
        <p:txBody>
          <a:bodyPr/>
          <a:lstStyle/>
          <a:p>
            <a:r>
              <a:rPr lang="nl-NL" sz="2000" dirty="0" smtClean="0"/>
              <a:t>Random </a:t>
            </a:r>
            <a:r>
              <a:rPr lang="nl-NL" sz="2000" dirty="0" err="1" smtClean="0"/>
              <a:t>Forest</a:t>
            </a:r>
            <a:r>
              <a:rPr lang="nl-NL" sz="2000" dirty="0" smtClean="0"/>
              <a:t> </a:t>
            </a:r>
            <a:r>
              <a:rPr lang="nl-NL" sz="2000" dirty="0" err="1" smtClean="0"/>
              <a:t>by</a:t>
            </a:r>
            <a:r>
              <a:rPr lang="nl-NL" sz="2000" dirty="0" smtClean="0"/>
              <a:t> </a:t>
            </a:r>
            <a:r>
              <a:rPr lang="nl-NL" sz="2000" dirty="0" err="1" smtClean="0"/>
              <a:t>Venkata</a:t>
            </a:r>
            <a:r>
              <a:rPr lang="nl-NL" sz="2000" dirty="0" smtClean="0"/>
              <a:t> </a:t>
            </a:r>
            <a:r>
              <a:rPr lang="nl-NL" sz="2000" dirty="0" err="1" smtClean="0"/>
              <a:t>Jagannath</a:t>
            </a:r>
            <a:r>
              <a:rPr lang="nl-NL" sz="2000" dirty="0" smtClean="0"/>
              <a:t> (CC-BY-SA)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24393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Topics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75152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err="1" smtClean="0"/>
              <a:t>Decision</a:t>
            </a:r>
            <a:r>
              <a:rPr lang="nl-NL" sz="2400" dirty="0" smtClean="0"/>
              <a:t> </a:t>
            </a:r>
            <a:r>
              <a:rPr lang="nl-NL" sz="2400" dirty="0"/>
              <a:t>tree</a:t>
            </a:r>
          </a:p>
          <a:p>
            <a:endParaRPr lang="nl-NL" sz="2400" dirty="0"/>
          </a:p>
          <a:p>
            <a:r>
              <a:rPr lang="nl-NL" sz="2400" dirty="0" smtClean="0"/>
              <a:t>Random </a:t>
            </a:r>
            <a:r>
              <a:rPr lang="nl-NL" sz="2400" dirty="0" err="1" smtClean="0"/>
              <a:t>Forest</a:t>
            </a:r>
            <a:endParaRPr lang="nl-NL" sz="2400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12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i="1" dirty="0"/>
              <a:t>k-</a:t>
            </a:r>
            <a:r>
              <a:rPr lang="nl-NL" dirty="0" err="1"/>
              <a:t>nearest</a:t>
            </a:r>
            <a:r>
              <a:rPr lang="nl-NL" dirty="0"/>
              <a:t> </a:t>
            </a:r>
            <a:r>
              <a:rPr lang="nl-NL" dirty="0" err="1" smtClean="0"/>
              <a:t>neighbor</a:t>
            </a:r>
            <a:r>
              <a:rPr lang="nl-NL" dirty="0" smtClean="0"/>
              <a:t> </a:t>
            </a:r>
            <a:r>
              <a:rPr lang="nl-NL" dirty="0" err="1" smtClean="0"/>
              <a:t>algorithm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4019562"/>
          </a:xfrm>
        </p:spPr>
        <p:txBody>
          <a:bodyPr/>
          <a:lstStyle/>
          <a:p>
            <a:r>
              <a:rPr lang="nl-NL" sz="2400" i="1" dirty="0" smtClean="0"/>
              <a:t>k</a:t>
            </a:r>
            <a:r>
              <a:rPr lang="nl-NL" sz="2400" dirty="0" smtClean="0"/>
              <a:t>-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</a:t>
            </a:r>
            <a:r>
              <a:rPr lang="nl-NL" sz="2400" dirty="0" smtClean="0"/>
              <a:t> is </a:t>
            </a:r>
            <a:r>
              <a:rPr lang="nl-NL" sz="2400" dirty="0" err="1" smtClean="0"/>
              <a:t>one</a:t>
            </a:r>
            <a:r>
              <a:rPr lang="nl-NL" sz="2400" dirty="0" smtClean="0"/>
              <a:t> of the </a:t>
            </a:r>
            <a:r>
              <a:rPr lang="nl-NL" sz="2400" dirty="0" err="1" smtClean="0"/>
              <a:t>simplest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algorithms</a:t>
            </a:r>
            <a:r>
              <a:rPr lang="nl-NL" sz="2400" dirty="0" smtClean="0"/>
              <a:t> in machine </a:t>
            </a:r>
            <a:r>
              <a:rPr lang="nl-NL" sz="2400" dirty="0" err="1" smtClean="0"/>
              <a:t>learning</a:t>
            </a:r>
            <a:endParaRPr lang="nl-NL" sz="2400" i="1" dirty="0" smtClean="0"/>
          </a:p>
          <a:p>
            <a:endParaRPr lang="nl-NL" sz="2400" dirty="0"/>
          </a:p>
          <a:p>
            <a:r>
              <a:rPr lang="nl-NL" sz="2400" dirty="0" smtClean="0"/>
              <a:t>From the data set, </a:t>
            </a:r>
            <a:r>
              <a:rPr lang="nl-NL" sz="2400" dirty="0" err="1" smtClean="0"/>
              <a:t>pick</a:t>
            </a:r>
            <a:r>
              <a:rPr lang="nl-NL" sz="2400" dirty="0" smtClean="0"/>
              <a:t> the </a:t>
            </a:r>
            <a:r>
              <a:rPr lang="nl-NL" sz="2400" i="1" dirty="0" smtClean="0"/>
              <a:t>k </a:t>
            </a:r>
            <a:r>
              <a:rPr lang="nl-NL" sz="2400" dirty="0" err="1" smtClean="0"/>
              <a:t>nearest</a:t>
            </a:r>
            <a:r>
              <a:rPr lang="nl-NL" sz="2400" dirty="0" smtClean="0"/>
              <a:t> </a:t>
            </a:r>
            <a:r>
              <a:rPr lang="nl-NL" sz="2400" dirty="0" err="1" smtClean="0"/>
              <a:t>neighbors</a:t>
            </a:r>
            <a:r>
              <a:rPr lang="nl-NL" sz="2400" dirty="0" smtClean="0"/>
              <a:t> (</a:t>
            </a:r>
            <a:r>
              <a:rPr lang="nl-NL" sz="2400" i="1" dirty="0" smtClean="0"/>
              <a:t>k = </a:t>
            </a:r>
            <a:r>
              <a:rPr lang="nl-NL" sz="2400" dirty="0" smtClean="0"/>
              <a:t>3, 5, 7, etc.) of the </a:t>
            </a:r>
            <a:r>
              <a:rPr lang="nl-NL" sz="2400" dirty="0" err="1" smtClean="0"/>
              <a:t>individual</a:t>
            </a:r>
            <a:r>
              <a:rPr lang="nl-NL" sz="2400" dirty="0" smtClean="0"/>
              <a:t> </a:t>
            </a:r>
            <a:r>
              <a:rPr lang="nl-NL" sz="2400" dirty="0" err="1" smtClean="0"/>
              <a:t>you</a:t>
            </a:r>
            <a:r>
              <a:rPr lang="nl-NL" sz="2400" dirty="0" smtClean="0"/>
              <a:t> want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predict</a:t>
            </a:r>
            <a:r>
              <a:rPr lang="nl-NL" sz="2400" dirty="0" smtClean="0"/>
              <a:t> </a:t>
            </a:r>
            <a:r>
              <a:rPr lang="nl-NL" sz="2400" dirty="0" err="1" smtClean="0"/>
              <a:t>for</a:t>
            </a:r>
            <a:endParaRPr lang="nl-NL" sz="2400" dirty="0" smtClean="0"/>
          </a:p>
          <a:p>
            <a:pPr lvl="1"/>
            <a:r>
              <a:rPr lang="nl-NL" sz="2200" dirty="0" err="1" smtClean="0"/>
              <a:t>Classification</a:t>
            </a:r>
            <a:r>
              <a:rPr lang="nl-NL" sz="2200" dirty="0" smtClean="0"/>
              <a:t>: </a:t>
            </a:r>
            <a:r>
              <a:rPr lang="nl-NL" sz="2200" dirty="0" err="1" smtClean="0"/>
              <a:t>pick</a:t>
            </a:r>
            <a:r>
              <a:rPr lang="nl-NL" sz="2200" dirty="0" smtClean="0"/>
              <a:t> the most frequent </a:t>
            </a:r>
            <a:r>
              <a:rPr lang="nl-NL" sz="2200" dirty="0" err="1" smtClean="0"/>
              <a:t>answer</a:t>
            </a:r>
            <a:r>
              <a:rPr lang="nl-NL" sz="2200" dirty="0" smtClean="0"/>
              <a:t> (e.g., Ronaldo or Messi)</a:t>
            </a:r>
          </a:p>
          <a:p>
            <a:pPr lvl="1"/>
            <a:r>
              <a:rPr lang="nl-NL" sz="2200" dirty="0" err="1" smtClean="0"/>
              <a:t>Regression</a:t>
            </a:r>
            <a:r>
              <a:rPr lang="nl-NL" sz="2200" dirty="0" smtClean="0"/>
              <a:t>: take the mean of the </a:t>
            </a:r>
            <a:r>
              <a:rPr lang="nl-NL" sz="2200" dirty="0" err="1" smtClean="0"/>
              <a:t>neighbors</a:t>
            </a:r>
            <a:r>
              <a:rPr lang="nl-NL" sz="2200" dirty="0" smtClean="0"/>
              <a:t> (e.g., apps </a:t>
            </a:r>
            <a:r>
              <a:rPr lang="nl-NL" sz="2200" dirty="0" err="1" smtClean="0"/>
              <a:t>downloaded</a:t>
            </a:r>
            <a:r>
              <a:rPr lang="nl-NL" sz="2200" dirty="0"/>
              <a:t> </a:t>
            </a:r>
            <a:r>
              <a:rPr lang="nl-NL" sz="2200" dirty="0" smtClean="0"/>
              <a:t>last </a:t>
            </a:r>
            <a:r>
              <a:rPr lang="nl-NL" sz="2200" dirty="0" err="1" smtClean="0"/>
              <a:t>year</a:t>
            </a:r>
            <a:r>
              <a:rPr lang="nl-NL" sz="2200" dirty="0" smtClean="0"/>
              <a:t>)</a:t>
            </a:r>
          </a:p>
          <a:p>
            <a:pPr marL="0" indent="0">
              <a:buNone/>
            </a:pP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08828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Distance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4746104" cy="5201424"/>
          </a:xfrm>
        </p:spPr>
        <p:txBody>
          <a:bodyPr/>
          <a:lstStyle/>
          <a:p>
            <a:r>
              <a:rPr lang="nl-NL" sz="2000" dirty="0" smtClean="0"/>
              <a:t>How do </a:t>
            </a:r>
            <a:r>
              <a:rPr lang="nl-NL" sz="2000" dirty="0" err="1" smtClean="0"/>
              <a:t>you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</a:t>
            </a:r>
            <a:r>
              <a:rPr lang="nl-NL" sz="2000" dirty="0" smtClean="0"/>
              <a:t> 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?</a:t>
            </a:r>
          </a:p>
          <a:p>
            <a:endParaRPr lang="nl-NL" sz="2000" dirty="0"/>
          </a:p>
          <a:p>
            <a:r>
              <a:rPr lang="nl-NL" sz="2000" dirty="0" smtClean="0"/>
              <a:t> Take ‘</a:t>
            </a:r>
            <a:r>
              <a:rPr lang="nl-NL" sz="2000" dirty="0" err="1" smtClean="0"/>
              <a:t>Euclidean</a:t>
            </a:r>
            <a:r>
              <a:rPr lang="nl-NL" sz="2000" dirty="0" smtClean="0"/>
              <a:t> 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</a:t>
            </a:r>
          </a:p>
          <a:p>
            <a:pPr lvl="1"/>
            <a:r>
              <a:rPr lang="nl-NL" sz="2000" dirty="0" smtClean="0"/>
              <a:t>A ‘</a:t>
            </a:r>
            <a:r>
              <a:rPr lang="nl-NL" sz="2000" dirty="0" err="1" smtClean="0"/>
              <a:t>distance</a:t>
            </a:r>
            <a:r>
              <a:rPr lang="nl-NL" sz="2000" dirty="0" smtClean="0"/>
              <a:t>’ </a:t>
            </a:r>
            <a:r>
              <a:rPr lang="nl-NL" sz="2000" dirty="0" err="1" smtClean="0"/>
              <a:t>between</a:t>
            </a:r>
            <a:r>
              <a:rPr lang="nl-NL" sz="2000" dirty="0" smtClean="0"/>
              <a:t> </a:t>
            </a:r>
            <a:r>
              <a:rPr lang="nl-NL" sz="2000" dirty="0" err="1" smtClean="0"/>
              <a:t>two</a:t>
            </a:r>
            <a:r>
              <a:rPr lang="nl-NL" sz="2000" dirty="0" smtClean="0"/>
              <a:t> </a:t>
            </a:r>
            <a:r>
              <a:rPr lang="nl-NL" sz="2000" dirty="0" err="1" smtClean="0"/>
              <a:t>individuals</a:t>
            </a:r>
            <a:r>
              <a:rPr lang="nl-NL" sz="2000" dirty="0" smtClean="0"/>
              <a:t> </a:t>
            </a:r>
            <a:r>
              <a:rPr lang="nl-NL" sz="2000" dirty="0" err="1" smtClean="0"/>
              <a:t>can</a:t>
            </a:r>
            <a:r>
              <a:rPr lang="nl-NL" sz="2000" dirty="0" smtClean="0"/>
              <a:t> </a:t>
            </a:r>
            <a:r>
              <a:rPr lang="nl-NL" sz="2000" dirty="0" err="1" smtClean="0"/>
              <a:t>be</a:t>
            </a:r>
            <a:r>
              <a:rPr lang="nl-NL" sz="2000" dirty="0" smtClean="0"/>
              <a:t> </a:t>
            </a:r>
            <a:r>
              <a:rPr lang="nl-NL" sz="2000" dirty="0" err="1" smtClean="0"/>
              <a:t>calculated</a:t>
            </a:r>
            <a:r>
              <a:rPr lang="nl-NL" sz="2000" dirty="0" smtClean="0"/>
              <a:t> </a:t>
            </a:r>
            <a:r>
              <a:rPr lang="nl-NL" sz="2000" dirty="0" err="1" smtClean="0"/>
              <a:t>for</a:t>
            </a:r>
            <a:r>
              <a:rPr lang="nl-NL" sz="2000" dirty="0" smtClean="0"/>
              <a:t> </a:t>
            </a:r>
            <a:r>
              <a:rPr lang="nl-NL" sz="2000" dirty="0" err="1" smtClean="0"/>
              <a:t>any</a:t>
            </a:r>
            <a:r>
              <a:rPr lang="nl-NL" sz="2000" dirty="0" smtClean="0"/>
              <a:t> </a:t>
            </a:r>
            <a:r>
              <a:rPr lang="nl-NL" sz="2000" dirty="0" err="1" smtClean="0"/>
              <a:t>number</a:t>
            </a:r>
            <a:r>
              <a:rPr lang="nl-NL" sz="2000" dirty="0" smtClean="0"/>
              <a:t> of </a:t>
            </a:r>
            <a:r>
              <a:rPr lang="nl-NL" sz="2000" dirty="0" err="1" smtClean="0"/>
              <a:t>dimensions</a:t>
            </a:r>
            <a:r>
              <a:rPr lang="nl-NL" sz="2000" dirty="0" smtClean="0"/>
              <a:t>/variables </a:t>
            </a:r>
          </a:p>
          <a:p>
            <a:endParaRPr lang="nl-NL" sz="2000" dirty="0"/>
          </a:p>
          <a:p>
            <a:r>
              <a:rPr lang="nl-NL" sz="2000" dirty="0" err="1" smtClean="0"/>
              <a:t>Treat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the </a:t>
            </a:r>
            <a:r>
              <a:rPr lang="nl-NL" sz="2000" dirty="0" err="1" smtClean="0"/>
              <a:t>same</a:t>
            </a:r>
            <a:endParaRPr lang="nl-NL" sz="2000" dirty="0" smtClean="0"/>
          </a:p>
          <a:p>
            <a:pPr lvl="1"/>
            <a:r>
              <a:rPr lang="nl-NL" sz="2000" i="1" dirty="0" err="1" smtClean="0"/>
              <a:t>Normalize</a:t>
            </a:r>
            <a:r>
              <a:rPr lang="nl-NL" sz="2000" dirty="0" smtClean="0"/>
              <a:t> </a:t>
            </a:r>
            <a:r>
              <a:rPr lang="nl-NL" sz="2000" dirty="0" err="1" smtClean="0"/>
              <a:t>all</a:t>
            </a:r>
            <a:r>
              <a:rPr lang="nl-NL" sz="2000" dirty="0" smtClean="0"/>
              <a:t> variables </a:t>
            </a:r>
            <a:r>
              <a:rPr lang="nl-NL" sz="2000" dirty="0" err="1" smtClean="0"/>
              <a:t>so</a:t>
            </a:r>
            <a:r>
              <a:rPr lang="nl-NL" sz="2000" dirty="0" smtClean="0"/>
              <a:t> </a:t>
            </a:r>
            <a:r>
              <a:rPr lang="nl-NL" sz="2000" dirty="0" err="1" smtClean="0"/>
              <a:t>that</a:t>
            </a:r>
            <a:r>
              <a:rPr lang="nl-NL" sz="2000" dirty="0" smtClean="0"/>
              <a:t> </a:t>
            </a:r>
            <a:r>
              <a:rPr lang="nl-NL" sz="2000" dirty="0" err="1" smtClean="0"/>
              <a:t>they</a:t>
            </a:r>
            <a:r>
              <a:rPr lang="nl-NL" sz="2000" dirty="0" smtClean="0"/>
              <a:t> are </a:t>
            </a:r>
            <a:r>
              <a:rPr lang="nl-NL" sz="2000" dirty="0" err="1" smtClean="0"/>
              <a:t>all</a:t>
            </a:r>
            <a:r>
              <a:rPr lang="nl-NL" sz="2000" dirty="0" smtClean="0"/>
              <a:t> on the </a:t>
            </a:r>
            <a:r>
              <a:rPr lang="nl-NL" sz="2000" dirty="0" err="1" smtClean="0"/>
              <a:t>same</a:t>
            </a:r>
            <a:r>
              <a:rPr lang="nl-NL" sz="2000" dirty="0" smtClean="0"/>
              <a:t> </a:t>
            </a:r>
            <a:r>
              <a:rPr lang="nl-NL" sz="2000" dirty="0" err="1" smtClean="0"/>
              <a:t>scale</a:t>
            </a:r>
            <a:r>
              <a:rPr lang="nl-NL" sz="2000" dirty="0" smtClean="0"/>
              <a:t> (mean = 0, </a:t>
            </a:r>
            <a:r>
              <a:rPr lang="nl-NL" sz="2000" dirty="0" err="1" smtClean="0"/>
              <a:t>sd</a:t>
            </a:r>
            <a:r>
              <a:rPr lang="nl-NL" sz="2000" dirty="0" smtClean="0"/>
              <a:t> = 1)</a:t>
            </a:r>
          </a:p>
          <a:p>
            <a:endParaRPr lang="nl-NL" sz="2000" dirty="0"/>
          </a:p>
          <a:p>
            <a:endParaRPr lang="nl-NL" sz="200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5560776" y="1266789"/>
          <a:ext cx="3423048" cy="2264542"/>
        </p:xfrm>
        <a:graphic>
          <a:graphicData uri="http://schemas.openxmlformats.org/drawingml/2006/table">
            <a:tbl>
              <a:tblPr firstRow="1" lastCol="1" bandRow="1">
                <a:tableStyleId>{5C22544A-7EE6-4342-B048-85BDC9FD1C3A}</a:tableStyleId>
              </a:tblPr>
              <a:tblGrid>
                <a:gridCol w="451384">
                  <a:extLst>
                    <a:ext uri="{9D8B030D-6E8A-4147-A177-3AD203B41FA5}">
                      <a16:colId xmlns:a16="http://schemas.microsoft.com/office/drawing/2014/main" val="2894678915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716721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950369505"/>
                    </a:ext>
                  </a:extLst>
                </a:gridCol>
                <a:gridCol w="1027448">
                  <a:extLst>
                    <a:ext uri="{9D8B030D-6E8A-4147-A177-3AD203B41FA5}">
                      <a16:colId xmlns:a16="http://schemas.microsoft.com/office/drawing/2014/main" val="2868849188"/>
                    </a:ext>
                  </a:extLst>
                </a:gridCol>
              </a:tblGrid>
              <a:tr h="830803"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Id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</a:t>
                      </a:r>
                      <a:r>
                        <a:rPr lang="nl-NL" sz="1200" dirty="0" err="1" smtClean="0"/>
                        <a:t>phones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 smtClean="0"/>
                        <a:t>nr</a:t>
                      </a:r>
                      <a:r>
                        <a:rPr lang="nl-NL" sz="1200" dirty="0" smtClean="0"/>
                        <a:t> tablets</a:t>
                      </a:r>
                      <a:endParaRPr lang="nl-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100" dirty="0" smtClean="0"/>
                        <a:t>Apps </a:t>
                      </a:r>
                      <a:r>
                        <a:rPr lang="nl-NL" sz="1100" dirty="0" err="1" smtClean="0"/>
                        <a:t>donwloaded</a:t>
                      </a:r>
                      <a:endParaRPr lang="nl-NL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841752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50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868939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42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187167"/>
                  </a:ext>
                </a:extLst>
              </a:tr>
              <a:tr h="477913">
                <a:tc>
                  <a:txBody>
                    <a:bodyPr/>
                    <a:lstStyle/>
                    <a:p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925773"/>
                  </a:ext>
                </a:extLst>
              </a:tr>
            </a:tbl>
          </a:graphicData>
        </a:graphic>
      </p:graphicFrame>
      <p:graphicFrame>
        <p:nvGraphicFramePr>
          <p:cNvPr id="7" name="Grafiek 6"/>
          <p:cNvGraphicFramePr>
            <a:graphicFrameLocks/>
          </p:cNvGraphicFramePr>
          <p:nvPr>
            <p:extLst/>
          </p:nvPr>
        </p:nvGraphicFramePr>
        <p:xfrm>
          <a:off x="5724128" y="3821596"/>
          <a:ext cx="29565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Rechte verbindingslijn 8"/>
          <p:cNvCxnSpPr/>
          <p:nvPr/>
        </p:nvCxnSpPr>
        <p:spPr bwMode="auto">
          <a:xfrm flipV="1">
            <a:off x="7171912" y="4653136"/>
            <a:ext cx="597396" cy="54006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Rechte verbindingslijn 9"/>
          <p:cNvCxnSpPr/>
          <p:nvPr/>
        </p:nvCxnSpPr>
        <p:spPr bwMode="auto">
          <a:xfrm>
            <a:off x="7119734" y="4581128"/>
            <a:ext cx="701752" cy="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kstvak 13"/>
          <p:cNvSpPr txBox="1"/>
          <p:nvPr/>
        </p:nvSpPr>
        <p:spPr>
          <a:xfrm>
            <a:off x="7010400" y="4001670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1 </a:t>
            </a:r>
            <a:endParaRPr lang="nl-NL" dirty="0"/>
          </a:p>
        </p:txBody>
      </p:sp>
      <p:sp>
        <p:nvSpPr>
          <p:cNvPr id="15" name="Tekstvak 14"/>
          <p:cNvSpPr txBox="1"/>
          <p:nvPr/>
        </p:nvSpPr>
        <p:spPr>
          <a:xfrm>
            <a:off x="7378729" y="4885419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distance</a:t>
            </a:r>
            <a:r>
              <a:rPr lang="nl-NL" dirty="0" smtClean="0"/>
              <a:t> = √2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897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Normalization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1323237" y="1491160"/>
                <a:ext cx="6546304" cy="3267626"/>
              </a:xfrm>
            </p:spPr>
            <p:txBody>
              <a:bodyPr/>
              <a:lstStyle/>
              <a:p>
                <a:r>
                  <a:rPr lang="nl-NL" sz="1800" dirty="0" smtClean="0"/>
                  <a:t>By </a:t>
                </a:r>
                <a:r>
                  <a:rPr lang="nl-NL" sz="1800" dirty="0" err="1" smtClean="0"/>
                  <a:t>subtracting</a:t>
                </a:r>
                <a:r>
                  <a:rPr lang="nl-NL" sz="1800" dirty="0" smtClean="0"/>
                  <a:t> the mean </a:t>
                </a:r>
                <a:r>
                  <a:rPr lang="nl-NL" sz="1800" dirty="0" err="1" smtClean="0"/>
                  <a:t>and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dividing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by</a:t>
                </a:r>
                <a:r>
                  <a:rPr lang="nl-NL" sz="1800" dirty="0" smtClean="0"/>
                  <a:t> the standard </a:t>
                </a:r>
                <a:r>
                  <a:rPr lang="nl-NL" sz="1800" dirty="0" err="1" smtClean="0"/>
                  <a:t>deviation</a:t>
                </a:r>
                <a:r>
                  <a:rPr lang="nl-NL" sz="1800" dirty="0" smtClean="0"/>
                  <a:t>, we put </a:t>
                </a:r>
                <a:r>
                  <a:rPr lang="nl-NL" sz="1800" dirty="0" err="1" smtClean="0"/>
                  <a:t>everything</a:t>
                </a:r>
                <a:r>
                  <a:rPr lang="nl-NL" sz="1800" dirty="0" smtClean="0"/>
                  <a:t> on the </a:t>
                </a:r>
                <a:r>
                  <a:rPr lang="nl-NL" sz="1800" dirty="0" err="1" smtClean="0"/>
                  <a:t>same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scale</a:t>
                </a:r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r>
                  <a:rPr lang="nl-NL" sz="1800" dirty="0" smtClean="0"/>
                  <a:t>This is </a:t>
                </a:r>
                <a:r>
                  <a:rPr lang="nl-NL" sz="1800" dirty="0" err="1" smtClean="0"/>
                  <a:t>done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all</a:t>
                </a:r>
                <a:r>
                  <a:rPr lang="nl-NL" sz="1800" dirty="0" smtClean="0"/>
                  <a:t> the time in machine </a:t>
                </a:r>
                <a:r>
                  <a:rPr lang="nl-NL" sz="1800" dirty="0" err="1" smtClean="0"/>
                  <a:t>learning</a:t>
                </a:r>
                <a:r>
                  <a:rPr lang="nl-NL" sz="1800" dirty="0" smtClean="0"/>
                  <a:t> </a:t>
                </a:r>
                <a:r>
                  <a:rPr lang="nl-NL" sz="1800" dirty="0" err="1" smtClean="0"/>
                  <a:t>to</a:t>
                </a:r>
                <a:r>
                  <a:rPr lang="nl-NL" sz="1800" dirty="0" smtClean="0"/>
                  <a:t> make variables </a:t>
                </a:r>
                <a:r>
                  <a:rPr lang="nl-NL" sz="1800" dirty="0" err="1" smtClean="0"/>
                  <a:t>comparable</a:t>
                </a:r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𝑛𝑜𝑟𝑚𝑎𝑙𝑖𝑧𝑒𝑑</m:t>
                          </m:r>
                        </m:sub>
                      </m:sSub>
                      <m:r>
                        <a:rPr lang="nl-NL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̅"/>
                              <m:ctrlP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NL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nl-NL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nl-NL" sz="1800" dirty="0" smtClean="0"/>
              </a:p>
              <a:p>
                <a:pPr marL="0" indent="0">
                  <a:buNone/>
                </a:pPr>
                <a:endParaRPr lang="nl-NL" sz="1800" dirty="0"/>
              </a:p>
              <a:p>
                <a:pPr marL="0" indent="0">
                  <a:buNone/>
                </a:pPr>
                <a:endParaRPr lang="nl-NL" sz="1800" dirty="0"/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3237" y="1491160"/>
                <a:ext cx="6546304" cy="3267626"/>
              </a:xfrm>
              <a:blipFill>
                <a:blip r:embed="rId2"/>
                <a:stretch>
                  <a:fillRect t="-111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 4"/>
          <p:cNvGraphicFramePr>
            <a:graphicFrameLocks noGrp="1"/>
          </p:cNvGraphicFramePr>
          <p:nvPr>
            <p:extLst/>
          </p:nvPr>
        </p:nvGraphicFramePr>
        <p:xfrm>
          <a:off x="763028" y="4941168"/>
          <a:ext cx="3672408" cy="117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68538225"/>
                    </a:ext>
                  </a:extLst>
                </a:gridCol>
              </a:tblGrid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-1.2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1.2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/>
          </p:nvPr>
        </p:nvGraphicFramePr>
        <p:xfrm>
          <a:off x="5174196" y="4941168"/>
          <a:ext cx="3672408" cy="1178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268538225"/>
                    </a:ext>
                  </a:extLst>
                </a:gridCol>
              </a:tblGrid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392708"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-1.2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dirty="0" smtClean="0"/>
                        <a:t>1.2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853088" y="4293096"/>
            <a:ext cx="2098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</a:t>
            </a:r>
            <a:r>
              <a:rPr lang="nl-NL" dirty="0" smtClean="0"/>
              <a:t>ean = 20</a:t>
            </a:r>
          </a:p>
          <a:p>
            <a:r>
              <a:rPr lang="nl-NL" dirty="0" smtClean="0"/>
              <a:t>standard </a:t>
            </a:r>
            <a:r>
              <a:rPr lang="nl-NL" dirty="0" err="1" smtClean="0"/>
              <a:t>deviation</a:t>
            </a:r>
            <a:r>
              <a:rPr lang="nl-NL" dirty="0" smtClean="0"/>
              <a:t> = 8.2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5138788" y="4293096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</a:t>
            </a:r>
            <a:r>
              <a:rPr lang="nl-NL" dirty="0" smtClean="0"/>
              <a:t>ean = 2</a:t>
            </a:r>
          </a:p>
          <a:p>
            <a:r>
              <a:rPr lang="nl-NL" dirty="0" smtClean="0"/>
              <a:t>standard </a:t>
            </a:r>
            <a:r>
              <a:rPr lang="nl-NL" dirty="0" err="1" smtClean="0"/>
              <a:t>deviation</a:t>
            </a:r>
            <a:r>
              <a:rPr lang="nl-NL" dirty="0" smtClean="0"/>
              <a:t> = 0.82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310046" y="5373216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-20</a:t>
            </a:r>
          </a:p>
          <a:p>
            <a:endParaRPr lang="nl-NL" dirty="0"/>
          </a:p>
        </p:txBody>
      </p:sp>
      <p:sp>
        <p:nvSpPr>
          <p:cNvPr id="10" name="Tekstvak 9"/>
          <p:cNvSpPr txBox="1"/>
          <p:nvPr/>
        </p:nvSpPr>
        <p:spPr>
          <a:xfrm>
            <a:off x="4809112" y="537321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-2</a:t>
            </a:r>
          </a:p>
          <a:p>
            <a:endParaRPr lang="nl-NL" dirty="0"/>
          </a:p>
        </p:txBody>
      </p:sp>
      <p:sp>
        <p:nvSpPr>
          <p:cNvPr id="11" name="Tekstvak 10"/>
          <p:cNvSpPr txBox="1"/>
          <p:nvPr/>
        </p:nvSpPr>
        <p:spPr>
          <a:xfrm>
            <a:off x="334430" y="5720924"/>
            <a:ext cx="482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/8.2</a:t>
            </a:r>
          </a:p>
          <a:p>
            <a:endParaRPr lang="nl-NL" dirty="0"/>
          </a:p>
        </p:txBody>
      </p:sp>
      <p:sp>
        <p:nvSpPr>
          <p:cNvPr id="12" name="Tekstvak 11"/>
          <p:cNvSpPr txBox="1"/>
          <p:nvPr/>
        </p:nvSpPr>
        <p:spPr>
          <a:xfrm>
            <a:off x="4596389" y="5708560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/0.82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63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Evaluation of </a:t>
            </a:r>
            <a:r>
              <a:rPr lang="nl-NL" dirty="0" err="1" smtClean="0"/>
              <a:t>classification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/>
              <p:cNvSpPr txBox="1"/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𝑎𝑐𝑐𝑢𝑟𝑎𝑐𝑦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20+30+10+50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110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6" name="Tekstvak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3740638"/>
                <a:ext cx="4691156" cy="5305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vak 6"/>
              <p:cNvSpPr txBox="1"/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50+10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0.83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7" name="Tekstvak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705073"/>
                <a:ext cx="3572260" cy="5305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vak 7"/>
              <p:cNvSpPr txBox="1"/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30+50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num>
                        <m:den>
                          <m:r>
                            <a:rPr lang="nl-NL" sz="18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nl-NL" sz="1800" b="0" i="1" smtClean="0">
                          <a:latin typeface="Cambria Math" panose="02040503050406030204" pitchFamily="18" charset="0"/>
                        </a:rPr>
                        <m:t>=0.63 </m:t>
                      </m:r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8" name="Tekstvak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5656179"/>
                <a:ext cx="3157211" cy="5305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kstvak 8"/>
          <p:cNvSpPr txBox="1"/>
          <p:nvPr/>
        </p:nvSpPr>
        <p:spPr>
          <a:xfrm>
            <a:off x="454048" y="2883999"/>
            <a:ext cx="2683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600" dirty="0" err="1" smtClean="0"/>
              <a:t>What</a:t>
            </a:r>
            <a:r>
              <a:rPr lang="nl-NL" sz="1600" dirty="0" smtClean="0"/>
              <a:t> </a:t>
            </a:r>
            <a:r>
              <a:rPr lang="nl-NL" sz="1600" dirty="0" err="1" smtClean="0"/>
              <a:t>proportion</a:t>
            </a:r>
            <a:r>
              <a:rPr lang="nl-NL" sz="1600" dirty="0" smtClean="0"/>
              <a:t> is </a:t>
            </a:r>
            <a:r>
              <a:rPr lang="nl-NL" sz="1600" dirty="0" err="1" smtClean="0"/>
              <a:t>correctly</a:t>
            </a:r>
            <a:endParaRPr lang="nl-NL" sz="1600" dirty="0" smtClean="0"/>
          </a:p>
          <a:p>
            <a:r>
              <a:rPr lang="nl-NL" sz="1600" dirty="0" err="1" smtClean="0"/>
              <a:t>predicted</a:t>
            </a:r>
            <a:r>
              <a:rPr lang="nl-NL" sz="1600" dirty="0" smtClean="0"/>
              <a:t>?</a:t>
            </a:r>
          </a:p>
          <a:p>
            <a:endParaRPr lang="nl-NL" sz="1600" dirty="0"/>
          </a:p>
        </p:txBody>
      </p:sp>
      <p:sp>
        <p:nvSpPr>
          <p:cNvPr id="10" name="Tekstvak 9"/>
          <p:cNvSpPr txBox="1"/>
          <p:nvPr/>
        </p:nvSpPr>
        <p:spPr>
          <a:xfrm>
            <a:off x="395536" y="4740753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‘spam’ is </a:t>
            </a:r>
            <a:r>
              <a:rPr lang="nl-NL" sz="1600" dirty="0" err="1" smtClean="0"/>
              <a:t>actually</a:t>
            </a:r>
            <a:r>
              <a:rPr lang="nl-NL" sz="1600" dirty="0" smtClean="0"/>
              <a:t> spam? </a:t>
            </a:r>
            <a:endParaRPr lang="nl-NL" sz="1600" dirty="0"/>
          </a:p>
        </p:txBody>
      </p:sp>
      <p:sp>
        <p:nvSpPr>
          <p:cNvPr id="11" name="Tekstvak 10"/>
          <p:cNvSpPr txBox="1"/>
          <p:nvPr/>
        </p:nvSpPr>
        <p:spPr>
          <a:xfrm>
            <a:off x="395536" y="5656179"/>
            <a:ext cx="302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 smtClean="0"/>
              <a:t>How </a:t>
            </a:r>
            <a:r>
              <a:rPr lang="nl-NL" sz="1600" dirty="0" err="1" smtClean="0"/>
              <a:t>much</a:t>
            </a:r>
            <a:r>
              <a:rPr lang="nl-NL" sz="1600" dirty="0" smtClean="0"/>
              <a:t> of the real spam is </a:t>
            </a:r>
            <a:r>
              <a:rPr lang="nl-NL" sz="1600" dirty="0" err="1" smtClean="0"/>
              <a:t>predicted</a:t>
            </a:r>
            <a:r>
              <a:rPr lang="nl-NL" sz="1600" dirty="0" smtClean="0"/>
              <a:t> as spam?</a:t>
            </a:r>
            <a:endParaRPr lang="nl-NL" sz="1600" dirty="0"/>
          </a:p>
        </p:txBody>
      </p:sp>
      <p:sp>
        <p:nvSpPr>
          <p:cNvPr id="12" name="Tekstvak 11"/>
          <p:cNvSpPr txBox="1"/>
          <p:nvPr/>
        </p:nvSpPr>
        <p:spPr>
          <a:xfrm>
            <a:off x="505344" y="1710954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dirty="0" err="1" smtClean="0"/>
              <a:t>Confusion</a:t>
            </a:r>
            <a:r>
              <a:rPr lang="nl-NL" sz="2400" dirty="0" smtClean="0"/>
              <a:t> matrix:</a:t>
            </a:r>
            <a:endParaRPr lang="nl-NL" sz="2400" dirty="0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95702"/>
              </p:ext>
            </p:extLst>
          </p:nvPr>
        </p:nvGraphicFramePr>
        <p:xfrm>
          <a:off x="3418505" y="1318297"/>
          <a:ext cx="5184576" cy="1981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915">
                  <a:extLst>
                    <a:ext uri="{9D8B030D-6E8A-4147-A177-3AD203B41FA5}">
                      <a16:colId xmlns:a16="http://schemas.microsoft.com/office/drawing/2014/main" val="26041744"/>
                    </a:ext>
                  </a:extLst>
                </a:gridCol>
                <a:gridCol w="1653053">
                  <a:extLst>
                    <a:ext uri="{9D8B030D-6E8A-4147-A177-3AD203B41FA5}">
                      <a16:colId xmlns:a16="http://schemas.microsoft.com/office/drawing/2014/main" val="2902479022"/>
                    </a:ext>
                  </a:extLst>
                </a:gridCol>
                <a:gridCol w="1953608">
                  <a:extLst>
                    <a:ext uri="{9D8B030D-6E8A-4147-A177-3AD203B41FA5}">
                      <a16:colId xmlns:a16="http://schemas.microsoft.com/office/drawing/2014/main" val="1314794491"/>
                    </a:ext>
                  </a:extLst>
                </a:gridCol>
              </a:tblGrid>
              <a:tr h="426936">
                <a:tc>
                  <a:txBody>
                    <a:bodyPr/>
                    <a:lstStyle/>
                    <a:p>
                      <a:pPr algn="r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baseline="0" dirty="0" smtClean="0"/>
                        <a:t> s</a:t>
                      </a:r>
                      <a:r>
                        <a:rPr lang="nl-NL" sz="1600" dirty="0" smtClean="0"/>
                        <a:t>pam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Predicted</a:t>
                      </a:r>
                      <a:r>
                        <a:rPr lang="nl-NL" sz="1600" dirty="0" smtClean="0"/>
                        <a:t>: 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53543"/>
                  </a:ext>
                </a:extLst>
              </a:tr>
              <a:tr h="426936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err="1" smtClean="0"/>
                        <a:t>Not</a:t>
                      </a:r>
                      <a:r>
                        <a:rPr lang="nl-NL" sz="1600" dirty="0" smtClean="0"/>
                        <a:t>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20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10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981045"/>
                  </a:ext>
                </a:extLst>
              </a:tr>
              <a:tr h="514278">
                <a:tc>
                  <a:txBody>
                    <a:bodyPr/>
                    <a:lstStyle/>
                    <a:p>
                      <a:pPr algn="l"/>
                      <a:r>
                        <a:rPr lang="nl-NL" sz="1600" dirty="0" err="1" smtClean="0"/>
                        <a:t>Actual</a:t>
                      </a:r>
                      <a:r>
                        <a:rPr lang="nl-NL" sz="1600" dirty="0" smtClean="0"/>
                        <a:t>:</a:t>
                      </a:r>
                    </a:p>
                    <a:p>
                      <a:pPr algn="l"/>
                      <a:r>
                        <a:rPr lang="nl-NL" sz="1600" dirty="0" smtClean="0"/>
                        <a:t>Spam</a:t>
                      </a:r>
                    </a:p>
                    <a:p>
                      <a:pPr algn="l"/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30</a:t>
                      </a:r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600" dirty="0" smtClean="0"/>
                        <a:t>50</a:t>
                      </a:r>
                      <a:endParaRPr lang="nl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6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Exercise</a:t>
            </a:r>
            <a:r>
              <a:rPr lang="nl-NL" dirty="0" smtClean="0"/>
              <a:t> 1: </a:t>
            </a:r>
            <a:r>
              <a:rPr lang="nl-NL" i="1" dirty="0" smtClean="0"/>
              <a:t>k</a:t>
            </a:r>
            <a:r>
              <a:rPr lang="nl-NL" dirty="0" smtClean="0"/>
              <a:t>-NN</a:t>
            </a:r>
            <a:endParaRPr lang="nl-NL" i="1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 bwMode="auto">
          <a:xfrm>
            <a:off x="838200" y="1340768"/>
            <a:ext cx="7881938" cy="655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ED0010"/>
              </a:buClr>
              <a:buSzPct val="60000"/>
              <a:buFont typeface="Zapf Dingbats" charset="2"/>
              <a:buChar char="n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8191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600">
                <a:solidFill>
                  <a:srgbClr val="000000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400">
                <a:solidFill>
                  <a:srgbClr val="000000"/>
                </a:solidFill>
                <a:latin typeface="+mn-lt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200">
                <a:solidFill>
                  <a:srgbClr val="000000"/>
                </a:solidFill>
                <a:latin typeface="+mn-lt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5pPr>
            <a:lvl6pPr marL="2438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Zapf Dingbats" charset="2"/>
              <a:buNone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We are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going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predict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survivors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Titanic.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This is a classic data set in machine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learning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are plenty of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ideas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web. For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explanation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variables,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here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Zapf Dingbats" charset="2"/>
              <a:buNone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 in the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folder. See the Notebook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k-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 the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folder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code,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cookbook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Notebook.</a:t>
            </a:r>
          </a:p>
          <a:p>
            <a:pPr marL="0" indent="0">
              <a:buFont typeface="Zapf Dingbats" charset="2"/>
              <a:buNone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Inspect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data set.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There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are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columns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contain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‘easy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’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quantitative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(independent) variables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are </a:t>
            </a:r>
            <a:r>
              <a:rPr lang="nl-NL" sz="12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? Select these.</a:t>
            </a:r>
          </a:p>
          <a:p>
            <a:pPr>
              <a:buFont typeface="Zapf Dingbats" charset="2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get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empty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Why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we do this </a:t>
            </a:r>
            <a:r>
              <a:rPr lang="nl-NL" sz="1200" i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step 1?</a:t>
            </a:r>
          </a:p>
          <a:p>
            <a:pPr>
              <a:buFont typeface="Zapf Dingbats" charset="2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dummy variables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qualitative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b="1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nl-NL" sz="12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of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them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remember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you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shouldn’t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“redundant” variables in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terms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 information)</a:t>
            </a:r>
          </a:p>
          <a:p>
            <a:pPr>
              <a:buFont typeface="Zapf Dingbats" charset="2"/>
              <a:buAutoNum type="arabicPeriod"/>
            </a:pP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the data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training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set.</a:t>
            </a:r>
          </a:p>
          <a:p>
            <a:pPr>
              <a:buFont typeface="Zapf Dingbats" charset="2"/>
              <a:buAutoNum type="arabicPeriod"/>
            </a:pPr>
            <a:endParaRPr lang="nl-NL" sz="12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Train a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kNN-algorithm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data,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nl-NL" sz="12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nl-NL" sz="12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recall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1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1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survival </a:t>
            </a:r>
            <a:r>
              <a:rPr lang="nl-NL" sz="1100" b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 the test set</a:t>
            </a:r>
            <a:endParaRPr lang="nl-NL" sz="1100" i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NL" sz="11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+mj-lt"/>
              <a:buAutoNum type="arabicPeriod"/>
            </a:pP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out different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200" i="1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 </a:t>
            </a:r>
            <a:r>
              <a:rPr lang="nl-NL" sz="1200" kern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works</a:t>
            </a:r>
            <a:r>
              <a:rPr lang="nl-NL" sz="1200" kern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best?</a:t>
            </a:r>
          </a:p>
          <a:p>
            <a:pPr marL="0" indent="0">
              <a:buNone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Zapf Dingbats" charset="2"/>
              <a:buAutoNum type="arabicPeriod"/>
            </a:pPr>
            <a:endParaRPr lang="nl-NL" sz="1400" kern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61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Parameter setting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62000" y="1762125"/>
            <a:ext cx="7881938" cy="2973122"/>
          </a:xfrm>
        </p:spPr>
        <p:txBody>
          <a:bodyPr/>
          <a:lstStyle/>
          <a:p>
            <a:r>
              <a:rPr lang="nl-NL" sz="2400" dirty="0" smtClean="0"/>
              <a:t>Every machine </a:t>
            </a:r>
            <a:r>
              <a:rPr lang="nl-NL" sz="2400" dirty="0" err="1" smtClean="0"/>
              <a:t>learning</a:t>
            </a:r>
            <a:r>
              <a:rPr lang="nl-NL" sz="2400" dirty="0" smtClean="0"/>
              <a:t> </a:t>
            </a:r>
            <a:r>
              <a:rPr lang="nl-NL" sz="2400" dirty="0" err="1" smtClean="0"/>
              <a:t>algorithm</a:t>
            </a:r>
            <a:r>
              <a:rPr lang="nl-NL" sz="2400" dirty="0" smtClean="0"/>
              <a:t> has </a:t>
            </a:r>
            <a:r>
              <a:rPr lang="nl-NL" sz="2400" i="1" dirty="0" smtClean="0"/>
              <a:t>parameters</a:t>
            </a:r>
          </a:p>
          <a:p>
            <a:endParaRPr lang="nl-NL" sz="2400" i="1" dirty="0"/>
          </a:p>
          <a:p>
            <a:r>
              <a:rPr lang="nl-NL" sz="2400" dirty="0" smtClean="0"/>
              <a:t>For </a:t>
            </a:r>
            <a:r>
              <a:rPr lang="nl-NL" sz="2400" dirty="0" err="1" smtClean="0"/>
              <a:t>instance</a:t>
            </a:r>
            <a:r>
              <a:rPr lang="nl-NL" sz="2400" dirty="0" smtClean="0"/>
              <a:t>, </a:t>
            </a:r>
            <a:r>
              <a:rPr lang="nl-NL" sz="2400" dirty="0" err="1" smtClean="0"/>
              <a:t>with</a:t>
            </a:r>
            <a:r>
              <a:rPr lang="nl-NL" sz="2400" dirty="0" smtClean="0"/>
              <a:t> KNN the most important parameter is </a:t>
            </a:r>
            <a:r>
              <a:rPr lang="nl-NL" sz="2400" i="1" dirty="0" smtClean="0"/>
              <a:t>k</a:t>
            </a:r>
            <a:r>
              <a:rPr lang="nl-NL" sz="2400" dirty="0" smtClean="0"/>
              <a:t>: the </a:t>
            </a:r>
            <a:r>
              <a:rPr lang="nl-NL" sz="2400" dirty="0" err="1" smtClean="0"/>
              <a:t>number</a:t>
            </a:r>
            <a:r>
              <a:rPr lang="nl-NL" sz="2400" dirty="0" smtClean="0"/>
              <a:t> of </a:t>
            </a:r>
            <a:r>
              <a:rPr lang="nl-NL" sz="2400" dirty="0" err="1" smtClean="0"/>
              <a:t>neighbors</a:t>
            </a:r>
            <a:endParaRPr lang="nl-NL" sz="2400" dirty="0" smtClean="0"/>
          </a:p>
          <a:p>
            <a:endParaRPr lang="nl-NL" sz="2400" i="1" dirty="0"/>
          </a:p>
          <a:p>
            <a:r>
              <a:rPr lang="nl-NL" sz="2400" dirty="0" err="1" smtClean="0"/>
              <a:t>You</a:t>
            </a:r>
            <a:r>
              <a:rPr lang="nl-NL" sz="2400" dirty="0" smtClean="0"/>
              <a:t> </a:t>
            </a:r>
            <a:r>
              <a:rPr lang="nl-NL" sz="2400" dirty="0" err="1" smtClean="0"/>
              <a:t>can</a:t>
            </a:r>
            <a:r>
              <a:rPr lang="nl-NL" sz="2400" dirty="0" smtClean="0"/>
              <a:t> </a:t>
            </a:r>
            <a:r>
              <a:rPr lang="nl-NL" sz="2400" dirty="0" err="1" smtClean="0"/>
              <a:t>try</a:t>
            </a:r>
            <a:r>
              <a:rPr lang="nl-NL" sz="2400" dirty="0" smtClean="0"/>
              <a:t> different parameter </a:t>
            </a:r>
            <a:r>
              <a:rPr lang="nl-NL" sz="2400" dirty="0" err="1" smtClean="0"/>
              <a:t>settings</a:t>
            </a:r>
            <a:r>
              <a:rPr lang="nl-NL" sz="2400" dirty="0" smtClean="0"/>
              <a:t>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optimize</a:t>
            </a:r>
            <a:r>
              <a:rPr lang="nl-NL" sz="2400" dirty="0" smtClean="0"/>
              <a:t> </a:t>
            </a:r>
            <a:r>
              <a:rPr lang="nl-NL" sz="2400" dirty="0" err="1" smtClean="0"/>
              <a:t>your</a:t>
            </a:r>
            <a:r>
              <a:rPr lang="nl-NL" sz="2400" dirty="0" smtClean="0"/>
              <a:t> model (</a:t>
            </a:r>
            <a:r>
              <a:rPr lang="nl-NL" sz="2400" dirty="0" err="1" smtClean="0"/>
              <a:t>use</a:t>
            </a:r>
            <a:r>
              <a:rPr lang="nl-NL" sz="2400" dirty="0" smtClean="0"/>
              <a:t> the test set </a:t>
            </a:r>
            <a:r>
              <a:rPr lang="nl-NL" sz="2400" dirty="0" err="1" smtClean="0"/>
              <a:t>to</a:t>
            </a:r>
            <a:r>
              <a:rPr lang="nl-NL" sz="2400" dirty="0" smtClean="0"/>
              <a:t> </a:t>
            </a:r>
            <a:r>
              <a:rPr lang="nl-NL" sz="2400" dirty="0" err="1" smtClean="0"/>
              <a:t>evaluate</a:t>
            </a:r>
            <a:r>
              <a:rPr lang="nl-NL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116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Kantoor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Kantoor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Kantoor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963</Words>
  <Application>Microsoft Office PowerPoint</Application>
  <PresentationFormat>Diavoorstelling (4:3)</PresentationFormat>
  <Paragraphs>211</Paragraphs>
  <Slides>20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Arial</vt:lpstr>
      <vt:lpstr>Cambria Math</vt:lpstr>
      <vt:lpstr>Courier New</vt:lpstr>
      <vt:lpstr>Zapf Dingbats</vt:lpstr>
      <vt:lpstr>HUoverhead[1]</vt:lpstr>
      <vt:lpstr>Data-driven learning W6 L2: Machine learning: supervised learning Decision trees and Random Forest  </vt:lpstr>
      <vt:lpstr>Check-in</vt:lpstr>
      <vt:lpstr>Topics</vt:lpstr>
      <vt:lpstr>k-nearest neighbor algorithm</vt:lpstr>
      <vt:lpstr>Distance</vt:lpstr>
      <vt:lpstr>Normalization</vt:lpstr>
      <vt:lpstr>Evaluation of classification</vt:lpstr>
      <vt:lpstr>Exercise 1: k-NN</vt:lpstr>
      <vt:lpstr>Parameter setting</vt:lpstr>
      <vt:lpstr>Topics</vt:lpstr>
      <vt:lpstr>Decision tree: intuition</vt:lpstr>
      <vt:lpstr>Decision tree algorithm</vt:lpstr>
      <vt:lpstr>Pros and cons of decision tree</vt:lpstr>
      <vt:lpstr>Example</vt:lpstr>
      <vt:lpstr>Topics</vt:lpstr>
      <vt:lpstr>Random Forest</vt:lpstr>
      <vt:lpstr>Random Forest</vt:lpstr>
      <vt:lpstr>Parameters to tweak</vt:lpstr>
      <vt:lpstr>Exercise 2</vt:lpstr>
      <vt:lpstr>Image credit</vt:lpstr>
    </vt:vector>
  </TitlesOfParts>
  <Company>Hogeschool van Utrecht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 powerpoint-presentatie</dc:title>
  <dc:creator>ilja.beun</dc:creator>
  <cp:lastModifiedBy>Jonas Moons</cp:lastModifiedBy>
  <cp:revision>56</cp:revision>
  <cp:lastPrinted>2005-06-13T08:01:16Z</cp:lastPrinted>
  <dcterms:created xsi:type="dcterms:W3CDTF">2007-11-06T09:59:11Z</dcterms:created>
  <dcterms:modified xsi:type="dcterms:W3CDTF">2019-01-14T11:08:59Z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2</vt:i4>
  </property>
</Properties>
</file>