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76" r:id="rId2"/>
    <p:sldId id="277" r:id="rId3"/>
    <p:sldId id="279" r:id="rId4"/>
    <p:sldId id="285" r:id="rId5"/>
    <p:sldId id="284" r:id="rId6"/>
    <p:sldId id="282" r:id="rId7"/>
    <p:sldId id="28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1/15/2019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1/15/2019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1/15/2019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66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1/15/2019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1/15/2019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1/15/2019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308324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W8 L2: </a:t>
            </a:r>
            <a:br>
              <a:rPr lang="en-US" sz="2400" dirty="0" smtClean="0"/>
            </a:br>
            <a:r>
              <a:rPr lang="en-US" sz="2400" dirty="0" smtClean="0"/>
              <a:t>Text mining: evaluation</a:t>
            </a:r>
            <a:br>
              <a:rPr lang="en-US" sz="2400" dirty="0" smtClean="0"/>
            </a:br>
            <a:r>
              <a:rPr lang="en-US" sz="2400" dirty="0" smtClean="0"/>
              <a:t>Working on assignments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484578"/>
          </a:xfrm>
        </p:spPr>
        <p:txBody>
          <a:bodyPr/>
          <a:lstStyle/>
          <a:p>
            <a:r>
              <a:rPr lang="nl-NL" sz="2400" dirty="0" err="1" smtClean="0"/>
              <a:t>Don’t</a:t>
            </a:r>
            <a:r>
              <a:rPr lang="nl-NL" sz="2400" dirty="0" smtClean="0"/>
              <a:t> </a:t>
            </a:r>
            <a:r>
              <a:rPr lang="nl-NL" sz="2400" dirty="0" err="1" smtClean="0"/>
              <a:t>work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a </a:t>
            </a:r>
            <a:r>
              <a:rPr lang="nl-NL" sz="2400" dirty="0" err="1" smtClean="0"/>
              <a:t>huge</a:t>
            </a:r>
            <a:r>
              <a:rPr lang="nl-NL" sz="2400" dirty="0" smtClean="0"/>
              <a:t> </a:t>
            </a:r>
            <a:r>
              <a:rPr lang="nl-NL" sz="2400" dirty="0" err="1" smtClean="0"/>
              <a:t>DataFrame</a:t>
            </a:r>
            <a:r>
              <a:rPr lang="nl-NL" sz="2400" dirty="0" smtClean="0"/>
              <a:t> </a:t>
            </a:r>
            <a:r>
              <a:rPr lang="nl-NL" sz="2400" dirty="0" err="1" smtClean="0"/>
              <a:t>containing</a:t>
            </a:r>
            <a:r>
              <a:rPr lang="nl-NL" sz="2400" dirty="0" smtClean="0"/>
              <a:t> </a:t>
            </a:r>
            <a:r>
              <a:rPr lang="nl-NL" sz="2400" dirty="0" err="1" smtClean="0"/>
              <a:t>mostly</a:t>
            </a:r>
            <a:r>
              <a:rPr lang="nl-NL" sz="2400" dirty="0" smtClean="0"/>
              <a:t> 0’s– </a:t>
            </a:r>
            <a:r>
              <a:rPr lang="nl-NL" sz="2400" dirty="0" err="1" smtClean="0"/>
              <a:t>that</a:t>
            </a:r>
            <a:r>
              <a:rPr lang="nl-NL" sz="2400" dirty="0" smtClean="0"/>
              <a:t> was </a:t>
            </a:r>
            <a:r>
              <a:rPr lang="nl-NL" sz="2400" dirty="0" err="1" smtClean="0"/>
              <a:t>just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the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. </a:t>
            </a:r>
            <a:r>
              <a:rPr lang="nl-NL" sz="2400" dirty="0" err="1" smtClean="0"/>
              <a:t>Use</a:t>
            </a:r>
            <a:r>
              <a:rPr lang="nl-NL" sz="2400" dirty="0" smtClean="0"/>
              <a:t> a </a:t>
            </a:r>
            <a:r>
              <a:rPr lang="nl-NL" sz="2400" dirty="0" err="1" smtClean="0"/>
              <a:t>sparse</a:t>
            </a:r>
            <a:r>
              <a:rPr lang="nl-NL" sz="2400" dirty="0" smtClean="0"/>
              <a:t> matrix </a:t>
            </a:r>
            <a:r>
              <a:rPr lang="nl-NL" sz="2400" dirty="0" err="1" smtClean="0"/>
              <a:t>instead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The ‘[:]’ is </a:t>
            </a:r>
            <a:r>
              <a:rPr lang="nl-NL" sz="2400" dirty="0" err="1" smtClean="0"/>
              <a:t>unnecessary</a:t>
            </a:r>
            <a:r>
              <a:rPr lang="nl-NL" sz="2400" dirty="0" smtClean="0"/>
              <a:t>.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could</a:t>
            </a:r>
            <a:r>
              <a:rPr lang="nl-NL" sz="2400" dirty="0" smtClean="0"/>
              <a:t> </a:t>
            </a:r>
            <a:r>
              <a:rPr lang="nl-NL" sz="2400" dirty="0" err="1" smtClean="0"/>
              <a:t>also</a:t>
            </a:r>
            <a:r>
              <a:rPr lang="nl-NL" sz="2400" dirty="0" smtClean="0"/>
              <a:t> put the variables </a:t>
            </a:r>
            <a:r>
              <a:rPr lang="nl-NL" sz="2400" dirty="0" err="1" smtClean="0"/>
              <a:t>directly</a:t>
            </a:r>
            <a:r>
              <a:rPr lang="nl-NL" sz="2400" dirty="0" smtClean="0"/>
              <a:t> in the X </a:t>
            </a:r>
            <a:r>
              <a:rPr lang="nl-NL" sz="2400" dirty="0" err="1" smtClean="0"/>
              <a:t>and</a:t>
            </a:r>
            <a:r>
              <a:rPr lang="nl-NL" sz="2400" dirty="0" smtClean="0"/>
              <a:t> y </a:t>
            </a:r>
            <a:r>
              <a:rPr lang="nl-NL" sz="2400" dirty="0" err="1" smtClean="0"/>
              <a:t>directly</a:t>
            </a:r>
            <a:r>
              <a:rPr lang="nl-NL" sz="2400" dirty="0"/>
              <a:t> </a:t>
            </a:r>
            <a:r>
              <a:rPr lang="nl-NL" sz="2400" dirty="0" smtClean="0"/>
              <a:t>in the </a:t>
            </a:r>
            <a:r>
              <a:rPr lang="nl-NL" sz="2400" dirty="0" err="1" smtClean="0"/>
              <a:t>function</a:t>
            </a:r>
            <a:r>
              <a:rPr lang="nl-NL" sz="2400" dirty="0" smtClean="0"/>
              <a:t>, </a:t>
            </a:r>
            <a:r>
              <a:rPr lang="nl-NL" sz="2400" dirty="0" err="1" smtClean="0"/>
              <a:t>though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clarity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choose</a:t>
            </a:r>
            <a:r>
              <a:rPr lang="nl-NL" sz="2400" dirty="0" smtClean="0"/>
              <a:t> </a:t>
            </a:r>
            <a:r>
              <a:rPr lang="nl-NL" sz="2400" dirty="0" err="1" smtClean="0"/>
              <a:t>otherwise</a:t>
            </a:r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64" y="4869160"/>
            <a:ext cx="5381625" cy="8286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88" y="6005376"/>
            <a:ext cx="7406431" cy="26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0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Prior </a:t>
            </a:r>
            <a:r>
              <a:rPr lang="nl-NL" dirty="0" err="1" smtClean="0"/>
              <a:t>probability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484578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/>
              <a:t> </a:t>
            </a:r>
            <a:r>
              <a:rPr lang="nl-NL" sz="2400" dirty="0" smtClean="0"/>
              <a:t>the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your</a:t>
            </a:r>
            <a:r>
              <a:rPr lang="nl-NL" sz="2400" dirty="0" smtClean="0"/>
              <a:t> classes is </a:t>
            </a:r>
            <a:r>
              <a:rPr lang="nl-NL" sz="2400" dirty="0" err="1" smtClean="0"/>
              <a:t>uneven</a:t>
            </a:r>
            <a:r>
              <a:rPr lang="nl-NL" sz="2400" dirty="0" smtClean="0"/>
              <a:t>, the </a:t>
            </a:r>
            <a:r>
              <a:rPr lang="nl-NL" sz="2400" i="1" dirty="0" smtClean="0"/>
              <a:t>prior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reflect</a:t>
            </a:r>
            <a:r>
              <a:rPr lang="nl-NL" sz="2400" dirty="0" smtClean="0"/>
              <a:t> this</a:t>
            </a:r>
          </a:p>
          <a:p>
            <a:endParaRPr lang="nl-NL" sz="2400" dirty="0"/>
          </a:p>
          <a:p>
            <a:r>
              <a:rPr lang="nl-NL" sz="2400" dirty="0" smtClean="0"/>
              <a:t>Simpsons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: </a:t>
            </a:r>
            <a:r>
              <a:rPr lang="nl-NL" sz="2400" dirty="0" err="1" smtClean="0"/>
              <a:t>given</a:t>
            </a:r>
            <a:r>
              <a:rPr lang="nl-NL" sz="2400" dirty="0" smtClean="0"/>
              <a:t> no </a:t>
            </a:r>
            <a:r>
              <a:rPr lang="nl-NL" sz="2400" dirty="0" err="1" smtClean="0"/>
              <a:t>other</a:t>
            </a:r>
            <a:r>
              <a:rPr lang="nl-NL" sz="2400" dirty="0" smtClean="0"/>
              <a:t> information,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classify</a:t>
            </a:r>
            <a:r>
              <a:rPr lang="nl-NL" sz="2400" dirty="0" smtClean="0"/>
              <a:t> the </a:t>
            </a:r>
            <a:r>
              <a:rPr lang="nl-NL" sz="2400" dirty="0" err="1" smtClean="0"/>
              <a:t>utterance</a:t>
            </a:r>
            <a:r>
              <a:rPr lang="nl-NL" sz="2400" dirty="0" smtClean="0"/>
              <a:t> as </a:t>
            </a:r>
            <a:r>
              <a:rPr lang="nl-NL" sz="2400" dirty="0" err="1" smtClean="0"/>
              <a:t>Bart’s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Whether</a:t>
            </a:r>
            <a:r>
              <a:rPr lang="nl-NL" sz="2400" dirty="0" smtClean="0"/>
              <a:t> this is a </a:t>
            </a:r>
            <a:r>
              <a:rPr lang="nl-NL" sz="2400" dirty="0" err="1" smtClean="0"/>
              <a:t>problem</a:t>
            </a:r>
            <a:r>
              <a:rPr lang="nl-NL" sz="2400" dirty="0" smtClean="0"/>
              <a:t>,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</a:t>
            </a:r>
            <a:r>
              <a:rPr lang="nl-NL" sz="2400" dirty="0" err="1" smtClean="0"/>
              <a:t>your</a:t>
            </a:r>
            <a:r>
              <a:rPr lang="nl-NL" sz="2400" dirty="0" smtClean="0"/>
              <a:t> goal (</a:t>
            </a:r>
            <a:r>
              <a:rPr lang="nl-NL" sz="2400" dirty="0" err="1" smtClean="0"/>
              <a:t>preference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/</a:t>
            </a:r>
            <a:r>
              <a:rPr lang="nl-NL" sz="2400" dirty="0" err="1" smtClean="0"/>
              <a:t>precision</a:t>
            </a:r>
            <a:r>
              <a:rPr lang="nl-NL" sz="2400" dirty="0"/>
              <a:t>/</a:t>
            </a:r>
            <a:r>
              <a:rPr lang="nl-NL" sz="2400" dirty="0" err="1" smtClean="0"/>
              <a:t>recall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want,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sample </a:t>
            </a:r>
            <a:r>
              <a:rPr lang="nl-NL" sz="2400" dirty="0" err="1" smtClean="0"/>
              <a:t>both</a:t>
            </a:r>
            <a:r>
              <a:rPr lang="nl-NL" sz="2400" dirty="0" smtClean="0"/>
              <a:t> classes </a:t>
            </a:r>
            <a:r>
              <a:rPr lang="nl-NL" sz="2400" dirty="0" err="1" smtClean="0"/>
              <a:t>evenly</a:t>
            </a:r>
            <a:r>
              <a:rPr lang="nl-NL" sz="2400" dirty="0" smtClean="0"/>
              <a:t>, or </a:t>
            </a:r>
            <a:r>
              <a:rPr lang="nl-NL" sz="2400" dirty="0" err="1" smtClean="0"/>
              <a:t>explicitly</a:t>
            </a:r>
            <a:r>
              <a:rPr lang="nl-NL" sz="2400" dirty="0" smtClean="0"/>
              <a:t> model </a:t>
            </a:r>
            <a:r>
              <a:rPr lang="nl-NL" sz="2400" dirty="0" err="1" smtClean="0"/>
              <a:t>your</a:t>
            </a:r>
            <a:r>
              <a:rPr lang="nl-NL" sz="2400" dirty="0" smtClean="0"/>
              <a:t> prior (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some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14223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smtClean="0"/>
              <a:t>The output of the </a:t>
            </a:r>
            <a:r>
              <a:rPr lang="nl-NL" sz="2400" dirty="0" err="1" smtClean="0"/>
              <a:t>Naive</a:t>
            </a:r>
            <a:r>
              <a:rPr lang="nl-NL" sz="2400" dirty="0" smtClean="0"/>
              <a:t> Bayes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actually</a:t>
            </a:r>
            <a:r>
              <a:rPr lang="nl-NL" sz="2400" dirty="0" smtClean="0"/>
              <a:t> a class</a:t>
            </a:r>
          </a:p>
          <a:p>
            <a:endParaRPr lang="nl-NL" sz="2400" dirty="0"/>
          </a:p>
          <a:p>
            <a:r>
              <a:rPr lang="nl-NL" sz="2400" dirty="0" err="1" smtClean="0"/>
              <a:t>Instead</a:t>
            </a:r>
            <a:r>
              <a:rPr lang="nl-NL" sz="2400" dirty="0" smtClean="0"/>
              <a:t>,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gives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class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dirty="0" smtClean="0"/>
              <a:t>: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smtClean="0"/>
              <a:t>P(Y =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baseline="-25000" dirty="0" smtClean="0"/>
              <a:t> </a:t>
            </a:r>
            <a:r>
              <a:rPr lang="nl-NL" sz="2400" dirty="0" smtClean="0"/>
              <a:t> | X)</a:t>
            </a:r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err="1" smtClean="0"/>
              <a:t>Typically</a:t>
            </a:r>
            <a:r>
              <a:rPr lang="nl-NL" sz="2400" dirty="0" smtClean="0"/>
              <a:t>, the </a:t>
            </a:r>
            <a:r>
              <a:rPr lang="nl-NL" sz="2400" dirty="0" err="1" smtClean="0"/>
              <a:t>classification</a:t>
            </a:r>
            <a:r>
              <a:rPr lang="nl-NL" sz="2400" dirty="0" smtClean="0"/>
              <a:t> takes the </a:t>
            </a:r>
            <a:r>
              <a:rPr lang="nl-NL" sz="2400" dirty="0" err="1" smtClean="0"/>
              <a:t>highest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probability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19879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454048" y="2883999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9" name="Tekstvak 8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73256"/>
              </p:ext>
            </p:extLst>
          </p:nvPr>
        </p:nvGraphicFramePr>
        <p:xfrm>
          <a:off x="3605210" y="1441408"/>
          <a:ext cx="5184576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1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65305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953608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</a:tblGrid>
              <a:tr h="426936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s</a:t>
                      </a:r>
                      <a:r>
                        <a:rPr lang="nl-NL" sz="1600" dirty="0" smtClean="0"/>
                        <a:t>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514278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</a:p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50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1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38200" y="1484784"/>
            <a:ext cx="7881938" cy="750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model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further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code.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off.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confusion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matrix.</a:t>
            </a:r>
          </a:p>
          <a:p>
            <a:pPr>
              <a:buFont typeface="+mj-lt"/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the 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the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certain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belonging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class (tip: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it’s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categorization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line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loop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prints out a few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Lisa. Tip: the array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2-dimensional.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the output. 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knowledge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Simpsons)?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20369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371</Words>
  <Application>Microsoft Office PowerPoint</Application>
  <PresentationFormat>Diavoorstelling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Courier New</vt:lpstr>
      <vt:lpstr>Zapf Dingbats</vt:lpstr>
      <vt:lpstr>HUoverhead[1]</vt:lpstr>
      <vt:lpstr>Data-driven learning W8 L2:  Text mining: evaluation Working on assignments  </vt:lpstr>
      <vt:lpstr>Check-in</vt:lpstr>
      <vt:lpstr>Feedback</vt:lpstr>
      <vt:lpstr>Prior probability</vt:lpstr>
      <vt:lpstr>Classification</vt:lpstr>
      <vt:lpstr>Evaluation of classification</vt:lpstr>
      <vt:lpstr>Exercise 1: evaluation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26</cp:revision>
  <cp:lastPrinted>2005-06-13T08:01:16Z</cp:lastPrinted>
  <dcterms:created xsi:type="dcterms:W3CDTF">2007-11-06T09:59:11Z</dcterms:created>
  <dcterms:modified xsi:type="dcterms:W3CDTF">2019-01-15T22:18:52Z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