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76" r:id="rId2"/>
    <p:sldId id="304" r:id="rId3"/>
    <p:sldId id="306" r:id="rId4"/>
    <p:sldId id="302" r:id="rId5"/>
    <p:sldId id="308" r:id="rId6"/>
    <p:sldId id="307" r:id="rId7"/>
    <p:sldId id="305" r:id="rId8"/>
  </p:sldIdLst>
  <p:sldSz cx="9144000" cy="6858000" type="screen4x3"/>
  <p:notesSz cx="9926638" cy="143017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88" autoAdjust="0"/>
    <p:restoredTop sz="94660"/>
  </p:normalViewPr>
  <p:slideViewPr>
    <p:cSldViewPr>
      <p:cViewPr varScale="1">
        <p:scale>
          <a:sx n="66" d="100"/>
          <a:sy n="66" d="100"/>
        </p:scale>
        <p:origin x="616" y="40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543" cy="71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440" tIns="69220" rIns="138440" bIns="692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798" y="0"/>
            <a:ext cx="4301543" cy="71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440" tIns="69220" rIns="138440" bIns="692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fld id="{373F1B60-BDF4-4D63-AD79-99D5A5B1DF99}" type="datetime1">
              <a:rPr lang="en-US"/>
              <a:pPr/>
              <a:t>1/16/2020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3584217"/>
            <a:ext cx="4301543" cy="71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440" tIns="69220" rIns="138440" bIns="69220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798" y="13584217"/>
            <a:ext cx="4301543" cy="71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440" tIns="69220" rIns="138440" bIns="69220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543" cy="71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440" tIns="69220" rIns="138440" bIns="692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798" y="0"/>
            <a:ext cx="4301543" cy="71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440" tIns="69220" rIns="138440" bIns="692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fld id="{4387A7AA-DFE9-4771-BEDE-3294FCEBFB02}" type="datetime1">
              <a:rPr lang="en-US"/>
              <a:pPr/>
              <a:t>1/16/2020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9063" y="1073150"/>
            <a:ext cx="7148512" cy="5362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664" y="6793349"/>
            <a:ext cx="7941310" cy="6435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440" tIns="69220" rIns="138440" bIns="692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584217"/>
            <a:ext cx="4301543" cy="71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440" tIns="69220" rIns="138440" bIns="69220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798" y="13584217"/>
            <a:ext cx="4301543" cy="71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440" tIns="69220" rIns="138440" bIns="69220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1/16/2020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525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1/16/2020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1/16/2020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1/16/2020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1/16/2020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1/16/2020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1/16/2020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1/16/2020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1/16/2020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1/16/2020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1/16/2020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1/16/2020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1/16/2020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1/16/2020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1/16/2020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1/16/2020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1/16/2020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1/16/2020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1508105"/>
          </a:xfrm>
        </p:spPr>
        <p:txBody>
          <a:bodyPr/>
          <a:lstStyle/>
          <a:p>
            <a:r>
              <a:rPr lang="en-US" sz="2800" dirty="0" smtClean="0"/>
              <a:t>Fundamentals of Machine Learning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Week 8: Working on final project</a:t>
            </a:r>
            <a:br>
              <a:rPr lang="en-US" sz="2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15696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1787174" y="5517232"/>
            <a:ext cx="4950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All</a:t>
            </a:r>
            <a:r>
              <a:rPr lang="nl-NL" sz="1200" dirty="0" smtClean="0"/>
              <a:t> images are </a:t>
            </a:r>
            <a:r>
              <a:rPr lang="nl-NL" sz="1200" dirty="0" err="1" smtClean="0"/>
              <a:t>either</a:t>
            </a:r>
            <a:r>
              <a:rPr lang="nl-NL" sz="1200" dirty="0" smtClean="0"/>
              <a:t> </a:t>
            </a:r>
            <a:r>
              <a:rPr lang="nl-NL" sz="1200" dirty="0" err="1" smtClean="0"/>
              <a:t>own</a:t>
            </a:r>
            <a:r>
              <a:rPr lang="nl-NL" sz="1200" dirty="0" smtClean="0"/>
              <a:t> </a:t>
            </a:r>
            <a:r>
              <a:rPr lang="nl-NL" sz="1200" dirty="0" err="1" smtClean="0"/>
              <a:t>work</a:t>
            </a:r>
            <a:r>
              <a:rPr lang="nl-NL" sz="1200" dirty="0" smtClean="0"/>
              <a:t>, public domain, CC-</a:t>
            </a:r>
            <a:r>
              <a:rPr lang="nl-NL" sz="1200" dirty="0" err="1" smtClean="0"/>
              <a:t>licensed</a:t>
            </a:r>
            <a:r>
              <a:rPr lang="nl-NL" sz="1200" dirty="0" smtClean="0"/>
              <a:t> or fair </a:t>
            </a:r>
            <a:r>
              <a:rPr lang="nl-NL" sz="1200" dirty="0" err="1" smtClean="0"/>
              <a:t>use</a:t>
            </a:r>
            <a:endParaRPr lang="nl-NL" sz="1200" dirty="0" smtClean="0"/>
          </a:p>
          <a:p>
            <a:r>
              <a:rPr lang="nl-NL" sz="1200" dirty="0" err="1" smtClean="0"/>
              <a:t>Credits</a:t>
            </a:r>
            <a:r>
              <a:rPr lang="nl-NL" sz="1200" dirty="0" smtClean="0"/>
              <a:t> on last slide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103954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9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16632"/>
            <a:ext cx="4670148" cy="6611896"/>
          </a:xfrm>
        </p:spPr>
      </p:pic>
    </p:spTree>
    <p:extLst>
      <p:ext uri="{BB962C8B-B14F-4D97-AF65-F5344CB8AC3E}">
        <p14:creationId xmlns:p14="http://schemas.microsoft.com/office/powerpoint/2010/main" val="40472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Peer </a:t>
            </a:r>
            <a:r>
              <a:rPr lang="nl-NL" dirty="0" err="1" smtClean="0"/>
              <a:t>groups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893647"/>
          </a:xfrm>
        </p:spPr>
        <p:txBody>
          <a:bodyPr/>
          <a:lstStyle/>
          <a:p>
            <a:r>
              <a:rPr lang="nl-NL" sz="2400" dirty="0" smtClean="0"/>
              <a:t>In </a:t>
            </a:r>
            <a:r>
              <a:rPr lang="nl-NL" sz="2400" dirty="0" err="1" smtClean="0"/>
              <a:t>same</a:t>
            </a:r>
            <a:r>
              <a:rPr lang="nl-NL" sz="2400" dirty="0" smtClean="0"/>
              <a:t> </a:t>
            </a:r>
            <a:r>
              <a:rPr lang="nl-NL" sz="2400" dirty="0" err="1" smtClean="0"/>
              <a:t>groups</a:t>
            </a:r>
            <a:r>
              <a:rPr lang="nl-NL" sz="2400" dirty="0" smtClean="0"/>
              <a:t> of 4 (5 min. </a:t>
            </a:r>
            <a:r>
              <a:rPr lang="nl-NL" sz="2400" dirty="0" err="1" smtClean="0"/>
              <a:t>each</a:t>
            </a:r>
            <a:r>
              <a:rPr lang="nl-NL" sz="2400" dirty="0" smtClean="0"/>
              <a:t>):</a:t>
            </a:r>
          </a:p>
          <a:p>
            <a:pPr lvl="1"/>
            <a:r>
              <a:rPr lang="nl-NL" sz="2400" dirty="0" smtClean="0"/>
              <a:t>Share </a:t>
            </a:r>
            <a:r>
              <a:rPr lang="nl-NL" sz="2400" dirty="0" err="1" smtClean="0"/>
              <a:t>your</a:t>
            </a:r>
            <a:r>
              <a:rPr lang="nl-NL" sz="2400" dirty="0" smtClean="0"/>
              <a:t> </a:t>
            </a:r>
            <a:r>
              <a:rPr lang="nl-NL" sz="2400" dirty="0" err="1" smtClean="0"/>
              <a:t>biggest</a:t>
            </a:r>
            <a:r>
              <a:rPr lang="nl-NL" sz="2400" dirty="0" smtClean="0"/>
              <a:t> </a:t>
            </a:r>
            <a:r>
              <a:rPr lang="nl-NL" sz="2400" dirty="0" err="1" smtClean="0"/>
              <a:t>triumph</a:t>
            </a:r>
            <a:endParaRPr lang="nl-NL" sz="2400" dirty="0" smtClean="0"/>
          </a:p>
          <a:p>
            <a:pPr lvl="1"/>
            <a:r>
              <a:rPr lang="nl-NL" sz="2400" dirty="0" err="1" smtClean="0"/>
              <a:t>What</a:t>
            </a:r>
            <a:r>
              <a:rPr lang="nl-NL" sz="2400" dirty="0" smtClean="0"/>
              <a:t> are </a:t>
            </a:r>
            <a:r>
              <a:rPr lang="nl-NL" sz="2400" dirty="0" err="1" smtClean="0"/>
              <a:t>your</a:t>
            </a:r>
            <a:r>
              <a:rPr lang="nl-NL" sz="2400" dirty="0" smtClean="0"/>
              <a:t> </a:t>
            </a:r>
            <a:r>
              <a:rPr lang="nl-NL" sz="2400" dirty="0" err="1" smtClean="0"/>
              <a:t>challenges</a:t>
            </a:r>
            <a:r>
              <a:rPr lang="nl-NL" sz="2400" dirty="0" smtClean="0"/>
              <a:t>?</a:t>
            </a:r>
          </a:p>
          <a:p>
            <a:pPr lvl="1"/>
            <a:r>
              <a:rPr lang="nl-NL" sz="2400" smtClean="0"/>
              <a:t>State </a:t>
            </a:r>
            <a:r>
              <a:rPr lang="nl-NL" sz="2400" dirty="0" err="1" smtClean="0"/>
              <a:t>your</a:t>
            </a:r>
            <a:r>
              <a:rPr lang="nl-NL" sz="2400" dirty="0" smtClean="0"/>
              <a:t> goal for </a:t>
            </a:r>
            <a:r>
              <a:rPr lang="nl-NL" sz="2400" dirty="0" err="1" smtClean="0"/>
              <a:t>today</a:t>
            </a:r>
            <a:endParaRPr lang="nl-NL" sz="2400" dirty="0" smtClean="0"/>
          </a:p>
          <a:p>
            <a:pPr lvl="1"/>
            <a:r>
              <a:rPr lang="nl-NL" sz="2400" dirty="0" err="1" smtClean="0"/>
              <a:t>Favorite</a:t>
            </a:r>
            <a:r>
              <a:rPr lang="nl-NL" sz="2400" dirty="0" smtClean="0"/>
              <a:t> </a:t>
            </a:r>
            <a:r>
              <a:rPr lang="nl-NL" sz="2400" dirty="0" err="1" smtClean="0"/>
              <a:t>color</a:t>
            </a:r>
            <a:endParaRPr lang="nl-NL" sz="2400" dirty="0" smtClean="0"/>
          </a:p>
          <a:p>
            <a:pPr lvl="1"/>
            <a:endParaRPr lang="nl-NL" sz="2400" dirty="0"/>
          </a:p>
          <a:p>
            <a:r>
              <a:rPr lang="nl-NL" sz="2400" dirty="0" smtClean="0"/>
              <a:t>Check-in at </a:t>
            </a:r>
            <a:r>
              <a:rPr lang="nl-NL" sz="2400" b="1" dirty="0" smtClean="0"/>
              <a:t>11:30h</a:t>
            </a:r>
          </a:p>
          <a:p>
            <a:endParaRPr lang="nl-NL" sz="2400" b="1" dirty="0"/>
          </a:p>
          <a:p>
            <a:r>
              <a:rPr lang="nl-NL" sz="2400" dirty="0" smtClean="0"/>
              <a:t>I </a:t>
            </a:r>
            <a:r>
              <a:rPr lang="nl-NL" sz="2400" dirty="0" err="1" smtClean="0"/>
              <a:t>will</a:t>
            </a:r>
            <a:r>
              <a:rPr lang="nl-NL" sz="2400" dirty="0" smtClean="0"/>
              <a:t> </a:t>
            </a:r>
            <a:r>
              <a:rPr lang="nl-NL" sz="2400" dirty="0" err="1" smtClean="0"/>
              <a:t>be</a:t>
            </a:r>
            <a:r>
              <a:rPr lang="nl-NL" sz="2400" dirty="0" smtClean="0"/>
              <a:t> here 8:30-12:15 </a:t>
            </a:r>
            <a:r>
              <a:rPr lang="nl-NL" sz="2400" dirty="0" err="1" smtClean="0"/>
              <a:t>and</a:t>
            </a:r>
            <a:r>
              <a:rPr lang="nl-NL" sz="2400" dirty="0" smtClean="0"/>
              <a:t> from 14:15 </a:t>
            </a:r>
            <a:r>
              <a:rPr lang="nl-NL" sz="2400" dirty="0" err="1" smtClean="0"/>
              <a:t>onwards</a:t>
            </a:r>
            <a:endParaRPr lang="nl-NL" sz="2400" dirty="0" smtClean="0"/>
          </a:p>
          <a:p>
            <a:pPr marL="533400" lvl="1" indent="0">
              <a:buNone/>
            </a:pPr>
            <a:endParaRPr lang="nl-NL" sz="2400" dirty="0" smtClean="0"/>
          </a:p>
          <a:p>
            <a:pPr lvl="1"/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63476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Tips for project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471720"/>
          </a:xfrm>
        </p:spPr>
        <p:txBody>
          <a:bodyPr/>
          <a:lstStyle/>
          <a:p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graded</a:t>
            </a:r>
            <a:r>
              <a:rPr lang="nl-NL" dirty="0" smtClean="0"/>
              <a:t> on </a:t>
            </a:r>
            <a:r>
              <a:rPr lang="nl-NL" dirty="0" err="1" smtClean="0"/>
              <a:t>predictive</a:t>
            </a:r>
            <a:r>
              <a:rPr lang="nl-NL" dirty="0" smtClean="0"/>
              <a:t> performance</a:t>
            </a:r>
          </a:p>
          <a:p>
            <a:pPr lvl="1"/>
            <a:r>
              <a:rPr lang="nl-NL" dirty="0" smtClean="0"/>
              <a:t>But on </a:t>
            </a:r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efforts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make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improve</a:t>
            </a:r>
            <a:r>
              <a:rPr lang="nl-NL" dirty="0" smtClean="0"/>
              <a:t> performance</a:t>
            </a:r>
          </a:p>
          <a:p>
            <a:endParaRPr lang="nl-NL" dirty="0"/>
          </a:p>
          <a:p>
            <a:r>
              <a:rPr lang="nl-NL" dirty="0" smtClean="0"/>
              <a:t>Look at </a:t>
            </a:r>
            <a:r>
              <a:rPr lang="nl-NL" dirty="0" err="1" smtClean="0"/>
              <a:t>evaluation</a:t>
            </a:r>
            <a:r>
              <a:rPr lang="nl-NL" dirty="0" smtClean="0"/>
              <a:t> form</a:t>
            </a:r>
          </a:p>
          <a:p>
            <a:endParaRPr lang="nl-NL" dirty="0"/>
          </a:p>
          <a:p>
            <a:r>
              <a:rPr lang="nl-NL" dirty="0"/>
              <a:t>Resit is new </a:t>
            </a:r>
            <a:r>
              <a:rPr lang="nl-NL" dirty="0" smtClean="0"/>
              <a:t>project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8756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Possible</a:t>
            </a:r>
            <a:r>
              <a:rPr lang="nl-NL" dirty="0"/>
              <a:t> </a:t>
            </a:r>
            <a:r>
              <a:rPr lang="nl-NL" dirty="0" err="1" smtClean="0"/>
              <a:t>improvements</a:t>
            </a:r>
            <a:endParaRPr lang="nl-NL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894691"/>
              </p:ext>
            </p:extLst>
          </p:nvPr>
        </p:nvGraphicFramePr>
        <p:xfrm>
          <a:off x="870284" y="1556792"/>
          <a:ext cx="7416824" cy="4968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012">
                  <a:extLst>
                    <a:ext uri="{9D8B030D-6E8A-4147-A177-3AD203B41FA5}">
                      <a16:colId xmlns:a16="http://schemas.microsoft.com/office/drawing/2014/main" val="3848024574"/>
                    </a:ext>
                  </a:extLst>
                </a:gridCol>
                <a:gridCol w="4459812">
                  <a:extLst>
                    <a:ext uri="{9D8B030D-6E8A-4147-A177-3AD203B41FA5}">
                      <a16:colId xmlns:a16="http://schemas.microsoft.com/office/drawing/2014/main" val="702117455"/>
                    </a:ext>
                  </a:extLst>
                </a:gridCol>
              </a:tblGrid>
              <a:tr h="419311">
                <a:tc>
                  <a:txBody>
                    <a:bodyPr/>
                    <a:lstStyle/>
                    <a:p>
                      <a:r>
                        <a:rPr lang="nl-NL" dirty="0" smtClean="0"/>
                        <a:t>Domain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Improvements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73412"/>
                  </a:ext>
                </a:extLst>
              </a:tr>
              <a:tr h="1344094">
                <a:tc>
                  <a:txBody>
                    <a:bodyPr/>
                    <a:lstStyle/>
                    <a:p>
                      <a:r>
                        <a:rPr lang="nl-NL" dirty="0" smtClean="0"/>
                        <a:t>Data cleaning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dirty="0" smtClean="0"/>
                        <a:t>Extra data sources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dirty="0" err="1" smtClean="0"/>
                        <a:t>Variable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transformations</a:t>
                      </a:r>
                      <a:endParaRPr lang="nl-NL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dirty="0" smtClean="0"/>
                        <a:t>Feature engineering </a:t>
                      </a:r>
                      <a:r>
                        <a:rPr lang="nl-NL" dirty="0" err="1" smtClean="0"/>
                        <a:t>using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referenced</a:t>
                      </a:r>
                      <a:r>
                        <a:rPr lang="nl-NL" dirty="0" smtClean="0"/>
                        <a:t> domain / machin</a:t>
                      </a:r>
                      <a:r>
                        <a:rPr lang="nl-NL" baseline="0" dirty="0" smtClean="0"/>
                        <a:t>e </a:t>
                      </a:r>
                      <a:r>
                        <a:rPr lang="nl-NL" baseline="0" dirty="0" err="1" smtClean="0"/>
                        <a:t>learning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literature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198129"/>
                  </a:ext>
                </a:extLst>
              </a:tr>
              <a:tr h="723743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Exploratory</a:t>
                      </a:r>
                      <a:r>
                        <a:rPr lang="nl-NL" dirty="0" smtClean="0"/>
                        <a:t> data analysis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dirty="0" err="1" smtClean="0"/>
                        <a:t>Interesting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patterns</a:t>
                      </a:r>
                      <a:endParaRPr lang="nl-NL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dirty="0" err="1" smtClean="0"/>
                        <a:t>Attractive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graphs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654636"/>
                  </a:ext>
                </a:extLst>
              </a:tr>
              <a:tr h="723743">
                <a:tc>
                  <a:txBody>
                    <a:bodyPr/>
                    <a:lstStyle/>
                    <a:p>
                      <a:r>
                        <a:rPr lang="nl-NL" dirty="0" smtClean="0"/>
                        <a:t>Model building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dirty="0" smtClean="0"/>
                        <a:t>Parameter setting (</a:t>
                      </a:r>
                      <a:r>
                        <a:rPr lang="nl-NL" dirty="0" err="1" smtClean="0"/>
                        <a:t>systematic</a:t>
                      </a:r>
                      <a:r>
                        <a:rPr lang="nl-NL" baseline="0" dirty="0" smtClean="0"/>
                        <a:t> way)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aseline="0" dirty="0" smtClean="0"/>
                        <a:t>Using </a:t>
                      </a:r>
                      <a:r>
                        <a:rPr lang="nl-NL" baseline="0" dirty="0" err="1" smtClean="0"/>
                        <a:t>referenced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literature</a:t>
                      </a:r>
                      <a:endParaRPr lang="nl-NL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807780"/>
                  </a:ext>
                </a:extLst>
              </a:tr>
              <a:tr h="1033918">
                <a:tc>
                  <a:txBody>
                    <a:bodyPr/>
                    <a:lstStyle/>
                    <a:p>
                      <a:r>
                        <a:rPr lang="nl-NL" dirty="0" smtClean="0"/>
                        <a:t>Evaluation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dirty="0" smtClean="0"/>
                        <a:t>Cross-</a:t>
                      </a:r>
                      <a:r>
                        <a:rPr lang="nl-NL" dirty="0" err="1" smtClean="0"/>
                        <a:t>validation</a:t>
                      </a:r>
                      <a:endParaRPr lang="nl-NL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dirty="0" err="1" smtClean="0"/>
                        <a:t>Explore</a:t>
                      </a:r>
                      <a:r>
                        <a:rPr lang="nl-NL" dirty="0" smtClean="0"/>
                        <a:t> effect</a:t>
                      </a:r>
                      <a:r>
                        <a:rPr lang="nl-NL" baseline="0" dirty="0" smtClean="0"/>
                        <a:t> of </a:t>
                      </a:r>
                      <a:r>
                        <a:rPr lang="nl-NL" dirty="0" smtClean="0"/>
                        <a:t>variables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dirty="0" err="1" smtClean="0"/>
                        <a:t>Explore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edge</a:t>
                      </a:r>
                      <a:r>
                        <a:rPr lang="nl-NL" baseline="0" dirty="0" smtClean="0"/>
                        <a:t> cases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649755"/>
                  </a:ext>
                </a:extLst>
              </a:tr>
              <a:tr h="723743">
                <a:tc>
                  <a:txBody>
                    <a:bodyPr/>
                    <a:lstStyle/>
                    <a:p>
                      <a:r>
                        <a:rPr lang="nl-NL" dirty="0" smtClean="0"/>
                        <a:t>Documentation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dirty="0" smtClean="0"/>
                        <a:t>Correct </a:t>
                      </a:r>
                      <a:r>
                        <a:rPr lang="nl-NL" dirty="0" err="1" smtClean="0"/>
                        <a:t>statistical</a:t>
                      </a:r>
                      <a:r>
                        <a:rPr lang="nl-NL" dirty="0" smtClean="0"/>
                        <a:t> jargon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dirty="0" err="1" smtClean="0"/>
                        <a:t>Clear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academic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writing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724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13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625608"/>
          </a:xfrm>
        </p:spPr>
        <p:txBody>
          <a:bodyPr/>
          <a:lstStyle/>
          <a:p>
            <a:r>
              <a:rPr lang="nl-NL" dirty="0" err="1" smtClean="0"/>
              <a:t>Biggest</a:t>
            </a:r>
            <a:r>
              <a:rPr lang="nl-NL" dirty="0" smtClean="0"/>
              <a:t> </a:t>
            </a:r>
            <a:r>
              <a:rPr lang="nl-NL" dirty="0" err="1" smtClean="0"/>
              <a:t>breakthrough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Remaining</a:t>
            </a:r>
            <a:r>
              <a:rPr lang="nl-NL" dirty="0" smtClean="0"/>
              <a:t> </a:t>
            </a:r>
            <a:r>
              <a:rPr lang="nl-NL" dirty="0" err="1" smtClean="0"/>
              <a:t>challenges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Favorite</a:t>
            </a:r>
            <a:r>
              <a:rPr lang="nl-NL" dirty="0" smtClean="0"/>
              <a:t> Beatles song (&amp; </a:t>
            </a:r>
            <a:r>
              <a:rPr lang="nl-NL" dirty="0" err="1" smtClean="0"/>
              <a:t>why</a:t>
            </a:r>
            <a:r>
              <a:rPr lang="nl-NL" dirty="0" smtClean="0"/>
              <a:t>)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531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2325</TotalTime>
  <Words>170</Words>
  <Application>Microsoft Office PowerPoint</Application>
  <PresentationFormat>Diavoorstelling (4:3)</PresentationFormat>
  <Paragraphs>56</Paragraphs>
  <Slides>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Arial</vt:lpstr>
      <vt:lpstr>Zapf Dingbats</vt:lpstr>
      <vt:lpstr>HUoverhead[1]</vt:lpstr>
      <vt:lpstr>Fundamentals of Machine Learning Week 8: Working on final project  </vt:lpstr>
      <vt:lpstr>Check-in</vt:lpstr>
      <vt:lpstr>PowerPoint-presentatie</vt:lpstr>
      <vt:lpstr>Peer groups</vt:lpstr>
      <vt:lpstr>Tips for project </vt:lpstr>
      <vt:lpstr>Possible improvements</vt:lpstr>
      <vt:lpstr>Check-in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72</cp:revision>
  <cp:lastPrinted>2020-01-08T15:35:25Z</cp:lastPrinted>
  <dcterms:created xsi:type="dcterms:W3CDTF">2007-11-06T09:59:11Z</dcterms:created>
  <dcterms:modified xsi:type="dcterms:W3CDTF">2020-01-16T09:16:24Z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