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69" r:id="rId4"/>
    <p:sldId id="287" r:id="rId5"/>
    <p:sldId id="268" r:id="rId6"/>
    <p:sldId id="266" r:id="rId7"/>
    <p:sldId id="286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88" r:id="rId16"/>
    <p:sldId id="273" r:id="rId17"/>
    <p:sldId id="274" r:id="rId18"/>
    <p:sldId id="275" r:id="rId19"/>
    <p:sldId id="279" r:id="rId20"/>
    <p:sldId id="285" r:id="rId21"/>
    <p:sldId id="284" r:id="rId22"/>
    <p:sldId id="282" r:id="rId23"/>
    <p:sldId id="281" r:id="rId24"/>
    <p:sldId id="26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12/7/2018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12/7/2018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12/7/2018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peek/funda-scrap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publication/236328925_Does_Chocolate_Consumption_Really_Boost_Nobel_Award_Chances_The_Peril_of_Over-Interpreting_Correlations_in_Health_Studies/file/60b7d517e23464d80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692771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W5 L1: </a:t>
            </a:r>
            <a:br>
              <a:rPr lang="en-US" sz="2400" dirty="0" smtClean="0"/>
            </a:br>
            <a:r>
              <a:rPr lang="en-US" sz="2400" dirty="0" smtClean="0"/>
              <a:t>Excel training </a:t>
            </a:r>
            <a:br>
              <a:rPr lang="en-US" sz="2400" dirty="0" smtClean="0"/>
            </a:br>
            <a:r>
              <a:rPr lang="en-US" sz="2400" dirty="0" smtClean="0"/>
              <a:t>Correlation and linear regression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64633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Scatterplot matrix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86000" y="-232851067"/>
            <a:ext cx="4572000" cy="47256013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r>
              <a:rPr lang="nl-NL" dirty="0"/>
              <a:t>  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556792"/>
            <a:ext cx="48101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Anscombe’s</a:t>
            </a:r>
            <a:r>
              <a:rPr lang="nl-NL" dirty="0" smtClean="0"/>
              <a:t> </a:t>
            </a:r>
            <a:r>
              <a:rPr lang="nl-NL" dirty="0" err="1" smtClean="0"/>
              <a:t>quartet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1138773"/>
          </a:xfrm>
        </p:spPr>
        <p:txBody>
          <a:bodyPr/>
          <a:lstStyle/>
          <a:p>
            <a:r>
              <a:rPr lang="nl-NL" sz="2000" dirty="0" err="1" smtClean="0"/>
              <a:t>All</a:t>
            </a:r>
            <a:r>
              <a:rPr lang="nl-NL" sz="2000" dirty="0" smtClean="0"/>
              <a:t> these data sets have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mean, </a:t>
            </a:r>
            <a:r>
              <a:rPr lang="nl-NL" sz="2000" dirty="0" err="1" smtClean="0"/>
              <a:t>variance</a:t>
            </a:r>
            <a:r>
              <a:rPr lang="nl-NL" sz="2000" dirty="0"/>
              <a:t> </a:t>
            </a:r>
            <a:r>
              <a:rPr lang="nl-NL" sz="2000" dirty="0" smtClean="0"/>
              <a:t>&amp; </a:t>
            </a:r>
            <a:r>
              <a:rPr lang="nl-NL" sz="2000" dirty="0" err="1" smtClean="0"/>
              <a:t>correlation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Always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data!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270673" cy="31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Correlation: </a:t>
            </a:r>
            <a:r>
              <a:rPr lang="nl-NL" dirty="0" err="1" smtClean="0"/>
              <a:t>Pearson’s</a:t>
            </a:r>
            <a:r>
              <a:rPr lang="nl-NL" dirty="0" smtClean="0"/>
              <a:t> </a:t>
            </a:r>
            <a:r>
              <a:rPr lang="nl-NL" i="1" dirty="0" smtClean="0"/>
              <a:t>r</a:t>
            </a:r>
            <a:endParaRPr lang="nl-NL" i="1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9263"/>
            <a:ext cx="5832648" cy="2449146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6876256" y="190609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876256" y="375990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Non-</a:t>
            </a:r>
            <a:r>
              <a:rPr lang="nl-NL" dirty="0" err="1" smtClean="0"/>
              <a:t>linear</a:t>
            </a:r>
            <a:r>
              <a:rPr lang="nl-NL" dirty="0" smtClean="0"/>
              <a:t> relations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6876256" y="286191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 relations (perfect </a:t>
            </a:r>
            <a:r>
              <a:rPr lang="nl-NL" dirty="0" err="1" smtClean="0"/>
              <a:t>correlation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838200" y="4633182"/>
            <a:ext cx="4453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i="1" dirty="0"/>
              <a:t>r</a:t>
            </a:r>
            <a:r>
              <a:rPr lang="nl-NL" sz="1800" i="1" dirty="0" smtClean="0"/>
              <a:t> </a:t>
            </a:r>
            <a:r>
              <a:rPr lang="nl-NL" sz="1800" dirty="0" err="1" smtClean="0"/>
              <a:t>gives</a:t>
            </a:r>
            <a:r>
              <a:rPr lang="nl-NL" sz="1800" dirty="0" smtClean="0"/>
              <a:t> a </a:t>
            </a:r>
            <a:r>
              <a:rPr lang="nl-NL" sz="1800" dirty="0" err="1" smtClean="0"/>
              <a:t>measure</a:t>
            </a:r>
            <a:r>
              <a:rPr lang="nl-NL" sz="1800" dirty="0" smtClean="0"/>
              <a:t> of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much</a:t>
            </a:r>
            <a:r>
              <a:rPr lang="nl-NL" sz="1800" dirty="0" smtClean="0"/>
              <a:t> </a:t>
            </a:r>
            <a:r>
              <a:rPr lang="nl-NL" sz="1800" dirty="0" err="1" smtClean="0"/>
              <a:t>two</a:t>
            </a:r>
            <a:r>
              <a:rPr lang="nl-NL" sz="1800" dirty="0" smtClean="0"/>
              <a:t> </a:t>
            </a:r>
            <a:r>
              <a:rPr lang="nl-NL" sz="1800" dirty="0" err="1" smtClean="0"/>
              <a:t>quantitative</a:t>
            </a:r>
            <a:r>
              <a:rPr lang="nl-NL" sz="1800" dirty="0" smtClean="0"/>
              <a:t> variables ‘move </a:t>
            </a:r>
            <a:r>
              <a:rPr lang="nl-NL" sz="1800" dirty="0" err="1" smtClean="0"/>
              <a:t>together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smtClean="0"/>
              <a:t>Correlation is </a:t>
            </a:r>
            <a:r>
              <a:rPr lang="nl-NL" sz="1800" i="1" dirty="0" err="1" smtClean="0"/>
              <a:t>normalized</a:t>
            </a:r>
            <a:r>
              <a:rPr lang="nl-NL" sz="1800" dirty="0" smtClean="0"/>
              <a:t>. The </a:t>
            </a:r>
            <a:r>
              <a:rPr lang="nl-NL" sz="1800" dirty="0" err="1" smtClean="0"/>
              <a:t>variation</a:t>
            </a:r>
            <a:r>
              <a:rPr lang="nl-NL" sz="1800" dirty="0" smtClean="0"/>
              <a:t> in the X </a:t>
            </a:r>
            <a:r>
              <a:rPr lang="nl-NL" sz="1800" dirty="0" err="1" smtClean="0"/>
              <a:t>and</a:t>
            </a:r>
            <a:r>
              <a:rPr lang="nl-NL" sz="1800" dirty="0" smtClean="0"/>
              <a:t> Y </a:t>
            </a:r>
            <a:r>
              <a:rPr lang="nl-NL" sz="1800" dirty="0" err="1" smtClean="0"/>
              <a:t>values</a:t>
            </a:r>
            <a:r>
              <a:rPr lang="nl-NL" sz="1800" dirty="0" smtClean="0"/>
              <a:t> is ‘</a:t>
            </a:r>
            <a:r>
              <a:rPr lang="nl-NL" sz="1800" dirty="0" err="1" smtClean="0"/>
              <a:t>cancelled</a:t>
            </a:r>
            <a:r>
              <a:rPr lang="nl-NL" sz="1800" dirty="0" smtClean="0"/>
              <a:t> out’, </a:t>
            </a:r>
            <a:r>
              <a:rPr lang="nl-NL" sz="1800" dirty="0" err="1" smtClean="0"/>
              <a:t>so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the </a:t>
            </a:r>
            <a:r>
              <a:rPr lang="nl-NL" sz="1800" dirty="0" err="1" smtClean="0"/>
              <a:t>result</a:t>
            </a:r>
            <a:r>
              <a:rPr lang="nl-NL" sz="1800" dirty="0" smtClean="0"/>
              <a:t> is </a:t>
            </a:r>
            <a:r>
              <a:rPr lang="nl-NL" sz="1800" dirty="0" err="1" smtClean="0"/>
              <a:t>always</a:t>
            </a:r>
            <a:r>
              <a:rPr lang="nl-NL" sz="1800" dirty="0" smtClean="0"/>
              <a:t>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-1 </a:t>
            </a:r>
            <a:r>
              <a:rPr lang="nl-NL" sz="1800" dirty="0" err="1" smtClean="0"/>
              <a:t>and</a:t>
            </a:r>
            <a:r>
              <a:rPr lang="nl-NL" sz="1800" dirty="0" smtClean="0"/>
              <a:t> 1</a:t>
            </a: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878634"/>
            <a:ext cx="3389799" cy="10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90186"/>
          </a:xfrm>
        </p:spPr>
        <p:txBody>
          <a:bodyPr/>
          <a:lstStyle/>
          <a:p>
            <a:r>
              <a:rPr lang="nl-NL" sz="2400" dirty="0" err="1" smtClean="0"/>
              <a:t>Weak</a:t>
            </a:r>
            <a:r>
              <a:rPr lang="nl-NL" sz="2400" dirty="0" smtClean="0"/>
              <a:t>  0.1 &lt; r &lt; 0.3</a:t>
            </a:r>
          </a:p>
          <a:p>
            <a:endParaRPr lang="nl-NL" sz="2400" dirty="0" smtClean="0"/>
          </a:p>
          <a:p>
            <a:r>
              <a:rPr lang="nl-NL" sz="2400" dirty="0" smtClean="0"/>
              <a:t>Moderate 0.3 &lt; r &lt; 0.6</a:t>
            </a:r>
          </a:p>
          <a:p>
            <a:endParaRPr lang="nl-NL" sz="2400" dirty="0" smtClean="0"/>
          </a:p>
          <a:p>
            <a:r>
              <a:rPr lang="nl-NL" sz="2400" dirty="0" smtClean="0"/>
              <a:t>Strong &gt; 0.6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err="1" smtClean="0"/>
              <a:t>Interpretation</a:t>
            </a:r>
            <a:r>
              <a:rPr lang="nl-NL" sz="2400" dirty="0" smtClean="0"/>
              <a:t> </a:t>
            </a:r>
            <a:r>
              <a:rPr lang="nl-NL" sz="2400" dirty="0" err="1" smtClean="0"/>
              <a:t>depends</a:t>
            </a:r>
            <a:r>
              <a:rPr lang="nl-NL" sz="2400" dirty="0" smtClean="0"/>
              <a:t> on context. Most </a:t>
            </a:r>
            <a:r>
              <a:rPr lang="nl-NL" sz="2400" dirty="0" err="1" smtClean="0"/>
              <a:t>correlations</a:t>
            </a:r>
            <a:r>
              <a:rPr lang="nl-NL" sz="2400" dirty="0" smtClean="0"/>
              <a:t> in </a:t>
            </a:r>
            <a:r>
              <a:rPr lang="nl-NL" sz="2400" dirty="0" err="1" smtClean="0"/>
              <a:t>social</a:t>
            </a:r>
            <a:r>
              <a:rPr lang="nl-NL" sz="2400" dirty="0" smtClean="0"/>
              <a:t>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 are </a:t>
            </a:r>
            <a:r>
              <a:rPr lang="nl-NL" sz="2400" dirty="0" err="1" smtClean="0"/>
              <a:t>weak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06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correlations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16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4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variables in the class data set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correlated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 columns in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df_subset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[[‘col_name1’, ‘col_name2’, ‘col_name3’]]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make: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</a:t>
            </a: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most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suited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– the independent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linearity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Pearson’s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variables? 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6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475656" y="5085184"/>
            <a:ext cx="6552728" cy="2105192"/>
          </a:xfrm>
        </p:spPr>
        <p:txBody>
          <a:bodyPr/>
          <a:lstStyle/>
          <a:p>
            <a:r>
              <a:rPr lang="nl-NL" sz="1800" dirty="0" smtClean="0"/>
              <a:t>The points in the </a:t>
            </a:r>
            <a:r>
              <a:rPr lang="nl-NL" sz="1800" dirty="0" err="1" smtClean="0"/>
              <a:t>scatter</a:t>
            </a:r>
            <a:r>
              <a:rPr lang="nl-NL" sz="1800" dirty="0" smtClean="0"/>
              <a:t> plot </a:t>
            </a:r>
            <a:r>
              <a:rPr lang="nl-NL" sz="1800" dirty="0" err="1" smtClean="0"/>
              <a:t>seem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</a:t>
            </a:r>
            <a:r>
              <a:rPr lang="nl-NL" sz="1800" dirty="0" err="1" smtClean="0"/>
              <a:t>centered</a:t>
            </a:r>
            <a:r>
              <a:rPr lang="nl-NL" sz="1800" dirty="0" smtClean="0"/>
              <a:t> </a:t>
            </a:r>
            <a:r>
              <a:rPr lang="nl-NL" sz="1800" dirty="0" err="1" smtClean="0"/>
              <a:t>around</a:t>
            </a:r>
            <a:r>
              <a:rPr lang="nl-NL" sz="1800" dirty="0" smtClean="0"/>
              <a:t> a line,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some</a:t>
            </a:r>
            <a:r>
              <a:rPr lang="nl-NL" sz="1800" dirty="0" smtClean="0"/>
              <a:t> </a:t>
            </a:r>
            <a:r>
              <a:rPr lang="nl-NL" sz="1800" dirty="0" err="1" smtClean="0"/>
              <a:t>variation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dirty="0" err="1" smtClean="0"/>
              <a:t>Variance</a:t>
            </a:r>
            <a:r>
              <a:rPr lang="nl-NL" sz="1800" dirty="0" smtClean="0"/>
              <a:t> in views </a:t>
            </a:r>
            <a:r>
              <a:rPr lang="nl-NL" sz="1800" dirty="0" err="1" smtClean="0"/>
              <a:t>seems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i="1" dirty="0" err="1" smtClean="0"/>
              <a:t>increase</a:t>
            </a:r>
            <a:r>
              <a:rPr lang="nl-NL" sz="1800" i="1" dirty="0" smtClean="0"/>
              <a:t> </a:t>
            </a:r>
            <a:r>
              <a:rPr lang="nl-NL" sz="1800" dirty="0" err="1" smtClean="0"/>
              <a:t>with</a:t>
            </a:r>
            <a:r>
              <a:rPr lang="nl-NL" sz="1800" dirty="0" smtClean="0"/>
              <a:t>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(more on </a:t>
            </a:r>
            <a:r>
              <a:rPr lang="nl-NL" sz="1800" dirty="0" err="1" smtClean="0"/>
              <a:t>that</a:t>
            </a:r>
            <a:r>
              <a:rPr lang="nl-NL" sz="1800" dirty="0" smtClean="0"/>
              <a:t> later)</a:t>
            </a:r>
            <a:endParaRPr lang="nl-NL" sz="1800" dirty="0"/>
          </a:p>
          <a:p>
            <a:pPr>
              <a:buFont typeface="Wingdings" panose="05000000000000000000" pitchFamily="2" charset="2"/>
              <a:buChar char="q"/>
            </a:pPr>
            <a:endParaRPr lang="nl-NL" sz="24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80927"/>
            <a:ext cx="32728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relation</a:t>
            </a: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5904656" cy="50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r>
              <a:rPr lang="nl-NL" dirty="0" smtClean="0"/>
              <a:t> </a:t>
            </a:r>
            <a:r>
              <a:rPr lang="nl-NL" dirty="0" err="1" smtClean="0"/>
              <a:t>formula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83568" y="3756357"/>
            <a:ext cx="7416824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nl-NL" sz="1800" dirty="0"/>
              <a:t>Y = </a:t>
            </a:r>
            <a:r>
              <a:rPr lang="nl-NL" sz="1800" dirty="0" err="1"/>
              <a:t>dependent</a:t>
            </a:r>
            <a:r>
              <a:rPr lang="nl-NL" sz="1800" dirty="0"/>
              <a:t>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views</a:t>
            </a:r>
            <a:endParaRPr lang="nl-NL" sz="1800" dirty="0"/>
          </a:p>
          <a:p>
            <a:r>
              <a:rPr lang="nl-NL" sz="1800" dirty="0" smtClean="0"/>
              <a:t>X = independent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: </a:t>
            </a:r>
            <a:r>
              <a:rPr lang="nl-NL" sz="1800" dirty="0" err="1" smtClean="0"/>
              <a:t>subscribers</a:t>
            </a:r>
            <a:endParaRPr lang="nl-NL" sz="1800" dirty="0" smtClean="0"/>
          </a:p>
          <a:p>
            <a:endParaRPr lang="nl-NL" sz="1800" dirty="0" smtClean="0"/>
          </a:p>
          <a:p>
            <a:r>
              <a:rPr lang="nl-NL" sz="1800" i="1" dirty="0" err="1" smtClean="0"/>
              <a:t>Coefficients</a:t>
            </a:r>
            <a:r>
              <a:rPr lang="nl-NL" sz="1800" i="1" dirty="0"/>
              <a:t> </a:t>
            </a:r>
            <a:r>
              <a:rPr lang="nl-NL" sz="1800" i="1" dirty="0" smtClean="0"/>
              <a:t>(constant):</a:t>
            </a:r>
            <a:endParaRPr lang="nl-NL" sz="1800" i="1" dirty="0"/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0</a:t>
            </a:r>
            <a:r>
              <a:rPr lang="nl-NL" sz="1800" dirty="0" smtClean="0"/>
              <a:t> = </a:t>
            </a:r>
            <a:r>
              <a:rPr lang="nl-NL" sz="1800" dirty="0" err="1" smtClean="0"/>
              <a:t>intercept</a:t>
            </a:r>
            <a:r>
              <a:rPr lang="nl-NL" sz="1800" dirty="0" smtClean="0"/>
              <a:t>: 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many</a:t>
            </a:r>
            <a:r>
              <a:rPr lang="nl-NL" sz="1800" dirty="0" smtClean="0"/>
              <a:t> views </a:t>
            </a:r>
            <a:r>
              <a:rPr lang="nl-NL" sz="1800" dirty="0" err="1" smtClean="0"/>
              <a:t>with</a:t>
            </a:r>
            <a:r>
              <a:rPr lang="nl-NL" sz="1800" dirty="0" smtClean="0"/>
              <a:t> no </a:t>
            </a:r>
            <a:r>
              <a:rPr lang="nl-NL" sz="1800" dirty="0" err="1" smtClean="0"/>
              <a:t>subscribers</a:t>
            </a:r>
            <a:r>
              <a:rPr lang="nl-NL" sz="1800" dirty="0" smtClean="0"/>
              <a:t> = 4.5M</a:t>
            </a:r>
          </a:p>
          <a:p>
            <a:r>
              <a:rPr lang="nl-NL" sz="1800" dirty="0" smtClean="0"/>
              <a:t>b</a:t>
            </a:r>
            <a:r>
              <a:rPr lang="nl-NL" sz="1800" baseline="-25000" dirty="0" smtClean="0"/>
              <a:t>1 </a:t>
            </a:r>
            <a:r>
              <a:rPr lang="nl-NL" sz="1800" dirty="0" smtClean="0"/>
              <a:t>= </a:t>
            </a:r>
            <a:r>
              <a:rPr lang="nl-NL" sz="1800" dirty="0" err="1" smtClean="0"/>
              <a:t>slope</a:t>
            </a:r>
            <a:r>
              <a:rPr lang="nl-NL" sz="1800" dirty="0" smtClean="0"/>
              <a:t>: views per </a:t>
            </a:r>
            <a:r>
              <a:rPr lang="nl-NL" sz="1800" dirty="0" err="1" smtClean="0"/>
              <a:t>subscriber</a:t>
            </a:r>
            <a:r>
              <a:rPr lang="nl-NL" sz="1800" dirty="0" smtClean="0"/>
              <a:t> = 416.7</a:t>
            </a:r>
          </a:p>
          <a:p>
            <a:endParaRPr lang="nl-NL" sz="1800" dirty="0" smtClean="0"/>
          </a:p>
          <a:p>
            <a:r>
              <a:rPr lang="nl-NL" sz="1800" dirty="0" smtClean="0"/>
              <a:t>e = error / </a:t>
            </a:r>
            <a:r>
              <a:rPr lang="nl-NL" sz="1800" dirty="0" err="1" smtClean="0"/>
              <a:t>residual</a:t>
            </a:r>
            <a:r>
              <a:rPr lang="nl-NL" sz="1800" dirty="0" smtClean="0"/>
              <a:t>: </a:t>
            </a:r>
            <a:r>
              <a:rPr lang="nl-NL" sz="1800" dirty="0" err="1" smtClean="0"/>
              <a:t>what’s</a:t>
            </a:r>
            <a:r>
              <a:rPr lang="nl-NL" sz="1800" dirty="0" smtClean="0"/>
              <a:t> </a:t>
            </a:r>
            <a:r>
              <a:rPr lang="nl-NL" sz="1800" dirty="0" err="1" smtClean="0"/>
              <a:t>left</a:t>
            </a:r>
            <a:r>
              <a:rPr lang="nl-NL" sz="1800" dirty="0" smtClean="0"/>
              <a:t> over, </a:t>
            </a:r>
            <a:r>
              <a:rPr lang="nl-NL" sz="1800" dirty="0" err="1" smtClean="0"/>
              <a:t>what</a:t>
            </a:r>
            <a:r>
              <a:rPr lang="nl-NL" sz="1800" dirty="0" smtClean="0"/>
              <a:t> we </a:t>
            </a:r>
            <a:r>
              <a:rPr lang="nl-NL" sz="1800" dirty="0" err="1" smtClean="0"/>
              <a:t>can’t</a:t>
            </a:r>
            <a:r>
              <a:rPr lang="nl-NL" sz="1800" dirty="0" smtClean="0"/>
              <a:t> </a:t>
            </a:r>
            <a:r>
              <a:rPr lang="nl-NL" sz="1800" dirty="0" err="1" smtClean="0"/>
              <a:t>explain</a:t>
            </a:r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The </a:t>
            </a:r>
            <a:r>
              <a:rPr lang="nl-NL" sz="1800" dirty="0" err="1" smtClean="0"/>
              <a:t>algorithm</a:t>
            </a:r>
            <a:r>
              <a:rPr lang="nl-NL" sz="1800" dirty="0" smtClean="0"/>
              <a:t>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finds</a:t>
            </a:r>
            <a:r>
              <a:rPr lang="nl-NL" sz="1800" dirty="0" smtClean="0"/>
              <a:t> the line </a:t>
            </a:r>
            <a:r>
              <a:rPr lang="nl-NL" sz="1800" b="1" dirty="0" err="1" smtClean="0"/>
              <a:t>minimizes</a:t>
            </a:r>
            <a:r>
              <a:rPr lang="nl-NL" sz="1800" b="1" dirty="0" smtClean="0"/>
              <a:t> the </a:t>
            </a:r>
            <a:r>
              <a:rPr lang="nl-NL" sz="1800" b="1" i="1" dirty="0" err="1" smtClean="0"/>
              <a:t>squared</a:t>
            </a:r>
            <a:r>
              <a:rPr lang="nl-NL" sz="1800" b="1" dirty="0" smtClean="0"/>
              <a:t> </a:t>
            </a:r>
            <a:r>
              <a:rPr lang="nl-NL" sz="1800" b="1" dirty="0" err="1" smtClean="0"/>
              <a:t>errors</a:t>
            </a:r>
            <a:endParaRPr lang="nl-NL" sz="1800" dirty="0" smtClean="0"/>
          </a:p>
          <a:p>
            <a:endParaRPr lang="nl-NL" sz="1800" dirty="0" smtClean="0"/>
          </a:p>
          <a:p>
            <a:endParaRPr lang="nl-N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/>
              <p:cNvSpPr txBox="1"/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ekstvak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77" y="1330287"/>
            <a:ext cx="3350209" cy="3464421"/>
          </a:xfrm>
          <a:prstGeom prst="rect">
            <a:avLst/>
          </a:prstGeom>
        </p:spPr>
      </p:pic>
      <p:cxnSp>
        <p:nvCxnSpPr>
          <p:cNvPr id="8" name="Rechte verbindingslijn 7"/>
          <p:cNvCxnSpPr/>
          <p:nvPr/>
        </p:nvCxnSpPr>
        <p:spPr bwMode="auto">
          <a:xfrm>
            <a:off x="8460432" y="2708920"/>
            <a:ext cx="0" cy="5375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 bwMode="auto">
          <a:xfrm>
            <a:off x="8299240" y="1736812"/>
            <a:ext cx="0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7705167" y="3384867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10,000M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7054255" y="204980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 ≈ -27,000M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50999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246381"/>
              </p:ext>
            </p:extLst>
          </p:nvPr>
        </p:nvGraphicFramePr>
        <p:xfrm>
          <a:off x="395536" y="2780928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251073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251073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Channel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X (</a:t>
                      </a:r>
                      <a:r>
                        <a:rPr lang="nl-NL" sz="1100" dirty="0" err="1" smtClean="0"/>
                        <a:t>subscribers</a:t>
                      </a:r>
                      <a:r>
                        <a:rPr lang="nl-NL" sz="1100" dirty="0" smtClean="0"/>
                        <a:t>)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Y (views)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b</a:t>
                      </a:r>
                      <a:r>
                        <a:rPr lang="nl-NL" sz="1100" baseline="-25000" dirty="0" smtClean="0"/>
                        <a:t>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b</a:t>
                      </a:r>
                      <a:r>
                        <a:rPr lang="nl-NL" sz="1100" baseline="-25000" dirty="0" smtClean="0"/>
                        <a:t>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Y’ </a:t>
                      </a:r>
                    </a:p>
                    <a:p>
                      <a:r>
                        <a:rPr lang="nl-NL" sz="1100" dirty="0" smtClean="0"/>
                        <a:t>(</a:t>
                      </a:r>
                      <a:r>
                        <a:rPr lang="nl-NL" sz="1100" dirty="0" err="1" smtClean="0"/>
                        <a:t>predicted</a:t>
                      </a:r>
                      <a:r>
                        <a:rPr lang="nl-NL" sz="1100" dirty="0" smtClean="0"/>
                        <a:t> views)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e</a:t>
                      </a:r>
                    </a:p>
                    <a:p>
                      <a:r>
                        <a:rPr lang="nl-NL" sz="1100" dirty="0" smtClean="0"/>
                        <a:t>(</a:t>
                      </a:r>
                      <a:r>
                        <a:rPr lang="nl-NL" sz="1100" dirty="0" err="1" smtClean="0"/>
                        <a:t>residual</a:t>
                      </a:r>
                      <a:r>
                        <a:rPr lang="nl-NL" sz="1100" dirty="0" smtClean="0"/>
                        <a:t>)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98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06371"/>
              </p:ext>
            </p:extLst>
          </p:nvPr>
        </p:nvGraphicFramePr>
        <p:xfrm>
          <a:off x="395536" y="2780928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251073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251073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Channel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X (</a:t>
                      </a:r>
                      <a:r>
                        <a:rPr lang="nl-NL" sz="1100" dirty="0" err="1" smtClean="0"/>
                        <a:t>subscribers</a:t>
                      </a:r>
                      <a:r>
                        <a:rPr lang="nl-NL" sz="1100" dirty="0" smtClean="0"/>
                        <a:t>)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Y (views)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b</a:t>
                      </a:r>
                      <a:r>
                        <a:rPr lang="nl-NL" sz="1100" baseline="-25000" dirty="0" smtClean="0"/>
                        <a:t>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b</a:t>
                      </a:r>
                      <a:r>
                        <a:rPr lang="nl-NL" sz="1100" baseline="-25000" dirty="0" smtClean="0"/>
                        <a:t>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Y’ </a:t>
                      </a:r>
                    </a:p>
                    <a:p>
                      <a:r>
                        <a:rPr lang="nl-NL" sz="1100" dirty="0" smtClean="0"/>
                        <a:t>(</a:t>
                      </a:r>
                      <a:r>
                        <a:rPr lang="nl-NL" sz="1100" dirty="0" err="1" smtClean="0"/>
                        <a:t>predicted</a:t>
                      </a:r>
                      <a:r>
                        <a:rPr lang="nl-NL" sz="1100" dirty="0" smtClean="0"/>
                        <a:t> views)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e</a:t>
                      </a:r>
                    </a:p>
                    <a:p>
                      <a:r>
                        <a:rPr lang="nl-NL" sz="1100" dirty="0" smtClean="0"/>
                        <a:t>(</a:t>
                      </a:r>
                      <a:r>
                        <a:rPr lang="nl-NL" sz="1100" dirty="0" err="1" smtClean="0"/>
                        <a:t>residual</a:t>
                      </a:r>
                      <a:r>
                        <a:rPr lang="nl-NL" sz="1100" dirty="0" smtClean="0"/>
                        <a:t>)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4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 data points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395536" y="2780928"/>
          <a:ext cx="8496941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3">
                  <a:extLst>
                    <a:ext uri="{9D8B030D-6E8A-4147-A177-3AD203B41FA5}">
                      <a16:colId xmlns:a16="http://schemas.microsoft.com/office/drawing/2014/main" val="80011760"/>
                    </a:ext>
                  </a:extLst>
                </a:gridCol>
                <a:gridCol w="1251073">
                  <a:extLst>
                    <a:ext uri="{9D8B030D-6E8A-4147-A177-3AD203B41FA5}">
                      <a16:colId xmlns:a16="http://schemas.microsoft.com/office/drawing/2014/main" val="3392550499"/>
                    </a:ext>
                  </a:extLst>
                </a:gridCol>
                <a:gridCol w="1251073">
                  <a:extLst>
                    <a:ext uri="{9D8B030D-6E8A-4147-A177-3AD203B41FA5}">
                      <a16:colId xmlns:a16="http://schemas.microsoft.com/office/drawing/2014/main" val="1700361680"/>
                    </a:ext>
                  </a:extLst>
                </a:gridCol>
                <a:gridCol w="1291415">
                  <a:extLst>
                    <a:ext uri="{9D8B030D-6E8A-4147-A177-3AD203B41FA5}">
                      <a16:colId xmlns:a16="http://schemas.microsoft.com/office/drawing/2014/main" val="3393350584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354678222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2513514013"/>
                    </a:ext>
                  </a:extLst>
                </a:gridCol>
                <a:gridCol w="1150769">
                  <a:extLst>
                    <a:ext uri="{9D8B030D-6E8A-4147-A177-3AD203B41FA5}">
                      <a16:colId xmlns:a16="http://schemas.microsoft.com/office/drawing/2014/main" val="1573029162"/>
                    </a:ext>
                  </a:extLst>
                </a:gridCol>
              </a:tblGrid>
              <a:tr h="807619"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Channel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X (</a:t>
                      </a:r>
                      <a:r>
                        <a:rPr lang="nl-NL" sz="1100" dirty="0" err="1" smtClean="0"/>
                        <a:t>subscribers</a:t>
                      </a:r>
                      <a:r>
                        <a:rPr lang="nl-NL" sz="1100" dirty="0" smtClean="0"/>
                        <a:t>)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Y (views)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b</a:t>
                      </a:r>
                      <a:r>
                        <a:rPr lang="nl-NL" sz="1100" baseline="-25000" dirty="0" smtClean="0"/>
                        <a:t>0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b</a:t>
                      </a:r>
                      <a:r>
                        <a:rPr lang="nl-NL" sz="1100" baseline="-25000" dirty="0" smtClean="0"/>
                        <a:t>1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Y’ </a:t>
                      </a:r>
                    </a:p>
                    <a:p>
                      <a:r>
                        <a:rPr lang="nl-NL" sz="1100" dirty="0" smtClean="0"/>
                        <a:t>(</a:t>
                      </a:r>
                      <a:r>
                        <a:rPr lang="nl-NL" sz="1100" dirty="0" err="1" smtClean="0"/>
                        <a:t>predicted</a:t>
                      </a:r>
                      <a:r>
                        <a:rPr lang="nl-NL" sz="1100" dirty="0" smtClean="0"/>
                        <a:t> views)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e</a:t>
                      </a:r>
                    </a:p>
                    <a:p>
                      <a:r>
                        <a:rPr lang="nl-NL" sz="1100" dirty="0" smtClean="0"/>
                        <a:t>(</a:t>
                      </a:r>
                      <a:r>
                        <a:rPr lang="nl-NL" sz="1100" dirty="0" err="1" smtClean="0"/>
                        <a:t>residual</a:t>
                      </a:r>
                      <a:r>
                        <a:rPr lang="nl-NL" sz="1100" dirty="0" smtClean="0"/>
                        <a:t>)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48506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PewDiePie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66M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19000M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-9000M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5883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Taylor Swift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28M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 smtClean="0"/>
                        <a:t>16000M</a:t>
                      </a:r>
                    </a:p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267638"/>
                  </a:ext>
                </a:extLst>
              </a:tr>
              <a:tr h="786911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Eminem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4.5M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416.7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13000M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12700M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0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/>
              <p:cNvSpPr txBox="1"/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nl-NL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kstvak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294" y="1548579"/>
                <a:ext cx="43924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vak 5"/>
          <p:cNvSpPr txBox="1"/>
          <p:nvPr/>
        </p:nvSpPr>
        <p:spPr>
          <a:xfrm>
            <a:off x="2449974" y="6165304"/>
            <a:ext cx="5153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</a:t>
            </a:r>
            <a:r>
              <a:rPr lang="nl-NL" dirty="0" err="1" smtClean="0"/>
              <a:t>Numbers</a:t>
            </a:r>
            <a:r>
              <a:rPr lang="nl-NL" dirty="0" smtClean="0"/>
              <a:t> are </a:t>
            </a:r>
            <a:r>
              <a:rPr lang="nl-NL" dirty="0" err="1" smtClean="0"/>
              <a:t>rounded</a:t>
            </a:r>
            <a:r>
              <a:rPr lang="nl-NL" dirty="0" smtClean="0"/>
              <a:t> down here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make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clearer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86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err="1" smtClean="0"/>
              <a:t>Introducing</a:t>
            </a:r>
            <a:r>
              <a:rPr lang="nl-NL" sz="2800" dirty="0" smtClean="0"/>
              <a:t> the </a:t>
            </a:r>
            <a:r>
              <a:rPr lang="nl-NL" sz="2800" dirty="0" err="1" smtClean="0"/>
              <a:t>library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data set</a:t>
            </a:r>
            <a:endParaRPr lang="nl-NL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850011"/>
          </a:xfrm>
        </p:spPr>
        <p:txBody>
          <a:bodyPr/>
          <a:lstStyle/>
          <a:p>
            <a:r>
              <a:rPr lang="nl-NL" dirty="0" err="1" smtClean="0"/>
              <a:t>sk-learn</a:t>
            </a:r>
            <a:r>
              <a:rPr lang="nl-NL" dirty="0" smtClean="0"/>
              <a:t> is the standard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statistics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machine </a:t>
            </a:r>
            <a:r>
              <a:rPr lang="nl-NL" dirty="0" err="1" smtClean="0"/>
              <a:t>learning</a:t>
            </a:r>
            <a:r>
              <a:rPr lang="nl-NL" dirty="0" smtClean="0"/>
              <a:t>. We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a lot.</a:t>
            </a:r>
          </a:p>
          <a:p>
            <a:endParaRPr lang="nl-NL" dirty="0"/>
          </a:p>
          <a:p>
            <a:r>
              <a:rPr lang="nl-NL" dirty="0" smtClean="0">
                <a:hlinkClick r:id="rId2"/>
              </a:rPr>
              <a:t>Scraped </a:t>
            </a:r>
            <a:r>
              <a:rPr lang="nl-NL" dirty="0" err="1">
                <a:hlinkClick r:id="rId2"/>
              </a:rPr>
              <a:t>F</a:t>
            </a:r>
            <a:r>
              <a:rPr lang="nl-NL" dirty="0" err="1" smtClean="0">
                <a:hlinkClick r:id="rId2"/>
              </a:rPr>
              <a:t>unda</a:t>
            </a:r>
            <a:r>
              <a:rPr lang="nl-NL" dirty="0" smtClean="0">
                <a:hlinkClick r:id="rId2"/>
              </a:rPr>
              <a:t> dataset</a:t>
            </a:r>
            <a:r>
              <a:rPr lang="nl-NL" dirty="0" smtClean="0"/>
              <a:t>: house </a:t>
            </a:r>
            <a:r>
              <a:rPr lang="nl-NL" dirty="0" err="1" smtClean="0"/>
              <a:t>listings</a:t>
            </a:r>
            <a:r>
              <a:rPr lang="nl-NL" dirty="0" smtClean="0"/>
              <a:t> in Amsterdam. Will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these </a:t>
            </a:r>
            <a:r>
              <a:rPr lang="nl-NL" dirty="0" err="1" smtClean="0"/>
              <a:t>two</a:t>
            </a:r>
            <a:r>
              <a:rPr lang="nl-NL" dirty="0" smtClean="0"/>
              <a:t> weeks.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9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608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linear_regression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</a:t>
            </a: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Seaborn,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Funda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in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 of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without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line.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X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Y?</a:t>
            </a: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relation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Write down the complete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coefficients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nl-NL" sz="1400" kern="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(as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house of 70 m</a:t>
            </a:r>
            <a:r>
              <a:rPr lang="nl-NL" sz="1400" kern="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residual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house XXXXXX?</a:t>
            </a: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28631"/>
          </a:xfrm>
        </p:spPr>
        <p:txBody>
          <a:bodyPr/>
          <a:lstStyle/>
          <a:p>
            <a:r>
              <a:rPr lang="nl-NL" sz="2000" i="1" dirty="0" smtClean="0"/>
              <a:t>Nobel </a:t>
            </a:r>
            <a:r>
              <a:rPr lang="nl-NL" sz="2000" i="1" dirty="0" err="1" smtClean="0"/>
              <a:t>Prize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and</a:t>
            </a:r>
            <a:r>
              <a:rPr lang="nl-NL" sz="2000" i="1" dirty="0" smtClean="0"/>
              <a:t> Chocolate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Maurage</a:t>
            </a:r>
            <a:r>
              <a:rPr lang="nl-NL" sz="2000" dirty="0" smtClean="0"/>
              <a:t> et al. (fair </a:t>
            </a:r>
            <a:r>
              <a:rPr lang="nl-NL" sz="2000" dirty="0" err="1" smtClean="0"/>
              <a:t>use</a:t>
            </a:r>
            <a:r>
              <a:rPr lang="nl-NL" sz="2000" dirty="0" smtClean="0"/>
              <a:t>) </a:t>
            </a:r>
          </a:p>
          <a:p>
            <a:r>
              <a:rPr lang="nl-NL" sz="2000" i="1" dirty="0" smtClean="0"/>
              <a:t>Scatterplot matrix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Nicoguaro</a:t>
            </a:r>
            <a:r>
              <a:rPr lang="nl-NL" sz="2000" dirty="0" smtClean="0"/>
              <a:t> (CC-BY)</a:t>
            </a:r>
          </a:p>
          <a:p>
            <a:r>
              <a:rPr lang="nl-NL" sz="2000" i="1" dirty="0" err="1" smtClean="0"/>
              <a:t>Anscombe’s</a:t>
            </a:r>
            <a:r>
              <a:rPr lang="nl-NL" sz="2000" i="1" dirty="0" smtClean="0"/>
              <a:t> </a:t>
            </a:r>
            <a:r>
              <a:rPr lang="nl-NL" sz="2000" i="1" dirty="0" err="1" smtClean="0"/>
              <a:t>quartet</a:t>
            </a:r>
            <a:r>
              <a:rPr lang="nl-NL" sz="2000" i="1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Schutz</a:t>
            </a:r>
            <a:r>
              <a:rPr lang="nl-NL" sz="2000" dirty="0" smtClean="0"/>
              <a:t> (CC-BY-SA)</a:t>
            </a:r>
          </a:p>
          <a:p>
            <a:pPr marL="0" indent="0">
              <a:buNone/>
            </a:pPr>
            <a:endParaRPr lang="nl-NL" sz="2000" i="1" dirty="0" smtClean="0"/>
          </a:p>
          <a:p>
            <a:endParaRPr lang="nl-NL" sz="2000" i="1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endParaRPr lang="nl-NL" sz="2000" dirty="0" smtClean="0"/>
          </a:p>
          <a:p>
            <a:pPr marL="0" indent="0">
              <a:buNone/>
            </a:pP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5306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5189113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: model </a:t>
            </a:r>
            <a:r>
              <a:rPr lang="nl-NL" sz="2400" dirty="0" err="1" smtClean="0"/>
              <a:t>evaluation</a:t>
            </a: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86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Excel: </a:t>
            </a:r>
            <a:r>
              <a:rPr lang="nl-NL" dirty="0" err="1" smtClean="0"/>
              <a:t>why</a:t>
            </a:r>
            <a:r>
              <a:rPr lang="nl-NL" dirty="0" smtClean="0"/>
              <a:t> or </a:t>
            </a: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512004"/>
          </a:xfrm>
        </p:spPr>
        <p:txBody>
          <a:bodyPr/>
          <a:lstStyle/>
          <a:p>
            <a:r>
              <a:rPr lang="nl-NL" sz="2400" dirty="0" err="1" smtClean="0"/>
              <a:t>Why</a:t>
            </a:r>
            <a:r>
              <a:rPr lang="nl-NL" sz="2400" dirty="0" smtClean="0"/>
              <a:t>: business standard. </a:t>
            </a:r>
            <a:r>
              <a:rPr lang="nl-NL" sz="2400" dirty="0" err="1" smtClean="0"/>
              <a:t>You</a:t>
            </a:r>
            <a:r>
              <a:rPr lang="nl-NL" sz="2400" dirty="0" smtClean="0"/>
              <a:t> have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!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: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quite</a:t>
            </a:r>
            <a:r>
              <a:rPr lang="nl-NL" sz="2400" dirty="0" smtClean="0"/>
              <a:t> </a:t>
            </a:r>
            <a:r>
              <a:rPr lang="nl-NL" sz="2400" dirty="0" err="1" smtClean="0"/>
              <a:t>powerful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reproducible</a:t>
            </a:r>
            <a:r>
              <a:rPr lang="nl-NL" sz="2400" dirty="0" smtClean="0"/>
              <a:t> (</a:t>
            </a:r>
            <a:r>
              <a:rPr lang="nl-NL" sz="2400" dirty="0" err="1" smtClean="0"/>
              <a:t>alternative</a:t>
            </a:r>
            <a:r>
              <a:rPr lang="nl-NL" sz="2400" dirty="0" smtClean="0"/>
              <a:t>: Open </a:t>
            </a:r>
            <a:r>
              <a:rPr lang="nl-NL" sz="2400" dirty="0" err="1" smtClean="0"/>
              <a:t>Refine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Why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big datasets</a:t>
            </a:r>
          </a:p>
          <a:p>
            <a:endParaRPr lang="nl-NL" sz="2400" dirty="0"/>
          </a:p>
          <a:p>
            <a:r>
              <a:rPr lang="nl-NL" sz="2400" dirty="0" err="1" smtClean="0"/>
              <a:t>Conclusion</a:t>
            </a:r>
            <a:r>
              <a:rPr lang="nl-NL" sz="2400" dirty="0" smtClean="0"/>
              <a:t>: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serious</a:t>
            </a:r>
            <a:r>
              <a:rPr lang="nl-NL" sz="2400" dirty="0" smtClean="0"/>
              <a:t> data </a:t>
            </a:r>
            <a:r>
              <a:rPr lang="nl-NL" sz="2400" dirty="0" err="1" smtClean="0"/>
              <a:t>science</a:t>
            </a:r>
            <a:r>
              <a:rPr lang="nl-NL" sz="2400" dirty="0" smtClean="0"/>
              <a:t>, but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quick</a:t>
            </a:r>
            <a:r>
              <a:rPr lang="nl-NL" sz="2400" dirty="0" smtClean="0"/>
              <a:t> ’n dirty stuff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4695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615351"/>
            <a:ext cx="6172200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Excel training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2111347"/>
          </a:xfrm>
        </p:spPr>
        <p:txBody>
          <a:bodyPr/>
          <a:lstStyle/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2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700808"/>
            <a:ext cx="7881938" cy="4745915"/>
          </a:xfrm>
        </p:spPr>
        <p:txBody>
          <a:bodyPr/>
          <a:lstStyle/>
          <a:p>
            <a:r>
              <a:rPr lang="nl-NL" sz="2400" dirty="0" smtClean="0"/>
              <a:t>Excel training</a:t>
            </a:r>
          </a:p>
          <a:p>
            <a:endParaRPr lang="nl-NL" sz="2400" dirty="0"/>
          </a:p>
          <a:p>
            <a:r>
              <a:rPr lang="nl-NL" sz="2400" dirty="0" smtClean="0"/>
              <a:t>Correlation</a:t>
            </a:r>
          </a:p>
          <a:p>
            <a:endParaRPr lang="nl-NL" sz="2400" dirty="0"/>
          </a:p>
          <a:p>
            <a:r>
              <a:rPr lang="nl-NL" sz="2400" dirty="0" smtClean="0"/>
              <a:t>Simple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endParaRPr lang="nl-NL" sz="2400" dirty="0"/>
          </a:p>
          <a:p>
            <a:endParaRPr lang="nl-NL" sz="2400" dirty="0" smtClean="0"/>
          </a:p>
          <a:p>
            <a:pPr marL="0" indent="0">
              <a:buNone/>
            </a:pP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3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Relation</a:t>
            </a:r>
            <a:r>
              <a:rPr lang="nl-NL" sz="2800" dirty="0" smtClean="0"/>
              <a:t> </a:t>
            </a:r>
            <a:r>
              <a:rPr lang="nl-NL" sz="2800" dirty="0" err="1" smtClean="0"/>
              <a:t>between</a:t>
            </a:r>
            <a:r>
              <a:rPr lang="nl-NL" sz="2800" dirty="0" smtClean="0"/>
              <a:t> </a:t>
            </a:r>
            <a:r>
              <a:rPr lang="nl-NL" sz="2800" dirty="0" err="1" smtClean="0"/>
              <a:t>two</a:t>
            </a:r>
            <a:r>
              <a:rPr lang="nl-NL" sz="2800" dirty="0" smtClean="0"/>
              <a:t> </a:t>
            </a:r>
            <a:r>
              <a:rPr lang="nl-NL" sz="2800" dirty="0" err="1" smtClean="0"/>
              <a:t>quantitative</a:t>
            </a:r>
            <a:r>
              <a:rPr lang="nl-NL" sz="2800" dirty="0" smtClean="0"/>
              <a:t> variables: </a:t>
            </a:r>
            <a:r>
              <a:rPr lang="nl-NL" sz="2800" dirty="0" err="1" smtClean="0"/>
              <a:t>scatterplot</a:t>
            </a:r>
            <a:endParaRPr lang="nl-NL" sz="2800" dirty="0"/>
          </a:p>
        </p:txBody>
      </p:sp>
      <p:pic>
        <p:nvPicPr>
          <p:cNvPr id="4" name="Picture 2" descr="http://i.stack.imgur.com/TWQa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412776"/>
            <a:ext cx="49149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1951484" y="5877272"/>
            <a:ext cx="681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Does chocolate consumption really boost Nobel Award chances?</a:t>
            </a:r>
          </a:p>
          <a:p>
            <a:r>
              <a:rPr lang="nl-NL" dirty="0" err="1" smtClean="0">
                <a:hlinkClick r:id="rId3"/>
              </a:rPr>
              <a:t>Maurage</a:t>
            </a:r>
            <a:r>
              <a:rPr lang="nl-NL" dirty="0" smtClean="0">
                <a:hlinkClick r:id="rId3"/>
              </a:rPr>
              <a:t>, Heeren, &amp; </a:t>
            </a:r>
            <a:r>
              <a:rPr lang="nl-NL" dirty="0" err="1" smtClean="0">
                <a:hlinkClick r:id="rId3"/>
              </a:rPr>
              <a:t>Pesenti</a:t>
            </a:r>
            <a:r>
              <a:rPr lang="nl-NL" dirty="0" smtClean="0">
                <a:hlinkClick r:id="rId3"/>
              </a:rPr>
              <a:t>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4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981</Words>
  <Application>Microsoft Office PowerPoint</Application>
  <PresentationFormat>Diavoorstelling (4:3)</PresentationFormat>
  <Paragraphs>2433</Paragraphs>
  <Slides>24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Courier New</vt:lpstr>
      <vt:lpstr>Wingdings</vt:lpstr>
      <vt:lpstr>Zapf Dingbats</vt:lpstr>
      <vt:lpstr>HUoverhead[1]</vt:lpstr>
      <vt:lpstr>Data-driven learning W5 L1:  Excel training  Correlation and linear regression</vt:lpstr>
      <vt:lpstr>Check-in</vt:lpstr>
      <vt:lpstr>Intro</vt:lpstr>
      <vt:lpstr>Feedback</vt:lpstr>
      <vt:lpstr>Topics</vt:lpstr>
      <vt:lpstr>Excel: why or why not?</vt:lpstr>
      <vt:lpstr>Exercise 1: Excel training</vt:lpstr>
      <vt:lpstr>Topics</vt:lpstr>
      <vt:lpstr>Relation between two quantitative variables: scatterplot</vt:lpstr>
      <vt:lpstr>Scatterplot matrix</vt:lpstr>
      <vt:lpstr>Anscombe’s quartet</vt:lpstr>
      <vt:lpstr>Correlation: Pearson’s r</vt:lpstr>
      <vt:lpstr>Strength</vt:lpstr>
      <vt:lpstr>Exercise 2: correlations</vt:lpstr>
      <vt:lpstr>Topics</vt:lpstr>
      <vt:lpstr>Linear relation</vt:lpstr>
      <vt:lpstr>Linear relation</vt:lpstr>
      <vt:lpstr>Linear regression formula</vt:lpstr>
      <vt:lpstr>Example data points</vt:lpstr>
      <vt:lpstr>Example data points</vt:lpstr>
      <vt:lpstr>Example data points</vt:lpstr>
      <vt:lpstr>Introducing the library and data set</vt:lpstr>
      <vt:lpstr>Exercise 3: linear regression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31</cp:revision>
  <cp:lastPrinted>2005-06-13T08:01:16Z</cp:lastPrinted>
  <dcterms:created xsi:type="dcterms:W3CDTF">2007-11-06T09:59:11Z</dcterms:created>
  <dcterms:modified xsi:type="dcterms:W3CDTF">2018-12-07T16:43:37Z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