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2" r:id="rId3"/>
    <p:sldId id="322" r:id="rId4"/>
    <p:sldId id="323" r:id="rId5"/>
    <p:sldId id="283" r:id="rId6"/>
    <p:sldId id="309" r:id="rId7"/>
    <p:sldId id="310" r:id="rId8"/>
    <p:sldId id="267" r:id="rId9"/>
    <p:sldId id="293" r:id="rId10"/>
    <p:sldId id="294" r:id="rId11"/>
    <p:sldId id="266" r:id="rId12"/>
    <p:sldId id="317" r:id="rId13"/>
    <p:sldId id="268" r:id="rId14"/>
    <p:sldId id="258" r:id="rId15"/>
    <p:sldId id="265" r:id="rId16"/>
    <p:sldId id="318" r:id="rId17"/>
    <p:sldId id="286" r:id="rId18"/>
    <p:sldId id="302" r:id="rId19"/>
    <p:sldId id="303" r:id="rId20"/>
    <p:sldId id="319" r:id="rId21"/>
    <p:sldId id="263" r:id="rId22"/>
    <p:sldId id="270" r:id="rId23"/>
    <p:sldId id="271" r:id="rId24"/>
    <p:sldId id="273" r:id="rId25"/>
    <p:sldId id="275" r:id="rId26"/>
    <p:sldId id="262" r:id="rId27"/>
    <p:sldId id="287" r:id="rId28"/>
    <p:sldId id="320" r:id="rId29"/>
    <p:sldId id="2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4660"/>
  </p:normalViewPr>
  <p:slideViewPr>
    <p:cSldViewPr>
      <p:cViewPr varScale="1">
        <p:scale>
          <a:sx n="84" d="100"/>
          <a:sy n="84" d="100"/>
        </p:scale>
        <p:origin x="955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/categorical.html" TargetMode="External"/><Relationship Id="rId2" Type="http://schemas.openxmlformats.org/officeDocument/2006/relationships/hyperlink" Target="http://pbpython.com/pandas-crossta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L2: relations </a:t>
            </a:r>
            <a:r>
              <a:rPr lang="en-US" sz="2400" smtClean="0"/>
              <a:t>with qualitative </a:t>
            </a:r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3672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324808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(Cross)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Pandas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Categorical plots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Pandas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scroll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down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to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bar plot)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proportions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or 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612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</a:t>
            </a:r>
            <a:r>
              <a:rPr lang="nl-NL" dirty="0" err="1" smtClean="0">
                <a:hlinkClick r:id="rId4"/>
              </a:rPr>
              <a:t>documentation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</a:t>
            </a:r>
            <a:r>
              <a:rPr lang="nl-NL" dirty="0" err="1" smtClean="0"/>
              <a:t>Assignment</a:t>
            </a:r>
            <a:r>
              <a:rPr lang="nl-NL" dirty="0" smtClean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683568" y="527583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smtClean="0"/>
              <a:t>Check-in</a:t>
            </a:r>
            <a:endParaRPr lang="nl-NL" kern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80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386090"/>
          </a:xfrm>
        </p:spPr>
        <p:txBody>
          <a:bodyPr/>
          <a:lstStyle/>
          <a:p>
            <a:r>
              <a:rPr lang="nl-NL" sz="2000" dirty="0" smtClean="0"/>
              <a:t>Research question</a:t>
            </a:r>
            <a:r>
              <a:rPr lang="nl-NL" sz="2000" dirty="0"/>
              <a:t>: ‘Are </a:t>
            </a:r>
            <a:r>
              <a:rPr lang="nl-NL" sz="2000" dirty="0" err="1"/>
              <a:t>paid</a:t>
            </a:r>
            <a:r>
              <a:rPr lang="nl-NL" sz="2000" dirty="0"/>
              <a:t> apps </a:t>
            </a:r>
            <a:r>
              <a:rPr lang="nl-NL" sz="2000" dirty="0" err="1"/>
              <a:t>rated</a:t>
            </a:r>
            <a:r>
              <a:rPr lang="nl-NL" sz="2000" dirty="0"/>
              <a:t> </a:t>
            </a:r>
            <a:r>
              <a:rPr lang="nl-NL" sz="2000" dirty="0" err="1"/>
              <a:t>higher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free apps?’</a:t>
            </a:r>
          </a:p>
          <a:p>
            <a:endParaRPr lang="nl-NL" sz="2000" dirty="0"/>
          </a:p>
          <a:p>
            <a:r>
              <a:rPr lang="nl-NL" sz="2000" dirty="0" smtClean="0"/>
              <a:t>How </a:t>
            </a:r>
            <a:r>
              <a:rPr lang="nl-NL" sz="2000" dirty="0" err="1" smtClean="0"/>
              <a:t>to</a:t>
            </a:r>
            <a:r>
              <a:rPr lang="nl-NL" sz="2000" dirty="0" smtClean="0"/>
              <a:t> separate ‘real </a:t>
            </a:r>
            <a:r>
              <a:rPr lang="nl-NL" sz="2000" dirty="0" err="1" smtClean="0"/>
              <a:t>effects</a:t>
            </a:r>
            <a:r>
              <a:rPr lang="nl-NL" sz="2000" dirty="0" smtClean="0"/>
              <a:t>’ from sampling ‘</a:t>
            </a:r>
            <a:r>
              <a:rPr lang="nl-NL" sz="2000" dirty="0" err="1" smtClean="0"/>
              <a:t>noise</a:t>
            </a:r>
            <a:r>
              <a:rPr lang="nl-NL" sz="2000" dirty="0" smtClean="0"/>
              <a:t>’?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provides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Hypotheses are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population</a:t>
            </a:r>
            <a:r>
              <a:rPr lang="nl-NL" sz="2000" dirty="0" smtClean="0"/>
              <a:t>.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already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the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sample!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null</a:t>
            </a:r>
            <a:r>
              <a:rPr lang="nl-NL" sz="2000" b="1" dirty="0" smtClean="0"/>
              <a:t> hypothesis </a:t>
            </a:r>
            <a:r>
              <a:rPr lang="nl-NL" sz="2000" dirty="0" smtClean="0"/>
              <a:t>of no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/ no effect,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(more on </a:t>
            </a:r>
            <a:r>
              <a:rPr lang="nl-NL" sz="2000" dirty="0" err="1" smtClean="0"/>
              <a:t>that</a:t>
            </a:r>
            <a:r>
              <a:rPr lang="nl-NL" sz="2000" dirty="0" smtClean="0"/>
              <a:t> later)</a:t>
            </a:r>
          </a:p>
          <a:p>
            <a:endParaRPr lang="nl-NL" sz="2000" dirty="0"/>
          </a:p>
          <a:p>
            <a:r>
              <a:rPr lang="nl-NL" sz="2000" dirty="0" smtClean="0"/>
              <a:t>Hypothesis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/>
              <a:t> </a:t>
            </a:r>
            <a:r>
              <a:rPr lang="nl-NL" sz="2000" dirty="0" err="1" smtClean="0"/>
              <a:t>done</a:t>
            </a:r>
            <a:r>
              <a:rPr lang="nl-NL" sz="2000" dirty="0"/>
              <a:t> </a:t>
            </a:r>
            <a:r>
              <a:rPr lang="nl-NL" sz="2000" smtClean="0"/>
              <a:t>in </a:t>
            </a:r>
            <a:r>
              <a:rPr lang="nl-NL" sz="2000" i="1" smtClean="0"/>
              <a:t>many 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contexts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21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r>
              <a:rPr lang="nl-NL" dirty="0" smtClean="0"/>
              <a:t> is like a court case…</a:t>
            </a:r>
            <a:endParaRPr lang="nl-NL" dirty="0"/>
          </a:p>
        </p:txBody>
      </p:sp>
      <p:pic>
        <p:nvPicPr>
          <p:cNvPr id="5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JL-OMLAAG 4"/>
          <p:cNvSpPr/>
          <p:nvPr/>
        </p:nvSpPr>
        <p:spPr bwMode="auto">
          <a:xfrm rot="2950637">
            <a:off x="2909150" y="4743882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11217" y="58644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guilty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687610" y="6043073"/>
            <a:ext cx="352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 lot of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: </a:t>
            </a:r>
            <a:r>
              <a:rPr lang="nl-NL" sz="2000" dirty="0" err="1" smtClean="0"/>
              <a:t>guilty</a:t>
            </a:r>
            <a:r>
              <a:rPr lang="nl-NL" sz="2000" dirty="0" smtClean="0"/>
              <a:t>!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</a:t>
            </a:r>
            <a:r>
              <a:rPr lang="nl-NL" sz="2000" dirty="0" err="1" smtClean="0"/>
              <a:t>innocence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6556982" y="2164552"/>
            <a:ext cx="14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4"/>
          <p:cNvSpPr/>
          <p:nvPr/>
        </p:nvSpPr>
        <p:spPr bwMode="auto">
          <a:xfrm rot="2950637">
            <a:off x="2947409" y="4578545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81616" y="5835707"/>
            <a:ext cx="48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no effect/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no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pPr algn="l"/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in sample</a:t>
            </a:r>
          </a:p>
          <a:p>
            <a:pPr algn="l"/>
            <a:r>
              <a:rPr lang="nl-NL" sz="2000" dirty="0" smtClean="0"/>
              <a:t>→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p-</a:t>
            </a:r>
            <a:r>
              <a:rPr lang="nl-NL" sz="2000" dirty="0" err="1" smtClean="0"/>
              <a:t>value</a:t>
            </a:r>
            <a:endParaRPr lang="nl-NL" sz="200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99592" y="730989"/>
            <a:ext cx="6172200" cy="584775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5767238" y="5772994"/>
            <a:ext cx="33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Lots of </a:t>
            </a:r>
            <a:r>
              <a:rPr lang="nl-NL" sz="1800" dirty="0" err="1" smtClean="0"/>
              <a:t>evidence</a:t>
            </a:r>
            <a:r>
              <a:rPr lang="nl-NL" sz="1800" dirty="0" smtClean="0"/>
              <a:t>: </a:t>
            </a:r>
            <a:r>
              <a:rPr lang="nl-NL" sz="1800" b="1" dirty="0" smtClean="0"/>
              <a:t>significant </a:t>
            </a:r>
            <a:r>
              <a:rPr lang="nl-NL" sz="1800" dirty="0" err="1" smtClean="0"/>
              <a:t>result</a:t>
            </a:r>
            <a:endParaRPr lang="nl-NL" sz="1800" dirty="0" smtClean="0"/>
          </a:p>
          <a:p>
            <a:r>
              <a:rPr lang="nl-NL" sz="1800" dirty="0" err="1" smtClean="0"/>
              <a:t>Difference</a:t>
            </a:r>
            <a:r>
              <a:rPr lang="nl-NL" sz="1800" dirty="0" smtClean="0"/>
              <a:t>/effect in </a:t>
            </a:r>
            <a:r>
              <a:rPr lang="nl-NL" sz="1800" dirty="0" err="1" smtClean="0"/>
              <a:t>population</a:t>
            </a:r>
            <a:endParaRPr lang="nl-NL" sz="1800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87382"/>
          </a:xfrm>
        </p:spPr>
        <p:txBody>
          <a:bodyPr/>
          <a:lstStyle/>
          <a:p>
            <a:pPr marL="109728" indent="0">
              <a:buNone/>
            </a:pPr>
            <a:r>
              <a:rPr lang="nl-NL" sz="2000" dirty="0" err="1" smtClean="0"/>
              <a:t>Null</a:t>
            </a:r>
            <a:r>
              <a:rPr lang="nl-NL" sz="2000" dirty="0" smtClean="0"/>
              <a:t> hypothesis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hypothesis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=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</a:t>
            </a:r>
            <a:r>
              <a:rPr lang="nl-NL" sz="2000" baseline="-25000" dirty="0" err="1"/>
              <a:t>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1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≠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free_apps</a:t>
            </a:r>
            <a:r>
              <a:rPr lang="nl-NL" sz="2000" baseline="-25000" dirty="0" smtClean="0"/>
              <a:t> </a:t>
            </a:r>
            <a:r>
              <a:rPr lang="nl-NL" sz="2000" dirty="0" smtClean="0"/>
              <a:t>(inverse of H</a:t>
            </a:r>
            <a:r>
              <a:rPr lang="nl-NL" sz="2000" baseline="-25000" dirty="0" smtClean="0"/>
              <a:t>0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(µ: </a:t>
            </a:r>
            <a:r>
              <a:rPr lang="nl-NL" sz="2000" dirty="0" smtClean="0"/>
              <a:t>mean in </a:t>
            </a:r>
            <a:r>
              <a:rPr lang="nl-NL" sz="2000" i="1" dirty="0" err="1" smtClean="0"/>
              <a:t>population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H</a:t>
            </a:r>
            <a:r>
              <a:rPr lang="nl-NL" sz="2000" baseline="-25000" dirty="0" smtClean="0"/>
              <a:t>0</a:t>
            </a:r>
            <a:r>
              <a:rPr lang="nl-NL" sz="2000" dirty="0"/>
              <a:t> →</a:t>
            </a:r>
            <a:r>
              <a:rPr lang="nl-NL" sz="2000" dirty="0" smtClean="0"/>
              <a:t> </a:t>
            </a:r>
            <a:r>
              <a:rPr lang="nl-NL" sz="2000" dirty="0" err="1" smtClean="0"/>
              <a:t>reject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accept H</a:t>
            </a:r>
            <a:r>
              <a:rPr lang="nl-NL" sz="2000" baseline="-25000" dirty="0" smtClean="0"/>
              <a:t>1</a:t>
            </a:r>
            <a:endParaRPr lang="nl-NL" sz="2000" baseline="-25000" dirty="0"/>
          </a:p>
          <a:p>
            <a:pPr marL="109728" indent="0">
              <a:buNone/>
            </a:pPr>
            <a:endParaRPr lang="nl-NL" sz="2000" baseline="-25000" dirty="0" smtClean="0"/>
          </a:p>
          <a:p>
            <a:pPr marL="109728" indent="0">
              <a:buNone/>
            </a:pP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→ </a:t>
            </a:r>
            <a:r>
              <a:rPr lang="nl-NL" sz="2000" dirty="0" smtClean="0"/>
              <a:t>keep H</a:t>
            </a:r>
            <a:r>
              <a:rPr lang="nl-NL" sz="2000" baseline="-25000" dirty="0" smtClean="0"/>
              <a:t>0 </a:t>
            </a:r>
            <a:r>
              <a:rPr lang="nl-NL" sz="2000" dirty="0" smtClean="0"/>
              <a:t>(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time </a:t>
            </a:r>
            <a:r>
              <a:rPr lang="nl-NL" sz="2000" dirty="0" err="1" smtClean="0"/>
              <a:t>being</a:t>
            </a:r>
            <a:r>
              <a:rPr lang="nl-NL" sz="2000" dirty="0" smtClean="0"/>
              <a:t>)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36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the tricky part… </a:t>
            </a:r>
            <a:r>
              <a:rPr lang="nl-NL" i="1" dirty="0" smtClean="0"/>
              <a:t>p-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641724"/>
            <a:ext cx="7881938" cy="2012859"/>
          </a:xfrm>
        </p:spPr>
        <p:txBody>
          <a:bodyPr/>
          <a:lstStyle/>
          <a:p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b="1" dirty="0" err="1" smtClean="0"/>
              <a:t>not</a:t>
            </a:r>
            <a:r>
              <a:rPr lang="nl-NL" sz="1600" dirty="0" smtClean="0"/>
              <a:t> the </a:t>
            </a:r>
            <a:r>
              <a:rPr lang="nl-NL" sz="1600" dirty="0" err="1" smtClean="0"/>
              <a:t>probability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a </a:t>
            </a:r>
            <a:r>
              <a:rPr lang="nl-NL" sz="1600" dirty="0" err="1" smtClean="0"/>
              <a:t>difference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i="1" dirty="0" smtClean="0"/>
              <a:t>p </a:t>
            </a:r>
            <a:r>
              <a:rPr lang="nl-NL" sz="1600" dirty="0" smtClean="0"/>
              <a:t>is the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of </a:t>
            </a:r>
            <a:r>
              <a:rPr lang="nl-NL" sz="1600" b="1" dirty="0" err="1" smtClean="0"/>
              <a:t>hypothetical</a:t>
            </a:r>
            <a:r>
              <a:rPr lang="nl-NL" sz="1600" b="1" dirty="0" smtClean="0"/>
              <a:t> samples</a:t>
            </a:r>
            <a:r>
              <a:rPr lang="nl-NL" sz="1600" dirty="0" smtClean="0"/>
              <a:t> more extreme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found, </a:t>
            </a:r>
            <a:r>
              <a:rPr lang="nl-NL" sz="1600" b="1" dirty="0" err="1" smtClean="0"/>
              <a:t>given</a:t>
            </a:r>
            <a:r>
              <a:rPr lang="nl-NL" sz="1600" b="1" dirty="0" smtClean="0"/>
              <a:t> H</a:t>
            </a:r>
            <a:r>
              <a:rPr lang="nl-NL" sz="1600" b="1" baseline="-25000" dirty="0" smtClean="0"/>
              <a:t>0 </a:t>
            </a:r>
            <a:r>
              <a:rPr lang="nl-NL" sz="1600" b="1" dirty="0" smtClean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no 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)</a:t>
            </a:r>
          </a:p>
          <a:p>
            <a:endParaRPr lang="nl-NL" sz="1600" b="1" i="1" dirty="0"/>
          </a:p>
          <a:p>
            <a:r>
              <a:rPr lang="nl-NL" sz="1600" dirty="0" err="1" smtClean="0"/>
              <a:t>If</a:t>
            </a:r>
            <a:r>
              <a:rPr lang="nl-NL" sz="1600" dirty="0" smtClean="0"/>
              <a:t> </a:t>
            </a:r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dirty="0" err="1" smtClean="0"/>
              <a:t>too</a:t>
            </a:r>
            <a:r>
              <a:rPr lang="nl-NL" sz="1600" dirty="0" smtClean="0"/>
              <a:t> small (</a:t>
            </a:r>
            <a:r>
              <a:rPr lang="nl-NL" sz="1600" dirty="0" err="1" smtClean="0"/>
              <a:t>usually</a:t>
            </a:r>
            <a:r>
              <a:rPr lang="nl-NL" sz="1600" dirty="0" smtClean="0"/>
              <a:t> &lt;0.05), </a:t>
            </a:r>
            <a:r>
              <a:rPr lang="nl-NL" sz="1600" dirty="0" err="1" smtClean="0"/>
              <a:t>you</a:t>
            </a:r>
            <a:r>
              <a:rPr lang="nl-NL" sz="1600" dirty="0" smtClean="0"/>
              <a:t> say: ‘Wow, </a:t>
            </a:r>
            <a:r>
              <a:rPr lang="nl-NL" sz="1600" dirty="0" err="1" smtClean="0"/>
              <a:t>that’s</a:t>
            </a:r>
            <a:r>
              <a:rPr lang="nl-NL" sz="1600" dirty="0" smtClean="0"/>
              <a:t> way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r>
              <a:rPr lang="nl-NL" sz="1600" dirty="0" smtClean="0"/>
              <a:t> (wo)man! I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</a:t>
            </a:r>
            <a:r>
              <a:rPr lang="nl-NL" sz="1600" dirty="0" err="1" smtClean="0"/>
              <a:t>believe</a:t>
            </a:r>
            <a:r>
              <a:rPr lang="nl-NL" sz="1600" dirty="0" smtClean="0"/>
              <a:t> this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happened</a:t>
            </a:r>
            <a:r>
              <a:rPr lang="nl-NL" sz="1600" dirty="0" smtClean="0"/>
              <a:t>. H</a:t>
            </a:r>
            <a:r>
              <a:rPr lang="nl-NL" sz="1600" baseline="-25000" dirty="0" smtClean="0"/>
              <a:t>0 </a:t>
            </a:r>
            <a:r>
              <a:rPr lang="nl-NL" sz="1600" dirty="0" smtClean="0"/>
              <a:t>must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false</a:t>
            </a:r>
            <a:r>
              <a:rPr lang="nl-NL" sz="1600" dirty="0" smtClean="0"/>
              <a:t>.’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19343"/>
          </a:xfrm>
        </p:spPr>
        <p:txBody>
          <a:bodyPr/>
          <a:lstStyle/>
          <a:p>
            <a:r>
              <a:rPr lang="nl-NL" sz="2000" dirty="0" smtClean="0"/>
              <a:t>A t-test is a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test of a mean 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(or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different </a:t>
            </a:r>
            <a:r>
              <a:rPr lang="nl-NL" sz="2000" dirty="0" err="1" smtClean="0"/>
              <a:t>measurements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within</a:t>
            </a:r>
            <a:r>
              <a:rPr lang="nl-NL" sz="2000" dirty="0" smtClean="0"/>
              <a:t> </a:t>
            </a:r>
            <a:r>
              <a:rPr lang="nl-NL" sz="2000" dirty="0" err="1" smtClean="0"/>
              <a:t>people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Distribution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normal</a:t>
            </a:r>
            <a:r>
              <a:rPr lang="nl-NL" sz="2000" dirty="0" smtClean="0"/>
              <a:t> (</a:t>
            </a:r>
            <a:r>
              <a:rPr lang="nl-NL" sz="2000" dirty="0" err="1" smtClean="0"/>
              <a:t>generally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N &gt; 30)</a:t>
            </a:r>
          </a:p>
          <a:p>
            <a:endParaRPr lang="nl-NL" sz="2000" dirty="0"/>
          </a:p>
          <a:p>
            <a:r>
              <a:rPr lang="nl-NL" sz="2000" dirty="0" err="1" smtClean="0"/>
              <a:t>Result</a:t>
            </a:r>
            <a:r>
              <a:rPr lang="nl-NL" sz="2000" dirty="0" smtClean="0"/>
              <a:t>: t(30) = 5.21, p = 0.012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Pijl-rechts 3"/>
          <p:cNvSpPr/>
          <p:nvPr/>
        </p:nvSpPr>
        <p:spPr bwMode="auto">
          <a:xfrm rot="16200000">
            <a:off x="2012230" y="4130203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ijl-rechts 4"/>
          <p:cNvSpPr/>
          <p:nvPr/>
        </p:nvSpPr>
        <p:spPr bwMode="auto">
          <a:xfrm rot="16200000">
            <a:off x="2952138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ijl-rechts 5"/>
          <p:cNvSpPr/>
          <p:nvPr/>
        </p:nvSpPr>
        <p:spPr bwMode="auto">
          <a:xfrm rot="16200000">
            <a:off x="4175956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 flipH="1">
            <a:off x="1900414" y="4666585"/>
            <a:ext cx="1159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Degrees</a:t>
            </a:r>
            <a:r>
              <a:rPr lang="nl-NL" dirty="0" smtClean="0"/>
              <a:t> of </a:t>
            </a:r>
            <a:r>
              <a:rPr lang="nl-NL" dirty="0" err="1" smtClean="0"/>
              <a:t>freedom</a:t>
            </a:r>
            <a:r>
              <a:rPr lang="nl-NL" dirty="0" smtClean="0"/>
              <a:t>: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flipH="1">
            <a:off x="3027006" y="4666585"/>
            <a:ext cx="1309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T-</a:t>
            </a:r>
            <a:r>
              <a:rPr lang="nl-NL" dirty="0" err="1" smtClean="0"/>
              <a:t>statistic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big is the </a:t>
            </a:r>
            <a:r>
              <a:rPr lang="nl-NL" dirty="0" err="1" smtClean="0"/>
              <a:t>difference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the </a:t>
            </a:r>
            <a:r>
              <a:rPr lang="nl-NL" dirty="0" err="1" smtClean="0"/>
              <a:t>groups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flipH="1">
            <a:off x="4283968" y="4654865"/>
            <a:ext cx="130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0.012 &lt; 0.05, </a:t>
            </a:r>
            <a:r>
              <a:rPr lang="nl-NL" dirty="0" err="1" smtClean="0"/>
              <a:t>so</a:t>
            </a:r>
            <a:r>
              <a:rPr lang="nl-NL" dirty="0" smtClean="0"/>
              <a:t> significant!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2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Hypothesis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nl-NL" sz="16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t-test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factor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(gender, OS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Report: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(e.g., histogram,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plot, etc.)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significant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Controversy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94940"/>
          </a:xfrm>
        </p:spPr>
        <p:txBody>
          <a:bodyPr/>
          <a:lstStyle/>
          <a:p>
            <a:r>
              <a:rPr lang="nl-NL" sz="2400" dirty="0" err="1" smtClean="0"/>
              <a:t>Seems</a:t>
            </a:r>
            <a:r>
              <a:rPr lang="nl-NL" sz="2400" dirty="0" smtClean="0"/>
              <a:t> kind of </a:t>
            </a:r>
            <a:r>
              <a:rPr lang="nl-NL" sz="2400" dirty="0" err="1" smtClean="0"/>
              <a:t>complicated</a:t>
            </a:r>
            <a:r>
              <a:rPr lang="nl-NL" sz="2400" dirty="0" smtClean="0"/>
              <a:t>, right?</a:t>
            </a:r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really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there’s</a:t>
            </a:r>
            <a:r>
              <a:rPr lang="nl-NL" sz="2400" dirty="0" smtClean="0"/>
              <a:t>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you’re</a:t>
            </a:r>
            <a:r>
              <a:rPr lang="nl-NL" sz="2400" dirty="0" smtClean="0"/>
              <a:t> </a:t>
            </a:r>
            <a:r>
              <a:rPr lang="nl-NL" sz="2400" dirty="0" err="1" smtClean="0"/>
              <a:t>looking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i="1" dirty="0" err="1" smtClean="0"/>
              <a:t>evidence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against</a:t>
            </a:r>
            <a:r>
              <a:rPr lang="nl-NL" sz="2400" dirty="0" smtClean="0"/>
              <a:t> the </a:t>
            </a:r>
            <a:r>
              <a:rPr lang="nl-NL" sz="2400" i="1" dirty="0" smtClean="0"/>
              <a:t>absence</a:t>
            </a:r>
            <a:r>
              <a:rPr lang="nl-NL" sz="2400" dirty="0" smtClean="0"/>
              <a:t> of a </a:t>
            </a:r>
            <a:r>
              <a:rPr lang="nl-NL" sz="2400" dirty="0" err="1" smtClean="0"/>
              <a:t>difference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dirty="0" smtClean="0"/>
              <a:t>P-</a:t>
            </a:r>
            <a:r>
              <a:rPr lang="nl-NL" dirty="0" err="1" smtClean="0"/>
              <a:t>values</a:t>
            </a:r>
            <a:r>
              <a:rPr lang="nl-NL" dirty="0" smtClean="0"/>
              <a:t> are </a:t>
            </a:r>
            <a:r>
              <a:rPr lang="nl-NL" dirty="0" err="1" smtClean="0"/>
              <a:t>controversial</a:t>
            </a:r>
            <a:r>
              <a:rPr lang="nl-NL" dirty="0" smtClean="0"/>
              <a:t> (</a:t>
            </a:r>
            <a:r>
              <a:rPr lang="nl-NL" dirty="0" err="1" smtClean="0"/>
              <a:t>possible</a:t>
            </a:r>
            <a:r>
              <a:rPr lang="nl-NL" dirty="0" smtClean="0"/>
              <a:t> solution: </a:t>
            </a:r>
            <a:r>
              <a:rPr lang="nl-NL" dirty="0" err="1" smtClean="0"/>
              <a:t>Bayesian</a:t>
            </a:r>
            <a:r>
              <a:rPr lang="nl-NL" dirty="0" smtClean="0"/>
              <a:t> </a:t>
            </a:r>
            <a:r>
              <a:rPr lang="nl-NL" dirty="0" err="1" smtClean="0"/>
              <a:t>statistics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75290"/>
          </a:xfrm>
        </p:spPr>
        <p:txBody>
          <a:bodyPr/>
          <a:lstStyle/>
          <a:p>
            <a:r>
              <a:rPr lang="nl-NL" sz="2000" i="1" dirty="0"/>
              <a:t>Bar </a:t>
            </a:r>
            <a:r>
              <a:rPr lang="nl-NL" sz="2000" i="1" dirty="0" err="1"/>
              <a:t>bar</a:t>
            </a:r>
            <a:r>
              <a:rPr lang="nl-NL" sz="2000" i="1" dirty="0"/>
              <a:t> plots </a:t>
            </a:r>
            <a:r>
              <a:rPr lang="nl-NL" sz="2000" dirty="0" err="1"/>
              <a:t>by</a:t>
            </a:r>
            <a:r>
              <a:rPr lang="nl-NL" sz="2000" dirty="0"/>
              <a:t> Page </a:t>
            </a:r>
            <a:r>
              <a:rPr lang="nl-NL" sz="2000" dirty="0" err="1"/>
              <a:t>Piccinini</a:t>
            </a:r>
            <a:r>
              <a:rPr lang="nl-NL" sz="2000" dirty="0"/>
              <a:t> (fair </a:t>
            </a:r>
            <a:r>
              <a:rPr lang="nl-NL" sz="2000" dirty="0" err="1"/>
              <a:t>use</a:t>
            </a:r>
            <a:r>
              <a:rPr lang="nl-NL" sz="2000" dirty="0"/>
              <a:t>)</a:t>
            </a:r>
          </a:p>
          <a:p>
            <a:r>
              <a:rPr lang="nl-NL" sz="2000" i="1" dirty="0" smtClean="0"/>
              <a:t>Level </a:t>
            </a:r>
            <a:r>
              <a:rPr lang="nl-NL" sz="2000" i="1" dirty="0"/>
              <a:t>of </a:t>
            </a:r>
            <a:r>
              <a:rPr lang="nl-NL" sz="2000" i="1" dirty="0" err="1"/>
              <a:t>measurement</a:t>
            </a:r>
            <a:r>
              <a:rPr lang="nl-NL" sz="2000" i="1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Johan van Berkel (HU)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Free </a:t>
            </a:r>
            <a:r>
              <a:rPr lang="nl-NL" sz="2000" i="1" dirty="0" smtClean="0"/>
              <a:t>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Gavel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StockMonkeys.com (CC-BY)</a:t>
            </a:r>
          </a:p>
          <a:p>
            <a:r>
              <a:rPr lang="nl-NL" sz="2000" i="1" dirty="0" err="1" smtClean="0"/>
              <a:t>Fingerprint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Pixabay.com (PD</a:t>
            </a:r>
            <a:r>
              <a:rPr lang="nl-NL" sz="2000" dirty="0" smtClean="0"/>
              <a:t>)</a:t>
            </a:r>
          </a:p>
          <a:p>
            <a:r>
              <a:rPr lang="nl-NL" sz="2000" dirty="0"/>
              <a:t>p-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Repapetilto</a:t>
            </a:r>
            <a:r>
              <a:rPr lang="nl-NL" sz="2000" dirty="0"/>
              <a:t> (CC-BY-SA)</a:t>
            </a:r>
          </a:p>
          <a:p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1103</Words>
  <Application>Microsoft Office PowerPoint</Application>
  <PresentationFormat>Diavoorstelling (4:3)</PresentationFormat>
  <Paragraphs>323</Paragraphs>
  <Slides>29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Zapf Dingbats</vt:lpstr>
      <vt:lpstr>HUoverhead[1]</vt:lpstr>
      <vt:lpstr>Data-driven learning W4 L2: relations with qualitative variables</vt:lpstr>
      <vt:lpstr>PowerPoint-presentatie</vt:lpstr>
      <vt:lpstr>Time for some nerdy humor…</vt:lpstr>
      <vt:lpstr>Bar graphs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qualitative variables</vt:lpstr>
      <vt:lpstr>Topics</vt:lpstr>
      <vt:lpstr>Distributional graphs</vt:lpstr>
      <vt:lpstr>Bar graphs (summary data)</vt:lpstr>
      <vt:lpstr>Bar graphs</vt:lpstr>
      <vt:lpstr>Topics</vt:lpstr>
      <vt:lpstr>Hypothesis testing</vt:lpstr>
      <vt:lpstr>Hypothesis testing is like a court case…</vt:lpstr>
      <vt:lpstr>Hypothesis testing</vt:lpstr>
      <vt:lpstr>Hypotheses</vt:lpstr>
      <vt:lpstr>Now the tricky part… p-value</vt:lpstr>
      <vt:lpstr>T-test</vt:lpstr>
      <vt:lpstr>Exercise 2: t-test</vt:lpstr>
      <vt:lpstr>Controversy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66</cp:revision>
  <cp:lastPrinted>2005-06-13T08:01:16Z</cp:lastPrinted>
  <dcterms:created xsi:type="dcterms:W3CDTF">2007-11-06T09:59:11Z</dcterms:created>
  <dcterms:modified xsi:type="dcterms:W3CDTF">2018-12-07T09:50:42Z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