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7" r:id="rId4"/>
    <p:sldId id="284" r:id="rId5"/>
    <p:sldId id="291" r:id="rId6"/>
    <p:sldId id="286" r:id="rId7"/>
    <p:sldId id="267" r:id="rId8"/>
    <p:sldId id="270" r:id="rId9"/>
    <p:sldId id="288" r:id="rId10"/>
    <p:sldId id="289" r:id="rId11"/>
    <p:sldId id="259" r:id="rId12"/>
    <p:sldId id="290" r:id="rId13"/>
    <p:sldId id="278" r:id="rId14"/>
    <p:sldId id="276" r:id="rId15"/>
    <p:sldId id="279" r:id="rId16"/>
    <p:sldId id="283" r:id="rId17"/>
    <p:sldId id="285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E4E4E4"/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L2:</a:t>
            </a:r>
            <a:br>
              <a:rPr lang="en-US" sz="2400" dirty="0" smtClean="0"/>
            </a:br>
            <a:r>
              <a:rPr lang="en-US" sz="2000" dirty="0" smtClean="0"/>
              <a:t>Evaluation of linear regression</a:t>
            </a:r>
            <a:br>
              <a:rPr lang="en-US" sz="2000" dirty="0" smtClean="0"/>
            </a:br>
            <a:r>
              <a:rPr lang="en-US" sz="2000" dirty="0" smtClean="0"/>
              <a:t>Overfitting and model validation</a:t>
            </a:r>
            <a:br>
              <a:rPr lang="en-US" sz="2000" dirty="0" smtClean="0"/>
            </a:br>
            <a:r>
              <a:rPr lang="en-US" sz="2000" dirty="0" smtClean="0"/>
              <a:t>Multiple linear regression</a:t>
            </a: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RMSE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48224" cy="4154984"/>
          </a:xfrm>
        </p:spPr>
        <p:txBody>
          <a:bodyPr/>
          <a:lstStyle/>
          <a:p>
            <a:r>
              <a:rPr lang="nl-NL" sz="2400" b="1" dirty="0" smtClean="0"/>
              <a:t>R</a:t>
            </a:r>
            <a:r>
              <a:rPr lang="nl-NL" sz="2400" dirty="0" smtClean="0"/>
              <a:t>oot </a:t>
            </a:r>
            <a:r>
              <a:rPr lang="nl-NL" sz="2400" b="1" dirty="0" smtClean="0"/>
              <a:t>M</a:t>
            </a:r>
            <a:r>
              <a:rPr lang="nl-NL" sz="2400" dirty="0" smtClean="0"/>
              <a:t>ean </a:t>
            </a:r>
            <a:r>
              <a:rPr lang="nl-NL" sz="2400" b="1" dirty="0" err="1" smtClean="0"/>
              <a:t>S</a:t>
            </a:r>
            <a:r>
              <a:rPr lang="nl-NL" sz="2400" dirty="0" err="1" smtClean="0"/>
              <a:t>quared</a:t>
            </a:r>
            <a:r>
              <a:rPr lang="nl-NL" sz="2400" dirty="0" smtClean="0"/>
              <a:t> </a:t>
            </a:r>
            <a:r>
              <a:rPr lang="nl-NL" sz="2400" b="1" dirty="0" smtClean="0"/>
              <a:t>E</a:t>
            </a:r>
            <a:r>
              <a:rPr lang="nl-NL" sz="2400" dirty="0" smtClean="0"/>
              <a:t>rror</a:t>
            </a:r>
          </a:p>
          <a:p>
            <a:endParaRPr lang="nl-NL" sz="2400" dirty="0"/>
          </a:p>
          <a:p>
            <a:r>
              <a:rPr lang="nl-NL" sz="2400" dirty="0" smtClean="0"/>
              <a:t>Take the mean of 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</a:t>
            </a:r>
            <a:r>
              <a:rPr lang="nl-NL" sz="2400" dirty="0" err="1" smtClean="0"/>
              <a:t>squared</a:t>
            </a:r>
            <a:r>
              <a:rPr lang="nl-NL" sz="2400" dirty="0" smtClean="0"/>
              <a:t> </a:t>
            </a:r>
            <a:r>
              <a:rPr lang="nl-NL" sz="2400" dirty="0" err="1" smtClean="0"/>
              <a:t>errors</a:t>
            </a:r>
            <a:r>
              <a:rPr lang="nl-NL" sz="2400" dirty="0" smtClean="0"/>
              <a:t>/</a:t>
            </a:r>
            <a:r>
              <a:rPr lang="nl-NL" sz="2400" dirty="0" err="1" smtClean="0"/>
              <a:t>residuals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‘sticks’)</a:t>
            </a:r>
            <a:endParaRPr lang="nl-NL" sz="2200" dirty="0" smtClean="0"/>
          </a:p>
          <a:p>
            <a:pPr lvl="1"/>
            <a:r>
              <a:rPr lang="nl-NL" sz="2400" dirty="0" err="1" smtClean="0"/>
              <a:t>Then</a:t>
            </a:r>
            <a:r>
              <a:rPr lang="nl-NL" sz="2400" dirty="0" smtClean="0"/>
              <a:t> take the root (√) of </a:t>
            </a:r>
            <a:r>
              <a:rPr lang="nl-NL" sz="2400" dirty="0" err="1" smtClean="0"/>
              <a:t>that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smtClean="0"/>
              <a:t>≈ “How </a:t>
            </a:r>
            <a:r>
              <a:rPr lang="nl-NL" sz="2400" dirty="0" err="1" smtClean="0"/>
              <a:t>much</a:t>
            </a:r>
            <a:r>
              <a:rPr lang="nl-NL" sz="2400" dirty="0" smtClean="0"/>
              <a:t> is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 </a:t>
            </a:r>
            <a:r>
              <a:rPr lang="nl-NL" sz="2400" dirty="0" err="1" smtClean="0"/>
              <a:t>typically</a:t>
            </a:r>
            <a:r>
              <a:rPr lang="nl-NL" sz="2400" dirty="0" smtClean="0"/>
              <a:t> off”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model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589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in the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from the last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lesson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 of the model,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in m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dataframe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(Y, Y’) (Y’ means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(X, e) 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house?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root mean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error (RMSE)?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2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Overfitting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4877978" cy="3312368"/>
          </a:xfrm>
        </p:spPr>
      </p:pic>
    </p:spTree>
    <p:extLst>
      <p:ext uri="{BB962C8B-B14F-4D97-AF65-F5344CB8AC3E}">
        <p14:creationId xmlns:p14="http://schemas.microsoft.com/office/powerpoint/2010/main" val="295150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4509120"/>
            <a:ext cx="7303304" cy="3564053"/>
          </a:xfrm>
        </p:spPr>
        <p:txBody>
          <a:bodyPr/>
          <a:lstStyle/>
          <a:p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models</a:t>
            </a:r>
            <a:r>
              <a:rPr lang="nl-NL" sz="1800" dirty="0" smtClean="0"/>
              <a:t> </a:t>
            </a:r>
            <a:r>
              <a:rPr lang="nl-NL" sz="1800" dirty="0" err="1" smtClean="0"/>
              <a:t>trained</a:t>
            </a:r>
            <a:r>
              <a:rPr lang="nl-NL" sz="1800" dirty="0" smtClean="0"/>
              <a:t> on the training data set</a:t>
            </a:r>
          </a:p>
          <a:p>
            <a:pPr lvl="1"/>
            <a:r>
              <a:rPr lang="nl-NL" sz="1600" dirty="0" smtClean="0"/>
              <a:t>Simple model in green</a:t>
            </a:r>
          </a:p>
          <a:p>
            <a:pPr lvl="1"/>
            <a:r>
              <a:rPr lang="nl-NL" sz="1600" dirty="0" smtClean="0"/>
              <a:t>Complex model in </a:t>
            </a:r>
            <a:r>
              <a:rPr lang="nl-NL" sz="1600" dirty="0" err="1" smtClean="0"/>
              <a:t>orange</a:t>
            </a:r>
            <a:endParaRPr lang="nl-NL" sz="1600" dirty="0" smtClean="0"/>
          </a:p>
          <a:p>
            <a:pPr lvl="1"/>
            <a:endParaRPr lang="nl-NL" sz="1600" dirty="0"/>
          </a:p>
          <a:p>
            <a:r>
              <a:rPr lang="nl-NL" sz="1800" dirty="0" smtClean="0"/>
              <a:t>The test set is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smtClean="0"/>
              <a:t>test</a:t>
            </a:r>
            <a:r>
              <a:rPr lang="nl-NL" sz="1800" dirty="0" smtClean="0"/>
              <a:t> the data (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</a:t>
            </a:r>
            <a:r>
              <a:rPr lang="nl-NL" sz="1800" dirty="0" err="1" smtClean="0"/>
              <a:t>coefficients</a:t>
            </a:r>
            <a:r>
              <a:rPr lang="nl-NL" sz="1800" dirty="0" smtClean="0"/>
              <a:t> / train the model).</a:t>
            </a:r>
          </a:p>
          <a:p>
            <a:pPr lvl="1"/>
            <a:r>
              <a:rPr lang="nl-NL" sz="1600" dirty="0" smtClean="0"/>
              <a:t>The </a:t>
            </a:r>
            <a:r>
              <a:rPr lang="nl-NL" sz="1600" dirty="0" err="1" smtClean="0"/>
              <a:t>orange</a:t>
            </a:r>
            <a:r>
              <a:rPr lang="nl-NL" sz="1600" dirty="0" smtClean="0"/>
              <a:t> model </a:t>
            </a:r>
            <a:r>
              <a:rPr lang="nl-NL" sz="1600" dirty="0" err="1" smtClean="0"/>
              <a:t>overfits</a:t>
            </a:r>
            <a:r>
              <a:rPr lang="nl-NL" sz="1600" dirty="0" smtClean="0"/>
              <a:t>: </a:t>
            </a:r>
            <a:r>
              <a:rPr lang="nl-NL" sz="1600" dirty="0" err="1" smtClean="0"/>
              <a:t>it</a:t>
            </a:r>
            <a:r>
              <a:rPr lang="nl-NL" sz="1600" dirty="0" smtClean="0"/>
              <a:t> fits the training set ‘</a:t>
            </a:r>
            <a:r>
              <a:rPr lang="nl-NL" sz="1600" dirty="0" err="1" smtClean="0"/>
              <a:t>too</a:t>
            </a:r>
            <a:r>
              <a:rPr lang="nl-NL" sz="1600" dirty="0" smtClean="0"/>
              <a:t> well’ </a:t>
            </a:r>
          </a:p>
          <a:p>
            <a:endParaRPr lang="nl-NL" sz="1800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792"/>
            <a:ext cx="7448072" cy="27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err="1" smtClean="0"/>
              <a:t>Usually</a:t>
            </a:r>
            <a:r>
              <a:rPr lang="nl-NL" sz="2400" dirty="0"/>
              <a:t> </a:t>
            </a:r>
            <a:r>
              <a:rPr lang="nl-NL" sz="2400" dirty="0" smtClean="0"/>
              <a:t>in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we split the data at the </a:t>
            </a:r>
            <a:r>
              <a:rPr lang="nl-NL" sz="2400" dirty="0" err="1" smtClean="0"/>
              <a:t>beginning</a:t>
            </a:r>
            <a:r>
              <a:rPr lang="nl-NL" sz="2400" dirty="0" smtClean="0"/>
              <a:t> </a:t>
            </a:r>
            <a:r>
              <a:rPr lang="nl-NL" sz="2400" dirty="0" err="1" smtClean="0"/>
              <a:t>into</a:t>
            </a:r>
            <a:r>
              <a:rPr lang="nl-NL" sz="2400" dirty="0" smtClean="0"/>
              <a:t> a training (70-80%) </a:t>
            </a:r>
            <a:r>
              <a:rPr lang="nl-NL" sz="2400" dirty="0" err="1" smtClean="0"/>
              <a:t>and</a:t>
            </a:r>
            <a:r>
              <a:rPr lang="nl-NL" sz="2400" dirty="0" smtClean="0"/>
              <a:t> test set (20-30%)</a:t>
            </a:r>
          </a:p>
          <a:p>
            <a:endParaRPr lang="nl-NL" sz="2400" dirty="0"/>
          </a:p>
          <a:p>
            <a:r>
              <a:rPr lang="nl-NL" sz="2400" dirty="0" smtClean="0"/>
              <a:t>We train the model on the training set</a:t>
            </a:r>
          </a:p>
          <a:p>
            <a:endParaRPr lang="nl-NL" sz="2400" dirty="0"/>
          </a:p>
          <a:p>
            <a:r>
              <a:rPr lang="nl-NL" sz="2400" dirty="0" err="1" smtClean="0"/>
              <a:t>Then</a:t>
            </a:r>
            <a:r>
              <a:rPr lang="nl-NL" sz="2400" dirty="0" smtClean="0"/>
              <a:t>, </a:t>
            </a:r>
            <a:r>
              <a:rPr lang="nl-NL" sz="2400" i="1" dirty="0" err="1" smtClean="0"/>
              <a:t>using</a:t>
            </a:r>
            <a:r>
              <a:rPr lang="nl-NL" sz="2400" i="1" dirty="0" smtClean="0"/>
              <a:t> the model </a:t>
            </a:r>
            <a:r>
              <a:rPr lang="nl-NL" sz="2400" i="1" dirty="0" err="1" smtClean="0"/>
              <a:t>coefficients</a:t>
            </a:r>
            <a:r>
              <a:rPr lang="nl-NL" sz="2400" i="1" dirty="0" smtClean="0"/>
              <a:t> from the training set,</a:t>
            </a:r>
            <a:r>
              <a:rPr lang="nl-NL" sz="2400" dirty="0" smtClean="0"/>
              <a:t> we report performance </a:t>
            </a:r>
            <a:r>
              <a:rPr lang="nl-NL" sz="2400" b="1" dirty="0" smtClean="0"/>
              <a:t>on the test set</a:t>
            </a:r>
          </a:p>
          <a:p>
            <a:endParaRPr lang="nl-NL" sz="2400" b="1" dirty="0"/>
          </a:p>
          <a:p>
            <a:r>
              <a:rPr lang="nl-NL" sz="2400" dirty="0" err="1" smtClean="0"/>
              <a:t>So</a:t>
            </a:r>
            <a:r>
              <a:rPr lang="nl-NL" sz="2400" dirty="0" smtClean="0"/>
              <a:t>, in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we take the line we found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train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plot the test data </a:t>
            </a:r>
            <a:r>
              <a:rPr lang="nl-NL" sz="2400" dirty="0" err="1" smtClean="0"/>
              <a:t>around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endParaRPr lang="nl-NL" sz="2400" dirty="0" smtClean="0"/>
          </a:p>
          <a:p>
            <a:pPr marL="0" indent="0">
              <a:buNone/>
            </a:pP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5931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43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Equation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=2+0.3 ∙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+0.2∙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𝑒𝑥𝑝𝑒𝑟𝑖𝑒𝑛𝑐𝑒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3419872" y="359448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9212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1999" y="1556792"/>
            <a:ext cx="7881938" cy="2899255"/>
          </a:xfrm>
        </p:spPr>
        <p:txBody>
          <a:bodyPr/>
          <a:lstStyle/>
          <a:p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accept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variables. </a:t>
            </a:r>
            <a:r>
              <a:rPr lang="nl-NL" sz="2400" dirty="0" err="1" smtClean="0"/>
              <a:t>So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we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variables?</a:t>
            </a:r>
          </a:p>
          <a:p>
            <a:endParaRPr lang="nl-NL" sz="2400" dirty="0"/>
          </a:p>
          <a:p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creating</a:t>
            </a:r>
            <a:r>
              <a:rPr lang="nl-NL" sz="2400" dirty="0" smtClean="0"/>
              <a:t> </a:t>
            </a:r>
            <a:r>
              <a:rPr lang="nl-NL" sz="2400" dirty="0" err="1" smtClean="0"/>
              <a:t>so-called</a:t>
            </a:r>
            <a:r>
              <a:rPr lang="nl-NL" sz="2400" dirty="0" smtClean="0"/>
              <a:t> ‘dummy variables’. </a:t>
            </a:r>
            <a:r>
              <a:rPr lang="nl-NL" sz="2400" dirty="0" err="1" smtClean="0"/>
              <a:t>Pandas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create</a:t>
            </a:r>
            <a:r>
              <a:rPr lang="nl-NL" sz="2400" dirty="0" smtClean="0"/>
              <a:t> </a:t>
            </a:r>
            <a:r>
              <a:rPr lang="nl-NL" sz="2400" dirty="0" err="1" smtClean="0"/>
              <a:t>them</a:t>
            </a:r>
            <a:r>
              <a:rPr lang="nl-NL" sz="2400" dirty="0" smtClean="0"/>
              <a:t> </a:t>
            </a:r>
            <a:r>
              <a:rPr lang="nl-NL" sz="2400" dirty="0" err="1" smtClean="0"/>
              <a:t>automically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pd.get_dummies</a:t>
            </a:r>
            <a:r>
              <a:rPr lang="nl-NL" sz="2400" dirty="0" smtClean="0"/>
              <a:t>()</a:t>
            </a:r>
          </a:p>
          <a:p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2" y="4292048"/>
            <a:ext cx="5765073" cy="20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844824"/>
            <a:ext cx="7881938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multiple_linear_regression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dataframe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variables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independent variables (X).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 set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RMSE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vs.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well?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on </a:t>
            </a:r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00986"/>
          </a:xfrm>
        </p:spPr>
        <p:txBody>
          <a:bodyPr/>
          <a:lstStyle/>
          <a:p>
            <a:r>
              <a:rPr lang="nl-NL" sz="2000" dirty="0" err="1" smtClean="0"/>
              <a:t>Logistic</a:t>
            </a:r>
            <a:r>
              <a:rPr lang="nl-NL" sz="2000" dirty="0" smtClean="0"/>
              <a:t> </a:t>
            </a:r>
            <a:r>
              <a:rPr lang="nl-NL" sz="2000" dirty="0" err="1" smtClean="0"/>
              <a:t>regression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cut from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 1</a:t>
            </a:r>
          </a:p>
          <a:p>
            <a:endParaRPr lang="nl-NL" sz="2000" dirty="0" smtClean="0"/>
          </a:p>
          <a:p>
            <a:r>
              <a:rPr lang="nl-NL" sz="2000" dirty="0" smtClean="0"/>
              <a:t>On </a:t>
            </a:r>
            <a:r>
              <a:rPr lang="nl-NL" sz="2000" dirty="0" err="1" smtClean="0"/>
              <a:t>Monday</a:t>
            </a:r>
            <a:r>
              <a:rPr lang="nl-NL" sz="2000" dirty="0" smtClean="0"/>
              <a:t>, we </a:t>
            </a:r>
            <a:r>
              <a:rPr lang="nl-NL" sz="2000" dirty="0" err="1" smtClean="0"/>
              <a:t>will</a:t>
            </a:r>
            <a:r>
              <a:rPr lang="nl-NL" sz="2000" dirty="0" smtClean="0"/>
              <a:t> start </a:t>
            </a:r>
            <a:r>
              <a:rPr lang="nl-NL" sz="2000" dirty="0" err="1" smtClean="0"/>
              <a:t>with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endParaRPr lang="nl-NL" sz="2000" dirty="0" smtClean="0"/>
          </a:p>
          <a:p>
            <a:pPr lvl="1"/>
            <a:r>
              <a:rPr lang="nl-NL" sz="2000" dirty="0" err="1" smtClean="0"/>
              <a:t>Assignment</a:t>
            </a:r>
            <a:r>
              <a:rPr lang="nl-NL" sz="2000" dirty="0" smtClean="0"/>
              <a:t> 2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shortened</a:t>
            </a:r>
            <a:r>
              <a:rPr lang="nl-NL" sz="2000" dirty="0" smtClean="0"/>
              <a:t>: </a:t>
            </a:r>
            <a:r>
              <a:rPr lang="nl-NL" sz="2000" i="1" dirty="0" err="1" smtClean="0"/>
              <a:t>choose</a:t>
            </a:r>
            <a:r>
              <a:rPr lang="nl-NL" sz="2000" i="1" dirty="0" smtClean="0"/>
              <a:t>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algorithm</a:t>
            </a:r>
            <a:endParaRPr lang="nl-NL" sz="2000" dirty="0" smtClean="0"/>
          </a:p>
          <a:p>
            <a:pPr lvl="1"/>
            <a:endParaRPr lang="nl-NL" sz="2000" dirty="0" smtClean="0"/>
          </a:p>
          <a:p>
            <a:r>
              <a:rPr lang="nl-NL" sz="2000" dirty="0" smtClean="0"/>
              <a:t>In the Christmas break, I </a:t>
            </a:r>
            <a:r>
              <a:rPr lang="nl-NL" sz="2000" dirty="0" err="1" smtClean="0"/>
              <a:t>will</a:t>
            </a:r>
            <a:r>
              <a:rPr lang="nl-NL" sz="2000" dirty="0" smtClean="0"/>
              <a:t> have a look at the </a:t>
            </a:r>
            <a:r>
              <a:rPr lang="nl-NL" sz="2000" dirty="0" err="1" smtClean="0"/>
              <a:t>remaining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clarify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From </a:t>
            </a:r>
            <a:r>
              <a:rPr lang="nl-NL" sz="2000" dirty="0" err="1" smtClean="0"/>
              <a:t>that</a:t>
            </a:r>
            <a:r>
              <a:rPr lang="nl-NL" sz="2000" dirty="0" smtClean="0"/>
              <a:t> point on, the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remain</a:t>
            </a:r>
            <a:r>
              <a:rPr lang="nl-NL" sz="2000" dirty="0" smtClean="0"/>
              <a:t> </a:t>
            </a:r>
            <a:r>
              <a:rPr lang="nl-NL" sz="2000" dirty="0" err="1" smtClean="0"/>
              <a:t>fixed</a:t>
            </a:r>
            <a:r>
              <a:rPr lang="nl-NL" sz="2000" dirty="0" smtClean="0"/>
              <a:t>; of course, help </a:t>
            </a:r>
            <a:r>
              <a:rPr lang="nl-NL" sz="2000" dirty="0" err="1" smtClean="0"/>
              <a:t>remains</a:t>
            </a:r>
            <a:r>
              <a:rPr lang="nl-NL" sz="2000" dirty="0" smtClean="0"/>
              <a:t> </a:t>
            </a:r>
            <a:r>
              <a:rPr lang="nl-NL" sz="2000" dirty="0" err="1" smtClean="0"/>
              <a:t>available</a:t>
            </a:r>
            <a:r>
              <a:rPr lang="nl-NL" sz="2000" dirty="0" smtClean="0"/>
              <a:t>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690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6840" y="1501480"/>
            <a:ext cx="7881938" cy="3779496"/>
          </a:xfrm>
        </p:spPr>
        <p:txBody>
          <a:bodyPr/>
          <a:lstStyle/>
          <a:p>
            <a:r>
              <a:rPr lang="nl-NL" sz="2000" b="1" dirty="0" smtClean="0"/>
              <a:t>Well </a:t>
            </a:r>
            <a:r>
              <a:rPr lang="nl-NL" sz="2000" b="1" dirty="0" err="1" smtClean="0"/>
              <a:t>done</a:t>
            </a:r>
            <a:r>
              <a:rPr lang="nl-NL" sz="2000" b="1" dirty="0" smtClean="0"/>
              <a:t>!</a:t>
            </a:r>
          </a:p>
          <a:p>
            <a:endParaRPr lang="nl-NL" sz="1600" dirty="0"/>
          </a:p>
          <a:p>
            <a:r>
              <a:rPr lang="nl-NL" sz="1600" dirty="0" smtClean="0"/>
              <a:t>I made a </a:t>
            </a:r>
            <a:r>
              <a:rPr lang="nl-NL" sz="1600" dirty="0" err="1" smtClean="0"/>
              <a:t>mistake</a:t>
            </a:r>
            <a:r>
              <a:rPr lang="nl-NL" sz="1600" dirty="0" smtClean="0"/>
              <a:t> swapping b</a:t>
            </a:r>
            <a:r>
              <a:rPr lang="nl-NL" sz="1600" baseline="-25000" dirty="0" smtClean="0"/>
              <a:t>0 </a:t>
            </a:r>
            <a:r>
              <a:rPr lang="nl-NL" sz="1600" dirty="0" err="1" smtClean="0"/>
              <a:t>and</a:t>
            </a:r>
            <a:r>
              <a:rPr lang="nl-NL" sz="1600" dirty="0" smtClean="0"/>
              <a:t> b</a:t>
            </a:r>
            <a:r>
              <a:rPr lang="nl-NL" sz="1600" baseline="-25000" dirty="0" smtClean="0"/>
              <a:t>1</a:t>
            </a:r>
            <a:r>
              <a:rPr lang="nl-NL" sz="1600" dirty="0" smtClean="0"/>
              <a:t> </a:t>
            </a:r>
            <a:r>
              <a:rPr lang="nl-NL" sz="1600" dirty="0" err="1" smtClean="0"/>
              <a:t>around</a:t>
            </a:r>
            <a:r>
              <a:rPr lang="nl-NL" sz="1600" dirty="0" smtClean="0"/>
              <a:t>, </a:t>
            </a:r>
            <a:r>
              <a:rPr lang="nl-NL" sz="1600" dirty="0" err="1" smtClean="0"/>
              <a:t>which</a:t>
            </a:r>
            <a:r>
              <a:rPr lang="nl-NL" sz="1600" dirty="0" smtClean="0"/>
              <a:t> is </a:t>
            </a:r>
            <a:r>
              <a:rPr lang="nl-NL" sz="1600" dirty="0" err="1" smtClean="0"/>
              <a:t>why</a:t>
            </a:r>
            <a:r>
              <a:rPr lang="nl-NL" sz="1600" dirty="0" smtClean="0"/>
              <a:t> the </a:t>
            </a:r>
            <a:r>
              <a:rPr lang="nl-NL" sz="1600" dirty="0" err="1" smtClean="0"/>
              <a:t>formula</a:t>
            </a:r>
            <a:r>
              <a:rPr lang="nl-NL" sz="1600" dirty="0" smtClean="0"/>
              <a:t> </a:t>
            </a:r>
            <a:r>
              <a:rPr lang="nl-NL" sz="1600" dirty="0" err="1" smtClean="0"/>
              <a:t>looked</a:t>
            </a:r>
            <a:r>
              <a:rPr lang="nl-NL" sz="1600" dirty="0" smtClean="0"/>
              <a:t> </a:t>
            </a:r>
            <a:r>
              <a:rPr lang="nl-NL" sz="1600" dirty="0" err="1" smtClean="0"/>
              <a:t>weird</a:t>
            </a:r>
            <a:endParaRPr lang="nl-NL" sz="1600" dirty="0" smtClean="0"/>
          </a:p>
          <a:p>
            <a:endParaRPr lang="nl-NL" sz="1600" dirty="0"/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nl-NL" sz="1600" dirty="0" err="1" smtClean="0"/>
              <a:t>uses</a:t>
            </a:r>
            <a:r>
              <a:rPr lang="nl-NL" sz="1600" dirty="0" smtClean="0"/>
              <a:t> x </a:t>
            </a:r>
            <a:r>
              <a:rPr lang="nl-NL" sz="1600" dirty="0" err="1" smtClean="0"/>
              <a:t>values</a:t>
            </a:r>
            <a:r>
              <a:rPr lang="nl-NL" sz="1600" dirty="0" smtClean="0"/>
              <a:t>,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single </a:t>
            </a:r>
            <a:r>
              <a:rPr lang="nl-NL" sz="1600" dirty="0" err="1" smtClean="0"/>
              <a:t>value</a:t>
            </a:r>
            <a:r>
              <a:rPr lang="nl-NL" sz="1600" dirty="0" smtClean="0"/>
              <a:t> or array, </a:t>
            </a:r>
            <a:r>
              <a:rPr lang="nl-NL" sz="1600" dirty="0" err="1" smtClean="0"/>
              <a:t>old</a:t>
            </a:r>
            <a:r>
              <a:rPr lang="nl-NL" sz="1600" dirty="0" smtClean="0"/>
              <a:t> or new </a:t>
            </a:r>
            <a:r>
              <a:rPr lang="nl-NL" sz="1600" dirty="0" err="1" smtClean="0"/>
              <a:t>values</a:t>
            </a:r>
            <a:r>
              <a:rPr lang="nl-NL" sz="1600" dirty="0" smtClean="0"/>
              <a:t>. E.g.</a:t>
            </a: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(70) = 270000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([70, 50]) = [270000, 200000]</a:t>
            </a:r>
          </a:p>
          <a:p>
            <a:pPr lvl="1"/>
            <a:endParaRPr lang="nl-NL" sz="1600" dirty="0"/>
          </a:p>
          <a:p>
            <a:r>
              <a:rPr lang="nl-NL" sz="1600" dirty="0" smtClean="0"/>
              <a:t>This </a:t>
            </a:r>
            <a:r>
              <a:rPr lang="nl-NL" sz="1600" dirty="0" err="1" smtClean="0"/>
              <a:t>warning</a:t>
            </a:r>
            <a:r>
              <a:rPr lang="nl-NL" sz="1600" dirty="0" smtClean="0"/>
              <a:t>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safely</a:t>
            </a:r>
            <a:r>
              <a:rPr lang="nl-NL" sz="1600" dirty="0" smtClean="0"/>
              <a:t> </a:t>
            </a:r>
            <a:r>
              <a:rPr lang="nl-NL" sz="1600" dirty="0" err="1" smtClean="0"/>
              <a:t>ignored</a:t>
            </a:r>
            <a:r>
              <a:rPr lang="nl-NL" sz="1600" dirty="0" smtClean="0"/>
              <a:t>, or set this: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pd.options.mode.chained_assignment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endParaRPr lang="nl-NL" sz="1600" dirty="0" smtClean="0"/>
          </a:p>
          <a:p>
            <a:pPr lvl="1"/>
            <a:endParaRPr lang="nl-NL" sz="1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4" y="4696241"/>
            <a:ext cx="7975624" cy="17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57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46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564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172200" cy="1077218"/>
          </a:xfrm>
        </p:spPr>
        <p:txBody>
          <a:bodyPr/>
          <a:lstStyle/>
          <a:p>
            <a:r>
              <a:rPr lang="nl-NL" dirty="0" err="1" smtClean="0"/>
              <a:t>Assumptions</a:t>
            </a:r>
            <a:r>
              <a:rPr lang="nl-NL" dirty="0" smtClean="0"/>
              <a:t> of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63888" y="1916832"/>
            <a:ext cx="3816424" cy="46720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Linearity</a:t>
            </a:r>
            <a:r>
              <a:rPr lang="nl-NL" sz="1800" dirty="0" smtClean="0"/>
              <a:t> (the points are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straight line, </a:t>
            </a:r>
            <a:r>
              <a:rPr lang="nl-NL" sz="1800" dirty="0" err="1" smtClean="0"/>
              <a:t>not</a:t>
            </a:r>
            <a:r>
              <a:rPr lang="nl-NL" sz="1800" dirty="0" smtClean="0"/>
              <a:t> on a </a:t>
            </a:r>
            <a:r>
              <a:rPr lang="nl-NL" sz="1800" dirty="0" err="1" smtClean="0"/>
              <a:t>curved</a:t>
            </a:r>
            <a:r>
              <a:rPr lang="nl-NL" sz="1800" dirty="0" smtClean="0"/>
              <a:t> line)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Equal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(the 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the points </a:t>
            </a:r>
            <a:r>
              <a:rPr lang="nl-NL" sz="1800" dirty="0" err="1" smtClean="0"/>
              <a:t>and</a:t>
            </a:r>
            <a:r>
              <a:rPr lang="nl-NL" sz="1800" dirty="0" smtClean="0"/>
              <a:t> the line does </a:t>
            </a:r>
            <a:r>
              <a:rPr lang="nl-NL" sz="1800" dirty="0" err="1" smtClean="0"/>
              <a:t>not</a:t>
            </a:r>
            <a:r>
              <a:rPr lang="nl-NL" sz="1800" dirty="0" smtClean="0"/>
              <a:t> change </a:t>
            </a:r>
            <a:r>
              <a:rPr lang="nl-NL" sz="1800" dirty="0" err="1" smtClean="0"/>
              <a:t>very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>
                <a:solidFill>
                  <a:srgbClr val="949494"/>
                </a:solidFill>
              </a:rPr>
              <a:t>Residuals</a:t>
            </a:r>
            <a:r>
              <a:rPr lang="nl-NL" sz="1800" dirty="0" smtClean="0">
                <a:solidFill>
                  <a:srgbClr val="949494"/>
                </a:solidFill>
              </a:rPr>
              <a:t> are </a:t>
            </a:r>
            <a:r>
              <a:rPr lang="nl-NL" sz="1800" dirty="0" err="1" smtClean="0">
                <a:solidFill>
                  <a:srgbClr val="949494"/>
                </a:solidFill>
              </a:rPr>
              <a:t>normally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distributed</a:t>
            </a:r>
            <a:r>
              <a:rPr lang="nl-NL" sz="1800" dirty="0" smtClean="0">
                <a:solidFill>
                  <a:srgbClr val="949494"/>
                </a:solidFill>
              </a:rPr>
              <a:t> (</a:t>
            </a:r>
            <a:r>
              <a:rPr lang="nl-NL" sz="1800" dirty="0" err="1" smtClean="0">
                <a:solidFill>
                  <a:srgbClr val="949494"/>
                </a:solidFill>
              </a:rPr>
              <a:t>ignore</a:t>
            </a:r>
            <a:r>
              <a:rPr lang="nl-NL" sz="1800" dirty="0" smtClean="0">
                <a:solidFill>
                  <a:srgbClr val="949494"/>
                </a:solidFill>
              </a:rPr>
              <a:t> this </a:t>
            </a:r>
            <a:r>
              <a:rPr lang="nl-NL" sz="1800" dirty="0" err="1" smtClean="0">
                <a:solidFill>
                  <a:srgbClr val="949494"/>
                </a:solidFill>
              </a:rPr>
              <a:t>one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for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now</a:t>
            </a:r>
            <a:r>
              <a:rPr lang="nl-NL" sz="1800" dirty="0" smtClean="0">
                <a:solidFill>
                  <a:srgbClr val="94949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1238016" cy="1073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124744" cy="112474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5" y="2060848"/>
            <a:ext cx="284157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residuals</a:t>
            </a:r>
            <a:r>
              <a:rPr lang="nl-NL" dirty="0" smtClean="0"/>
              <a:t>/</a:t>
            </a:r>
            <a:r>
              <a:rPr lang="nl-NL" dirty="0" err="1" smtClean="0"/>
              <a:t>errors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53483"/>
            <a:ext cx="2710432" cy="27473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00875"/>
            <a:ext cx="3078286" cy="272256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827584" y="218527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/>
              <a:t>Linear</a:t>
            </a:r>
            <a:r>
              <a:rPr lang="nl-NL" sz="1800" dirty="0" smtClean="0"/>
              <a:t> model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827584" y="4800490"/>
            <a:ext cx="16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Residuals</a:t>
            </a:r>
            <a:r>
              <a:rPr lang="nl-NL" sz="1800" dirty="0" smtClean="0"/>
              <a:t> (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from the line)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6588224" y="285293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This means </a:t>
            </a:r>
            <a:r>
              <a:rPr lang="nl-NL" sz="1800" dirty="0" err="1" smtClean="0"/>
              <a:t>our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predictions</a:t>
            </a:r>
            <a:r>
              <a:rPr lang="nl-NL" sz="1800" dirty="0" smtClean="0"/>
              <a:t> are </a:t>
            </a:r>
            <a:r>
              <a:rPr lang="nl-NL" sz="1800" dirty="0" err="1" smtClean="0"/>
              <a:t>poor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high </a:t>
            </a:r>
            <a:r>
              <a:rPr lang="nl-NL" sz="1800" dirty="0" err="1" smtClean="0"/>
              <a:t>numbers</a:t>
            </a:r>
            <a:r>
              <a:rPr lang="nl-NL" sz="1800" dirty="0" smtClean="0"/>
              <a:t> of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!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5577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</a:t>
            </a:r>
            <a:r>
              <a:rPr lang="nl-NL" baseline="30000" dirty="0" smtClean="0"/>
              <a:t>2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𝑑𝑒𝑝𝑒𝑛𝑑𝑒𝑛𝑡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𝑣𝑎𝑟𝑖𝑎𝑏𝑙𝑒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2000" dirty="0"/>
              </a:p>
              <a:p>
                <a:r>
                  <a:rPr lang="nl-NL" sz="2000" dirty="0" err="1" smtClean="0"/>
                  <a:t>Varies</a:t>
                </a:r>
                <a:r>
                  <a:rPr lang="nl-NL" sz="2000" dirty="0" smtClean="0"/>
                  <a:t> from 0 </a:t>
                </a:r>
                <a:r>
                  <a:rPr lang="nl-NL" sz="2000" dirty="0" err="1" smtClean="0"/>
                  <a:t>to</a:t>
                </a:r>
                <a:r>
                  <a:rPr lang="nl-NL" sz="2000" dirty="0" smtClean="0"/>
                  <a:t> 1</a:t>
                </a:r>
              </a:p>
              <a:p>
                <a:endParaRPr lang="nl-NL" sz="2000" dirty="0"/>
              </a:p>
              <a:p>
                <a:r>
                  <a:rPr lang="nl-NL" sz="2000" dirty="0" smtClean="0"/>
                  <a:t>The </a:t>
                </a:r>
                <a:r>
                  <a:rPr lang="nl-NL" sz="2000" dirty="0" err="1" smtClean="0"/>
                  <a:t>proportion</a:t>
                </a:r>
                <a:r>
                  <a:rPr lang="nl-NL" sz="2000" dirty="0" smtClean="0"/>
                  <a:t> of </a:t>
                </a:r>
                <a:r>
                  <a:rPr lang="nl-NL" sz="2000" dirty="0" err="1" smtClean="0"/>
                  <a:t>variance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that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can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explain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with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your</a:t>
                </a:r>
                <a:r>
                  <a:rPr lang="nl-NL" sz="2000" dirty="0" smtClean="0"/>
                  <a:t> model</a:t>
                </a:r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  <a:blipFill>
                <a:blip r:embed="rId2"/>
                <a:stretch>
                  <a:fillRect r="-107813" b="-2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al 3"/>
          <p:cNvSpPr/>
          <p:nvPr/>
        </p:nvSpPr>
        <p:spPr>
          <a:xfrm>
            <a:off x="3707904" y="2924944"/>
            <a:ext cx="3744416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variation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exists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YouTube views (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have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views,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little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407696" y="1880828"/>
            <a:ext cx="2736304" cy="27363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R</a:t>
            </a:r>
            <a:r>
              <a:rPr lang="nl-NL" sz="1800" baseline="30000" dirty="0" smtClean="0"/>
              <a:t>2 </a:t>
            </a:r>
            <a:r>
              <a:rPr lang="nl-NL" sz="1800" dirty="0" smtClean="0"/>
              <a:t>=0.62</a:t>
            </a:r>
          </a:p>
          <a:p>
            <a:pPr algn="ctr"/>
            <a:r>
              <a:rPr lang="nl-NL" sz="1800" dirty="0" smtClean="0"/>
              <a:t>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we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r>
              <a:rPr lang="nl-NL" sz="1800" dirty="0"/>
              <a:t>:</a:t>
            </a:r>
            <a:r>
              <a:rPr lang="nl-NL" sz="1800" dirty="0" smtClean="0"/>
              <a:t> 62%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2685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810</Words>
  <Application>Microsoft Office PowerPoint</Application>
  <PresentationFormat>Diavoorstelling (4:3)</PresentationFormat>
  <Paragraphs>154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L2: Evaluation of linear regression Overfitting and model validation Multiple linear regression</vt:lpstr>
      <vt:lpstr>Check-in</vt:lpstr>
      <vt:lpstr>Decision on assignments</vt:lpstr>
      <vt:lpstr>Feedback</vt:lpstr>
      <vt:lpstr>Topics</vt:lpstr>
      <vt:lpstr>Recap</vt:lpstr>
      <vt:lpstr>Assumptions of simple linear regression</vt:lpstr>
      <vt:lpstr>Inspect residuals/errors</vt:lpstr>
      <vt:lpstr>Model fit: R2</vt:lpstr>
      <vt:lpstr>Model fit: RMSE</vt:lpstr>
      <vt:lpstr>Exercise 1: model evaluation</vt:lpstr>
      <vt:lpstr>Topics</vt:lpstr>
      <vt:lpstr>Overfitting</vt:lpstr>
      <vt:lpstr>Training and test set</vt:lpstr>
      <vt:lpstr>Training and test set</vt:lpstr>
      <vt:lpstr>Topics</vt:lpstr>
      <vt:lpstr>Equation</vt:lpstr>
      <vt:lpstr>Qualitative variables</vt:lpstr>
      <vt:lpstr>Exercise 2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56</cp:revision>
  <cp:lastPrinted>2005-06-13T08:01:16Z</cp:lastPrinted>
  <dcterms:created xsi:type="dcterms:W3CDTF">2007-11-06T09:59:11Z</dcterms:created>
  <dcterms:modified xsi:type="dcterms:W3CDTF">2018-12-12T07:30:34Z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