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69" r:id="rId4"/>
    <p:sldId id="287" r:id="rId5"/>
    <p:sldId id="291" r:id="rId6"/>
    <p:sldId id="293" r:id="rId7"/>
    <p:sldId id="289" r:id="rId8"/>
    <p:sldId id="266" r:id="rId9"/>
    <p:sldId id="286" r:id="rId10"/>
    <p:sldId id="270" r:id="rId11"/>
    <p:sldId id="259" r:id="rId12"/>
    <p:sldId id="260" r:id="rId13"/>
    <p:sldId id="261" r:id="rId14"/>
    <p:sldId id="262" r:id="rId15"/>
    <p:sldId id="263" r:id="rId16"/>
    <p:sldId id="294" r:id="rId17"/>
    <p:sldId id="264" r:id="rId18"/>
    <p:sldId id="288" r:id="rId19"/>
    <p:sldId id="273" r:id="rId20"/>
    <p:sldId id="274" r:id="rId21"/>
    <p:sldId id="275" r:id="rId22"/>
    <p:sldId id="279" r:id="rId23"/>
    <p:sldId id="285" r:id="rId24"/>
    <p:sldId id="284" r:id="rId25"/>
    <p:sldId id="281" r:id="rId26"/>
    <p:sldId id="290" r:id="rId27"/>
    <p:sldId id="26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692771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br>
              <a:rPr lang="en-US" sz="2400" dirty="0" smtClean="0"/>
            </a:br>
            <a:r>
              <a:rPr lang="en-US" sz="2400" dirty="0" smtClean="0"/>
              <a:t>Excel training </a:t>
            </a:r>
            <a:br>
              <a:rPr lang="en-US" sz="2400" dirty="0" smtClean="0"/>
            </a:br>
            <a:r>
              <a:rPr lang="en-US" sz="2400" dirty="0" smtClean="0"/>
              <a:t>Correlation and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06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456057"/>
          </a:xfrm>
        </p:spPr>
        <p:txBody>
          <a:bodyPr/>
          <a:lstStyle/>
          <a:p>
            <a:r>
              <a:rPr lang="nl-NL" sz="2400" i="1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</a:t>
            </a:r>
            <a:r>
              <a:rPr lang="nl-NL" sz="2400" dirty="0" smtClean="0"/>
              <a:t>. </a:t>
            </a:r>
            <a:r>
              <a:rPr lang="nl-NL" sz="2400" dirty="0" err="1" smtClean="0"/>
              <a:t>Used</a:t>
            </a:r>
            <a:r>
              <a:rPr lang="nl-NL" sz="2400" dirty="0" smtClean="0"/>
              <a:t> in </a:t>
            </a:r>
            <a:r>
              <a:rPr lang="nl-NL" sz="2400" dirty="0" err="1" smtClean="0"/>
              <a:t>theird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687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81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step (1) below,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pre-processing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implausible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(like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subset a dataframe?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2105192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(more on </a:t>
            </a:r>
            <a:r>
              <a:rPr lang="nl-NL" sz="1800" dirty="0" err="1" smtClean="0"/>
              <a:t>that</a:t>
            </a:r>
            <a:r>
              <a:rPr lang="nl-NL" sz="1800" dirty="0" smtClean="0"/>
              <a:t> on </a:t>
            </a:r>
            <a:r>
              <a:rPr lang="nl-NL" sz="1800" dirty="0" err="1" smtClean="0"/>
              <a:t>Wednesday</a:t>
            </a:r>
            <a:r>
              <a:rPr lang="nl-NL" sz="1800" dirty="0" smtClean="0"/>
              <a:t>)</a:t>
            </a:r>
            <a:endParaRPr lang="nl-NL" sz="1800" dirty="0"/>
          </a:p>
          <a:p>
            <a:pPr>
              <a:buFont typeface="Wingdings" panose="05000000000000000000" pitchFamily="2" charset="2"/>
              <a:buChar char="q"/>
            </a:pP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4.5M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728069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618583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40001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72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 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Markdown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Slichtenhorststraat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vale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perhaps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Is </a:t>
            </a:r>
            <a:r>
              <a:rPr lang="nl-NL" sz="2400" dirty="0" err="1" smtClean="0"/>
              <a:t>it</a:t>
            </a:r>
            <a:r>
              <a:rPr lang="nl-NL" sz="2400" dirty="0" smtClean="0"/>
              <a:t> a </a:t>
            </a:r>
            <a:r>
              <a:rPr lang="nl-NL" sz="2400" dirty="0" err="1" smtClean="0"/>
              <a:t>good</a:t>
            </a:r>
            <a:r>
              <a:rPr lang="nl-NL" sz="2400" dirty="0" smtClean="0"/>
              <a:t> model?</a:t>
            </a:r>
          </a:p>
          <a:p>
            <a:endParaRPr lang="nl-NL" sz="2400" dirty="0"/>
          </a:p>
          <a:p>
            <a:r>
              <a:rPr lang="nl-NL" sz="2400" dirty="0" err="1" smtClean="0"/>
              <a:t>You’ll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more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on </a:t>
            </a:r>
            <a:r>
              <a:rPr lang="nl-NL" sz="2400" dirty="0" err="1" smtClean="0"/>
              <a:t>Wednesday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6988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Nicoguaro</a:t>
            </a:r>
            <a:r>
              <a:rPr lang="nl-NL" sz="2000" dirty="0" smtClean="0"/>
              <a:t> (CC-BY)</a:t>
            </a:r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53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1186750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79712" y="5690440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don’t</a:t>
            </a:r>
            <a:r>
              <a:rPr lang="nl-NL" sz="2400" dirty="0" smtClean="0"/>
              <a:t> have the </a:t>
            </a:r>
            <a:r>
              <a:rPr lang="nl-NL" sz="2400" dirty="0" err="1" smtClean="0"/>
              <a:t>latest</a:t>
            </a:r>
            <a:r>
              <a:rPr lang="nl-NL" sz="2400" dirty="0" smtClean="0"/>
              <a:t> </a:t>
            </a:r>
            <a:r>
              <a:rPr lang="nl-NL" sz="2400" dirty="0" err="1" smtClean="0"/>
              <a:t>version</a:t>
            </a:r>
            <a:r>
              <a:rPr lang="nl-NL" sz="2400" dirty="0" smtClean="0"/>
              <a:t> of Seaborn: 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–upgrade 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in Anaconda prompt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thanks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Leon)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Remember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nl-NL" sz="2400" i="1" dirty="0" smtClean="0">
                <a:latin typeface="+mj-lt"/>
                <a:cs typeface="Courier New" panose="02070309020205020404" pitchFamily="49" charset="0"/>
              </a:rPr>
              <a:t>p </a:t>
            </a:r>
            <a:r>
              <a:rPr lang="nl-NL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0.05 means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it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is a significant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difference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counterintuitive</a:t>
            </a:r>
            <a:r>
              <a:rPr lang="nl-NL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for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many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IF-statement: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nicely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done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! </a:t>
            </a:r>
            <a:r>
              <a:rPr lang="nl-NL" dirty="0" smtClean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👍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01208"/>
            <a:ext cx="7478563" cy="11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518" y="1273067"/>
            <a:ext cx="7881938" cy="1643527"/>
          </a:xfrm>
        </p:spPr>
        <p:txBody>
          <a:bodyPr/>
          <a:lstStyle/>
          <a:p>
            <a:r>
              <a:rPr lang="nl-NL" sz="1800" dirty="0" err="1" smtClean="0"/>
              <a:t>Don’t</a:t>
            </a:r>
            <a:r>
              <a:rPr lang="nl-NL" sz="1800" dirty="0" smtClean="0"/>
              <a:t> </a:t>
            </a:r>
            <a:r>
              <a:rPr lang="nl-NL" sz="1800" dirty="0" err="1" smtClean="0"/>
              <a:t>forget</a:t>
            </a:r>
            <a:r>
              <a:rPr lang="nl-NL" sz="1800" dirty="0" smtClean="0"/>
              <a:t> </a:t>
            </a:r>
            <a:r>
              <a:rPr lang="nl-NL" sz="1800" dirty="0" err="1" smtClean="0"/>
              <a:t>pretty</a:t>
            </a:r>
            <a:r>
              <a:rPr lang="nl-NL" sz="1800" dirty="0" smtClean="0"/>
              <a:t>, </a:t>
            </a:r>
            <a:r>
              <a:rPr lang="nl-NL" sz="1800" dirty="0" err="1" smtClean="0"/>
              <a:t>informative</a:t>
            </a:r>
            <a:r>
              <a:rPr lang="nl-NL" sz="1800" dirty="0" smtClean="0"/>
              <a:t> labels (</a:t>
            </a:r>
            <a:r>
              <a:rPr lang="nl-NL" sz="1800" dirty="0" err="1" smtClean="0"/>
              <a:t>capitalization</a:t>
            </a:r>
            <a:r>
              <a:rPr lang="nl-NL" sz="1800" dirty="0" smtClean="0"/>
              <a:t>, etc.)</a:t>
            </a:r>
          </a:p>
          <a:p>
            <a:r>
              <a:rPr lang="nl-NL" sz="1800" dirty="0" err="1" smtClean="0"/>
              <a:t>You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also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[‘rating’].name = ‘Rating (stars)’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then</a:t>
            </a:r>
            <a:r>
              <a:rPr lang="nl-NL" sz="1800" dirty="0" smtClean="0"/>
              <a:t> Seaborn </a:t>
            </a:r>
            <a:r>
              <a:rPr lang="nl-NL" sz="1800" dirty="0" err="1" smtClean="0"/>
              <a:t>should</a:t>
            </a:r>
            <a:r>
              <a:rPr lang="nl-NL" sz="1800" dirty="0" smtClean="0"/>
              <a:t> </a:t>
            </a:r>
            <a:r>
              <a:rPr lang="nl-NL" sz="1800" dirty="0" err="1" smtClean="0"/>
              <a:t>pick</a:t>
            </a:r>
            <a:r>
              <a:rPr lang="nl-NL" sz="1800" dirty="0" smtClean="0"/>
              <a:t> </a:t>
            </a:r>
            <a:r>
              <a:rPr lang="nl-NL" sz="1800" dirty="0" err="1" smtClean="0"/>
              <a:t>it</a:t>
            </a:r>
            <a:r>
              <a:rPr lang="nl-NL" sz="1800" dirty="0" smtClean="0"/>
              <a:t> up, but </a:t>
            </a:r>
            <a:r>
              <a:rPr lang="nl-NL" sz="1800" dirty="0" err="1" smtClean="0"/>
              <a:t>it</a:t>
            </a:r>
            <a:r>
              <a:rPr lang="nl-NL" sz="1800" dirty="0" smtClean="0"/>
              <a:t> </a:t>
            </a:r>
            <a:r>
              <a:rPr lang="nl-NL" sz="1800" dirty="0" err="1" smtClean="0"/>
              <a:t>doesn’t</a:t>
            </a:r>
            <a:r>
              <a:rPr lang="nl-NL" sz="1800" dirty="0" smtClean="0"/>
              <a:t>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work</a:t>
            </a:r>
            <a:r>
              <a:rPr lang="nl-NL" sz="1800" dirty="0" smtClean="0"/>
              <a:t>. </a:t>
            </a:r>
            <a:r>
              <a:rPr lang="nl-NL" sz="1800" dirty="0" err="1" smtClean="0"/>
              <a:t>So</a:t>
            </a:r>
            <a:r>
              <a:rPr lang="nl-NL" sz="1800" dirty="0" smtClean="0"/>
              <a:t> I </a:t>
            </a:r>
            <a:r>
              <a:rPr lang="nl-NL" sz="1800" dirty="0" err="1" smtClean="0"/>
              <a:t>will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Matplotlib</a:t>
            </a:r>
            <a:r>
              <a:rPr lang="nl-NL" sz="1800" dirty="0" smtClean="0"/>
              <a:t> </a:t>
            </a:r>
            <a:r>
              <a:rPr lang="nl-NL" sz="1800" dirty="0" err="1" smtClean="0"/>
              <a:t>functions</a:t>
            </a:r>
            <a:r>
              <a:rPr lang="nl-NL" sz="1800" dirty="0" smtClean="0"/>
              <a:t> (</a:t>
            </a:r>
            <a:r>
              <a:rPr lang="nl-NL" sz="1800" dirty="0" err="1" smtClean="0"/>
              <a:t>plt</a:t>
            </a:r>
            <a:r>
              <a:rPr lang="nl-NL" sz="1800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18" y="3044000"/>
            <a:ext cx="7305960" cy="3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Markdown </a:t>
            </a:r>
            <a:r>
              <a:rPr lang="nl-NL" sz="2400" dirty="0" err="1" smtClean="0"/>
              <a:t>cells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directly</a:t>
            </a:r>
            <a:r>
              <a:rPr lang="nl-NL" sz="2400" dirty="0" smtClean="0"/>
              <a:t> </a:t>
            </a:r>
            <a:r>
              <a:rPr lang="nl-NL" sz="2400" dirty="0" err="1" smtClean="0"/>
              <a:t>referring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the code</a:t>
            </a:r>
            <a:endParaRPr lang="nl-NL" sz="2400" i="1" dirty="0"/>
          </a:p>
          <a:p>
            <a:endParaRPr lang="nl-NL" sz="2400" i="1" dirty="0" smtClean="0"/>
          </a:p>
          <a:p>
            <a:r>
              <a:rPr lang="nl-NL" sz="2400" dirty="0" smtClean="0">
                <a:hlinkClick r:id="rId2"/>
              </a:rPr>
              <a:t>Markdown cheatsheet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52605"/>
            <a:ext cx="3295650" cy="18097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988466"/>
            <a:ext cx="4257675" cy="5810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1" y="5570211"/>
            <a:ext cx="3028950" cy="457200"/>
          </a:xfrm>
          <a:prstGeom prst="rect">
            <a:avLst/>
          </a:prstGeom>
        </p:spPr>
      </p:pic>
      <p:sp>
        <p:nvSpPr>
          <p:cNvPr id="7" name="Pijl-omlaag 6"/>
          <p:cNvSpPr/>
          <p:nvPr/>
        </p:nvSpPr>
        <p:spPr bwMode="auto">
          <a:xfrm>
            <a:off x="6381736" y="4754403"/>
            <a:ext cx="638200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2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Excel: </a:t>
            </a:r>
            <a:r>
              <a:rPr lang="nl-NL" dirty="0" err="1" smtClean="0"/>
              <a:t>why</a:t>
            </a:r>
            <a:r>
              <a:rPr lang="nl-NL" dirty="0" smtClean="0"/>
              <a:t> or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12004"/>
          </a:xfrm>
        </p:spPr>
        <p:txBody>
          <a:bodyPr/>
          <a:lstStyle/>
          <a:p>
            <a:r>
              <a:rPr lang="nl-NL" sz="2400" dirty="0" err="1" smtClean="0"/>
              <a:t>Why</a:t>
            </a:r>
            <a:r>
              <a:rPr lang="nl-NL" sz="2400" dirty="0" smtClean="0"/>
              <a:t>: business standard. </a:t>
            </a:r>
            <a:r>
              <a:rPr lang="nl-NL" sz="2400" dirty="0" err="1" smtClean="0"/>
              <a:t>You</a:t>
            </a:r>
            <a:r>
              <a:rPr lang="nl-NL" sz="2400" dirty="0" smtClean="0"/>
              <a:t> have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!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: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quite</a:t>
            </a:r>
            <a:r>
              <a:rPr lang="nl-NL" sz="2400" dirty="0" smtClean="0"/>
              <a:t> </a:t>
            </a:r>
            <a:r>
              <a:rPr lang="nl-NL" sz="2400" dirty="0" err="1" smtClean="0"/>
              <a:t>powerful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reproducible</a:t>
            </a:r>
            <a:r>
              <a:rPr lang="nl-NL" sz="2400" dirty="0" smtClean="0"/>
              <a:t> (</a:t>
            </a:r>
            <a:r>
              <a:rPr lang="nl-NL" sz="2400" dirty="0" err="1" smtClean="0"/>
              <a:t>alternative</a:t>
            </a:r>
            <a:r>
              <a:rPr lang="nl-NL" sz="2400" dirty="0" smtClean="0"/>
              <a:t>: Open </a:t>
            </a:r>
            <a:r>
              <a:rPr lang="nl-NL" sz="2400" dirty="0" err="1" smtClean="0"/>
              <a:t>Refine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big datasets</a:t>
            </a:r>
          </a:p>
          <a:p>
            <a:endParaRPr lang="nl-NL" sz="2400" dirty="0"/>
          </a:p>
          <a:p>
            <a:r>
              <a:rPr lang="nl-NL" sz="2400" dirty="0" err="1" smtClean="0"/>
              <a:t>Conclusion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serious</a:t>
            </a:r>
            <a:r>
              <a:rPr lang="nl-NL" sz="2400" dirty="0" smtClean="0"/>
              <a:t> data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quick</a:t>
            </a:r>
            <a:r>
              <a:rPr lang="nl-NL" sz="2400" dirty="0" smtClean="0"/>
              <a:t> ’n dirty stuff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95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Excel training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1110</Words>
  <Application>Microsoft Office PowerPoint</Application>
  <PresentationFormat>Diavoorstelling (4:3)</PresentationFormat>
  <Paragraphs>2452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L1:  Excel training  Correlation and linear regression</vt:lpstr>
      <vt:lpstr>Check-in</vt:lpstr>
      <vt:lpstr>PowerPoint-presentatie</vt:lpstr>
      <vt:lpstr>Feedback exercises</vt:lpstr>
      <vt:lpstr>Feedback exercises</vt:lpstr>
      <vt:lpstr>Feedback exercises</vt:lpstr>
      <vt:lpstr>Topics</vt:lpstr>
      <vt:lpstr>Excel: why or why not?</vt:lpstr>
      <vt:lpstr>Exercise 1: Excel training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Introducing the library and data set</vt:lpstr>
      <vt:lpstr>Exercise 2: correlations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Exercise 3: linear regression</vt:lpstr>
      <vt:lpstr>So…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56</cp:revision>
  <cp:lastPrinted>2005-06-13T08:01:16Z</cp:lastPrinted>
  <dcterms:created xsi:type="dcterms:W3CDTF">2007-11-06T09:59:11Z</dcterms:created>
  <dcterms:modified xsi:type="dcterms:W3CDTF">2018-12-09T17:14:34Z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