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82" r:id="rId4"/>
    <p:sldId id="280" r:id="rId5"/>
    <p:sldId id="284" r:id="rId6"/>
    <p:sldId id="268" r:id="rId7"/>
    <p:sldId id="279" r:id="rId8"/>
    <p:sldId id="267" r:id="rId9"/>
    <p:sldId id="278" r:id="rId10"/>
    <p:sldId id="273" r:id="rId11"/>
    <p:sldId id="276" r:id="rId12"/>
    <p:sldId id="277" r:id="rId13"/>
    <p:sldId id="281" r:id="rId14"/>
    <p:sldId id="261" r:id="rId15"/>
    <p:sldId id="265" r:id="rId16"/>
    <p:sldId id="266" r:id="rId17"/>
    <p:sldId id="274" r:id="rId18"/>
    <p:sldId id="285" r:id="rId19"/>
    <p:sldId id="286" r:id="rId20"/>
    <p:sldId id="287" r:id="rId21"/>
    <p:sldId id="288" r:id="rId22"/>
    <p:sldId id="283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4660"/>
  </p:normalViewPr>
  <p:slideViewPr>
    <p:cSldViewPr>
      <p:cViewPr varScale="1">
        <p:scale>
          <a:sx n="66" d="100"/>
          <a:sy n="66" d="100"/>
        </p:scale>
        <p:origin x="616" y="32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12/19/2019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12/19/2019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12/19/2019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319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12/19/2019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12/19/2019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12/19/2019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12/19/2019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12/19/2019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12/19/2019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12/19/2019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12/19/2019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12/19/2019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12/19/2019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12/19/2019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12/19/2019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12/19/2019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12/19/2019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12/19/2019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12/19/2019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12/19/2019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naive_bayes.MultinomialNB.html#sklearn.naive_bayes.MultinomialN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naive_bayes.MultinomialNB.html#sklearn.naive_bayes.MultinomialN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200329"/>
          </a:xfrm>
        </p:spPr>
        <p:txBody>
          <a:bodyPr/>
          <a:lstStyle/>
          <a:p>
            <a:r>
              <a:rPr lang="en-US" sz="2800" dirty="0" smtClean="0"/>
              <a:t>Fundamentals of Machine </a:t>
            </a:r>
            <a:r>
              <a:rPr lang="en-US" sz="2800" dirty="0"/>
              <a:t>L</a:t>
            </a:r>
            <a:r>
              <a:rPr lang="en-US" sz="2800" dirty="0" smtClean="0"/>
              <a:t>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Week 6: Text mining</a:t>
            </a:r>
            <a:br>
              <a:rPr lang="en-US" sz="24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8220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Document-feature matrix</a:t>
            </a:r>
            <a:endParaRPr lang="nl-NL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9963"/>
              </p:ext>
            </p:extLst>
          </p:nvPr>
        </p:nvGraphicFramePr>
        <p:xfrm>
          <a:off x="1232366" y="2060848"/>
          <a:ext cx="6696746" cy="3672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8699">
                  <a:extLst>
                    <a:ext uri="{9D8B030D-6E8A-4147-A177-3AD203B41FA5}">
                      <a16:colId xmlns:a16="http://schemas.microsoft.com/office/drawing/2014/main" val="3316881083"/>
                    </a:ext>
                  </a:extLst>
                </a:gridCol>
                <a:gridCol w="909536">
                  <a:extLst>
                    <a:ext uri="{9D8B030D-6E8A-4147-A177-3AD203B41FA5}">
                      <a16:colId xmlns:a16="http://schemas.microsoft.com/office/drawing/2014/main" val="306565805"/>
                    </a:ext>
                  </a:extLst>
                </a:gridCol>
                <a:gridCol w="929739">
                  <a:extLst>
                    <a:ext uri="{9D8B030D-6E8A-4147-A177-3AD203B41FA5}">
                      <a16:colId xmlns:a16="http://schemas.microsoft.com/office/drawing/2014/main" val="807612761"/>
                    </a:ext>
                  </a:extLst>
                </a:gridCol>
                <a:gridCol w="808738">
                  <a:extLst>
                    <a:ext uri="{9D8B030D-6E8A-4147-A177-3AD203B41FA5}">
                      <a16:colId xmlns:a16="http://schemas.microsoft.com/office/drawing/2014/main" val="2263090308"/>
                    </a:ext>
                  </a:extLst>
                </a:gridCol>
                <a:gridCol w="956678">
                  <a:extLst>
                    <a:ext uri="{9D8B030D-6E8A-4147-A177-3AD203B41FA5}">
                      <a16:colId xmlns:a16="http://schemas.microsoft.com/office/drawing/2014/main" val="350935630"/>
                    </a:ext>
                  </a:extLst>
                </a:gridCol>
                <a:gridCol w="956678">
                  <a:extLst>
                    <a:ext uri="{9D8B030D-6E8A-4147-A177-3AD203B41FA5}">
                      <a16:colId xmlns:a16="http://schemas.microsoft.com/office/drawing/2014/main" val="2889941945"/>
                    </a:ext>
                  </a:extLst>
                </a:gridCol>
                <a:gridCol w="956678">
                  <a:extLst>
                    <a:ext uri="{9D8B030D-6E8A-4147-A177-3AD203B41FA5}">
                      <a16:colId xmlns:a16="http://schemas.microsoft.com/office/drawing/2014/main" val="1740416763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flouncy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flow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 smtClean="0"/>
                        <a:t>flower</a:t>
                      </a:r>
                      <a:endParaRPr lang="nl-NL" sz="1400" dirty="0" smtClean="0"/>
                    </a:p>
                    <a:p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flowery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flowey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flowier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80009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622156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8199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39963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467435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25466"/>
                  </a:ext>
                </a:extLst>
              </a:tr>
            </a:tbl>
          </a:graphicData>
        </a:graphic>
      </p:graphicFrame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1247182" y="6021288"/>
            <a:ext cx="7881938" cy="461665"/>
          </a:xfrm>
        </p:spPr>
        <p:txBody>
          <a:bodyPr/>
          <a:lstStyle/>
          <a:p>
            <a:pPr marL="0" indent="0">
              <a:buNone/>
            </a:pPr>
            <a:r>
              <a:rPr lang="nl-NL" sz="2400" dirty="0" smtClean="0"/>
              <a:t>High-</a:t>
            </a:r>
            <a:r>
              <a:rPr lang="nl-NL" sz="2400" dirty="0" err="1" smtClean="0"/>
              <a:t>dimensional</a:t>
            </a:r>
            <a:r>
              <a:rPr lang="nl-NL" sz="2400" dirty="0" smtClean="0"/>
              <a:t> &amp; </a:t>
            </a:r>
            <a:r>
              <a:rPr lang="nl-NL" sz="2400" dirty="0" err="1" smtClean="0"/>
              <a:t>sparse</a:t>
            </a:r>
            <a:r>
              <a:rPr lang="nl-NL" sz="2400" dirty="0" smtClean="0"/>
              <a:t>: </a:t>
            </a:r>
            <a:r>
              <a:rPr lang="nl-NL" sz="2400" dirty="0" err="1" smtClean="0"/>
              <a:t>almost</a:t>
            </a:r>
            <a:r>
              <a:rPr lang="nl-NL" sz="2400" dirty="0" smtClean="0"/>
              <a:t> </a:t>
            </a:r>
            <a:r>
              <a:rPr lang="nl-NL" sz="2400" dirty="0" err="1" smtClean="0"/>
              <a:t>entirely</a:t>
            </a:r>
            <a:r>
              <a:rPr lang="nl-NL" sz="2400" dirty="0" smtClean="0"/>
              <a:t> empty </a:t>
            </a:r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2915816" y="1469032"/>
            <a:ext cx="7881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2000" kern="0" dirty="0" smtClean="0"/>
              <a:t>Features / </a:t>
            </a:r>
            <a:r>
              <a:rPr lang="nl-NL" sz="2000" kern="0" dirty="0" err="1" smtClean="0"/>
              <a:t>words</a:t>
            </a:r>
            <a:r>
              <a:rPr lang="nl-NL" sz="2000" kern="0" dirty="0" smtClean="0"/>
              <a:t> / variables</a:t>
            </a:r>
          </a:p>
        </p:txBody>
      </p:sp>
    </p:spTree>
    <p:extLst>
      <p:ext uri="{BB962C8B-B14F-4D97-AF65-F5344CB8AC3E}">
        <p14:creationId xmlns:p14="http://schemas.microsoft.com/office/powerpoint/2010/main" val="238436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4263"/>
            <a:ext cx="6686128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building a text model</a:t>
            </a:r>
            <a:endParaRPr lang="nl-NL" dirty="0"/>
          </a:p>
        </p:txBody>
      </p:sp>
      <p:sp>
        <p:nvSpPr>
          <p:cNvPr id="5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755576" y="1556792"/>
            <a:ext cx="7881938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484784"/>
            <a:ext cx="7881938" cy="660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During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week,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the Simpsons.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during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week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distinguishes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Bart’s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dialogue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Lisa’s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dialogue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in the .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have a look at the data set.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challenging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building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predictive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Bart’s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Lisa’s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Make the relevant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data set. Tip: this is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brackets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around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instead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document-feature matrix of the text data.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features/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next step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freeze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machine, but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just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case: save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make a regular matrix out of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sparse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 frame. Does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How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memory does Python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6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Lemmatization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stemming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556792"/>
            <a:ext cx="7881938" cy="4585871"/>
          </a:xfrm>
        </p:spPr>
        <p:txBody>
          <a:bodyPr/>
          <a:lstStyle/>
          <a:p>
            <a:r>
              <a:rPr lang="nl-NL" sz="2000" dirty="0" err="1" smtClean="0"/>
              <a:t>Lemmatization</a:t>
            </a:r>
            <a:r>
              <a:rPr lang="nl-NL" sz="2000" dirty="0" smtClean="0"/>
              <a:t>: means </a:t>
            </a:r>
            <a:r>
              <a:rPr lang="nl-NL" sz="2000" dirty="0" err="1" smtClean="0"/>
              <a:t>reducing</a:t>
            </a:r>
            <a:r>
              <a:rPr lang="nl-NL" sz="2000" dirty="0" smtClean="0"/>
              <a:t> a word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its</a:t>
            </a:r>
            <a:r>
              <a:rPr lang="nl-NL" sz="2000" dirty="0" smtClean="0"/>
              <a:t> </a:t>
            </a:r>
            <a:r>
              <a:rPr lang="nl-NL" sz="2000" dirty="0" err="1" smtClean="0"/>
              <a:t>grammatical</a:t>
            </a:r>
            <a:r>
              <a:rPr lang="nl-NL" sz="2000" dirty="0" smtClean="0"/>
              <a:t> stem</a:t>
            </a:r>
          </a:p>
          <a:p>
            <a:endParaRPr lang="nl-NL" sz="2000" dirty="0"/>
          </a:p>
          <a:p>
            <a:r>
              <a:rPr lang="nl-NL" sz="2000" dirty="0" err="1" smtClean="0"/>
              <a:t>Removing</a:t>
            </a:r>
            <a:r>
              <a:rPr lang="nl-NL" sz="2000" dirty="0" smtClean="0"/>
              <a:t> pre-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suffixes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dirty="0" err="1" smtClean="0"/>
              <a:t>things</a:t>
            </a:r>
            <a:r>
              <a:rPr lang="nl-NL" sz="2000" dirty="0" smtClean="0"/>
              <a:t> like gender, </a:t>
            </a:r>
            <a:r>
              <a:rPr lang="nl-NL" sz="2000" dirty="0" err="1" smtClean="0"/>
              <a:t>number</a:t>
            </a:r>
            <a:r>
              <a:rPr lang="nl-NL" sz="2000" dirty="0" smtClean="0"/>
              <a:t>, </a:t>
            </a:r>
            <a:r>
              <a:rPr lang="nl-NL" sz="2000" dirty="0" err="1" smtClean="0"/>
              <a:t>tense</a:t>
            </a:r>
            <a:r>
              <a:rPr lang="nl-NL" sz="2000" dirty="0" smtClean="0"/>
              <a:t>, aspect, etc.</a:t>
            </a:r>
          </a:p>
          <a:p>
            <a:endParaRPr lang="nl-NL" sz="2000" dirty="0"/>
          </a:p>
          <a:p>
            <a:r>
              <a:rPr lang="nl-NL" sz="2000" dirty="0" err="1" smtClean="0"/>
              <a:t>Going</a:t>
            </a:r>
            <a:r>
              <a:rPr lang="nl-NL" sz="2000" dirty="0" smtClean="0"/>
              <a:t>, </a:t>
            </a:r>
            <a:r>
              <a:rPr lang="nl-NL" sz="2000" dirty="0" err="1" smtClean="0"/>
              <a:t>goes</a:t>
            </a:r>
            <a:r>
              <a:rPr lang="nl-NL" sz="2000" dirty="0" smtClean="0"/>
              <a:t>, </a:t>
            </a:r>
            <a:r>
              <a:rPr lang="nl-NL" sz="2000" dirty="0" err="1" smtClean="0"/>
              <a:t>gone</a:t>
            </a:r>
            <a:r>
              <a:rPr lang="nl-NL" sz="2000" dirty="0" smtClean="0"/>
              <a:t>, go → </a:t>
            </a:r>
            <a:r>
              <a:rPr lang="nl-NL" sz="2000" dirty="0" smtClean="0">
                <a:solidFill>
                  <a:srgbClr val="0070C0"/>
                </a:solidFill>
              </a:rPr>
              <a:t>go</a:t>
            </a:r>
          </a:p>
          <a:p>
            <a:endParaRPr lang="nl-NL" sz="2000" dirty="0"/>
          </a:p>
          <a:p>
            <a:r>
              <a:rPr lang="nl-NL" sz="2000" dirty="0" err="1" smtClean="0"/>
              <a:t>Falo</a:t>
            </a:r>
            <a:r>
              <a:rPr lang="nl-NL" sz="2000" dirty="0" smtClean="0"/>
              <a:t>, </a:t>
            </a:r>
            <a:r>
              <a:rPr lang="nl-NL" sz="2000" dirty="0" err="1" smtClean="0"/>
              <a:t>falas</a:t>
            </a:r>
            <a:r>
              <a:rPr lang="nl-NL" sz="2000" dirty="0" smtClean="0"/>
              <a:t>, </a:t>
            </a:r>
            <a:r>
              <a:rPr lang="nl-NL" sz="2000" dirty="0" err="1" smtClean="0"/>
              <a:t>fala</a:t>
            </a:r>
            <a:r>
              <a:rPr lang="nl-NL" sz="2000" dirty="0" smtClean="0"/>
              <a:t>, </a:t>
            </a:r>
            <a:r>
              <a:rPr lang="nl-NL" sz="2000" dirty="0" err="1" smtClean="0"/>
              <a:t>falamos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falam</a:t>
            </a:r>
            <a:r>
              <a:rPr lang="nl-NL" sz="2000" dirty="0" smtClean="0"/>
              <a:t>, </a:t>
            </a:r>
            <a:r>
              <a:rPr lang="nl-NL" sz="2000" dirty="0" err="1" smtClean="0"/>
              <a:t>falava</a:t>
            </a:r>
            <a:r>
              <a:rPr lang="nl-NL" sz="2000" dirty="0" smtClean="0"/>
              <a:t>, </a:t>
            </a:r>
            <a:r>
              <a:rPr lang="nl-NL" sz="2000" dirty="0" err="1" smtClean="0"/>
              <a:t>falavas</a:t>
            </a:r>
            <a:r>
              <a:rPr lang="nl-NL" sz="2000" dirty="0" smtClean="0"/>
              <a:t>, </a:t>
            </a:r>
            <a:r>
              <a:rPr lang="nl-NL" sz="2000" dirty="0" err="1" smtClean="0"/>
              <a:t>falávamos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falavam</a:t>
            </a:r>
            <a:r>
              <a:rPr lang="nl-NL" sz="2000" dirty="0" smtClean="0"/>
              <a:t>, </a:t>
            </a:r>
            <a:r>
              <a:rPr lang="nl-NL" sz="2000" dirty="0" err="1" smtClean="0"/>
              <a:t>falei</a:t>
            </a:r>
            <a:r>
              <a:rPr lang="nl-NL" sz="2000" dirty="0" smtClean="0"/>
              <a:t>, </a:t>
            </a:r>
            <a:r>
              <a:rPr lang="nl-NL" sz="2000" dirty="0" err="1" smtClean="0"/>
              <a:t>falaste</a:t>
            </a:r>
            <a:r>
              <a:rPr lang="nl-NL" sz="2000" dirty="0" smtClean="0"/>
              <a:t>, </a:t>
            </a:r>
            <a:r>
              <a:rPr lang="nl-NL" sz="2000" dirty="0" err="1" smtClean="0"/>
              <a:t>falou</a:t>
            </a:r>
            <a:r>
              <a:rPr lang="nl-NL" sz="2000" dirty="0" smtClean="0"/>
              <a:t>, </a:t>
            </a:r>
            <a:r>
              <a:rPr lang="nl-NL" sz="2000" dirty="0" err="1" smtClean="0"/>
              <a:t>falámos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falaram</a:t>
            </a:r>
            <a:r>
              <a:rPr lang="nl-NL" sz="2000" dirty="0" smtClean="0"/>
              <a:t>, </a:t>
            </a:r>
            <a:r>
              <a:rPr lang="nl-NL" sz="2000" dirty="0" err="1" smtClean="0"/>
              <a:t>falarei</a:t>
            </a:r>
            <a:r>
              <a:rPr lang="nl-NL" sz="2000" dirty="0" smtClean="0"/>
              <a:t>, </a:t>
            </a:r>
            <a:r>
              <a:rPr lang="nl-NL" sz="2000" dirty="0" err="1" smtClean="0"/>
              <a:t>falarás</a:t>
            </a:r>
            <a:r>
              <a:rPr lang="nl-NL" sz="2000" dirty="0" smtClean="0"/>
              <a:t>, </a:t>
            </a:r>
            <a:r>
              <a:rPr lang="nl-NL" sz="2000" dirty="0" err="1" smtClean="0"/>
              <a:t>falará</a:t>
            </a:r>
            <a:r>
              <a:rPr lang="nl-NL" sz="2000" dirty="0" smtClean="0"/>
              <a:t>, </a:t>
            </a:r>
            <a:r>
              <a:rPr lang="nl-NL" sz="2000" dirty="0" err="1" smtClean="0"/>
              <a:t>falaremos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falarão</a:t>
            </a:r>
            <a:r>
              <a:rPr lang="nl-NL" sz="2000" dirty="0" smtClean="0"/>
              <a:t>, </a:t>
            </a:r>
            <a:r>
              <a:rPr lang="nl-NL" sz="2000" dirty="0" err="1" smtClean="0"/>
              <a:t>falaria</a:t>
            </a:r>
            <a:r>
              <a:rPr lang="nl-NL" sz="2000" dirty="0" smtClean="0"/>
              <a:t>, </a:t>
            </a:r>
            <a:r>
              <a:rPr lang="nl-NL" sz="2000" dirty="0" err="1" smtClean="0"/>
              <a:t>falarias</a:t>
            </a:r>
            <a:r>
              <a:rPr lang="nl-NL" sz="2000" dirty="0" smtClean="0"/>
              <a:t> </a:t>
            </a:r>
            <a:r>
              <a:rPr lang="nl-NL" sz="2000" dirty="0" err="1" smtClean="0"/>
              <a:t>falaria</a:t>
            </a:r>
            <a:r>
              <a:rPr lang="nl-NL" sz="2000" dirty="0" smtClean="0"/>
              <a:t>, </a:t>
            </a:r>
            <a:r>
              <a:rPr lang="nl-NL" sz="2000" dirty="0" err="1" smtClean="0"/>
              <a:t>falaríamos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falariam</a:t>
            </a:r>
            <a:r>
              <a:rPr lang="nl-NL" sz="2000" dirty="0" smtClean="0"/>
              <a:t>,… → </a:t>
            </a:r>
            <a:r>
              <a:rPr lang="nl-NL" sz="2000" dirty="0" err="1" smtClean="0">
                <a:solidFill>
                  <a:srgbClr val="0070C0"/>
                </a:solidFill>
              </a:rPr>
              <a:t>falar</a:t>
            </a:r>
            <a:endParaRPr lang="nl-NL" sz="2000" dirty="0" smtClean="0">
              <a:solidFill>
                <a:srgbClr val="0070C0"/>
              </a:solidFill>
            </a:endParaRPr>
          </a:p>
          <a:p>
            <a:endParaRPr lang="nl-NL" sz="2000" dirty="0">
              <a:solidFill>
                <a:srgbClr val="0070C0"/>
              </a:solidFill>
            </a:endParaRPr>
          </a:p>
          <a:p>
            <a:r>
              <a:rPr lang="nl-NL" sz="2000" dirty="0" err="1" smtClean="0">
                <a:solidFill>
                  <a:schemeClr val="tx1"/>
                </a:solidFill>
              </a:rPr>
              <a:t>Not</a:t>
            </a:r>
            <a:r>
              <a:rPr lang="nl-NL" sz="2000" dirty="0" smtClean="0">
                <a:solidFill>
                  <a:schemeClr val="tx1"/>
                </a:solidFill>
              </a:rPr>
              <a:t> </a:t>
            </a:r>
            <a:r>
              <a:rPr lang="nl-NL" sz="2000" dirty="0" err="1" smtClean="0">
                <a:solidFill>
                  <a:schemeClr val="tx1"/>
                </a:solidFill>
              </a:rPr>
              <a:t>included</a:t>
            </a:r>
            <a:r>
              <a:rPr lang="nl-NL" sz="2000" dirty="0" smtClean="0">
                <a:solidFill>
                  <a:schemeClr val="tx1"/>
                </a:solidFill>
              </a:rPr>
              <a:t> in </a:t>
            </a:r>
            <a:r>
              <a:rPr lang="nl-NL" sz="2000" i="1" dirty="0" err="1" smtClean="0">
                <a:solidFill>
                  <a:schemeClr val="tx1"/>
                </a:solidFill>
              </a:rPr>
              <a:t>sklearn</a:t>
            </a:r>
            <a:endParaRPr lang="nl-NL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41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234458"/>
          </a:xfrm>
        </p:spPr>
        <p:txBody>
          <a:bodyPr/>
          <a:lstStyle/>
          <a:p>
            <a:r>
              <a:rPr lang="nl-NL" sz="2400" dirty="0"/>
              <a:t>Natural Language Processing (NLP)</a:t>
            </a:r>
          </a:p>
          <a:p>
            <a:endParaRPr lang="nl-NL" sz="2400" dirty="0"/>
          </a:p>
          <a:p>
            <a:r>
              <a:rPr lang="nl-NL" sz="2400" dirty="0" err="1" smtClean="0"/>
              <a:t>Modeling</a:t>
            </a:r>
            <a:r>
              <a:rPr lang="nl-NL" sz="2400" dirty="0" smtClean="0"/>
              <a:t> text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 smtClean="0"/>
              <a:t>Classification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Naïve</a:t>
            </a:r>
            <a:r>
              <a:rPr lang="nl-NL" sz="2400" dirty="0" smtClean="0"/>
              <a:t> Bayes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0963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Bayes’ </a:t>
            </a:r>
            <a:r>
              <a:rPr lang="nl-NL" dirty="0" err="1" smtClean="0"/>
              <a:t>theorem</a:t>
            </a:r>
            <a:endParaRPr lang="nl-NL" dirty="0"/>
          </a:p>
        </p:txBody>
      </p:sp>
      <p:sp>
        <p:nvSpPr>
          <p:cNvPr id="5" name="Ovaal 4"/>
          <p:cNvSpPr/>
          <p:nvPr/>
        </p:nvSpPr>
        <p:spPr bwMode="auto">
          <a:xfrm>
            <a:off x="1223904" y="3671065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al 5"/>
          <p:cNvSpPr/>
          <p:nvPr/>
        </p:nvSpPr>
        <p:spPr bwMode="auto">
          <a:xfrm>
            <a:off x="3642476" y="2653754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al 6"/>
          <p:cNvSpPr/>
          <p:nvPr/>
        </p:nvSpPr>
        <p:spPr bwMode="auto">
          <a:xfrm>
            <a:off x="3611552" y="4791798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al 7"/>
          <p:cNvSpPr/>
          <p:nvPr/>
        </p:nvSpPr>
        <p:spPr bwMode="auto">
          <a:xfrm>
            <a:off x="6048440" y="1580692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al 8"/>
          <p:cNvSpPr/>
          <p:nvPr/>
        </p:nvSpPr>
        <p:spPr bwMode="auto">
          <a:xfrm>
            <a:off x="5993211" y="6057836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Rechte verbindingslijn 11"/>
          <p:cNvCxnSpPr/>
          <p:nvPr/>
        </p:nvCxnSpPr>
        <p:spPr bwMode="auto">
          <a:xfrm flipV="1">
            <a:off x="1584584" y="2901690"/>
            <a:ext cx="2089396" cy="916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Rechte verbindingslijn 12"/>
          <p:cNvCxnSpPr>
            <a:stCxn id="5" idx="6"/>
            <a:endCxn id="7" idx="2"/>
          </p:cNvCxnSpPr>
          <p:nvPr/>
        </p:nvCxnSpPr>
        <p:spPr bwMode="auto">
          <a:xfrm>
            <a:off x="1573328" y="3851085"/>
            <a:ext cx="2038224" cy="11207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Rechte verbindingslijn 15"/>
          <p:cNvCxnSpPr/>
          <p:nvPr/>
        </p:nvCxnSpPr>
        <p:spPr bwMode="auto">
          <a:xfrm flipV="1">
            <a:off x="3960976" y="1830862"/>
            <a:ext cx="2089396" cy="916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Rechte verbindingslijn 18"/>
          <p:cNvCxnSpPr/>
          <p:nvPr/>
        </p:nvCxnSpPr>
        <p:spPr bwMode="auto">
          <a:xfrm>
            <a:off x="3954987" y="5080980"/>
            <a:ext cx="2038224" cy="11207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kstvak 19"/>
          <p:cNvSpPr txBox="1"/>
          <p:nvPr/>
        </p:nvSpPr>
        <p:spPr>
          <a:xfrm>
            <a:off x="2419836" y="3390124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P(spam) = 30%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2471190" y="4061597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P(mail) = 70%</a:t>
            </a:r>
            <a:endParaRPr lang="nl-NL" dirty="0"/>
          </a:p>
        </p:txBody>
      </p:sp>
      <p:sp>
        <p:nvSpPr>
          <p:cNvPr id="22" name="Tekstvak 21"/>
          <p:cNvSpPr txBox="1"/>
          <p:nvPr/>
        </p:nvSpPr>
        <p:spPr>
          <a:xfrm>
            <a:off x="3984926" y="1620325"/>
            <a:ext cx="1943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P(“</a:t>
            </a:r>
            <a:r>
              <a:rPr lang="nl-NL" dirty="0" err="1" smtClean="0"/>
              <a:t>offer”|spam</a:t>
            </a:r>
            <a:r>
              <a:rPr lang="nl-NL" dirty="0" smtClean="0"/>
              <a:t>) = 50%</a:t>
            </a:r>
            <a:endParaRPr lang="nl-NL" dirty="0"/>
          </a:p>
        </p:txBody>
      </p:sp>
      <p:sp>
        <p:nvSpPr>
          <p:cNvPr id="25" name="Tekstvak 24"/>
          <p:cNvSpPr txBox="1"/>
          <p:nvPr/>
        </p:nvSpPr>
        <p:spPr>
          <a:xfrm>
            <a:off x="4187587" y="4693798"/>
            <a:ext cx="1834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P(“</a:t>
            </a:r>
            <a:r>
              <a:rPr lang="nl-NL" dirty="0" err="1" smtClean="0"/>
              <a:t>offer”|mail</a:t>
            </a:r>
            <a:r>
              <a:rPr lang="nl-NL" dirty="0" smtClean="0"/>
              <a:t>) = 10%</a:t>
            </a:r>
            <a:endParaRPr lang="nl-NL" dirty="0"/>
          </a:p>
        </p:txBody>
      </p:sp>
      <p:sp>
        <p:nvSpPr>
          <p:cNvPr id="26" name="Tekstvak 25"/>
          <p:cNvSpPr txBox="1"/>
          <p:nvPr/>
        </p:nvSpPr>
        <p:spPr>
          <a:xfrm>
            <a:off x="6574944" y="5915410"/>
            <a:ext cx="1907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P(“offer” &amp; mail) = 7%</a:t>
            </a:r>
            <a:endParaRPr lang="nl-NL" dirty="0"/>
          </a:p>
        </p:txBody>
      </p:sp>
      <p:sp>
        <p:nvSpPr>
          <p:cNvPr id="27" name="Tekstvak 26"/>
          <p:cNvSpPr txBox="1"/>
          <p:nvPr/>
        </p:nvSpPr>
        <p:spPr>
          <a:xfrm>
            <a:off x="6588224" y="1556792"/>
            <a:ext cx="2116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P(“offer” &amp; spam) = 15%</a:t>
            </a:r>
            <a:endParaRPr lang="nl-NL" dirty="0"/>
          </a:p>
        </p:txBody>
      </p:sp>
      <p:sp>
        <p:nvSpPr>
          <p:cNvPr id="28" name="Tekstvak 27"/>
          <p:cNvSpPr txBox="1"/>
          <p:nvPr/>
        </p:nvSpPr>
        <p:spPr>
          <a:xfrm>
            <a:off x="3722231" y="5750118"/>
            <a:ext cx="2503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The word “offer”</a:t>
            </a:r>
          </a:p>
          <a:p>
            <a:r>
              <a:rPr lang="nl-NL" dirty="0" err="1" smtClean="0"/>
              <a:t>occurs</a:t>
            </a:r>
            <a:r>
              <a:rPr lang="nl-NL" dirty="0" smtClean="0"/>
              <a:t> in 10% of </a:t>
            </a:r>
          </a:p>
          <a:p>
            <a:r>
              <a:rPr lang="nl-NL" dirty="0" smtClean="0"/>
              <a:t>regular mail</a:t>
            </a:r>
            <a:endParaRPr lang="nl-NL" dirty="0"/>
          </a:p>
        </p:txBody>
      </p:sp>
      <p:sp>
        <p:nvSpPr>
          <p:cNvPr id="30" name="Tekstvak 29"/>
          <p:cNvSpPr txBox="1"/>
          <p:nvPr/>
        </p:nvSpPr>
        <p:spPr>
          <a:xfrm>
            <a:off x="998388" y="4488610"/>
            <a:ext cx="1279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The </a:t>
            </a:r>
            <a:r>
              <a:rPr lang="nl-NL" dirty="0" err="1" smtClean="0"/>
              <a:t>majority</a:t>
            </a:r>
            <a:r>
              <a:rPr lang="nl-NL" dirty="0" smtClean="0"/>
              <a:t> of e-mail is </a:t>
            </a:r>
            <a:r>
              <a:rPr lang="nl-NL" dirty="0" err="1" smtClean="0"/>
              <a:t>not</a:t>
            </a:r>
            <a:r>
              <a:rPr lang="nl-NL" dirty="0" smtClean="0"/>
              <a:t> spam</a:t>
            </a:r>
            <a:endParaRPr lang="nl-NL" dirty="0"/>
          </a:p>
        </p:txBody>
      </p:sp>
      <p:sp>
        <p:nvSpPr>
          <p:cNvPr id="31" name="Tekstvak 30"/>
          <p:cNvSpPr txBox="1"/>
          <p:nvPr/>
        </p:nvSpPr>
        <p:spPr>
          <a:xfrm>
            <a:off x="4638652" y="2461964"/>
            <a:ext cx="1279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In spam, the word </a:t>
            </a:r>
            <a:r>
              <a:rPr lang="nl-NL" dirty="0" err="1" smtClean="0"/>
              <a:t>occurs</a:t>
            </a:r>
            <a:r>
              <a:rPr lang="nl-NL" dirty="0" smtClean="0"/>
              <a:t> in 50% of mail</a:t>
            </a:r>
            <a:endParaRPr lang="nl-NL" dirty="0"/>
          </a:p>
        </p:txBody>
      </p:sp>
      <p:sp>
        <p:nvSpPr>
          <p:cNvPr id="32" name="Tekstvak 31"/>
          <p:cNvSpPr txBox="1"/>
          <p:nvPr/>
        </p:nvSpPr>
        <p:spPr>
          <a:xfrm>
            <a:off x="6374295" y="3097736"/>
            <a:ext cx="2544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err="1" smtClean="0"/>
              <a:t>If</a:t>
            </a:r>
            <a:r>
              <a:rPr lang="nl-NL" sz="1800" dirty="0" smtClean="0"/>
              <a:t> we </a:t>
            </a:r>
            <a:r>
              <a:rPr lang="nl-NL" sz="1800" dirty="0" err="1" smtClean="0"/>
              <a:t>encounter</a:t>
            </a:r>
            <a:r>
              <a:rPr lang="nl-NL" sz="1800" dirty="0" smtClean="0"/>
              <a:t> the word “offer”, the e-mail is  </a:t>
            </a:r>
            <a:r>
              <a:rPr lang="nl-NL" sz="1800" dirty="0" err="1" smtClean="0"/>
              <a:t>about</a:t>
            </a:r>
            <a:r>
              <a:rPr lang="nl-NL" sz="1800" dirty="0" smtClean="0"/>
              <a:t> </a:t>
            </a:r>
            <a:r>
              <a:rPr lang="nl-NL" sz="1800" dirty="0" err="1" smtClean="0"/>
              <a:t>twice</a:t>
            </a:r>
            <a:r>
              <a:rPr lang="nl-NL" sz="1800" dirty="0" smtClean="0"/>
              <a:t> as </a:t>
            </a:r>
            <a:r>
              <a:rPr lang="nl-NL" sz="1800" dirty="0" err="1" smtClean="0"/>
              <a:t>likely</a:t>
            </a:r>
            <a:r>
              <a:rPr lang="nl-NL" sz="1800" dirty="0" smtClean="0"/>
              <a:t> (15/7)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be</a:t>
            </a:r>
            <a:r>
              <a:rPr lang="nl-NL" sz="1800" dirty="0" smtClean="0"/>
              <a:t> spam </a:t>
            </a:r>
            <a:r>
              <a:rPr lang="nl-NL" sz="1800" dirty="0" err="1" smtClean="0"/>
              <a:t>than</a:t>
            </a:r>
            <a:r>
              <a:rPr lang="nl-NL" sz="1800" dirty="0" smtClean="0"/>
              <a:t> </a:t>
            </a:r>
            <a:r>
              <a:rPr lang="nl-NL" sz="1800" dirty="0" err="1" smtClean="0"/>
              <a:t>not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15411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2" grpId="0"/>
      <p:bldP spid="25" grpId="0"/>
      <p:bldP spid="26" grpId="0"/>
      <p:bldP spid="27" grpId="0"/>
      <p:bldP spid="28" grpId="0"/>
      <p:bldP spid="31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Bayes’ </a:t>
            </a:r>
            <a:r>
              <a:rPr lang="nl-NL" dirty="0" err="1" smtClean="0"/>
              <a:t>theorem</a:t>
            </a:r>
            <a:r>
              <a:rPr lang="nl-NL" dirty="0" smtClean="0"/>
              <a:t> in text </a:t>
            </a:r>
            <a:r>
              <a:rPr lang="nl-NL" dirty="0" err="1" smtClean="0"/>
              <a:t>mining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228850"/>
          </a:xfrm>
        </p:spPr>
        <p:txBody>
          <a:bodyPr/>
          <a:lstStyle/>
          <a:p>
            <a:r>
              <a:rPr lang="nl-NL" sz="2400" dirty="0" smtClean="0"/>
              <a:t>We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Bayes’ </a:t>
            </a:r>
            <a:r>
              <a:rPr lang="nl-NL" sz="2400" dirty="0" err="1" smtClean="0"/>
              <a:t>theorem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calculate</a:t>
            </a:r>
            <a:r>
              <a:rPr lang="nl-NL" sz="2400" dirty="0" smtClean="0"/>
              <a:t> a </a:t>
            </a:r>
            <a:r>
              <a:rPr lang="nl-NL" sz="2400" dirty="0" err="1" smtClean="0"/>
              <a:t>probability</a:t>
            </a:r>
            <a:r>
              <a:rPr lang="nl-NL" sz="2400" dirty="0" smtClean="0"/>
              <a:t> </a:t>
            </a:r>
            <a:r>
              <a:rPr lang="nl-NL" sz="2400" dirty="0" err="1" smtClean="0"/>
              <a:t>that</a:t>
            </a:r>
            <a:r>
              <a:rPr lang="nl-NL" sz="2400" dirty="0" smtClean="0"/>
              <a:t> a text </a:t>
            </a:r>
            <a:r>
              <a:rPr lang="nl-NL" sz="2400" dirty="0" err="1" smtClean="0"/>
              <a:t>belongs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a </a:t>
            </a:r>
            <a:r>
              <a:rPr lang="nl-NL" sz="2400" dirty="0" err="1" smtClean="0"/>
              <a:t>certain</a:t>
            </a:r>
            <a:r>
              <a:rPr lang="nl-NL" sz="2400" dirty="0" smtClean="0"/>
              <a:t> </a:t>
            </a:r>
            <a:r>
              <a:rPr lang="nl-NL" sz="2400" dirty="0" err="1" smtClean="0"/>
              <a:t>category</a:t>
            </a:r>
            <a:r>
              <a:rPr lang="nl-NL" sz="2400" dirty="0" smtClean="0"/>
              <a:t> (e.g., spam)</a:t>
            </a:r>
          </a:p>
          <a:p>
            <a:endParaRPr lang="nl-NL" sz="2400" dirty="0"/>
          </a:p>
          <a:p>
            <a:r>
              <a:rPr lang="nl-NL" sz="2400" dirty="0" smtClean="0"/>
              <a:t>The </a:t>
            </a:r>
            <a:r>
              <a:rPr lang="nl-NL" sz="2400" dirty="0" err="1" smtClean="0"/>
              <a:t>frequency</a:t>
            </a:r>
            <a:r>
              <a:rPr lang="nl-NL" sz="2400" dirty="0" smtClean="0"/>
              <a:t> of </a:t>
            </a:r>
            <a:r>
              <a:rPr lang="nl-NL" sz="2400" dirty="0" err="1" smtClean="0"/>
              <a:t>each</a:t>
            </a:r>
            <a:r>
              <a:rPr lang="nl-NL" sz="2400" dirty="0" smtClean="0"/>
              <a:t> word </a:t>
            </a:r>
            <a:r>
              <a:rPr lang="nl-NL" sz="2400" dirty="0" err="1" smtClean="0"/>
              <a:t>determines</a:t>
            </a:r>
            <a:r>
              <a:rPr lang="nl-NL" sz="2400" dirty="0" smtClean="0"/>
              <a:t> the </a:t>
            </a:r>
            <a:r>
              <a:rPr lang="nl-NL" sz="2400" dirty="0" err="1" smtClean="0"/>
              <a:t>probability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But </a:t>
            </a:r>
            <a:r>
              <a:rPr lang="nl-NL" sz="2400" dirty="0" err="1" smtClean="0"/>
              <a:t>how</a:t>
            </a:r>
            <a:r>
              <a:rPr lang="nl-NL" sz="2400" dirty="0" smtClean="0"/>
              <a:t> do we combine the </a:t>
            </a:r>
            <a:r>
              <a:rPr lang="nl-NL" sz="2400" dirty="0" err="1" smtClean="0"/>
              <a:t>probabilities</a:t>
            </a:r>
            <a:r>
              <a:rPr lang="nl-NL" sz="2400" dirty="0" smtClean="0"/>
              <a:t> of the different </a:t>
            </a:r>
            <a:r>
              <a:rPr lang="nl-NL" sz="2400" dirty="0" err="1" smtClean="0"/>
              <a:t>words</a:t>
            </a:r>
            <a:r>
              <a:rPr lang="nl-NL" sz="2400" dirty="0" smtClean="0"/>
              <a:t>?</a:t>
            </a:r>
          </a:p>
          <a:p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66620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Naïve</a:t>
            </a:r>
            <a:r>
              <a:rPr lang="nl-NL" dirty="0" smtClean="0"/>
              <a:t> Bayes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711785"/>
          </a:xfrm>
        </p:spPr>
        <p:txBody>
          <a:bodyPr/>
          <a:lstStyle/>
          <a:p>
            <a:r>
              <a:rPr lang="nl-NL" sz="2400" dirty="0" err="1" smtClean="0"/>
              <a:t>If</a:t>
            </a:r>
            <a:r>
              <a:rPr lang="nl-NL" sz="2400" dirty="0" smtClean="0"/>
              <a:t> I flip </a:t>
            </a:r>
            <a:r>
              <a:rPr lang="nl-NL" sz="2400" dirty="0" err="1" smtClean="0"/>
              <a:t>two</a:t>
            </a:r>
            <a:r>
              <a:rPr lang="nl-NL" sz="2400" dirty="0" smtClean="0"/>
              <a:t> </a:t>
            </a:r>
            <a:r>
              <a:rPr lang="nl-NL" sz="2400" dirty="0" err="1" smtClean="0"/>
              <a:t>coins</a:t>
            </a:r>
            <a:r>
              <a:rPr lang="nl-NL" sz="2400" dirty="0" smtClean="0"/>
              <a:t>, the </a:t>
            </a:r>
            <a:r>
              <a:rPr lang="nl-NL" sz="2400" dirty="0" err="1" smtClean="0"/>
              <a:t>probability</a:t>
            </a:r>
            <a:r>
              <a:rPr lang="nl-NL" sz="2400" dirty="0" smtClean="0"/>
              <a:t> of </a:t>
            </a:r>
            <a:r>
              <a:rPr lang="nl-NL" sz="2400" dirty="0" err="1" smtClean="0"/>
              <a:t>one</a:t>
            </a:r>
            <a:r>
              <a:rPr lang="nl-NL" sz="2400" dirty="0" smtClean="0"/>
              <a:t> </a:t>
            </a:r>
            <a:r>
              <a:rPr lang="nl-NL" sz="2400" dirty="0" err="1" smtClean="0"/>
              <a:t>coin</a:t>
            </a:r>
            <a:r>
              <a:rPr lang="nl-NL" sz="2400" dirty="0" smtClean="0"/>
              <a:t> </a:t>
            </a:r>
            <a:r>
              <a:rPr lang="nl-NL" sz="2400" dirty="0" err="1" smtClean="0"/>
              <a:t>being</a:t>
            </a:r>
            <a:r>
              <a:rPr lang="nl-NL" sz="2400" dirty="0" smtClean="0"/>
              <a:t> </a:t>
            </a:r>
            <a:r>
              <a:rPr lang="nl-NL" sz="2400" dirty="0" err="1" smtClean="0"/>
              <a:t>heads</a:t>
            </a:r>
            <a:r>
              <a:rPr lang="nl-NL" sz="2400" dirty="0" smtClean="0"/>
              <a:t> does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influence</a:t>
            </a:r>
            <a:r>
              <a:rPr lang="nl-NL" sz="2400" dirty="0" smtClean="0"/>
              <a:t> the </a:t>
            </a:r>
            <a:r>
              <a:rPr lang="nl-NL" sz="2400" dirty="0" err="1" smtClean="0"/>
              <a:t>other</a:t>
            </a:r>
            <a:r>
              <a:rPr lang="nl-NL" sz="2400" dirty="0" smtClean="0"/>
              <a:t>: </a:t>
            </a:r>
            <a:r>
              <a:rPr lang="nl-NL" sz="2400" dirty="0" err="1" smtClean="0"/>
              <a:t>they</a:t>
            </a:r>
            <a:r>
              <a:rPr lang="nl-NL" sz="2400" dirty="0" smtClean="0"/>
              <a:t> are independent. We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multiply</a:t>
            </a:r>
            <a:r>
              <a:rPr lang="nl-NL" sz="2400" dirty="0" smtClean="0"/>
              <a:t> the </a:t>
            </a:r>
            <a:r>
              <a:rPr lang="nl-NL" sz="2400" dirty="0" err="1" smtClean="0"/>
              <a:t>probabilities</a:t>
            </a:r>
            <a:r>
              <a:rPr lang="nl-NL" sz="2400" dirty="0"/>
              <a:t>.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The </a:t>
            </a:r>
            <a:r>
              <a:rPr lang="nl-NL" sz="2400" dirty="0" err="1" smtClean="0"/>
              <a:t>probabilities</a:t>
            </a:r>
            <a:r>
              <a:rPr lang="nl-NL" sz="2400" dirty="0" smtClean="0"/>
              <a:t> of </a:t>
            </a:r>
            <a:r>
              <a:rPr lang="nl-NL" sz="2400" dirty="0" err="1" smtClean="0"/>
              <a:t>two</a:t>
            </a:r>
            <a:r>
              <a:rPr lang="nl-NL" sz="2400" dirty="0" smtClean="0"/>
              <a:t> </a:t>
            </a:r>
            <a:r>
              <a:rPr lang="nl-NL" sz="2400" dirty="0" err="1" smtClean="0"/>
              <a:t>words</a:t>
            </a:r>
            <a:r>
              <a:rPr lang="nl-NL" sz="2400" dirty="0" smtClean="0"/>
              <a:t> </a:t>
            </a:r>
            <a:r>
              <a:rPr lang="nl-NL" sz="2400" dirty="0" err="1" smtClean="0"/>
              <a:t>being</a:t>
            </a:r>
            <a:r>
              <a:rPr lang="nl-NL" sz="2400" dirty="0" smtClean="0"/>
              <a:t> in a text (e.g., ‘</a:t>
            </a:r>
            <a:r>
              <a:rPr lang="nl-NL" sz="2400" dirty="0" err="1" smtClean="0"/>
              <a:t>police</a:t>
            </a:r>
            <a:r>
              <a:rPr lang="nl-NL" sz="2400" dirty="0" smtClean="0"/>
              <a:t>’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‘crime’) are </a:t>
            </a:r>
            <a:r>
              <a:rPr lang="nl-NL" sz="2400" dirty="0" err="1" smtClean="0"/>
              <a:t>definitely</a:t>
            </a:r>
            <a:r>
              <a:rPr lang="nl-NL" sz="2400" dirty="0" smtClean="0"/>
              <a:t> </a:t>
            </a:r>
            <a:r>
              <a:rPr lang="nl-NL" sz="2400" b="1" dirty="0" err="1" smtClean="0"/>
              <a:t>not</a:t>
            </a:r>
            <a:r>
              <a:rPr lang="nl-NL" sz="2400" b="1" dirty="0" smtClean="0"/>
              <a:t> </a:t>
            </a:r>
            <a:r>
              <a:rPr lang="nl-NL" sz="2400" dirty="0" smtClean="0"/>
              <a:t>independent</a:t>
            </a:r>
          </a:p>
          <a:p>
            <a:endParaRPr lang="nl-NL" sz="2400" dirty="0"/>
          </a:p>
          <a:p>
            <a:r>
              <a:rPr lang="nl-NL" sz="2400" dirty="0" err="1" smtClean="0"/>
              <a:t>Yet</a:t>
            </a:r>
            <a:r>
              <a:rPr lang="nl-NL" sz="2400" dirty="0" smtClean="0"/>
              <a:t> this is </a:t>
            </a:r>
            <a:r>
              <a:rPr lang="nl-NL" sz="2400" dirty="0" err="1" smtClean="0"/>
              <a:t>exactly</a:t>
            </a:r>
            <a:r>
              <a:rPr lang="nl-NL" sz="2400" dirty="0" smtClean="0"/>
              <a:t> </a:t>
            </a:r>
            <a:r>
              <a:rPr lang="nl-NL" sz="2400" dirty="0" err="1" smtClean="0"/>
              <a:t>what</a:t>
            </a:r>
            <a:r>
              <a:rPr lang="nl-NL" sz="2400" dirty="0" smtClean="0"/>
              <a:t> is </a:t>
            </a:r>
            <a:r>
              <a:rPr lang="nl-NL" sz="2400" dirty="0" err="1" smtClean="0"/>
              <a:t>assumed</a:t>
            </a:r>
            <a:r>
              <a:rPr lang="nl-NL" sz="2400" dirty="0" smtClean="0"/>
              <a:t> in </a:t>
            </a:r>
            <a:r>
              <a:rPr lang="nl-NL" sz="2400" dirty="0" err="1" smtClean="0"/>
              <a:t>Naïve</a:t>
            </a:r>
            <a:r>
              <a:rPr lang="nl-NL" sz="2400" dirty="0" smtClean="0"/>
              <a:t> Bayes (</a:t>
            </a:r>
            <a:r>
              <a:rPr lang="nl-NL" sz="2400" dirty="0" err="1" smtClean="0"/>
              <a:t>hence</a:t>
            </a:r>
            <a:r>
              <a:rPr lang="nl-NL" sz="2400" dirty="0" smtClean="0"/>
              <a:t>: ‘</a:t>
            </a:r>
            <a:r>
              <a:rPr lang="nl-NL" sz="2400" dirty="0" err="1" smtClean="0"/>
              <a:t>naïve</a:t>
            </a:r>
            <a:r>
              <a:rPr lang="nl-NL" sz="2400" dirty="0" smtClean="0"/>
              <a:t>’),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works</a:t>
            </a:r>
            <a:r>
              <a:rPr lang="nl-NL" sz="2400" dirty="0" smtClean="0"/>
              <a:t> well in </a:t>
            </a:r>
            <a:r>
              <a:rPr lang="nl-NL" sz="2400" dirty="0" err="1" smtClean="0"/>
              <a:t>practice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2173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4263"/>
            <a:ext cx="6686128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</a:t>
            </a:r>
            <a:r>
              <a:rPr lang="nl-NL" dirty="0" err="1" smtClean="0"/>
              <a:t>Naïve</a:t>
            </a:r>
            <a:r>
              <a:rPr lang="nl-NL" dirty="0" smtClean="0"/>
              <a:t> Bayes</a:t>
            </a:r>
            <a:endParaRPr lang="nl-NL" dirty="0"/>
          </a:p>
        </p:txBody>
      </p:sp>
      <p:sp>
        <p:nvSpPr>
          <p:cNvPr id="5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755576" y="1556792"/>
            <a:ext cx="7881938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 bwMode="auto">
          <a:xfrm>
            <a:off x="838200" y="1521384"/>
            <a:ext cx="7881938" cy="766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this </a:t>
            </a:r>
            <a:r>
              <a:rPr lang="nl-NL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we </a:t>
            </a:r>
            <a:r>
              <a:rPr lang="nl-NL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code. </a:t>
            </a:r>
            <a:r>
              <a:rPr lang="nl-NL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Instead</a:t>
            </a: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code </a:t>
            </a:r>
            <a:r>
              <a:rPr lang="nl-NL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yourself</a:t>
            </a: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kind of code </a:t>
            </a:r>
            <a:r>
              <a:rPr lang="nl-NL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See the </a:t>
            </a:r>
            <a:r>
              <a:rPr lang="nl-NL" sz="18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8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documentation</a:t>
            </a: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sklearn.naive_bayes_MultinomialNB</a:t>
            </a: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Naive</a:t>
            </a: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Bayes model object.</a:t>
            </a:r>
          </a:p>
          <a:p>
            <a:pPr marL="0" indent="0">
              <a:buNone/>
            </a:pPr>
            <a:endParaRPr lang="nl-NL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Steps:</a:t>
            </a:r>
          </a:p>
          <a:p>
            <a:pPr marL="0" indent="0">
              <a:buNone/>
            </a:pPr>
            <a:endParaRPr lang="nl-NL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the relevant </a:t>
            </a:r>
            <a:r>
              <a:rPr lang="nl-NL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libraries</a:t>
            </a: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/or </a:t>
            </a:r>
            <a:r>
              <a:rPr lang="nl-NL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endParaRPr lang="nl-NL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training </a:t>
            </a:r>
            <a:r>
              <a:rPr lang="nl-NL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test set</a:t>
            </a:r>
          </a:p>
          <a:p>
            <a:pPr>
              <a:buFont typeface="+mj-lt"/>
              <a:buAutoNum type="arabicPeriod"/>
            </a:pP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Train a NB model on the training set</a:t>
            </a:r>
          </a:p>
          <a:p>
            <a:pPr>
              <a:buFont typeface="+mj-lt"/>
              <a:buAutoNum type="arabicPeriod"/>
            </a:pPr>
            <a:r>
              <a:rPr lang="nl-NL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class (Lisa or Bart) of the test set.</a:t>
            </a:r>
          </a:p>
          <a:p>
            <a:pPr>
              <a:buFont typeface="+mj-lt"/>
              <a:buAutoNum type="arabicPeriod"/>
            </a:pPr>
            <a:r>
              <a:rPr lang="nl-NL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8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model?</a:t>
            </a:r>
            <a:endParaRPr lang="nl-NL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63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Prior </a:t>
            </a:r>
            <a:r>
              <a:rPr lang="nl-NL" dirty="0" err="1" smtClean="0"/>
              <a:t>probability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484578"/>
          </a:xfrm>
        </p:spPr>
        <p:txBody>
          <a:bodyPr/>
          <a:lstStyle/>
          <a:p>
            <a:r>
              <a:rPr lang="nl-NL" sz="2400" dirty="0" err="1" smtClean="0"/>
              <a:t>If</a:t>
            </a:r>
            <a:r>
              <a:rPr lang="nl-NL" sz="2400" dirty="0"/>
              <a:t> </a:t>
            </a:r>
            <a:r>
              <a:rPr lang="nl-NL" sz="2400" dirty="0" smtClean="0"/>
              <a:t>the </a:t>
            </a:r>
            <a:r>
              <a:rPr lang="nl-NL" sz="2400" dirty="0" err="1" smtClean="0"/>
              <a:t>distribution</a:t>
            </a:r>
            <a:r>
              <a:rPr lang="nl-NL" sz="2400" dirty="0" smtClean="0"/>
              <a:t> of </a:t>
            </a:r>
            <a:r>
              <a:rPr lang="nl-NL" sz="2400" dirty="0" err="1" smtClean="0"/>
              <a:t>your</a:t>
            </a:r>
            <a:r>
              <a:rPr lang="nl-NL" sz="2400" dirty="0" smtClean="0"/>
              <a:t> classes is </a:t>
            </a:r>
            <a:r>
              <a:rPr lang="nl-NL" sz="2400" dirty="0" err="1" smtClean="0"/>
              <a:t>uneven</a:t>
            </a:r>
            <a:r>
              <a:rPr lang="nl-NL" sz="2400" dirty="0" smtClean="0"/>
              <a:t>, the </a:t>
            </a:r>
            <a:r>
              <a:rPr lang="nl-NL" sz="2400" i="1" dirty="0" smtClean="0"/>
              <a:t>prior </a:t>
            </a:r>
            <a:r>
              <a:rPr lang="nl-NL" sz="2400" dirty="0" err="1" smtClean="0"/>
              <a:t>probability</a:t>
            </a:r>
            <a:r>
              <a:rPr lang="nl-NL" sz="2400" dirty="0" smtClean="0"/>
              <a:t> </a:t>
            </a:r>
            <a:r>
              <a:rPr lang="nl-NL" sz="2400" dirty="0" err="1" smtClean="0"/>
              <a:t>will</a:t>
            </a:r>
            <a:r>
              <a:rPr lang="nl-NL" sz="2400" dirty="0" smtClean="0"/>
              <a:t> </a:t>
            </a:r>
            <a:r>
              <a:rPr lang="nl-NL" sz="2400" dirty="0" err="1" smtClean="0"/>
              <a:t>reflect</a:t>
            </a:r>
            <a:r>
              <a:rPr lang="nl-NL" sz="2400" dirty="0" smtClean="0"/>
              <a:t> this</a:t>
            </a:r>
          </a:p>
          <a:p>
            <a:endParaRPr lang="nl-NL" sz="2400" dirty="0"/>
          </a:p>
          <a:p>
            <a:r>
              <a:rPr lang="nl-NL" sz="2400" dirty="0" smtClean="0"/>
              <a:t>Simpsons </a:t>
            </a:r>
            <a:r>
              <a:rPr lang="nl-NL" sz="2400" dirty="0" err="1" smtClean="0"/>
              <a:t>example</a:t>
            </a:r>
            <a:r>
              <a:rPr lang="nl-NL" sz="2400" dirty="0" smtClean="0"/>
              <a:t>: </a:t>
            </a:r>
            <a:r>
              <a:rPr lang="nl-NL" sz="2400" dirty="0" err="1" smtClean="0"/>
              <a:t>given</a:t>
            </a:r>
            <a:r>
              <a:rPr lang="nl-NL" sz="2400" dirty="0" smtClean="0"/>
              <a:t> no </a:t>
            </a:r>
            <a:r>
              <a:rPr lang="nl-NL" sz="2400" dirty="0" err="1" smtClean="0"/>
              <a:t>other</a:t>
            </a:r>
            <a:r>
              <a:rPr lang="nl-NL" sz="2400" dirty="0" smtClean="0"/>
              <a:t> information, the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</a:t>
            </a:r>
            <a:r>
              <a:rPr lang="nl-NL" sz="2400" dirty="0" err="1" smtClean="0"/>
              <a:t>will</a:t>
            </a:r>
            <a:r>
              <a:rPr lang="nl-NL" sz="2400" dirty="0" smtClean="0"/>
              <a:t> </a:t>
            </a:r>
            <a:r>
              <a:rPr lang="nl-NL" sz="2400" dirty="0" err="1" smtClean="0"/>
              <a:t>classify</a:t>
            </a:r>
            <a:r>
              <a:rPr lang="nl-NL" sz="2400" dirty="0" smtClean="0"/>
              <a:t> the </a:t>
            </a:r>
            <a:r>
              <a:rPr lang="nl-NL" sz="2400" dirty="0" err="1" smtClean="0"/>
              <a:t>utterance</a:t>
            </a:r>
            <a:r>
              <a:rPr lang="nl-NL" sz="2400" dirty="0" smtClean="0"/>
              <a:t> as </a:t>
            </a:r>
            <a:r>
              <a:rPr lang="nl-NL" sz="2400" dirty="0" err="1" smtClean="0"/>
              <a:t>Bart’s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Whether</a:t>
            </a:r>
            <a:r>
              <a:rPr lang="nl-NL" sz="2400" dirty="0" smtClean="0"/>
              <a:t> this is a </a:t>
            </a:r>
            <a:r>
              <a:rPr lang="nl-NL" sz="2400" dirty="0" err="1" smtClean="0"/>
              <a:t>problem</a:t>
            </a:r>
            <a:r>
              <a:rPr lang="nl-NL" sz="2400" dirty="0" smtClean="0"/>
              <a:t>, </a:t>
            </a:r>
            <a:r>
              <a:rPr lang="nl-NL" sz="2400" dirty="0" err="1" smtClean="0"/>
              <a:t>depends</a:t>
            </a:r>
            <a:r>
              <a:rPr lang="nl-NL" sz="2400" dirty="0" smtClean="0"/>
              <a:t> on </a:t>
            </a:r>
            <a:r>
              <a:rPr lang="nl-NL" sz="2400" dirty="0" err="1" smtClean="0"/>
              <a:t>your</a:t>
            </a:r>
            <a:r>
              <a:rPr lang="nl-NL" sz="2400" dirty="0" smtClean="0"/>
              <a:t> goal (</a:t>
            </a:r>
            <a:r>
              <a:rPr lang="nl-NL" sz="2400" dirty="0" err="1" smtClean="0"/>
              <a:t>preference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accuracy</a:t>
            </a:r>
            <a:r>
              <a:rPr lang="nl-NL" sz="2400" dirty="0" smtClean="0"/>
              <a:t>/</a:t>
            </a:r>
            <a:r>
              <a:rPr lang="nl-NL" sz="2400" dirty="0" err="1" smtClean="0"/>
              <a:t>precision</a:t>
            </a:r>
            <a:r>
              <a:rPr lang="nl-NL" sz="2400" dirty="0"/>
              <a:t>/</a:t>
            </a:r>
            <a:r>
              <a:rPr lang="nl-NL" sz="2400" dirty="0" err="1" smtClean="0"/>
              <a:t>recall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If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want,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sample </a:t>
            </a:r>
            <a:r>
              <a:rPr lang="nl-NL" sz="2400" dirty="0" err="1" smtClean="0"/>
              <a:t>both</a:t>
            </a:r>
            <a:r>
              <a:rPr lang="nl-NL" sz="2400" dirty="0" smtClean="0"/>
              <a:t> classes </a:t>
            </a:r>
            <a:r>
              <a:rPr lang="nl-NL" sz="2400" dirty="0" err="1" smtClean="0"/>
              <a:t>evenly</a:t>
            </a:r>
            <a:r>
              <a:rPr lang="nl-NL" sz="2400" dirty="0" smtClean="0"/>
              <a:t>, or </a:t>
            </a:r>
            <a:r>
              <a:rPr lang="nl-NL" sz="2400" dirty="0" err="1" smtClean="0"/>
              <a:t>explicitly</a:t>
            </a:r>
            <a:r>
              <a:rPr lang="nl-NL" sz="2400" dirty="0" smtClean="0"/>
              <a:t> model </a:t>
            </a:r>
            <a:r>
              <a:rPr lang="nl-NL" sz="2400" dirty="0" err="1" smtClean="0"/>
              <a:t>your</a:t>
            </a:r>
            <a:r>
              <a:rPr lang="nl-NL" sz="2400" dirty="0" smtClean="0"/>
              <a:t> prior (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some</a:t>
            </a:r>
            <a:r>
              <a:rPr lang="nl-NL" sz="2400" dirty="0" smtClean="0"/>
              <a:t> </a:t>
            </a:r>
            <a:r>
              <a:rPr lang="nl-NL" sz="2400" dirty="0" err="1" smtClean="0"/>
              <a:t>models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07916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Classification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02716"/>
          </a:xfrm>
        </p:spPr>
        <p:txBody>
          <a:bodyPr/>
          <a:lstStyle/>
          <a:p>
            <a:r>
              <a:rPr lang="nl-NL" sz="2400" dirty="0" smtClean="0"/>
              <a:t>The output of the </a:t>
            </a:r>
            <a:r>
              <a:rPr lang="nl-NL" sz="2400" dirty="0" err="1" smtClean="0"/>
              <a:t>Naive</a:t>
            </a:r>
            <a:r>
              <a:rPr lang="nl-NL" sz="2400" dirty="0" smtClean="0"/>
              <a:t> Bayes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is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actually</a:t>
            </a:r>
            <a:r>
              <a:rPr lang="nl-NL" sz="2400" dirty="0" smtClean="0"/>
              <a:t> a class</a:t>
            </a:r>
          </a:p>
          <a:p>
            <a:endParaRPr lang="nl-NL" sz="2400" dirty="0"/>
          </a:p>
          <a:p>
            <a:r>
              <a:rPr lang="nl-NL" sz="2400" dirty="0" err="1" smtClean="0"/>
              <a:t>Instead</a:t>
            </a:r>
            <a:r>
              <a:rPr lang="nl-NL" sz="2400" dirty="0" smtClean="0"/>
              <a:t>,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gives</a:t>
            </a:r>
            <a:r>
              <a:rPr lang="nl-NL" sz="2400" dirty="0" smtClean="0"/>
              <a:t> </a:t>
            </a:r>
            <a:r>
              <a:rPr lang="nl-NL" sz="2400" dirty="0" err="1" smtClean="0"/>
              <a:t>probabilities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each</a:t>
            </a:r>
            <a:r>
              <a:rPr lang="nl-NL" sz="2400" dirty="0" smtClean="0"/>
              <a:t> class </a:t>
            </a:r>
            <a:r>
              <a:rPr lang="nl-NL" sz="2400" dirty="0" err="1" smtClean="0"/>
              <a:t>C</a:t>
            </a:r>
            <a:r>
              <a:rPr lang="nl-NL" sz="2400" baseline="-25000" dirty="0" err="1" smtClean="0"/>
              <a:t>i</a:t>
            </a:r>
            <a:r>
              <a:rPr lang="nl-NL" sz="2400" dirty="0" smtClean="0"/>
              <a:t>: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 smtClean="0"/>
              <a:t>P(Y = </a:t>
            </a:r>
            <a:r>
              <a:rPr lang="nl-NL" sz="2400" dirty="0" err="1" smtClean="0"/>
              <a:t>C</a:t>
            </a:r>
            <a:r>
              <a:rPr lang="nl-NL" sz="2400" baseline="-25000" dirty="0" err="1" smtClean="0"/>
              <a:t>i</a:t>
            </a:r>
            <a:r>
              <a:rPr lang="nl-NL" sz="2400" baseline="-25000" dirty="0" smtClean="0"/>
              <a:t> </a:t>
            </a:r>
            <a:r>
              <a:rPr lang="nl-NL" sz="2400" dirty="0" smtClean="0"/>
              <a:t> | X)</a:t>
            </a:r>
          </a:p>
          <a:p>
            <a:pPr marL="0" indent="0">
              <a:buNone/>
            </a:pPr>
            <a:endParaRPr lang="nl-NL" sz="2400" dirty="0" smtClean="0"/>
          </a:p>
          <a:p>
            <a:r>
              <a:rPr lang="nl-NL" sz="2400" dirty="0" err="1" smtClean="0"/>
              <a:t>Typically</a:t>
            </a:r>
            <a:r>
              <a:rPr lang="nl-NL" sz="2400" dirty="0" smtClean="0"/>
              <a:t>, the </a:t>
            </a:r>
            <a:r>
              <a:rPr lang="nl-NL" sz="2400" dirty="0" err="1" smtClean="0"/>
              <a:t>classification</a:t>
            </a:r>
            <a:r>
              <a:rPr lang="nl-NL" sz="2400" dirty="0" smtClean="0"/>
              <a:t> takes the </a:t>
            </a:r>
            <a:r>
              <a:rPr lang="nl-NL" sz="2400" dirty="0" err="1" smtClean="0"/>
              <a:t>highest</a:t>
            </a:r>
            <a:r>
              <a:rPr lang="nl-NL" sz="2400" dirty="0" smtClean="0"/>
              <a:t> </a:t>
            </a:r>
            <a:r>
              <a:rPr lang="nl-NL" sz="2400" dirty="0" err="1" smtClean="0"/>
              <a:t>probability</a:t>
            </a:r>
            <a:endParaRPr lang="nl-NL" sz="2400" dirty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9493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189038"/>
            <a:ext cx="3456384" cy="5184576"/>
          </a:xfrm>
        </p:spPr>
      </p:pic>
    </p:spTree>
    <p:extLst>
      <p:ext uri="{BB962C8B-B14F-4D97-AF65-F5344CB8AC3E}">
        <p14:creationId xmlns:p14="http://schemas.microsoft.com/office/powerpoint/2010/main" val="919713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Evaluation of </a:t>
            </a:r>
            <a:r>
              <a:rPr lang="nl-NL" dirty="0" err="1" smtClean="0"/>
              <a:t>classification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/>
              <p:cNvSpPr txBox="1"/>
              <p:nvPr/>
            </p:nvSpPr>
            <p:spPr>
              <a:xfrm>
                <a:off x="3851920" y="3740638"/>
                <a:ext cx="4691156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20+30+10+50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110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=0.63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740638"/>
                <a:ext cx="4691156" cy="5305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3851920" y="4705073"/>
                <a:ext cx="3572260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50+10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0.83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705073"/>
                <a:ext cx="3572260" cy="530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3851920" y="5656179"/>
                <a:ext cx="3157211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30+50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=0.63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656179"/>
                <a:ext cx="3157211" cy="5305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kstvak 6"/>
          <p:cNvSpPr txBox="1"/>
          <p:nvPr/>
        </p:nvSpPr>
        <p:spPr>
          <a:xfrm>
            <a:off x="454048" y="2883999"/>
            <a:ext cx="2683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 smtClean="0"/>
              <a:t>What</a:t>
            </a:r>
            <a:r>
              <a:rPr lang="nl-NL" sz="1600" dirty="0" smtClean="0"/>
              <a:t> </a:t>
            </a:r>
            <a:r>
              <a:rPr lang="nl-NL" sz="1600" dirty="0" err="1" smtClean="0"/>
              <a:t>proportion</a:t>
            </a:r>
            <a:r>
              <a:rPr lang="nl-NL" sz="1600" dirty="0" smtClean="0"/>
              <a:t> is </a:t>
            </a:r>
            <a:r>
              <a:rPr lang="nl-NL" sz="1600" dirty="0" err="1" smtClean="0"/>
              <a:t>correctly</a:t>
            </a:r>
            <a:endParaRPr lang="nl-NL" sz="1600" dirty="0" smtClean="0"/>
          </a:p>
          <a:p>
            <a:r>
              <a:rPr lang="nl-NL" sz="1600" dirty="0" err="1" smtClean="0"/>
              <a:t>predicted</a:t>
            </a:r>
            <a:r>
              <a:rPr lang="nl-NL" sz="1600" dirty="0" smtClean="0"/>
              <a:t>?</a:t>
            </a:r>
          </a:p>
          <a:p>
            <a:endParaRPr lang="nl-NL" sz="1600" dirty="0"/>
          </a:p>
        </p:txBody>
      </p:sp>
      <p:sp>
        <p:nvSpPr>
          <p:cNvPr id="8" name="Tekstvak 7"/>
          <p:cNvSpPr txBox="1"/>
          <p:nvPr/>
        </p:nvSpPr>
        <p:spPr>
          <a:xfrm>
            <a:off x="395536" y="4740753"/>
            <a:ext cx="302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‘spam’ is </a:t>
            </a:r>
            <a:r>
              <a:rPr lang="nl-NL" sz="1600" dirty="0" err="1" smtClean="0"/>
              <a:t>actually</a:t>
            </a:r>
            <a:r>
              <a:rPr lang="nl-NL" sz="1600" dirty="0" smtClean="0"/>
              <a:t> spam? </a:t>
            </a:r>
            <a:endParaRPr lang="nl-NL" sz="1600" dirty="0"/>
          </a:p>
        </p:txBody>
      </p:sp>
      <p:sp>
        <p:nvSpPr>
          <p:cNvPr id="9" name="Tekstvak 8"/>
          <p:cNvSpPr txBox="1"/>
          <p:nvPr/>
        </p:nvSpPr>
        <p:spPr>
          <a:xfrm>
            <a:off x="395536" y="5656179"/>
            <a:ext cx="302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real spam is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as spam?</a:t>
            </a:r>
            <a:endParaRPr lang="nl-NL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505344" y="171095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err="1" smtClean="0"/>
              <a:t>Confusion</a:t>
            </a:r>
            <a:r>
              <a:rPr lang="nl-NL" sz="2400" dirty="0" smtClean="0"/>
              <a:t> matrix:</a:t>
            </a:r>
            <a:endParaRPr lang="nl-NL" sz="2400" dirty="0"/>
          </a:p>
        </p:txBody>
      </p:sp>
      <p:graphicFrame>
        <p:nvGraphicFramePr>
          <p:cNvPr id="11" name="Tabel 10"/>
          <p:cNvGraphicFramePr>
            <a:graphicFrameLocks noGrp="1"/>
          </p:cNvGraphicFramePr>
          <p:nvPr>
            <p:extLst/>
          </p:nvPr>
        </p:nvGraphicFramePr>
        <p:xfrm>
          <a:off x="3605210" y="1441408"/>
          <a:ext cx="5184576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7915">
                  <a:extLst>
                    <a:ext uri="{9D8B030D-6E8A-4147-A177-3AD203B41FA5}">
                      <a16:colId xmlns:a16="http://schemas.microsoft.com/office/drawing/2014/main" val="26041744"/>
                    </a:ext>
                  </a:extLst>
                </a:gridCol>
                <a:gridCol w="1653053">
                  <a:extLst>
                    <a:ext uri="{9D8B030D-6E8A-4147-A177-3AD203B41FA5}">
                      <a16:colId xmlns:a16="http://schemas.microsoft.com/office/drawing/2014/main" val="2902479022"/>
                    </a:ext>
                  </a:extLst>
                </a:gridCol>
                <a:gridCol w="1953608">
                  <a:extLst>
                    <a:ext uri="{9D8B030D-6E8A-4147-A177-3AD203B41FA5}">
                      <a16:colId xmlns:a16="http://schemas.microsoft.com/office/drawing/2014/main" val="1314794491"/>
                    </a:ext>
                  </a:extLst>
                </a:gridCol>
              </a:tblGrid>
              <a:tr h="426936"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Predicted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err="1" smtClean="0"/>
                        <a:t>Not</a:t>
                      </a:r>
                      <a:r>
                        <a:rPr lang="nl-NL" sz="1600" baseline="0" dirty="0" smtClean="0"/>
                        <a:t> s</a:t>
                      </a:r>
                      <a:r>
                        <a:rPr lang="nl-NL" sz="1600" dirty="0" smtClean="0"/>
                        <a:t>pam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Predicted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smtClean="0"/>
                        <a:t>Spam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53543"/>
                  </a:ext>
                </a:extLst>
              </a:tr>
              <a:tr h="426936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Actual</a:t>
                      </a:r>
                      <a:r>
                        <a:rPr lang="nl-NL" sz="1600" dirty="0" smtClean="0"/>
                        <a:t>:</a:t>
                      </a:r>
                    </a:p>
                    <a:p>
                      <a:pPr algn="l"/>
                      <a:r>
                        <a:rPr lang="nl-NL" sz="1600" dirty="0" err="1" smtClean="0"/>
                        <a:t>Not</a:t>
                      </a:r>
                      <a:r>
                        <a:rPr lang="nl-NL" sz="1600" dirty="0" smtClean="0"/>
                        <a:t> 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10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1045"/>
                  </a:ext>
                </a:extLst>
              </a:tr>
              <a:tr h="514278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Actual</a:t>
                      </a:r>
                      <a:r>
                        <a:rPr lang="nl-NL" sz="1600" dirty="0" smtClean="0"/>
                        <a:t>:</a:t>
                      </a:r>
                    </a:p>
                    <a:p>
                      <a:pPr algn="l"/>
                      <a:r>
                        <a:rPr lang="nl-NL" sz="1600" dirty="0" smtClean="0"/>
                        <a:t>Spam</a:t>
                      </a:r>
                    </a:p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50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6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22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3: </a:t>
            </a:r>
            <a:r>
              <a:rPr lang="nl-NL" dirty="0" err="1" smtClean="0"/>
              <a:t>evaluation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838200" y="1484784"/>
            <a:ext cx="7881938" cy="725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this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model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delve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further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data.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code.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off.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confusion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matrix.</a:t>
            </a:r>
          </a:p>
          <a:p>
            <a:pPr>
              <a:buFont typeface="+mj-lt"/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Lisa.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 out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the documentation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the </a:t>
            </a:r>
            <a:r>
              <a:rPr lang="nl-NL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probabilities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certain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text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belonging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class (tip: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it’s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instead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categorization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a line of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dialogue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loop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prints out a few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dialogue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associated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probabilities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Lisa. Tip: the array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probabilities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2-dimensional.</a:t>
            </a: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 out the output. Do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data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knowledge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Simpsons)?</a:t>
            </a: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buFont typeface="+mj-lt"/>
              <a:buAutoNum type="arabicPeriod"/>
            </a:pP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9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120854"/>
          </a:xfrm>
        </p:spPr>
        <p:txBody>
          <a:bodyPr/>
          <a:lstStyle/>
          <a:p>
            <a:r>
              <a:rPr lang="nl-NL" sz="2400" dirty="0" err="1" smtClean="0"/>
              <a:t>Simpons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20th </a:t>
            </a:r>
            <a:r>
              <a:rPr lang="nl-NL" sz="2400" dirty="0" err="1" smtClean="0"/>
              <a:t>century</a:t>
            </a:r>
            <a:r>
              <a:rPr lang="nl-NL" sz="2400" dirty="0" smtClean="0"/>
              <a:t> Fox, fair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claimed</a:t>
            </a:r>
            <a:endParaRPr lang="nl-NL" sz="2400" dirty="0" smtClean="0"/>
          </a:p>
          <a:p>
            <a:r>
              <a:rPr lang="nl-NL" sz="2400" dirty="0" err="1" smtClean="0"/>
              <a:t>Sloth</a:t>
            </a:r>
            <a:r>
              <a:rPr lang="nl-NL" sz="2400" dirty="0" smtClean="0"/>
              <a:t> </a:t>
            </a:r>
            <a:r>
              <a:rPr lang="nl-NL" sz="2400" dirty="0" err="1" smtClean="0"/>
              <a:t>meme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author</a:t>
            </a:r>
            <a:r>
              <a:rPr lang="nl-NL" sz="2400" dirty="0" smtClean="0"/>
              <a:t> </a:t>
            </a:r>
            <a:r>
              <a:rPr lang="nl-NL" sz="2400" dirty="0" err="1" smtClean="0"/>
              <a:t>unknown</a:t>
            </a:r>
            <a:r>
              <a:rPr lang="nl-NL" sz="2400" dirty="0" smtClean="0"/>
              <a:t>, fair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claimed</a:t>
            </a:r>
            <a:endParaRPr lang="nl-NL" sz="2400" dirty="0" smtClean="0"/>
          </a:p>
          <a:p>
            <a:r>
              <a:rPr lang="nl-NL" sz="2400" dirty="0" smtClean="0"/>
              <a:t>Bag </a:t>
            </a:r>
            <a:r>
              <a:rPr lang="nl-NL" sz="2400" dirty="0" err="1" smtClean="0"/>
              <a:t>by</a:t>
            </a:r>
            <a:r>
              <a:rPr lang="nl-NL" sz="2400" dirty="0" smtClean="0"/>
              <a:t> wixin_56: public domain</a:t>
            </a:r>
          </a:p>
          <a:p>
            <a:endParaRPr lang="nl-NL" sz="2400" dirty="0" smtClean="0"/>
          </a:p>
          <a:p>
            <a:endParaRPr lang="nl-NL" sz="2400" dirty="0" smtClean="0"/>
          </a:p>
          <a:p>
            <a:endParaRPr lang="nl-NL" sz="2400" dirty="0" smtClean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89338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234458"/>
          </a:xfrm>
        </p:spPr>
        <p:txBody>
          <a:bodyPr/>
          <a:lstStyle/>
          <a:p>
            <a:r>
              <a:rPr lang="nl-NL" sz="2400" dirty="0"/>
              <a:t>Natural Language Processing (NLP)</a:t>
            </a:r>
          </a:p>
          <a:p>
            <a:endParaRPr lang="nl-NL" sz="2400" dirty="0"/>
          </a:p>
          <a:p>
            <a:r>
              <a:rPr lang="nl-NL" sz="2400" dirty="0" err="1" smtClean="0"/>
              <a:t>Modeling</a:t>
            </a:r>
            <a:r>
              <a:rPr lang="nl-NL" sz="2400" dirty="0" smtClean="0"/>
              <a:t> text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 smtClean="0"/>
              <a:t>Classification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Naïve</a:t>
            </a:r>
            <a:r>
              <a:rPr lang="nl-NL" sz="2400" dirty="0" smtClean="0"/>
              <a:t> Bayes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03966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Natural </a:t>
            </a:r>
            <a:r>
              <a:rPr lang="nl-NL" dirty="0" err="1" smtClean="0"/>
              <a:t>language</a:t>
            </a:r>
            <a:r>
              <a:rPr lang="nl-NL" dirty="0" smtClean="0"/>
              <a:t> processing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721292"/>
          </a:xfrm>
        </p:spPr>
        <p:txBody>
          <a:bodyPr/>
          <a:lstStyle/>
          <a:p>
            <a:r>
              <a:rPr lang="nl-NL" sz="2000" dirty="0" err="1" smtClean="0"/>
              <a:t>Production</a:t>
            </a:r>
            <a:endParaRPr lang="nl-NL" sz="2000" dirty="0" smtClean="0"/>
          </a:p>
          <a:p>
            <a:pPr lvl="1"/>
            <a:r>
              <a:rPr lang="nl-NL" sz="1800" dirty="0" smtClean="0"/>
              <a:t>Natural </a:t>
            </a:r>
            <a:r>
              <a:rPr lang="nl-NL" sz="1800" dirty="0" err="1" smtClean="0"/>
              <a:t>language</a:t>
            </a:r>
            <a:r>
              <a:rPr lang="nl-NL" sz="1800" dirty="0" smtClean="0"/>
              <a:t> </a:t>
            </a:r>
            <a:r>
              <a:rPr lang="nl-NL" sz="1800" dirty="0" err="1" smtClean="0"/>
              <a:t>generation</a:t>
            </a:r>
            <a:endParaRPr lang="nl-NL" sz="1800" dirty="0" smtClean="0"/>
          </a:p>
          <a:p>
            <a:pPr lvl="1"/>
            <a:r>
              <a:rPr lang="nl-NL" sz="1800" dirty="0"/>
              <a:t>Text-</a:t>
            </a:r>
            <a:r>
              <a:rPr lang="nl-NL" sz="1800" dirty="0" err="1"/>
              <a:t>to</a:t>
            </a:r>
            <a:r>
              <a:rPr lang="nl-NL" sz="1800" dirty="0"/>
              <a:t>-speech</a:t>
            </a:r>
          </a:p>
          <a:p>
            <a:pPr lvl="1"/>
            <a:r>
              <a:rPr lang="nl-NL" sz="1800" dirty="0" smtClean="0"/>
              <a:t>Chatbots </a:t>
            </a:r>
          </a:p>
          <a:p>
            <a:pPr lvl="1"/>
            <a:endParaRPr lang="nl-NL" sz="2000" dirty="0"/>
          </a:p>
          <a:p>
            <a:r>
              <a:rPr lang="nl-NL" sz="2000" dirty="0" err="1" smtClean="0"/>
              <a:t>Recognition</a:t>
            </a:r>
            <a:endParaRPr lang="nl-NL" sz="2000" dirty="0" smtClean="0"/>
          </a:p>
          <a:p>
            <a:pPr lvl="1"/>
            <a:r>
              <a:rPr lang="nl-NL" sz="1800" dirty="0"/>
              <a:t>Speech </a:t>
            </a:r>
            <a:r>
              <a:rPr lang="nl-NL" sz="1800" dirty="0" err="1" smtClean="0"/>
              <a:t>recognition</a:t>
            </a:r>
            <a:endParaRPr lang="nl-NL" sz="1800" dirty="0" smtClean="0"/>
          </a:p>
          <a:p>
            <a:pPr lvl="1"/>
            <a:r>
              <a:rPr lang="nl-NL" sz="1800" dirty="0" smtClean="0"/>
              <a:t>Understanding </a:t>
            </a:r>
            <a:r>
              <a:rPr lang="nl-NL" sz="1800" dirty="0" err="1" smtClean="0"/>
              <a:t>written</a:t>
            </a:r>
            <a:r>
              <a:rPr lang="nl-NL" sz="1800" dirty="0" smtClean="0"/>
              <a:t> text</a:t>
            </a:r>
            <a:endParaRPr lang="nl-NL" sz="1800" dirty="0"/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 err="1" smtClean="0"/>
              <a:t>Translation</a:t>
            </a:r>
            <a:endParaRPr lang="nl-NL" sz="2000" dirty="0" smtClean="0"/>
          </a:p>
          <a:p>
            <a:pPr marL="0" indent="0">
              <a:buNone/>
            </a:pPr>
            <a:endParaRPr lang="nl-NL" sz="2400" dirty="0" smtClean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89302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Challenges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745915"/>
          </a:xfrm>
        </p:spPr>
        <p:txBody>
          <a:bodyPr/>
          <a:lstStyle/>
          <a:p>
            <a:r>
              <a:rPr lang="nl-NL" sz="2400" dirty="0" err="1" smtClean="0"/>
              <a:t>Requires</a:t>
            </a:r>
            <a:r>
              <a:rPr lang="nl-NL" sz="2400" dirty="0" smtClean="0"/>
              <a:t> </a:t>
            </a:r>
            <a:r>
              <a:rPr lang="nl-NL" sz="2400" dirty="0" err="1" smtClean="0"/>
              <a:t>huge</a:t>
            </a:r>
            <a:r>
              <a:rPr lang="nl-NL" sz="2400" dirty="0" smtClean="0"/>
              <a:t> corpora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tagged</a:t>
            </a:r>
            <a:r>
              <a:rPr lang="nl-NL" sz="2400" dirty="0" smtClean="0"/>
              <a:t> databases</a:t>
            </a:r>
          </a:p>
          <a:p>
            <a:endParaRPr lang="nl-NL" sz="2400" dirty="0"/>
          </a:p>
          <a:p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specialized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linguistic</a:t>
            </a:r>
            <a:r>
              <a:rPr lang="nl-NL" sz="2400" dirty="0" smtClean="0"/>
              <a:t> expertise</a:t>
            </a:r>
          </a:p>
          <a:p>
            <a:endParaRPr lang="nl-NL" sz="2400" dirty="0" smtClean="0"/>
          </a:p>
          <a:p>
            <a:r>
              <a:rPr lang="nl-NL" sz="2400" dirty="0" smtClean="0"/>
              <a:t>Context is </a:t>
            </a:r>
            <a:r>
              <a:rPr lang="nl-NL" sz="2400" dirty="0" err="1" smtClean="0"/>
              <a:t>everything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Big </a:t>
            </a:r>
            <a:r>
              <a:rPr lang="nl-NL" sz="2400" dirty="0" err="1" smtClean="0"/>
              <a:t>differences</a:t>
            </a:r>
            <a:r>
              <a:rPr lang="nl-NL" sz="2400" dirty="0" smtClean="0"/>
              <a:t>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</a:t>
            </a:r>
            <a:r>
              <a:rPr lang="nl-NL" sz="2400" dirty="0" err="1" smtClean="0"/>
              <a:t>languages</a:t>
            </a:r>
            <a:r>
              <a:rPr lang="nl-NL" sz="2400" dirty="0" smtClean="0"/>
              <a:t>: </a:t>
            </a:r>
            <a:r>
              <a:rPr lang="nl-NL" sz="2400" dirty="0" err="1" smtClean="0"/>
              <a:t>relatively</a:t>
            </a:r>
            <a:r>
              <a:rPr lang="nl-NL" sz="2400" dirty="0" smtClean="0"/>
              <a:t> </a:t>
            </a:r>
            <a:r>
              <a:rPr lang="nl-NL" sz="2400" dirty="0"/>
              <a:t>well </a:t>
            </a:r>
            <a:r>
              <a:rPr lang="nl-NL" sz="2400" dirty="0" err="1"/>
              <a:t>developed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English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some</a:t>
            </a:r>
            <a:r>
              <a:rPr lang="nl-NL" sz="2400" dirty="0"/>
              <a:t> </a:t>
            </a:r>
            <a:r>
              <a:rPr lang="nl-NL" sz="2400" dirty="0" err="1"/>
              <a:t>other</a:t>
            </a:r>
            <a:r>
              <a:rPr lang="nl-NL" sz="2400" dirty="0"/>
              <a:t> big </a:t>
            </a:r>
            <a:r>
              <a:rPr lang="nl-NL" sz="2400" dirty="0" err="1"/>
              <a:t>and</a:t>
            </a:r>
            <a:r>
              <a:rPr lang="nl-NL" sz="2400" dirty="0"/>
              <a:t>/or (Indo-)European </a:t>
            </a:r>
            <a:r>
              <a:rPr lang="nl-NL" sz="2400" dirty="0" err="1"/>
              <a:t>languages</a:t>
            </a:r>
            <a:r>
              <a:rPr lang="nl-NL" sz="2400" dirty="0"/>
              <a:t>, </a:t>
            </a:r>
            <a:r>
              <a:rPr lang="nl-NL" sz="2400" dirty="0" err="1"/>
              <a:t>not</a:t>
            </a:r>
            <a:r>
              <a:rPr lang="nl-NL" sz="2400" dirty="0"/>
              <a:t> </a:t>
            </a:r>
            <a:r>
              <a:rPr lang="nl-NL" sz="2400" dirty="0" err="1"/>
              <a:t>so</a:t>
            </a:r>
            <a:r>
              <a:rPr lang="nl-NL" sz="2400" dirty="0"/>
              <a:t> </a:t>
            </a:r>
            <a:r>
              <a:rPr lang="nl-NL" sz="2400" dirty="0" err="1"/>
              <a:t>much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</a:t>
            </a:r>
            <a:r>
              <a:rPr lang="nl-NL" sz="2400" dirty="0" err="1"/>
              <a:t>others</a:t>
            </a:r>
            <a:endParaRPr lang="nl-NL" sz="2400" dirty="0"/>
          </a:p>
          <a:p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97286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Language is complex…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525856" y="1772816"/>
            <a:ext cx="417646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“</a:t>
            </a:r>
            <a:r>
              <a:rPr lang="nl-NL" sz="2400" dirty="0" err="1" smtClean="0"/>
              <a:t>What</a:t>
            </a:r>
            <a:r>
              <a:rPr lang="nl-NL" sz="2400" dirty="0" smtClean="0"/>
              <a:t> are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doing</a:t>
            </a:r>
            <a:r>
              <a:rPr lang="nl-NL" sz="2400" dirty="0" smtClean="0"/>
              <a:t> in this classroom?”</a:t>
            </a:r>
          </a:p>
          <a:p>
            <a:endParaRPr lang="nl-NL" sz="1800" dirty="0"/>
          </a:p>
          <a:p>
            <a:r>
              <a:rPr lang="nl-NL" sz="1800" dirty="0" smtClean="0"/>
              <a:t>We have: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 err="1" smtClean="0"/>
              <a:t>Semantics</a:t>
            </a:r>
            <a:r>
              <a:rPr lang="nl-NL" sz="1800" dirty="0" smtClean="0"/>
              <a:t> (</a:t>
            </a:r>
            <a:r>
              <a:rPr lang="nl-NL" sz="1800" dirty="0" err="1" smtClean="0"/>
              <a:t>what</a:t>
            </a:r>
            <a:r>
              <a:rPr lang="nl-NL" sz="1800" dirty="0" smtClean="0"/>
              <a:t> </a:t>
            </a:r>
            <a:r>
              <a:rPr lang="nl-NL" sz="1800" dirty="0" err="1" smtClean="0"/>
              <a:t>words</a:t>
            </a:r>
            <a:r>
              <a:rPr lang="nl-NL" sz="1800" dirty="0" smtClean="0"/>
              <a:t> mean)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 err="1" smtClean="0"/>
              <a:t>Morphology</a:t>
            </a:r>
            <a:r>
              <a:rPr lang="nl-NL" sz="1800" dirty="0" smtClean="0"/>
              <a:t> (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words</a:t>
            </a:r>
            <a:r>
              <a:rPr lang="nl-NL" sz="1800" dirty="0" smtClean="0"/>
              <a:t> are </a:t>
            </a:r>
            <a:r>
              <a:rPr lang="nl-NL" sz="1800" dirty="0" err="1" smtClean="0"/>
              <a:t>formed</a:t>
            </a:r>
            <a:r>
              <a:rPr lang="nl-NL" sz="1800" dirty="0" smtClean="0"/>
              <a:t>) </a:t>
            </a:r>
            <a:r>
              <a:rPr lang="nl-NL" sz="1800" dirty="0"/>
              <a:t>→ ‘do-</a:t>
            </a:r>
            <a:r>
              <a:rPr lang="nl-NL" sz="1800" dirty="0" err="1"/>
              <a:t>ing</a:t>
            </a:r>
            <a:r>
              <a:rPr lang="nl-NL" sz="1800" dirty="0"/>
              <a:t>’, ‘are’, word order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 smtClean="0"/>
              <a:t>Syntax (</a:t>
            </a:r>
            <a:r>
              <a:rPr lang="nl-NL" sz="1800" dirty="0" err="1" smtClean="0"/>
              <a:t>sentence</a:t>
            </a:r>
            <a:r>
              <a:rPr lang="nl-NL" sz="1800" dirty="0" smtClean="0"/>
              <a:t> </a:t>
            </a:r>
            <a:r>
              <a:rPr lang="nl-NL" sz="1800" dirty="0" err="1" smtClean="0"/>
              <a:t>construction</a:t>
            </a:r>
            <a:r>
              <a:rPr lang="nl-NL" sz="1800" dirty="0" smtClean="0"/>
              <a:t>, word order) → </a:t>
            </a:r>
            <a:r>
              <a:rPr lang="nl-NL" sz="1800" dirty="0" err="1" smtClean="0"/>
              <a:t>what</a:t>
            </a:r>
            <a:r>
              <a:rPr lang="nl-NL" sz="1800" dirty="0" smtClean="0"/>
              <a:t> are </a:t>
            </a:r>
            <a:r>
              <a:rPr lang="nl-NL" sz="1800" dirty="0" err="1" smtClean="0"/>
              <a:t>you</a:t>
            </a:r>
            <a:r>
              <a:rPr lang="nl-NL" sz="1800" dirty="0" smtClean="0"/>
              <a:t> …</a:t>
            </a:r>
          </a:p>
          <a:p>
            <a:endParaRPr lang="nl-NL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 err="1" smtClean="0"/>
              <a:t>Pragmatics</a:t>
            </a:r>
            <a:r>
              <a:rPr lang="nl-NL" sz="1800" dirty="0" smtClean="0"/>
              <a:t> (</a:t>
            </a:r>
            <a:r>
              <a:rPr lang="nl-NL" sz="1800" dirty="0" err="1" smtClean="0"/>
              <a:t>meaning</a:t>
            </a:r>
            <a:r>
              <a:rPr lang="nl-NL" sz="1800" dirty="0" smtClean="0"/>
              <a:t> in context) → ‘get out!’</a:t>
            </a:r>
          </a:p>
          <a:p>
            <a:endParaRPr lang="nl-NL" sz="1800" dirty="0"/>
          </a:p>
          <a:p>
            <a:endParaRPr lang="nl-NL" sz="18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16832"/>
            <a:ext cx="3540832" cy="354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234458"/>
          </a:xfrm>
        </p:spPr>
        <p:txBody>
          <a:bodyPr/>
          <a:lstStyle/>
          <a:p>
            <a:r>
              <a:rPr lang="nl-NL" sz="2400" dirty="0"/>
              <a:t>Natural Language Processing (NLP)</a:t>
            </a:r>
          </a:p>
          <a:p>
            <a:endParaRPr lang="nl-NL" sz="2400" dirty="0"/>
          </a:p>
          <a:p>
            <a:r>
              <a:rPr lang="nl-NL" sz="2400" dirty="0" err="1" smtClean="0"/>
              <a:t>Modeling</a:t>
            </a:r>
            <a:r>
              <a:rPr lang="nl-NL" sz="2400" dirty="0" smtClean="0"/>
              <a:t> text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 smtClean="0"/>
              <a:t>Classification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Naïve</a:t>
            </a:r>
            <a:r>
              <a:rPr lang="nl-NL" sz="2400" dirty="0" smtClean="0"/>
              <a:t> Bayes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8461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Bag of </a:t>
            </a:r>
            <a:r>
              <a:rPr lang="nl-NL" dirty="0" err="1" smtClean="0"/>
              <a:t>words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530080" cy="4450449"/>
          </a:xfrm>
        </p:spPr>
        <p:txBody>
          <a:bodyPr/>
          <a:lstStyle/>
          <a:p>
            <a:r>
              <a:rPr lang="nl-NL" sz="2400" dirty="0" smtClean="0"/>
              <a:t>The ‘bag of </a:t>
            </a:r>
            <a:r>
              <a:rPr lang="nl-NL" sz="2400" dirty="0" err="1" smtClean="0"/>
              <a:t>words</a:t>
            </a:r>
            <a:r>
              <a:rPr lang="nl-NL" sz="2400" dirty="0" smtClean="0"/>
              <a:t>’ model </a:t>
            </a:r>
            <a:r>
              <a:rPr lang="nl-NL" sz="2400" dirty="0" err="1" smtClean="0"/>
              <a:t>treats</a:t>
            </a:r>
            <a:r>
              <a:rPr lang="nl-NL" sz="2400" dirty="0" smtClean="0"/>
              <a:t> a document as a </a:t>
            </a:r>
            <a:r>
              <a:rPr lang="nl-NL" sz="2400" dirty="0" err="1" smtClean="0"/>
              <a:t>collection</a:t>
            </a:r>
            <a:r>
              <a:rPr lang="nl-NL" sz="2400" dirty="0" smtClean="0"/>
              <a:t> of </a:t>
            </a:r>
            <a:r>
              <a:rPr lang="nl-NL" sz="2400" dirty="0" err="1" smtClean="0"/>
              <a:t>words</a:t>
            </a:r>
            <a:r>
              <a:rPr lang="nl-NL" sz="2400" dirty="0" smtClean="0"/>
              <a:t>, </a:t>
            </a:r>
            <a:r>
              <a:rPr lang="nl-NL" sz="2400" dirty="0" err="1" smtClean="0"/>
              <a:t>and</a:t>
            </a:r>
            <a:r>
              <a:rPr lang="nl-NL" sz="2400" dirty="0" smtClean="0"/>
              <a:t> a </a:t>
            </a:r>
            <a:r>
              <a:rPr lang="nl-NL" sz="2400" dirty="0" err="1" smtClean="0"/>
              <a:t>count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each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It </a:t>
            </a:r>
            <a:r>
              <a:rPr lang="nl-NL" sz="2400" dirty="0" err="1" smtClean="0"/>
              <a:t>ignores</a:t>
            </a:r>
            <a:r>
              <a:rPr lang="nl-NL" sz="2400" dirty="0" smtClean="0"/>
              <a:t> </a:t>
            </a:r>
            <a:r>
              <a:rPr lang="nl-NL" sz="2400" dirty="0" err="1" smtClean="0"/>
              <a:t>semantics</a:t>
            </a:r>
            <a:r>
              <a:rPr lang="nl-NL" sz="2400" dirty="0" smtClean="0"/>
              <a:t>, syntax (word order), </a:t>
            </a:r>
            <a:r>
              <a:rPr lang="nl-NL" sz="2400" dirty="0" err="1" smtClean="0"/>
              <a:t>morphology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pragmatics</a:t>
            </a:r>
            <a:r>
              <a:rPr lang="nl-NL" sz="2400" dirty="0"/>
              <a:t> </a:t>
            </a:r>
            <a:r>
              <a:rPr lang="nl-NL" sz="2400" dirty="0" smtClean="0"/>
              <a:t>(e.g., </a:t>
            </a:r>
            <a:r>
              <a:rPr lang="nl-NL" sz="2400" dirty="0" err="1" smtClean="0"/>
              <a:t>irony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Very</a:t>
            </a:r>
            <a:r>
              <a:rPr lang="nl-NL" sz="2400" dirty="0" smtClean="0"/>
              <a:t> </a:t>
            </a:r>
            <a:r>
              <a:rPr lang="nl-NL" sz="2400" dirty="0" err="1" smtClean="0"/>
              <a:t>simple</a:t>
            </a:r>
            <a:r>
              <a:rPr lang="nl-NL" sz="2400" dirty="0" smtClean="0"/>
              <a:t> but </a:t>
            </a:r>
            <a:r>
              <a:rPr lang="nl-NL" sz="2400" dirty="0" err="1" smtClean="0"/>
              <a:t>often</a:t>
            </a:r>
            <a:r>
              <a:rPr lang="nl-NL" sz="2400" dirty="0" smtClean="0"/>
              <a:t> </a:t>
            </a:r>
            <a:r>
              <a:rPr lang="nl-NL" sz="2400" dirty="0" err="1" smtClean="0"/>
              <a:t>effective</a:t>
            </a:r>
            <a:endParaRPr lang="nl-NL" sz="2400" dirty="0" smtClean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043460"/>
              </p:ext>
            </p:extLst>
          </p:nvPr>
        </p:nvGraphicFramePr>
        <p:xfrm>
          <a:off x="5580112" y="3645024"/>
          <a:ext cx="2543944" cy="246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972">
                  <a:extLst>
                    <a:ext uri="{9D8B030D-6E8A-4147-A177-3AD203B41FA5}">
                      <a16:colId xmlns:a16="http://schemas.microsoft.com/office/drawing/2014/main" val="2772722430"/>
                    </a:ext>
                  </a:extLst>
                </a:gridCol>
                <a:gridCol w="1271972">
                  <a:extLst>
                    <a:ext uri="{9D8B030D-6E8A-4147-A177-3AD203B41FA5}">
                      <a16:colId xmlns:a16="http://schemas.microsoft.com/office/drawing/2014/main" val="3705205455"/>
                    </a:ext>
                  </a:extLst>
                </a:gridCol>
              </a:tblGrid>
              <a:tr h="410675">
                <a:tc>
                  <a:txBody>
                    <a:bodyPr/>
                    <a:lstStyle/>
                    <a:p>
                      <a:r>
                        <a:rPr lang="nl-NL" dirty="0" smtClean="0"/>
                        <a:t>Word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Count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008583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You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22635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smtClean="0"/>
                        <a:t>I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42068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And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85924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smtClean="0"/>
                        <a:t>Will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913285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smtClean="0"/>
                        <a:t>Be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8617"/>
                  </a:ext>
                </a:extLst>
              </a:tr>
            </a:tbl>
          </a:graphicData>
        </a:graphic>
      </p:graphicFrame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89038"/>
            <a:ext cx="2132856" cy="21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Tokenizing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16320"/>
          </a:xfrm>
        </p:spPr>
        <p:txBody>
          <a:bodyPr/>
          <a:lstStyle/>
          <a:p>
            <a:r>
              <a:rPr lang="nl-NL" sz="2400" dirty="0" err="1" smtClean="0"/>
              <a:t>Tokenizing</a:t>
            </a:r>
            <a:r>
              <a:rPr lang="nl-NL" sz="2400" dirty="0" smtClean="0"/>
              <a:t> is </a:t>
            </a:r>
            <a:r>
              <a:rPr lang="nl-NL" sz="2400" dirty="0" err="1" smtClean="0"/>
              <a:t>about</a:t>
            </a:r>
            <a:r>
              <a:rPr lang="nl-NL" sz="2400" dirty="0" smtClean="0"/>
              <a:t> </a:t>
            </a:r>
            <a:r>
              <a:rPr lang="nl-NL" sz="2400" dirty="0" err="1" smtClean="0"/>
              <a:t>breaking</a:t>
            </a:r>
            <a:r>
              <a:rPr lang="nl-NL" sz="2400" dirty="0" smtClean="0"/>
              <a:t> text up </a:t>
            </a:r>
            <a:r>
              <a:rPr lang="nl-NL" sz="2400" dirty="0" err="1" smtClean="0"/>
              <a:t>into</a:t>
            </a:r>
            <a:r>
              <a:rPr lang="nl-NL" sz="2400" dirty="0" smtClean="0"/>
              <a:t> units (‘</a:t>
            </a:r>
            <a:r>
              <a:rPr lang="nl-NL" sz="2400" dirty="0" err="1" smtClean="0"/>
              <a:t>words</a:t>
            </a:r>
            <a:r>
              <a:rPr lang="nl-NL" sz="2400" dirty="0" smtClean="0"/>
              <a:t>’)</a:t>
            </a:r>
          </a:p>
          <a:p>
            <a:endParaRPr lang="nl-NL" sz="2400" dirty="0"/>
          </a:p>
          <a:p>
            <a:r>
              <a:rPr lang="nl-NL" sz="2400" dirty="0" err="1" smtClean="0"/>
              <a:t>Relatively</a:t>
            </a:r>
            <a:r>
              <a:rPr lang="nl-NL" sz="2400" dirty="0" smtClean="0"/>
              <a:t> easy in English…</a:t>
            </a:r>
          </a:p>
          <a:p>
            <a:pPr marL="533400" lvl="1" indent="0">
              <a:buNone/>
            </a:pPr>
            <a:r>
              <a:rPr lang="nl-NL" sz="2400" dirty="0" smtClean="0"/>
              <a:t>(But </a:t>
            </a:r>
            <a:r>
              <a:rPr lang="nl-NL" sz="2400" dirty="0" err="1" smtClean="0"/>
              <a:t>what</a:t>
            </a:r>
            <a:r>
              <a:rPr lang="nl-NL" sz="2400" dirty="0" smtClean="0"/>
              <a:t> </a:t>
            </a:r>
            <a:r>
              <a:rPr lang="nl-NL" sz="2400" dirty="0" err="1" smtClean="0"/>
              <a:t>about</a:t>
            </a:r>
            <a:r>
              <a:rPr lang="nl-NL" sz="2400" dirty="0" smtClean="0"/>
              <a:t> ‘New York’, ‘ice cream’)</a:t>
            </a:r>
          </a:p>
          <a:p>
            <a:pPr lvl="1"/>
            <a:endParaRPr lang="nl-NL" sz="2400" dirty="0" smtClean="0"/>
          </a:p>
          <a:p>
            <a:r>
              <a:rPr lang="nl-NL" sz="2400" dirty="0" smtClean="0"/>
              <a:t>A lot harder in ‘</a:t>
            </a:r>
            <a:r>
              <a:rPr lang="nl-NL" sz="2400" dirty="0" err="1" smtClean="0"/>
              <a:t>agglutinative</a:t>
            </a:r>
            <a:r>
              <a:rPr lang="nl-NL" sz="2400" dirty="0" smtClean="0"/>
              <a:t>’ </a:t>
            </a:r>
            <a:r>
              <a:rPr lang="nl-NL" sz="2400" dirty="0" err="1" smtClean="0"/>
              <a:t>languages</a:t>
            </a:r>
            <a:r>
              <a:rPr lang="nl-NL" sz="2400" dirty="0" smtClean="0"/>
              <a:t> like </a:t>
            </a:r>
            <a:r>
              <a:rPr lang="nl-NL" sz="2400" dirty="0" err="1" smtClean="0"/>
              <a:t>Turkish</a:t>
            </a:r>
            <a:r>
              <a:rPr lang="nl-NL" sz="2400" dirty="0" smtClean="0"/>
              <a:t> or </a:t>
            </a:r>
            <a:r>
              <a:rPr lang="nl-NL" sz="2400" dirty="0" err="1" smtClean="0"/>
              <a:t>Finnish</a:t>
            </a: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012499521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</TotalTime>
  <Words>1275</Words>
  <Application>Microsoft Office PowerPoint</Application>
  <PresentationFormat>Diavoorstelling (4:3)</PresentationFormat>
  <Paragraphs>272</Paragraphs>
  <Slides>22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Courier New</vt:lpstr>
      <vt:lpstr>Zapf Dingbats</vt:lpstr>
      <vt:lpstr>HUoverhead[1]</vt:lpstr>
      <vt:lpstr>Fundamentals of Machine Learning Week 6: Text mining </vt:lpstr>
      <vt:lpstr>Intro</vt:lpstr>
      <vt:lpstr>Topics</vt:lpstr>
      <vt:lpstr>Natural language processing</vt:lpstr>
      <vt:lpstr>Challenges</vt:lpstr>
      <vt:lpstr>Language is complex…</vt:lpstr>
      <vt:lpstr>Topics</vt:lpstr>
      <vt:lpstr>Bag of words</vt:lpstr>
      <vt:lpstr>Tokenizing</vt:lpstr>
      <vt:lpstr>Document-feature matrix</vt:lpstr>
      <vt:lpstr>Exercise 1: building a text model</vt:lpstr>
      <vt:lpstr>Lemmatization and stemming</vt:lpstr>
      <vt:lpstr>Topics</vt:lpstr>
      <vt:lpstr>Bayes’ theorem</vt:lpstr>
      <vt:lpstr>Bayes’ theorem in text mining</vt:lpstr>
      <vt:lpstr>Naïve Bayes</vt:lpstr>
      <vt:lpstr>Exercise 2: Naïve Bayes</vt:lpstr>
      <vt:lpstr>Prior probability</vt:lpstr>
      <vt:lpstr>Classification</vt:lpstr>
      <vt:lpstr>Evaluation of classification</vt:lpstr>
      <vt:lpstr>Exercise 3: evaluation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63</cp:revision>
  <cp:lastPrinted>2005-06-13T08:01:16Z</cp:lastPrinted>
  <dcterms:created xsi:type="dcterms:W3CDTF">2007-11-06T09:59:11Z</dcterms:created>
  <dcterms:modified xsi:type="dcterms:W3CDTF">2019-12-19T10:21:42Z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