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2" r:id="rId3"/>
    <p:sldId id="323" r:id="rId4"/>
    <p:sldId id="334" r:id="rId5"/>
    <p:sldId id="283" r:id="rId6"/>
    <p:sldId id="309" r:id="rId7"/>
    <p:sldId id="310" r:id="rId8"/>
    <p:sldId id="267" r:id="rId9"/>
    <p:sldId id="293" r:id="rId10"/>
    <p:sldId id="294" r:id="rId11"/>
    <p:sldId id="266" r:id="rId12"/>
    <p:sldId id="331" r:id="rId13"/>
    <p:sldId id="268" r:id="rId14"/>
    <p:sldId id="258" r:id="rId15"/>
    <p:sldId id="265" r:id="rId16"/>
    <p:sldId id="332" r:id="rId17"/>
    <p:sldId id="286" r:id="rId18"/>
    <p:sldId id="302" r:id="rId19"/>
    <p:sldId id="303" r:id="rId20"/>
    <p:sldId id="33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660"/>
  </p:normalViewPr>
  <p:slideViewPr>
    <p:cSldViewPr>
      <p:cViewPr varScale="1">
        <p:scale>
          <a:sx n="84" d="100"/>
          <a:sy n="84" d="100"/>
        </p:scale>
        <p:origin x="955" y="-55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11/20/2019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11/20/2019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11/20/2019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11/20/2019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11/20/2019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11/20/2019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2: exploratory data analysis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6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categorical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463308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exploring_categorical_variables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folder)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Pandas,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proportions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this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80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for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documentation</a:t>
            </a:r>
            <a:r>
              <a:rPr lang="nl-NL" dirty="0" smtClean="0"/>
              <a:t> for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the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28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numerical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significance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social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Significance</a:t>
            </a:r>
            <a:r>
              <a:rPr lang="nl-NL" sz="2400" dirty="0" smtClean="0"/>
              <a:t> (</a:t>
            </a:r>
            <a:r>
              <a:rPr lang="nl-NL" sz="2400" i="1" dirty="0" smtClean="0"/>
              <a:t>p</a:t>
            </a:r>
            <a:r>
              <a:rPr lang="nl-NL" sz="2400" dirty="0" smtClean="0"/>
              <a:t>) </a:t>
            </a:r>
            <a:r>
              <a:rPr lang="nl-NL" sz="2400" dirty="0" err="1" smtClean="0"/>
              <a:t>indicates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likely</a:t>
            </a:r>
            <a:r>
              <a:rPr lang="nl-NL" sz="2400" dirty="0" smtClean="0"/>
              <a:t> the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found in the sample is,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correlation</a:t>
            </a:r>
            <a:r>
              <a:rPr lang="nl-NL" sz="2400" dirty="0" smtClean="0"/>
              <a:t> in the </a:t>
            </a:r>
            <a:r>
              <a:rPr lang="nl-NL" sz="2400" dirty="0" err="1" smtClean="0"/>
              <a:t>population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0284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91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75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Tips:</a:t>
            </a:r>
            <a:endParaRPr lang="nl-NL" sz="14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Pandas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this step,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>
              <a:buFont typeface="+mj-lt"/>
              <a:buAutoNum type="arabicPeriod"/>
            </a:pPr>
            <a:endParaRPr lang="nl-NL" sz="1400" i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Make: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 x – the independent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 for this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644622"/>
          </a:xfrm>
        </p:spPr>
        <p:txBody>
          <a:bodyPr/>
          <a:lstStyle/>
          <a:p>
            <a:r>
              <a:rPr lang="nl-NL" sz="2000" i="1" dirty="0"/>
              <a:t>Bar </a:t>
            </a:r>
            <a:r>
              <a:rPr lang="nl-NL" sz="2000" i="1" dirty="0" err="1"/>
              <a:t>bar</a:t>
            </a:r>
            <a:r>
              <a:rPr lang="nl-NL" sz="2000" i="1" dirty="0"/>
              <a:t> plots </a:t>
            </a:r>
            <a:r>
              <a:rPr lang="nl-NL" sz="2000" dirty="0" err="1"/>
              <a:t>by</a:t>
            </a:r>
            <a:r>
              <a:rPr lang="nl-NL" sz="2000" dirty="0"/>
              <a:t> Page </a:t>
            </a:r>
            <a:r>
              <a:rPr lang="nl-NL" sz="2000" dirty="0" err="1"/>
              <a:t>Piccinini</a:t>
            </a:r>
            <a:r>
              <a:rPr lang="nl-NL" sz="2000" dirty="0"/>
              <a:t> (fair </a:t>
            </a:r>
            <a:r>
              <a:rPr lang="nl-NL" sz="2000" dirty="0" err="1"/>
              <a:t>use</a:t>
            </a:r>
            <a:r>
              <a:rPr lang="nl-NL" sz="2000" dirty="0"/>
              <a:t>)</a:t>
            </a:r>
          </a:p>
          <a:p>
            <a:r>
              <a:rPr lang="nl-NL" sz="2000" i="1" dirty="0" smtClean="0"/>
              <a:t>Level </a:t>
            </a:r>
            <a:r>
              <a:rPr lang="nl-NL" sz="2000" i="1" dirty="0"/>
              <a:t>of </a:t>
            </a:r>
            <a:r>
              <a:rPr lang="nl-NL" sz="2000" i="1" dirty="0" err="1"/>
              <a:t>measurement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Johan van Berkel (HU)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/>
              <a:t>Nobel </a:t>
            </a:r>
            <a:r>
              <a:rPr lang="nl-NL" sz="2000" i="1" dirty="0" err="1"/>
              <a:t>Prize</a:t>
            </a:r>
            <a:r>
              <a:rPr lang="nl-NL" sz="2000" i="1" dirty="0"/>
              <a:t> </a:t>
            </a:r>
            <a:r>
              <a:rPr lang="nl-NL" sz="2000" i="1" dirty="0" err="1"/>
              <a:t>and</a:t>
            </a:r>
            <a:r>
              <a:rPr lang="nl-NL" sz="2000" i="1" dirty="0"/>
              <a:t> Chocolate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Maurage</a:t>
            </a:r>
            <a:r>
              <a:rPr lang="nl-NL" sz="2000" dirty="0"/>
              <a:t> et al. (fair </a:t>
            </a:r>
            <a:r>
              <a:rPr lang="nl-NL" sz="2000" dirty="0" err="1"/>
              <a:t>use</a:t>
            </a:r>
            <a:r>
              <a:rPr lang="nl-NL" sz="2000" dirty="0"/>
              <a:t>) </a:t>
            </a:r>
          </a:p>
          <a:p>
            <a:r>
              <a:rPr lang="nl-NL" sz="2000" i="1" dirty="0"/>
              <a:t>Scatterplot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</a:p>
          <a:p>
            <a:r>
              <a:rPr lang="nl-NL" sz="2000" i="1" dirty="0" err="1"/>
              <a:t>Anscombe’s</a:t>
            </a:r>
            <a:r>
              <a:rPr lang="nl-NL" sz="2000" i="1" dirty="0"/>
              <a:t> </a:t>
            </a:r>
            <a:r>
              <a:rPr lang="nl-NL" sz="2000" i="1" dirty="0" err="1"/>
              <a:t>quartet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Schutz</a:t>
            </a:r>
            <a:r>
              <a:rPr lang="nl-NL" sz="2000" dirty="0"/>
              <a:t> (CC-BY-SA)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Notes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45696"/>
          </a:xfrm>
        </p:spPr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exercises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class</a:t>
            </a:r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GitHub &amp; Slack</a:t>
            </a:r>
          </a:p>
          <a:p>
            <a:pPr lvl="1"/>
            <a:r>
              <a:rPr lang="nl-NL" dirty="0" err="1" smtClean="0"/>
              <a:t>Please</a:t>
            </a:r>
            <a:r>
              <a:rPr lang="nl-NL" dirty="0" smtClean="0"/>
              <a:t> do delete the </a:t>
            </a:r>
            <a:r>
              <a:rPr lang="nl-NL" dirty="0" err="1" smtClean="0"/>
              <a:t>Fitbit</a:t>
            </a:r>
            <a:r>
              <a:rPr lang="nl-NL" dirty="0" smtClean="0"/>
              <a:t> data set </a:t>
            </a:r>
          </a:p>
          <a:p>
            <a:endParaRPr lang="nl-NL" dirty="0"/>
          </a:p>
          <a:p>
            <a:r>
              <a:rPr lang="nl-NL" dirty="0" smtClean="0"/>
              <a:t>In </a:t>
            </a:r>
            <a:r>
              <a:rPr lang="nl-NL" dirty="0" err="1" smtClean="0"/>
              <a:t>addition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,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r>
              <a:rPr lang="nl-NL" dirty="0" smtClean="0"/>
              <a:t> as </a:t>
            </a:r>
            <a:r>
              <a:rPr lang="nl-NL" dirty="0" err="1" smtClean="0"/>
              <a:t>homework</a:t>
            </a:r>
            <a:endParaRPr lang="nl-NL" dirty="0" smtClean="0"/>
          </a:p>
          <a:p>
            <a:pPr lvl="1"/>
            <a:r>
              <a:rPr lang="nl-NL" dirty="0" smtClean="0"/>
              <a:t>Post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 &amp; Canvas (</a:t>
            </a:r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Fitbit</a:t>
            </a:r>
            <a:r>
              <a:rPr lang="nl-NL" dirty="0" smtClean="0"/>
              <a:t> data)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 smtClean="0"/>
              <a:t>prerequisite</a:t>
            </a:r>
            <a:r>
              <a:rPr lang="nl-NL" dirty="0" smtClean="0"/>
              <a:t> for the </a:t>
            </a:r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65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89364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&amp; 1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2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1144</Words>
  <Application>Microsoft Office PowerPoint</Application>
  <PresentationFormat>Diavoorstelling (4:3)</PresentationFormat>
  <Paragraphs>2496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Zapf Dingbats</vt:lpstr>
      <vt:lpstr>HUoverhead[1]</vt:lpstr>
      <vt:lpstr>Fundamentals of Machine Learning Week 2: exploratory data analysis</vt:lpstr>
      <vt:lpstr>Time for some nerdy humor…</vt:lpstr>
      <vt:lpstr>Bar graphs</vt:lpstr>
      <vt:lpstr>Notes on assignments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categorical variables</vt:lpstr>
      <vt:lpstr>Topics</vt:lpstr>
      <vt:lpstr>Distributional graphs</vt:lpstr>
      <vt:lpstr>Bar graphs (summary data)</vt:lpstr>
      <vt:lpstr>Bar graphs</vt:lpstr>
      <vt:lpstr>Topics</vt:lpstr>
      <vt:lpstr>Relation between two numerical variables: scatterplot</vt:lpstr>
      <vt:lpstr>Scatterplot matrix</vt:lpstr>
      <vt:lpstr>Anscombe’s quartet</vt:lpstr>
      <vt:lpstr>Correlation: Pearson’s r</vt:lpstr>
      <vt:lpstr>Strength and significance</vt:lpstr>
      <vt:lpstr>Introducing the library and data set</vt:lpstr>
      <vt:lpstr>Exercise 2: correlations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88</cp:revision>
  <cp:lastPrinted>2005-06-13T08:01:16Z</cp:lastPrinted>
  <dcterms:created xsi:type="dcterms:W3CDTF">2007-11-06T09:59:11Z</dcterms:created>
  <dcterms:modified xsi:type="dcterms:W3CDTF">2019-11-20T10:05:06Z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