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76" r:id="rId2"/>
    <p:sldId id="277" r:id="rId3"/>
    <p:sldId id="303" r:id="rId4"/>
    <p:sldId id="298" r:id="rId5"/>
    <p:sldId id="299" r:id="rId6"/>
    <p:sldId id="300" r:id="rId7"/>
    <p:sldId id="301" r:id="rId8"/>
    <p:sldId id="302" r:id="rId9"/>
    <p:sldId id="307" r:id="rId10"/>
    <p:sldId id="304" r:id="rId11"/>
    <p:sldId id="282" r:id="rId12"/>
    <p:sldId id="283" r:id="rId13"/>
    <p:sldId id="284" r:id="rId14"/>
    <p:sldId id="308" r:id="rId15"/>
    <p:sldId id="305" r:id="rId16"/>
    <p:sldId id="289" r:id="rId17"/>
    <p:sldId id="291" r:id="rId18"/>
    <p:sldId id="306" r:id="rId19"/>
    <p:sldId id="293" r:id="rId20"/>
    <p:sldId id="28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34" autoAdjust="0"/>
    <p:restoredTop sz="94660"/>
  </p:normalViewPr>
  <p:slideViewPr>
    <p:cSldViewPr>
      <p:cViewPr varScale="1">
        <p:scale>
          <a:sx n="83" d="100"/>
          <a:sy n="83" d="100"/>
        </p:scale>
        <p:origin x="906" y="-954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Blad1!$J$7</c:f>
              <c:strCache>
                <c:ptCount val="1"/>
                <c:pt idx="0">
                  <c:v>Var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id</a:t>
                    </a:r>
                    <a:r>
                      <a:rPr lang="en-US" baseline="0"/>
                      <a:t> 1</a:t>
                    </a:r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E23-48E9-A739-930E51C69A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id2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E23-48E9-A739-930E51C69A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id3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E23-48E9-A739-930E51C69A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Blad1!$I$8:$I$10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Blad1!$J$8:$J$10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23-48E9-A739-930E51C69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452360"/>
        <c:axId val="365448096"/>
      </c:scatterChart>
      <c:valAx>
        <c:axId val="365452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tablets</a:t>
                </a:r>
                <a:endParaRPr lang="nl-NL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48096"/>
        <c:crosses val="autoZero"/>
        <c:crossBetween val="midCat"/>
        <c:majorUnit val="1"/>
      </c:valAx>
      <c:valAx>
        <c:axId val="36544809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</a:t>
                </a:r>
                <a:r>
                  <a:rPr lang="nl-NL" sz="1600" dirty="0" err="1" smtClean="0"/>
                  <a:t>phones</a:t>
                </a:r>
                <a:endParaRPr lang="nl-NL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5236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24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11/18/2019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ensemble.RandomForestClassifi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rancksylla/titanic-machine-learning-from-disaster/da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877437"/>
          </a:xfrm>
        </p:spPr>
        <p:txBody>
          <a:bodyPr/>
          <a:lstStyle/>
          <a:p>
            <a:r>
              <a:rPr lang="en-US" sz="2800" dirty="0" smtClean="0"/>
              <a:t>Fundamentals of Machine </a:t>
            </a:r>
            <a:r>
              <a:rPr lang="en-US" sz="2800" dirty="0"/>
              <a:t>L</a:t>
            </a:r>
            <a:r>
              <a:rPr lang="en-US" sz="2800" dirty="0" smtClean="0"/>
              <a:t>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smtClean="0"/>
              <a:t>Week 5: </a:t>
            </a:r>
            <a:r>
              <a:rPr lang="en-US" sz="2400" dirty="0" smtClean="0"/>
              <a:t>machine learning</a:t>
            </a:r>
            <a:br>
              <a:rPr lang="en-US" sz="2400" dirty="0" smtClean="0"/>
            </a:br>
            <a:r>
              <a:rPr lang="en-US" sz="2400" dirty="0" smtClean="0"/>
              <a:t>Decision trees and Random Forest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7763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err="1" smtClean="0"/>
              <a:t>Decision</a:t>
            </a:r>
            <a:r>
              <a:rPr lang="nl-NL" sz="2400" dirty="0" smtClean="0"/>
              <a:t> </a:t>
            </a:r>
            <a:r>
              <a:rPr lang="nl-NL" sz="2400" dirty="0"/>
              <a:t>tree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10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tree: </a:t>
            </a:r>
            <a:r>
              <a:rPr lang="nl-NL" dirty="0" err="1" smtClean="0"/>
              <a:t>intuition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61665"/>
          </a:xfrm>
        </p:spPr>
        <p:txBody>
          <a:bodyPr/>
          <a:lstStyle/>
          <a:p>
            <a:r>
              <a:rPr lang="nl-NL" sz="2400" dirty="0" smtClean="0"/>
              <a:t>I </a:t>
            </a:r>
            <a:r>
              <a:rPr lang="nl-NL" sz="2400" dirty="0" err="1" smtClean="0"/>
              <a:t>need</a:t>
            </a:r>
            <a:r>
              <a:rPr lang="nl-NL" sz="2400" dirty="0" smtClean="0"/>
              <a:t> a </a:t>
            </a:r>
            <a:r>
              <a:rPr lang="nl-NL" sz="2400" dirty="0" err="1" smtClean="0"/>
              <a:t>volunteer</a:t>
            </a:r>
            <a:r>
              <a:rPr lang="nl-NL" sz="2400" dirty="0" smtClean="0"/>
              <a:t>…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401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al 17"/>
          <p:cNvSpPr/>
          <p:nvPr/>
        </p:nvSpPr>
        <p:spPr bwMode="auto">
          <a:xfrm>
            <a:off x="6633064" y="221752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al 16"/>
          <p:cNvSpPr/>
          <p:nvPr/>
        </p:nvSpPr>
        <p:spPr bwMode="auto">
          <a:xfrm>
            <a:off x="5968631" y="120490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al 15"/>
          <p:cNvSpPr/>
          <p:nvPr/>
        </p:nvSpPr>
        <p:spPr bwMode="auto">
          <a:xfrm>
            <a:off x="7418131" y="179068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tree </a:t>
            </a:r>
            <a:r>
              <a:rPr lang="nl-NL" dirty="0" err="1" smtClean="0"/>
              <a:t>algorith</a:t>
            </a:r>
            <a:r>
              <a:rPr lang="nl-NL" dirty="0" err="1"/>
              <a:t>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6586" y="1613765"/>
            <a:ext cx="3659390" cy="4302716"/>
          </a:xfrm>
        </p:spPr>
        <p:txBody>
          <a:bodyPr/>
          <a:lstStyle/>
          <a:p>
            <a:r>
              <a:rPr lang="nl-NL" sz="1800" dirty="0" err="1" smtClean="0"/>
              <a:t>Choose</a:t>
            </a:r>
            <a:r>
              <a:rPr lang="nl-NL" sz="1800" dirty="0" smtClean="0"/>
              <a:t> a Y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predict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smtClean="0"/>
              <a:t>At </a:t>
            </a:r>
            <a:r>
              <a:rPr lang="nl-NL" sz="1800" dirty="0" err="1" smtClean="0"/>
              <a:t>each</a:t>
            </a:r>
            <a:r>
              <a:rPr lang="nl-NL" sz="1800" dirty="0" smtClean="0"/>
              <a:t> node of the tree </a:t>
            </a:r>
            <a:r>
              <a:rPr lang="nl-NL" sz="1800" dirty="0" err="1" smtClean="0"/>
              <a:t>calculate</a:t>
            </a:r>
            <a:r>
              <a:rPr lang="nl-NL" sz="1800" dirty="0" smtClean="0"/>
              <a:t> the X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 &amp; </a:t>
            </a:r>
            <a:r>
              <a:rPr lang="nl-NL" sz="1800" dirty="0" err="1" smtClean="0"/>
              <a:t>cut-off</a:t>
            </a:r>
            <a:r>
              <a:rPr lang="nl-NL" sz="1800" dirty="0" smtClean="0"/>
              <a:t> point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produces</a:t>
            </a:r>
            <a:r>
              <a:rPr lang="nl-NL" sz="1800" dirty="0" smtClean="0"/>
              <a:t> the </a:t>
            </a:r>
            <a:r>
              <a:rPr lang="nl-NL" sz="1800" dirty="0" err="1" smtClean="0"/>
              <a:t>optimal</a:t>
            </a:r>
            <a:r>
              <a:rPr lang="nl-NL" sz="1800" dirty="0" smtClean="0"/>
              <a:t> split </a:t>
            </a:r>
            <a:r>
              <a:rPr lang="nl-NL" sz="1800" dirty="0" err="1" smtClean="0"/>
              <a:t>for</a:t>
            </a:r>
            <a:r>
              <a:rPr lang="nl-NL" sz="1800" dirty="0" smtClean="0"/>
              <a:t> the Y </a:t>
            </a:r>
            <a:r>
              <a:rPr lang="nl-NL" sz="1800" dirty="0" err="1" smtClean="0"/>
              <a:t>variable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err="1" smtClean="0"/>
              <a:t>Optimal</a:t>
            </a:r>
            <a:r>
              <a:rPr lang="nl-NL" sz="1800" dirty="0" smtClean="0"/>
              <a:t>: large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</a:t>
            </a:r>
            <a:r>
              <a:rPr lang="nl-NL" sz="1800" dirty="0" err="1" smtClean="0"/>
              <a:t>difference</a:t>
            </a:r>
            <a:r>
              <a:rPr lang="nl-NL" sz="1800" dirty="0" smtClean="0"/>
              <a:t>)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branches, small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</a:t>
            </a:r>
            <a:r>
              <a:rPr lang="nl-NL" sz="1800" dirty="0" err="1" smtClean="0"/>
              <a:t>similarity</a:t>
            </a:r>
            <a:r>
              <a:rPr lang="nl-NL" sz="1800" dirty="0" smtClean="0"/>
              <a:t>) </a:t>
            </a:r>
            <a:r>
              <a:rPr lang="nl-NL" sz="1800" dirty="0" err="1" smtClean="0"/>
              <a:t>within</a:t>
            </a:r>
            <a:r>
              <a:rPr lang="nl-NL" sz="1800" dirty="0" smtClean="0"/>
              <a:t> </a:t>
            </a:r>
            <a:r>
              <a:rPr lang="nl-NL" sz="1800" dirty="0" err="1" smtClean="0"/>
              <a:t>branch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smtClean="0"/>
              <a:t>Stop </a:t>
            </a:r>
            <a:r>
              <a:rPr lang="nl-NL" sz="1800" dirty="0" err="1" smtClean="0"/>
              <a:t>when</a:t>
            </a:r>
            <a:r>
              <a:rPr lang="nl-NL" sz="1800" dirty="0" smtClean="0"/>
              <a:t> </a:t>
            </a:r>
            <a:r>
              <a:rPr lang="nl-NL" sz="1800" dirty="0" err="1" smtClean="0"/>
              <a:t>you</a:t>
            </a:r>
            <a:r>
              <a:rPr lang="nl-NL" sz="1800" dirty="0" smtClean="0"/>
              <a:t> have ‘pure’ </a:t>
            </a:r>
            <a:r>
              <a:rPr lang="nl-NL" sz="1800" dirty="0" err="1" smtClean="0"/>
              <a:t>leaves</a:t>
            </a:r>
            <a:endParaRPr lang="nl-NL" sz="1800" dirty="0"/>
          </a:p>
        </p:txBody>
      </p:sp>
      <p:sp>
        <p:nvSpPr>
          <p:cNvPr id="5" name="Ovaal 4"/>
          <p:cNvSpPr/>
          <p:nvPr/>
        </p:nvSpPr>
        <p:spPr bwMode="auto">
          <a:xfrm>
            <a:off x="6061525" y="1538398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al 5"/>
          <p:cNvSpPr/>
          <p:nvPr/>
        </p:nvSpPr>
        <p:spPr bwMode="auto">
          <a:xfrm>
            <a:off x="6429087" y="1336585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al 6"/>
          <p:cNvSpPr/>
          <p:nvPr/>
        </p:nvSpPr>
        <p:spPr bwMode="auto">
          <a:xfrm>
            <a:off x="6570443" y="203386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al 7"/>
          <p:cNvSpPr/>
          <p:nvPr/>
        </p:nvSpPr>
        <p:spPr bwMode="auto">
          <a:xfrm>
            <a:off x="6466455" y="170036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al 8"/>
          <p:cNvSpPr/>
          <p:nvPr/>
        </p:nvSpPr>
        <p:spPr bwMode="auto">
          <a:xfrm>
            <a:off x="6908227" y="141233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al 9"/>
          <p:cNvSpPr/>
          <p:nvPr/>
        </p:nvSpPr>
        <p:spPr bwMode="auto">
          <a:xfrm>
            <a:off x="7061967" y="1771613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al 10"/>
          <p:cNvSpPr/>
          <p:nvPr/>
        </p:nvSpPr>
        <p:spPr bwMode="auto">
          <a:xfrm>
            <a:off x="7165955" y="207871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al 11"/>
          <p:cNvSpPr/>
          <p:nvPr/>
        </p:nvSpPr>
        <p:spPr bwMode="auto">
          <a:xfrm>
            <a:off x="6913779" y="232189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al 12"/>
          <p:cNvSpPr/>
          <p:nvPr/>
        </p:nvSpPr>
        <p:spPr bwMode="auto">
          <a:xfrm>
            <a:off x="7349999" y="1288685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al 13"/>
          <p:cNvSpPr/>
          <p:nvPr/>
        </p:nvSpPr>
        <p:spPr bwMode="auto">
          <a:xfrm>
            <a:off x="6196844" y="1889844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al 14"/>
          <p:cNvSpPr/>
          <p:nvPr/>
        </p:nvSpPr>
        <p:spPr bwMode="auto">
          <a:xfrm>
            <a:off x="6781787" y="121294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Pijl-omlaag 18"/>
          <p:cNvSpPr/>
          <p:nvPr/>
        </p:nvSpPr>
        <p:spPr bwMode="auto">
          <a:xfrm rot="1931679">
            <a:off x="6135886" y="2960666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Pijl-omlaag 19"/>
          <p:cNvSpPr/>
          <p:nvPr/>
        </p:nvSpPr>
        <p:spPr bwMode="auto">
          <a:xfrm rot="18922623">
            <a:off x="7650314" y="2946361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al 20"/>
          <p:cNvSpPr/>
          <p:nvPr/>
        </p:nvSpPr>
        <p:spPr bwMode="auto">
          <a:xfrm>
            <a:off x="5615020" y="3781628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al 21"/>
          <p:cNvSpPr/>
          <p:nvPr/>
        </p:nvSpPr>
        <p:spPr bwMode="auto">
          <a:xfrm>
            <a:off x="5968631" y="416691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al 22"/>
          <p:cNvSpPr/>
          <p:nvPr/>
        </p:nvSpPr>
        <p:spPr bwMode="auto">
          <a:xfrm>
            <a:off x="6070482" y="3651119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al 23"/>
          <p:cNvSpPr/>
          <p:nvPr/>
        </p:nvSpPr>
        <p:spPr bwMode="auto">
          <a:xfrm>
            <a:off x="5516000" y="4212376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al 24"/>
          <p:cNvSpPr/>
          <p:nvPr/>
        </p:nvSpPr>
        <p:spPr bwMode="auto">
          <a:xfrm>
            <a:off x="6019557" y="449755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al 25"/>
          <p:cNvSpPr/>
          <p:nvPr/>
        </p:nvSpPr>
        <p:spPr bwMode="auto">
          <a:xfrm>
            <a:off x="5785334" y="360255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al 26"/>
          <p:cNvSpPr/>
          <p:nvPr/>
        </p:nvSpPr>
        <p:spPr bwMode="auto">
          <a:xfrm>
            <a:off x="5580112" y="3477091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al 27"/>
          <p:cNvSpPr/>
          <p:nvPr/>
        </p:nvSpPr>
        <p:spPr bwMode="auto">
          <a:xfrm>
            <a:off x="6349556" y="377000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al 28"/>
          <p:cNvSpPr/>
          <p:nvPr/>
        </p:nvSpPr>
        <p:spPr bwMode="auto">
          <a:xfrm>
            <a:off x="6286007" y="401489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al 29"/>
          <p:cNvSpPr/>
          <p:nvPr/>
        </p:nvSpPr>
        <p:spPr bwMode="auto">
          <a:xfrm>
            <a:off x="7765126" y="365111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al 30"/>
          <p:cNvSpPr/>
          <p:nvPr/>
        </p:nvSpPr>
        <p:spPr bwMode="auto">
          <a:xfrm>
            <a:off x="8247580" y="3907468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al 31"/>
          <p:cNvSpPr/>
          <p:nvPr/>
        </p:nvSpPr>
        <p:spPr bwMode="auto">
          <a:xfrm>
            <a:off x="8001515" y="405804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al 32"/>
          <p:cNvSpPr/>
          <p:nvPr/>
        </p:nvSpPr>
        <p:spPr bwMode="auto">
          <a:xfrm>
            <a:off x="8279819" y="405861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al 33"/>
          <p:cNvSpPr/>
          <p:nvPr/>
        </p:nvSpPr>
        <p:spPr bwMode="auto">
          <a:xfrm>
            <a:off x="7567098" y="393915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Pijl-omlaag 34"/>
          <p:cNvSpPr/>
          <p:nvPr/>
        </p:nvSpPr>
        <p:spPr bwMode="auto">
          <a:xfrm rot="1931679">
            <a:off x="5341276" y="4914265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Pijl-omlaag 35"/>
          <p:cNvSpPr/>
          <p:nvPr/>
        </p:nvSpPr>
        <p:spPr bwMode="auto">
          <a:xfrm rot="18922623">
            <a:off x="6607641" y="4939518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al 36"/>
          <p:cNvSpPr/>
          <p:nvPr/>
        </p:nvSpPr>
        <p:spPr bwMode="auto">
          <a:xfrm>
            <a:off x="4426214" y="6040857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al 37"/>
          <p:cNvSpPr/>
          <p:nvPr/>
        </p:nvSpPr>
        <p:spPr bwMode="auto">
          <a:xfrm>
            <a:off x="4677992" y="6030461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al 38"/>
          <p:cNvSpPr/>
          <p:nvPr/>
        </p:nvSpPr>
        <p:spPr bwMode="auto">
          <a:xfrm>
            <a:off x="4605751" y="576608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al 39"/>
          <p:cNvSpPr/>
          <p:nvPr/>
        </p:nvSpPr>
        <p:spPr bwMode="auto">
          <a:xfrm>
            <a:off x="4966024" y="6019786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al 40"/>
          <p:cNvSpPr/>
          <p:nvPr/>
        </p:nvSpPr>
        <p:spPr bwMode="auto">
          <a:xfrm>
            <a:off x="5032861" y="5776755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al 41"/>
          <p:cNvSpPr/>
          <p:nvPr/>
        </p:nvSpPr>
        <p:spPr bwMode="auto">
          <a:xfrm>
            <a:off x="6412363" y="562827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al 42"/>
          <p:cNvSpPr/>
          <p:nvPr/>
        </p:nvSpPr>
        <p:spPr bwMode="auto">
          <a:xfrm>
            <a:off x="6775839" y="556985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al 43"/>
          <p:cNvSpPr/>
          <p:nvPr/>
        </p:nvSpPr>
        <p:spPr bwMode="auto">
          <a:xfrm>
            <a:off x="4803996" y="5488723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al 44"/>
          <p:cNvSpPr/>
          <p:nvPr/>
        </p:nvSpPr>
        <p:spPr bwMode="auto">
          <a:xfrm>
            <a:off x="5326988" y="568816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6604799" y="2953871"/>
            <a:ext cx="102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Uses</a:t>
            </a:r>
            <a:r>
              <a:rPr lang="nl-NL" dirty="0" smtClean="0"/>
              <a:t> Mac  computer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5828080" y="5146548"/>
            <a:ext cx="77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Into</a:t>
            </a:r>
            <a:r>
              <a:rPr lang="nl-NL" dirty="0" smtClean="0"/>
              <a:t> design</a:t>
            </a:r>
            <a:endParaRPr lang="nl-NL" dirty="0"/>
          </a:p>
        </p:txBody>
      </p:sp>
      <p:sp>
        <p:nvSpPr>
          <p:cNvPr id="49" name="Tekstvak 48"/>
          <p:cNvSpPr txBox="1"/>
          <p:nvPr/>
        </p:nvSpPr>
        <p:spPr>
          <a:xfrm>
            <a:off x="5010784" y="1515641"/>
            <a:ext cx="778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Predict</a:t>
            </a:r>
            <a:endParaRPr lang="nl-NL" dirty="0" smtClean="0"/>
          </a:p>
          <a:p>
            <a:r>
              <a:rPr lang="nl-NL" dirty="0" smtClean="0"/>
              <a:t>iPhone users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8429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cons</a:t>
            </a:r>
            <a:r>
              <a:rPr lang="nl-NL" dirty="0" smtClean="0"/>
              <a:t> of </a:t>
            </a:r>
            <a:r>
              <a:rPr lang="nl-NL" dirty="0" err="1" smtClean="0"/>
              <a:t>decision</a:t>
            </a:r>
            <a:r>
              <a:rPr lang="nl-NL" dirty="0" smtClean="0"/>
              <a:t> tree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02716"/>
          </a:xfrm>
        </p:spPr>
        <p:txBody>
          <a:bodyPr/>
          <a:lstStyle/>
          <a:p>
            <a:r>
              <a:rPr lang="nl-NL" sz="2400" dirty="0" err="1" smtClean="0"/>
              <a:t>Advantages</a:t>
            </a:r>
            <a:endParaRPr lang="nl-NL" sz="2400" dirty="0" smtClean="0"/>
          </a:p>
          <a:p>
            <a:pPr lvl="1"/>
            <a:r>
              <a:rPr lang="nl-NL" sz="2400" dirty="0" smtClean="0"/>
              <a:t>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interpret</a:t>
            </a:r>
            <a:endParaRPr lang="nl-NL" sz="2400" dirty="0" smtClean="0"/>
          </a:p>
          <a:p>
            <a:pPr lvl="1"/>
            <a:r>
              <a:rPr lang="nl-NL" sz="2400" dirty="0" err="1" smtClean="0"/>
              <a:t>Not</a:t>
            </a:r>
            <a:r>
              <a:rPr lang="nl-NL" sz="2400" dirty="0" smtClean="0"/>
              <a:t> a ‘black box’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pPr lvl="1"/>
            <a:r>
              <a:rPr lang="nl-NL" sz="2400" dirty="0" err="1" smtClean="0"/>
              <a:t>When</a:t>
            </a:r>
            <a:r>
              <a:rPr lang="nl-NL" sz="2400" dirty="0" smtClean="0"/>
              <a:t> ’</a:t>
            </a:r>
            <a:r>
              <a:rPr lang="nl-NL" sz="2400" dirty="0" err="1" smtClean="0"/>
              <a:t>pruned</a:t>
            </a:r>
            <a:r>
              <a:rPr lang="nl-NL" sz="2400" dirty="0" smtClean="0"/>
              <a:t>’, 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communicate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other</a:t>
            </a:r>
            <a:r>
              <a:rPr lang="nl-NL" sz="2400" dirty="0" smtClean="0"/>
              <a:t> professionals, e.g. </a:t>
            </a:r>
            <a:r>
              <a:rPr lang="nl-NL" sz="2400" dirty="0" err="1" smtClean="0"/>
              <a:t>clinicians</a:t>
            </a:r>
            <a:endParaRPr lang="nl-NL" sz="2400" dirty="0" smtClean="0"/>
          </a:p>
          <a:p>
            <a:pPr lvl="1"/>
            <a:endParaRPr lang="nl-NL" sz="2400" dirty="0"/>
          </a:p>
          <a:p>
            <a:r>
              <a:rPr lang="nl-NL" sz="2400" dirty="0" err="1" smtClean="0"/>
              <a:t>Disadvantages</a:t>
            </a:r>
            <a:endParaRPr lang="nl-NL" sz="2400" dirty="0" smtClean="0"/>
          </a:p>
          <a:p>
            <a:pPr lvl="1"/>
            <a:r>
              <a:rPr lang="nl-NL" sz="2400" dirty="0" err="1" smtClean="0"/>
              <a:t>Overfits</a:t>
            </a:r>
            <a:r>
              <a:rPr lang="nl-NL" sz="2400" dirty="0" smtClean="0"/>
              <a:t> </a:t>
            </a:r>
            <a:r>
              <a:rPr lang="nl-NL" sz="2400" dirty="0" err="1" smtClean="0"/>
              <a:t>easily</a:t>
            </a:r>
            <a:endParaRPr lang="nl-NL" sz="2400" dirty="0"/>
          </a:p>
          <a:p>
            <a:pPr lvl="1"/>
            <a:r>
              <a:rPr lang="nl-NL" sz="2400" dirty="0" err="1" smtClean="0"/>
              <a:t>Also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 a </a:t>
            </a:r>
            <a:r>
              <a:rPr lang="nl-NL" sz="2400" dirty="0" err="1" smtClean="0"/>
              <a:t>very</a:t>
            </a:r>
            <a:r>
              <a:rPr lang="nl-NL" sz="2400" dirty="0" smtClean="0"/>
              <a:t> strong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in </a:t>
            </a:r>
            <a:r>
              <a:rPr lang="nl-NL" sz="2400" dirty="0" err="1" smtClean="0"/>
              <a:t>terms</a:t>
            </a:r>
            <a:r>
              <a:rPr lang="nl-NL" sz="2400" dirty="0" smtClean="0"/>
              <a:t> of </a:t>
            </a:r>
            <a:r>
              <a:rPr lang="nl-NL" sz="2400" dirty="0" err="1" smtClean="0"/>
              <a:t>prediction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1586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1382475"/>
            <a:ext cx="7881938" cy="830997"/>
          </a:xfrm>
        </p:spPr>
        <p:txBody>
          <a:bodyPr/>
          <a:lstStyle/>
          <a:p>
            <a:pPr marL="0" indent="0">
              <a:buNone/>
            </a:pPr>
            <a:r>
              <a:rPr lang="nl-NL" sz="2400" dirty="0" smtClean="0"/>
              <a:t>See Notebook </a:t>
            </a:r>
            <a:r>
              <a:rPr lang="nl-NL" sz="2400" i="1" dirty="0" err="1" smtClean="0"/>
              <a:t>decision_tree</a:t>
            </a:r>
            <a:r>
              <a:rPr lang="nl-NL" sz="2400" i="1" dirty="0" smtClean="0"/>
              <a:t> </a:t>
            </a:r>
            <a:r>
              <a:rPr lang="nl-NL" sz="2400" dirty="0" smtClean="0"/>
              <a:t>in </a:t>
            </a:r>
            <a:r>
              <a:rPr lang="nl-NL" sz="2400" dirty="0" err="1" smtClean="0"/>
              <a:t>Examples</a:t>
            </a:r>
            <a:r>
              <a:rPr lang="nl-NL" sz="2400" dirty="0" smtClean="0"/>
              <a:t> folder </a:t>
            </a:r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this </a:t>
            </a:r>
            <a:r>
              <a:rPr lang="nl-NL" sz="2400" dirty="0" err="1" smtClean="0"/>
              <a:t>algorith</a:t>
            </a:r>
            <a:r>
              <a:rPr lang="nl-NL" sz="2400" dirty="0" err="1"/>
              <a:t>m</a:t>
            </a:r>
            <a:endParaRPr lang="nl-NL" sz="2400" i="1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72146"/>
            <a:ext cx="7056784" cy="3634483"/>
          </a:xfrm>
          <a:prstGeom prst="rect">
            <a:avLst/>
          </a:prstGeo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2140261" y="6165304"/>
            <a:ext cx="5832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400" kern="0" dirty="0" err="1" smtClean="0"/>
              <a:t>value</a:t>
            </a:r>
            <a:r>
              <a:rPr lang="nl-NL" sz="2400" kern="0" dirty="0" smtClean="0"/>
              <a:t> = [drama, action, comedy]</a:t>
            </a:r>
            <a:endParaRPr lang="nl-NL" sz="2400" kern="0" dirty="0"/>
          </a:p>
        </p:txBody>
      </p:sp>
    </p:spTree>
    <p:extLst>
      <p:ext uri="{BB962C8B-B14F-4D97-AF65-F5344CB8AC3E}">
        <p14:creationId xmlns:p14="http://schemas.microsoft.com/office/powerpoint/2010/main" val="376509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err="1" smtClean="0"/>
              <a:t>Decision</a:t>
            </a:r>
            <a:r>
              <a:rPr lang="nl-NL" sz="2400" dirty="0" smtClean="0"/>
              <a:t> </a:t>
            </a:r>
            <a:r>
              <a:rPr lang="nl-NL" sz="2400" dirty="0"/>
              <a:t>tree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7621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</a:t>
            </a:r>
            <a:r>
              <a:rPr lang="nl-NL" dirty="0" err="1" smtClean="0"/>
              <a:t>Forest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154984"/>
          </a:xfrm>
        </p:spPr>
        <p:txBody>
          <a:bodyPr/>
          <a:lstStyle/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is </a:t>
            </a:r>
            <a:r>
              <a:rPr lang="nl-NL" sz="2400" dirty="0" err="1" smtClean="0"/>
              <a:t>an</a:t>
            </a:r>
            <a:r>
              <a:rPr lang="nl-NL" sz="2400" dirty="0" smtClean="0"/>
              <a:t> extension of </a:t>
            </a:r>
            <a:r>
              <a:rPr lang="nl-NL" sz="2400" dirty="0" err="1" smtClean="0"/>
              <a:t>decision</a:t>
            </a:r>
            <a:r>
              <a:rPr lang="nl-NL" sz="2400" dirty="0" smtClean="0"/>
              <a:t> tree (Ho, 1995; </a:t>
            </a:r>
            <a:r>
              <a:rPr lang="nl-NL" sz="2400" dirty="0" err="1" smtClean="0"/>
              <a:t>Breiman</a:t>
            </a:r>
            <a:r>
              <a:rPr lang="nl-NL" sz="2400" dirty="0" smtClean="0"/>
              <a:t>, 2001)</a:t>
            </a:r>
          </a:p>
          <a:p>
            <a:endParaRPr lang="nl-NL" sz="2400" dirty="0"/>
          </a:p>
          <a:p>
            <a:r>
              <a:rPr lang="nl-NL" sz="2400" dirty="0" err="1" smtClean="0"/>
              <a:t>Intuition</a:t>
            </a:r>
            <a:r>
              <a:rPr lang="nl-NL" sz="2400" dirty="0" smtClean="0"/>
              <a:t>:</a:t>
            </a:r>
          </a:p>
          <a:p>
            <a:pPr lvl="1"/>
            <a:r>
              <a:rPr lang="nl-NL" sz="2200" dirty="0" err="1"/>
              <a:t>G</a:t>
            </a:r>
            <a:r>
              <a:rPr lang="nl-NL" sz="2200" dirty="0" err="1" smtClean="0"/>
              <a:t>row</a:t>
            </a:r>
            <a:r>
              <a:rPr lang="nl-NL" sz="2200" dirty="0" smtClean="0"/>
              <a:t> </a:t>
            </a:r>
            <a:r>
              <a:rPr lang="nl-NL" sz="2200" dirty="0" err="1" smtClean="0"/>
              <a:t>many</a:t>
            </a:r>
            <a:r>
              <a:rPr lang="nl-NL" sz="2200" dirty="0" smtClean="0"/>
              <a:t> different trees</a:t>
            </a:r>
          </a:p>
          <a:p>
            <a:pPr lvl="1"/>
            <a:r>
              <a:rPr lang="nl-NL" sz="2200" dirty="0"/>
              <a:t>T</a:t>
            </a:r>
            <a:r>
              <a:rPr lang="nl-NL" sz="2200" dirty="0" smtClean="0"/>
              <a:t>rain </a:t>
            </a:r>
            <a:r>
              <a:rPr lang="nl-NL" sz="2200" dirty="0" err="1" smtClean="0"/>
              <a:t>each</a:t>
            </a:r>
            <a:r>
              <a:rPr lang="nl-NL" sz="2200" dirty="0" smtClean="0"/>
              <a:t> on a different sample of the data</a:t>
            </a:r>
          </a:p>
          <a:p>
            <a:pPr lvl="1"/>
            <a:r>
              <a:rPr lang="nl-NL" sz="2200" dirty="0" smtClean="0"/>
              <a:t>Let </a:t>
            </a:r>
            <a:r>
              <a:rPr lang="nl-NL" sz="2200" dirty="0" err="1" smtClean="0"/>
              <a:t>them</a:t>
            </a:r>
            <a:r>
              <a:rPr lang="nl-NL" sz="2200" dirty="0" smtClean="0"/>
              <a:t> </a:t>
            </a:r>
            <a:r>
              <a:rPr lang="nl-NL" sz="2200" dirty="0" err="1" smtClean="0"/>
              <a:t>vote</a:t>
            </a:r>
            <a:r>
              <a:rPr lang="nl-NL" sz="2200" dirty="0" smtClean="0"/>
              <a:t> on the case </a:t>
            </a:r>
            <a:r>
              <a:rPr lang="nl-NL" sz="2200" dirty="0" err="1" smtClean="0"/>
              <a:t>to</a:t>
            </a:r>
            <a:r>
              <a:rPr lang="nl-NL" sz="2200" dirty="0" smtClean="0"/>
              <a:t> </a:t>
            </a:r>
            <a:r>
              <a:rPr lang="nl-NL" sz="2200" dirty="0" err="1" smtClean="0"/>
              <a:t>be</a:t>
            </a:r>
            <a:r>
              <a:rPr lang="nl-NL" sz="2200" dirty="0" smtClean="0"/>
              <a:t> </a:t>
            </a:r>
            <a:r>
              <a:rPr lang="nl-NL" sz="2200" dirty="0" err="1" smtClean="0"/>
              <a:t>predicted</a:t>
            </a:r>
            <a:endParaRPr lang="nl-NL" sz="2200" dirty="0" smtClean="0"/>
          </a:p>
          <a:p>
            <a:pPr lvl="1"/>
            <a:endParaRPr lang="nl-NL" sz="22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</a:t>
            </a:r>
            <a:r>
              <a:rPr lang="nl-NL" sz="2400" dirty="0" err="1" smtClean="0"/>
              <a:t>improves</a:t>
            </a:r>
            <a:r>
              <a:rPr lang="nl-NL" sz="2400" dirty="0" smtClean="0"/>
              <a:t> </a:t>
            </a:r>
            <a:r>
              <a:rPr lang="nl-NL" sz="2400" dirty="0" err="1" smtClean="0"/>
              <a:t>accuracy</a:t>
            </a:r>
            <a:r>
              <a:rPr lang="nl-NL" sz="2400" dirty="0" smtClean="0"/>
              <a:t> (at the </a:t>
            </a:r>
            <a:r>
              <a:rPr lang="nl-NL" sz="2400" dirty="0" err="1" smtClean="0"/>
              <a:t>cost</a:t>
            </a:r>
            <a:r>
              <a:rPr lang="nl-NL" sz="2400" dirty="0" smtClean="0"/>
              <a:t> of </a:t>
            </a:r>
            <a:r>
              <a:rPr lang="nl-NL" sz="2400" dirty="0" err="1" smtClean="0"/>
              <a:t>interpretability</a:t>
            </a:r>
            <a:r>
              <a:rPr lang="nl-NL" sz="2400" dirty="0" smtClean="0"/>
              <a:t>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84828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</a:t>
            </a:r>
            <a:r>
              <a:rPr lang="nl-NL" dirty="0" err="1" smtClean="0"/>
              <a:t>Forest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6768752" cy="5076564"/>
          </a:xfrm>
        </p:spPr>
      </p:pic>
    </p:spTree>
    <p:extLst>
      <p:ext uri="{BB962C8B-B14F-4D97-AF65-F5344CB8AC3E}">
        <p14:creationId xmlns:p14="http://schemas.microsoft.com/office/powerpoint/2010/main" val="322484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tweak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603790"/>
          </a:xfrm>
        </p:spPr>
        <p:txBody>
          <a:bodyPr/>
          <a:lstStyle/>
          <a:p>
            <a:r>
              <a:rPr lang="nl-NL" sz="2400" i="1" dirty="0" err="1" smtClean="0"/>
              <a:t>n</a:t>
            </a:r>
            <a:r>
              <a:rPr lang="nl-NL" sz="2400" dirty="0" err="1" smtClean="0"/>
              <a:t>_</a:t>
            </a:r>
            <a:r>
              <a:rPr lang="nl-NL" sz="2400" i="1" dirty="0" err="1" smtClean="0"/>
              <a:t>estimators</a:t>
            </a:r>
            <a:r>
              <a:rPr lang="nl-NL" sz="2400" dirty="0" smtClean="0"/>
              <a:t>: the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trees </a:t>
            </a:r>
            <a:r>
              <a:rPr lang="nl-NL" sz="2400" dirty="0" err="1" smtClean="0"/>
              <a:t>grown</a:t>
            </a:r>
            <a:endParaRPr lang="nl-NL" sz="2400" i="1" dirty="0" smtClean="0"/>
          </a:p>
          <a:p>
            <a:endParaRPr lang="nl-NL" sz="2400" i="1" dirty="0"/>
          </a:p>
          <a:p>
            <a:r>
              <a:rPr lang="nl-NL" sz="2400" i="1" dirty="0" err="1" smtClean="0"/>
              <a:t>max_features</a:t>
            </a:r>
            <a:r>
              <a:rPr lang="nl-NL" sz="2400" dirty="0" smtClean="0"/>
              <a:t>: the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variables </a:t>
            </a:r>
            <a:r>
              <a:rPr lang="nl-NL" sz="2400" dirty="0" err="1" smtClean="0"/>
              <a:t>that</a:t>
            </a:r>
            <a:r>
              <a:rPr lang="nl-NL" sz="2400" dirty="0" smtClean="0"/>
              <a:t> are </a:t>
            </a:r>
            <a:r>
              <a:rPr lang="nl-NL" sz="2400" dirty="0" err="1" smtClean="0"/>
              <a:t>considered</a:t>
            </a:r>
            <a:r>
              <a:rPr lang="nl-NL" sz="2400" dirty="0" smtClean="0"/>
              <a:t> at </a:t>
            </a:r>
            <a:r>
              <a:rPr lang="nl-NL" sz="2400" dirty="0" err="1" smtClean="0"/>
              <a:t>each</a:t>
            </a:r>
            <a:r>
              <a:rPr lang="nl-NL" sz="2400" dirty="0" smtClean="0"/>
              <a:t> split of the tree</a:t>
            </a:r>
          </a:p>
          <a:p>
            <a:endParaRPr lang="nl-NL" sz="2400" i="1" dirty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571424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2</a:t>
            </a:r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816440" y="1556792"/>
            <a:ext cx="7881938" cy="7515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we’r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train the Random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bigger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(66 MB). The data set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285,000 cases of credit card transactions,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31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variables.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detect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time,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no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Notebook.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Notebook from scratch.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Here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the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documentation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object.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object from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train data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variables)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a few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lang="nl-NL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400" i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set.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feel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are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situation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assessing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transaction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risk)?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)?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more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different parameter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against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set.</a:t>
            </a:r>
          </a:p>
          <a:p>
            <a:pPr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18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00110"/>
          </a:xfrm>
        </p:spPr>
        <p:txBody>
          <a:bodyPr/>
          <a:lstStyle/>
          <a:p>
            <a:r>
              <a:rPr lang="nl-NL" sz="2000" dirty="0" smtClean="0"/>
              <a:t>Random </a:t>
            </a:r>
            <a:r>
              <a:rPr lang="nl-NL" sz="2000" dirty="0" err="1" smtClean="0"/>
              <a:t>Forest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Venkata</a:t>
            </a:r>
            <a:r>
              <a:rPr lang="nl-NL" sz="2000" dirty="0" smtClean="0"/>
              <a:t> </a:t>
            </a:r>
            <a:r>
              <a:rPr lang="nl-NL" sz="2000" dirty="0" err="1" smtClean="0"/>
              <a:t>Jagannath</a:t>
            </a:r>
            <a:r>
              <a:rPr lang="nl-NL" sz="2000" dirty="0" smtClean="0"/>
              <a:t> (CC-BY-SA)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4393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err="1" smtClean="0"/>
              <a:t>Decision</a:t>
            </a:r>
            <a:r>
              <a:rPr lang="nl-NL" sz="2400" dirty="0" smtClean="0"/>
              <a:t> </a:t>
            </a:r>
            <a:r>
              <a:rPr lang="nl-NL" sz="2400" dirty="0"/>
              <a:t>tree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12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/>
              <a:t>k-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01956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is </a:t>
            </a:r>
            <a:r>
              <a:rPr lang="nl-NL" sz="2400" dirty="0" err="1" smtClean="0"/>
              <a:t>one</a:t>
            </a:r>
            <a:r>
              <a:rPr lang="nl-NL" sz="2400" dirty="0" smtClean="0"/>
              <a:t> of the </a:t>
            </a:r>
            <a:r>
              <a:rPr lang="nl-NL" sz="2400" dirty="0" err="1" smtClean="0"/>
              <a:t>simplest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in machine </a:t>
            </a:r>
            <a:r>
              <a:rPr lang="nl-NL" sz="2400" dirty="0" err="1" smtClean="0"/>
              <a:t>learning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smtClean="0"/>
              <a:t>From the data set, </a:t>
            </a:r>
            <a:r>
              <a:rPr lang="nl-NL" sz="2400" dirty="0" err="1" smtClean="0"/>
              <a:t>pick</a:t>
            </a:r>
            <a:r>
              <a:rPr lang="nl-NL" sz="2400" dirty="0" smtClean="0"/>
              <a:t> the </a:t>
            </a:r>
            <a:r>
              <a:rPr lang="nl-NL" sz="2400" i="1" dirty="0" smtClean="0"/>
              <a:t>k 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neighbors</a:t>
            </a:r>
            <a:r>
              <a:rPr lang="nl-NL" sz="2400" dirty="0" smtClean="0"/>
              <a:t> (</a:t>
            </a:r>
            <a:r>
              <a:rPr lang="nl-NL" sz="2400" i="1" dirty="0" smtClean="0"/>
              <a:t>k = </a:t>
            </a:r>
            <a:r>
              <a:rPr lang="nl-NL" sz="2400" dirty="0" smtClean="0"/>
              <a:t>3, 5, 7, etc.) of the </a:t>
            </a:r>
            <a:r>
              <a:rPr lang="nl-NL" sz="2400" dirty="0" err="1" smtClean="0"/>
              <a:t>individual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endParaRPr lang="nl-NL" sz="2400" dirty="0" smtClean="0"/>
          </a:p>
          <a:p>
            <a:pPr lvl="1"/>
            <a:r>
              <a:rPr lang="nl-NL" sz="2200" dirty="0" err="1" smtClean="0"/>
              <a:t>Classification</a:t>
            </a:r>
            <a:r>
              <a:rPr lang="nl-NL" sz="2200" dirty="0" smtClean="0"/>
              <a:t>: </a:t>
            </a:r>
            <a:r>
              <a:rPr lang="nl-NL" sz="2200" dirty="0" err="1" smtClean="0"/>
              <a:t>pick</a:t>
            </a:r>
            <a:r>
              <a:rPr lang="nl-NL" sz="2200" dirty="0" smtClean="0"/>
              <a:t> the most frequent </a:t>
            </a:r>
            <a:r>
              <a:rPr lang="nl-NL" sz="2200" dirty="0" err="1" smtClean="0"/>
              <a:t>answer</a:t>
            </a:r>
            <a:r>
              <a:rPr lang="nl-NL" sz="2200" dirty="0" smtClean="0"/>
              <a:t> (e.g., Ronaldo or Messi)</a:t>
            </a:r>
          </a:p>
          <a:p>
            <a:pPr lvl="1"/>
            <a:r>
              <a:rPr lang="nl-NL" sz="2200" dirty="0" err="1" smtClean="0"/>
              <a:t>Regression</a:t>
            </a:r>
            <a:r>
              <a:rPr lang="nl-NL" sz="2200" dirty="0" smtClean="0"/>
              <a:t>: take the mean of the </a:t>
            </a:r>
            <a:r>
              <a:rPr lang="nl-NL" sz="2200" dirty="0" err="1" smtClean="0"/>
              <a:t>neighbors</a:t>
            </a:r>
            <a:r>
              <a:rPr lang="nl-NL" sz="2200" dirty="0" smtClean="0"/>
              <a:t> (e.g., apps </a:t>
            </a:r>
            <a:r>
              <a:rPr lang="nl-NL" sz="2200" dirty="0" err="1" smtClean="0"/>
              <a:t>downloaded</a:t>
            </a:r>
            <a:r>
              <a:rPr lang="nl-NL" sz="2200" dirty="0"/>
              <a:t> </a:t>
            </a:r>
            <a:r>
              <a:rPr lang="nl-NL" sz="2200" dirty="0" smtClean="0"/>
              <a:t>last </a:t>
            </a:r>
            <a:r>
              <a:rPr lang="nl-NL" sz="2200" dirty="0" err="1" smtClean="0"/>
              <a:t>year</a:t>
            </a:r>
            <a:r>
              <a:rPr lang="nl-NL" sz="2200" dirty="0" smtClean="0"/>
              <a:t>)</a:t>
            </a:r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8828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746104" cy="5201424"/>
          </a:xfrm>
        </p:spPr>
        <p:txBody>
          <a:bodyPr/>
          <a:lstStyle/>
          <a:p>
            <a:r>
              <a:rPr lang="nl-NL" sz="2000" dirty="0" smtClean="0"/>
              <a:t>How do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?</a:t>
            </a:r>
          </a:p>
          <a:p>
            <a:endParaRPr lang="nl-NL" sz="2000" dirty="0"/>
          </a:p>
          <a:p>
            <a:r>
              <a:rPr lang="nl-NL" sz="2000" dirty="0" smtClean="0"/>
              <a:t> Take ‘</a:t>
            </a:r>
            <a:r>
              <a:rPr lang="nl-NL" sz="2000" dirty="0" err="1" smtClean="0"/>
              <a:t>Euclidean</a:t>
            </a:r>
            <a:r>
              <a:rPr lang="nl-NL" sz="2000" dirty="0" smtClean="0"/>
              <a:t>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</a:t>
            </a:r>
          </a:p>
          <a:p>
            <a:pPr lvl="1"/>
            <a:r>
              <a:rPr lang="nl-NL" sz="2000" dirty="0" smtClean="0"/>
              <a:t>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any</a:t>
            </a:r>
            <a:r>
              <a:rPr lang="nl-NL" sz="2000" dirty="0" smtClean="0"/>
              <a:t>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dimensions</a:t>
            </a:r>
            <a:r>
              <a:rPr lang="nl-NL" sz="2000" dirty="0" smtClean="0"/>
              <a:t>/variables </a:t>
            </a:r>
          </a:p>
          <a:p>
            <a:endParaRPr lang="nl-NL" sz="2000" dirty="0"/>
          </a:p>
          <a:p>
            <a:r>
              <a:rPr lang="nl-NL" sz="2000" dirty="0" err="1" smtClean="0"/>
              <a:t>Treat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the </a:t>
            </a:r>
            <a:r>
              <a:rPr lang="nl-NL" sz="2000" dirty="0" err="1" smtClean="0"/>
              <a:t>same</a:t>
            </a:r>
            <a:endParaRPr lang="nl-NL" sz="2000" dirty="0" smtClean="0"/>
          </a:p>
          <a:p>
            <a:pPr lvl="1"/>
            <a:r>
              <a:rPr lang="nl-NL" sz="2000" i="1" dirty="0" err="1" smtClean="0"/>
              <a:t>Normalize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</a:t>
            </a:r>
            <a:r>
              <a:rPr lang="nl-NL" sz="2000" dirty="0" err="1" smtClean="0"/>
              <a:t>so</a:t>
            </a:r>
            <a:r>
              <a:rPr lang="nl-NL" sz="2000" dirty="0" smtClean="0"/>
              <a:t>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they</a:t>
            </a:r>
            <a:r>
              <a:rPr lang="nl-NL" sz="2000" dirty="0" smtClean="0"/>
              <a:t> are </a:t>
            </a:r>
            <a:r>
              <a:rPr lang="nl-NL" sz="2000" dirty="0" err="1" smtClean="0"/>
              <a:t>all</a:t>
            </a:r>
            <a:r>
              <a:rPr lang="nl-NL" sz="2000" dirty="0" smtClean="0"/>
              <a:t> on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</a:t>
            </a:r>
            <a:r>
              <a:rPr lang="nl-NL" sz="2000" dirty="0" err="1" smtClean="0"/>
              <a:t>scale</a:t>
            </a:r>
            <a:r>
              <a:rPr lang="nl-NL" sz="2000" dirty="0" smtClean="0"/>
              <a:t> (mean = 0, </a:t>
            </a:r>
            <a:r>
              <a:rPr lang="nl-NL" sz="2000" dirty="0" err="1" smtClean="0"/>
              <a:t>sd</a:t>
            </a:r>
            <a:r>
              <a:rPr lang="nl-NL" sz="2000" dirty="0" smtClean="0"/>
              <a:t> = 1)</a:t>
            </a:r>
          </a:p>
          <a:p>
            <a:endParaRPr lang="nl-NL" sz="2000" dirty="0"/>
          </a:p>
          <a:p>
            <a:endParaRPr lang="nl-NL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5560776" y="1266789"/>
          <a:ext cx="3423048" cy="2264542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51384">
                  <a:extLst>
                    <a:ext uri="{9D8B030D-6E8A-4147-A177-3AD203B41FA5}">
                      <a16:colId xmlns:a16="http://schemas.microsoft.com/office/drawing/2014/main" val="289467891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716721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50369505"/>
                    </a:ext>
                  </a:extLst>
                </a:gridCol>
                <a:gridCol w="1027448">
                  <a:extLst>
                    <a:ext uri="{9D8B030D-6E8A-4147-A177-3AD203B41FA5}">
                      <a16:colId xmlns:a16="http://schemas.microsoft.com/office/drawing/2014/main" val="2868849188"/>
                    </a:ext>
                  </a:extLst>
                </a:gridCol>
              </a:tblGrid>
              <a:tr h="830803"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</a:t>
                      </a:r>
                      <a:r>
                        <a:rPr lang="nl-NL" sz="1200" dirty="0" err="1" smtClean="0"/>
                        <a:t>phones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tablets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Apps </a:t>
                      </a:r>
                      <a:r>
                        <a:rPr lang="nl-NL" sz="1100" dirty="0" err="1" smtClean="0"/>
                        <a:t>donwloaded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1752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50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8939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42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7167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25773"/>
                  </a:ext>
                </a:extLst>
              </a:tr>
            </a:tbl>
          </a:graphicData>
        </a:graphic>
      </p:graphicFrame>
      <p:graphicFrame>
        <p:nvGraphicFramePr>
          <p:cNvPr id="7" name="Grafiek 6"/>
          <p:cNvGraphicFramePr>
            <a:graphicFrameLocks/>
          </p:cNvGraphicFramePr>
          <p:nvPr>
            <p:extLst/>
          </p:nvPr>
        </p:nvGraphicFramePr>
        <p:xfrm>
          <a:off x="5724128" y="3821596"/>
          <a:ext cx="2956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Rechte verbindingslijn 8"/>
          <p:cNvCxnSpPr/>
          <p:nvPr/>
        </p:nvCxnSpPr>
        <p:spPr bwMode="auto">
          <a:xfrm flipV="1">
            <a:off x="7171912" y="4653136"/>
            <a:ext cx="597396" cy="54006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 bwMode="auto">
          <a:xfrm>
            <a:off x="7119734" y="4581128"/>
            <a:ext cx="70175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7010400" y="4001670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1 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378729" y="488541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√2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97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Normalization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323237" y="1491160"/>
                <a:ext cx="6546304" cy="3267626"/>
              </a:xfrm>
            </p:spPr>
            <p:txBody>
              <a:bodyPr/>
              <a:lstStyle/>
              <a:p>
                <a:r>
                  <a:rPr lang="nl-NL" sz="1800" dirty="0" smtClean="0"/>
                  <a:t>By </a:t>
                </a:r>
                <a:r>
                  <a:rPr lang="nl-NL" sz="1800" dirty="0" err="1" smtClean="0"/>
                  <a:t>subtracting</a:t>
                </a:r>
                <a:r>
                  <a:rPr lang="nl-NL" sz="1800" dirty="0" smtClean="0"/>
                  <a:t> the mean </a:t>
                </a:r>
                <a:r>
                  <a:rPr lang="nl-NL" sz="1800" dirty="0" err="1" smtClean="0"/>
                  <a:t>and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dividing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by</a:t>
                </a:r>
                <a:r>
                  <a:rPr lang="nl-NL" sz="1800" dirty="0" smtClean="0"/>
                  <a:t> the standard </a:t>
                </a:r>
                <a:r>
                  <a:rPr lang="nl-NL" sz="1800" dirty="0" err="1" smtClean="0"/>
                  <a:t>deviation</a:t>
                </a:r>
                <a:r>
                  <a:rPr lang="nl-NL" sz="1800" dirty="0" smtClean="0"/>
                  <a:t>, we put </a:t>
                </a:r>
                <a:r>
                  <a:rPr lang="nl-NL" sz="1800" dirty="0" err="1" smtClean="0"/>
                  <a:t>everything</a:t>
                </a:r>
                <a:r>
                  <a:rPr lang="nl-NL" sz="1800" dirty="0" smtClean="0"/>
                  <a:t> on the </a:t>
                </a:r>
                <a:r>
                  <a:rPr lang="nl-NL" sz="1800" dirty="0" err="1" smtClean="0"/>
                  <a:t>same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scale</a:t>
                </a:r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 smtClean="0"/>
              </a:p>
              <a:p>
                <a:r>
                  <a:rPr lang="nl-NL" sz="1800" dirty="0" smtClean="0"/>
                  <a:t>This is </a:t>
                </a:r>
                <a:r>
                  <a:rPr lang="nl-NL" sz="1800" dirty="0" err="1" smtClean="0"/>
                  <a:t>done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all</a:t>
                </a:r>
                <a:r>
                  <a:rPr lang="nl-NL" sz="1800" dirty="0" smtClean="0"/>
                  <a:t> the time in machine </a:t>
                </a:r>
                <a:r>
                  <a:rPr lang="nl-NL" sz="1800" dirty="0" err="1" smtClean="0"/>
                  <a:t>learning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to</a:t>
                </a:r>
                <a:r>
                  <a:rPr lang="nl-NL" sz="1800" dirty="0" smtClean="0"/>
                  <a:t> make variables </a:t>
                </a:r>
                <a:r>
                  <a:rPr lang="nl-NL" sz="1800" dirty="0" err="1" smtClean="0"/>
                  <a:t>comparable</a:t>
                </a:r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𝑛𝑜𝑟𝑚𝑎𝑙𝑖𝑧𝑒𝑑</m:t>
                          </m:r>
                        </m:sub>
                      </m:sSub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/>
              </a:p>
              <a:p>
                <a:pPr marL="0" indent="0">
                  <a:buNone/>
                </a:pPr>
                <a:endParaRPr lang="nl-NL" sz="18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3237" y="1491160"/>
                <a:ext cx="6546304" cy="3267626"/>
              </a:xfrm>
              <a:blipFill>
                <a:blip r:embed="rId2"/>
                <a:stretch>
                  <a:fillRect t="-111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763028" y="4941168"/>
          <a:ext cx="3672408" cy="117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268538225"/>
                    </a:ext>
                  </a:extLst>
                </a:gridCol>
              </a:tblGrid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-1.2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1.2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5174196" y="4941168"/>
          <a:ext cx="3672408" cy="117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268538225"/>
                    </a:ext>
                  </a:extLst>
                </a:gridCol>
              </a:tblGrid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-1.2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1.2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853088" y="4293096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</a:t>
            </a:r>
            <a:r>
              <a:rPr lang="nl-NL" dirty="0" smtClean="0"/>
              <a:t>ean = 20</a:t>
            </a:r>
          </a:p>
          <a:p>
            <a:r>
              <a:rPr lang="nl-NL" dirty="0" smtClean="0"/>
              <a:t>standard </a:t>
            </a:r>
            <a:r>
              <a:rPr lang="nl-NL" dirty="0" err="1" smtClean="0"/>
              <a:t>deviation</a:t>
            </a:r>
            <a:r>
              <a:rPr lang="nl-NL" dirty="0" smtClean="0"/>
              <a:t> = 8.2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5138788" y="4293096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</a:t>
            </a:r>
            <a:r>
              <a:rPr lang="nl-NL" dirty="0" smtClean="0"/>
              <a:t>ean = 2</a:t>
            </a:r>
          </a:p>
          <a:p>
            <a:r>
              <a:rPr lang="nl-NL" dirty="0" smtClean="0"/>
              <a:t>standard </a:t>
            </a:r>
            <a:r>
              <a:rPr lang="nl-NL" dirty="0" err="1" smtClean="0"/>
              <a:t>deviation</a:t>
            </a:r>
            <a:r>
              <a:rPr lang="nl-NL" dirty="0" smtClean="0"/>
              <a:t> = 0.82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310046" y="537321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-20</a:t>
            </a:r>
          </a:p>
          <a:p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4809112" y="537321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-2</a:t>
            </a:r>
          </a:p>
          <a:p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334430" y="5720924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/8.2</a:t>
            </a:r>
          </a:p>
          <a:p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4596389" y="570856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/0.82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63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Evaluation of </a:t>
            </a:r>
            <a:r>
              <a:rPr lang="nl-NL" dirty="0" err="1" smtClean="0"/>
              <a:t>classification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20+30+10+50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3851920" y="4705073"/>
                <a:ext cx="3572260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50+10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0.83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705073"/>
                <a:ext cx="3572260" cy="530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/>
              <p:cNvSpPr txBox="1"/>
              <p:nvPr/>
            </p:nvSpPr>
            <p:spPr>
              <a:xfrm>
                <a:off x="3851920" y="5656179"/>
                <a:ext cx="3157211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30+50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656179"/>
                <a:ext cx="3157211" cy="5305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kstvak 8"/>
          <p:cNvSpPr txBox="1"/>
          <p:nvPr/>
        </p:nvSpPr>
        <p:spPr>
          <a:xfrm>
            <a:off x="454048" y="2883999"/>
            <a:ext cx="2683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proportion</a:t>
            </a:r>
            <a:r>
              <a:rPr lang="nl-NL" sz="1600" dirty="0" smtClean="0"/>
              <a:t> is </a:t>
            </a:r>
            <a:r>
              <a:rPr lang="nl-NL" sz="1600" dirty="0" err="1" smtClean="0"/>
              <a:t>correctly</a:t>
            </a:r>
            <a:endParaRPr lang="nl-NL" sz="1600" dirty="0" smtClean="0"/>
          </a:p>
          <a:p>
            <a:r>
              <a:rPr lang="nl-NL" sz="1600" dirty="0" err="1" smtClean="0"/>
              <a:t>predicted</a:t>
            </a:r>
            <a:r>
              <a:rPr lang="nl-NL" sz="1600" dirty="0" smtClean="0"/>
              <a:t>?</a:t>
            </a:r>
          </a:p>
          <a:p>
            <a:endParaRPr lang="nl-NL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395536" y="4740753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‘spam’ is </a:t>
            </a:r>
            <a:r>
              <a:rPr lang="nl-NL" sz="1600" dirty="0" err="1" smtClean="0"/>
              <a:t>actually</a:t>
            </a:r>
            <a:r>
              <a:rPr lang="nl-NL" sz="1600" dirty="0" smtClean="0"/>
              <a:t> spam? </a:t>
            </a:r>
            <a:endParaRPr lang="nl-NL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395536" y="5656179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real spam is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as spam?</a:t>
            </a:r>
            <a:endParaRPr lang="nl-NL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505344" y="171095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 smtClean="0"/>
              <a:t>Confusion</a:t>
            </a:r>
            <a:r>
              <a:rPr lang="nl-NL" sz="2400" dirty="0" smtClean="0"/>
              <a:t> matrix:</a:t>
            </a:r>
            <a:endParaRPr lang="nl-NL" sz="2400" dirty="0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95702"/>
              </p:ext>
            </p:extLst>
          </p:nvPr>
        </p:nvGraphicFramePr>
        <p:xfrm>
          <a:off x="3418505" y="1318297"/>
          <a:ext cx="5184576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915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653053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953608">
                  <a:extLst>
                    <a:ext uri="{9D8B030D-6E8A-4147-A177-3AD203B41FA5}">
                      <a16:colId xmlns:a16="http://schemas.microsoft.com/office/drawing/2014/main" val="1314794491"/>
                    </a:ext>
                  </a:extLst>
                </a:gridCol>
              </a:tblGrid>
              <a:tr h="426936"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baseline="0" dirty="0" smtClean="0"/>
                        <a:t> s</a:t>
                      </a:r>
                      <a:r>
                        <a:rPr lang="nl-NL" sz="1600" dirty="0" smtClean="0"/>
                        <a:t>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426936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dirty="0" smtClean="0"/>
                        <a:t> 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514278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</a:p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50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i="1" dirty="0" smtClean="0"/>
              <a:t>k</a:t>
            </a:r>
            <a:r>
              <a:rPr lang="nl-NL" dirty="0" smtClean="0"/>
              <a:t>-NN</a:t>
            </a:r>
            <a:endParaRPr lang="nl-NL" i="1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340768"/>
            <a:ext cx="7881938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are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survivors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Titanic.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is a classic data set in machine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learning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plenty of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ideas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web. For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explanation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variables,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here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set in the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 See the Notebook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k-</a:t>
            </a:r>
            <a:r>
              <a:rPr lang="nl-NL" sz="12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code,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2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Notebook.</a:t>
            </a: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set.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‘easy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qualitative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quantitative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(independent) variables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? Select these.</a:t>
            </a:r>
          </a:p>
          <a:p>
            <a:pPr>
              <a:buFont typeface="Zapf Dingbats" charset="2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get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empty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do this </a:t>
            </a:r>
            <a:r>
              <a:rPr lang="nl-NL" sz="12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 1?</a:t>
            </a:r>
          </a:p>
          <a:p>
            <a:pPr>
              <a:buFont typeface="Zapf Dingbats" charset="2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dummy variables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qualitative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2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shouldn’t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“redundant” variables in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information)</a:t>
            </a:r>
          </a:p>
          <a:p>
            <a:pPr>
              <a:buFont typeface="Zapf Dingbats" charset="2"/>
              <a:buAutoNum type="arabicPeriod"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set.</a:t>
            </a:r>
          </a:p>
          <a:p>
            <a:pPr>
              <a:buFont typeface="Zapf Dingbats" charset="2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kNN-algorithm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data,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survival </a:t>
            </a:r>
            <a:r>
              <a:rPr lang="nl-NL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set</a:t>
            </a:r>
            <a:endParaRPr lang="nl-NL" sz="1100" i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different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best?</a:t>
            </a: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 setting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973122"/>
          </a:xfrm>
        </p:spPr>
        <p:txBody>
          <a:bodyPr/>
          <a:lstStyle/>
          <a:p>
            <a:r>
              <a:rPr lang="nl-NL" sz="2400" dirty="0" smtClean="0"/>
              <a:t>Every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has </a:t>
            </a:r>
            <a:r>
              <a:rPr lang="nl-NL" sz="2400" i="1" dirty="0" smtClean="0"/>
              <a:t>parameters</a:t>
            </a:r>
          </a:p>
          <a:p>
            <a:endParaRPr lang="nl-NL" sz="2400" i="1" dirty="0"/>
          </a:p>
          <a:p>
            <a:r>
              <a:rPr lang="nl-NL" sz="2400" dirty="0" smtClean="0"/>
              <a:t>For </a:t>
            </a:r>
            <a:r>
              <a:rPr lang="nl-NL" sz="2400" dirty="0" err="1" smtClean="0"/>
              <a:t>instance</a:t>
            </a:r>
            <a:r>
              <a:rPr lang="nl-NL" sz="2400" dirty="0" smtClean="0"/>
              <a:t>, </a:t>
            </a:r>
            <a:r>
              <a:rPr lang="nl-NL" sz="2400" dirty="0" err="1" smtClean="0"/>
              <a:t>with</a:t>
            </a:r>
            <a:r>
              <a:rPr lang="nl-NL" sz="2400" dirty="0" smtClean="0"/>
              <a:t> KNN the most important parameter is </a:t>
            </a:r>
            <a:r>
              <a:rPr lang="nl-NL" sz="2400" i="1" dirty="0" smtClean="0"/>
              <a:t>k</a:t>
            </a:r>
            <a:r>
              <a:rPr lang="nl-NL" sz="2400" dirty="0" smtClean="0"/>
              <a:t>: the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</a:t>
            </a:r>
            <a:r>
              <a:rPr lang="nl-NL" sz="2400" dirty="0" err="1" smtClean="0"/>
              <a:t>neighbors</a:t>
            </a:r>
            <a:endParaRPr lang="nl-NL" sz="2400" dirty="0" smtClean="0"/>
          </a:p>
          <a:p>
            <a:endParaRPr lang="nl-NL" sz="2400" i="1" dirty="0"/>
          </a:p>
          <a:p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try</a:t>
            </a:r>
            <a:r>
              <a:rPr lang="nl-NL" sz="2400" dirty="0" smtClean="0"/>
              <a:t> different parameter </a:t>
            </a:r>
            <a:r>
              <a:rPr lang="nl-NL" sz="2400" dirty="0" err="1" smtClean="0"/>
              <a:t>settings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optimize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model (</a:t>
            </a:r>
            <a:r>
              <a:rPr lang="nl-NL" sz="2400" dirty="0" err="1" smtClean="0"/>
              <a:t>use</a:t>
            </a:r>
            <a:r>
              <a:rPr lang="nl-NL" sz="2400" dirty="0" smtClean="0"/>
              <a:t> the test set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evaluate</a:t>
            </a:r>
            <a:r>
              <a:rPr lang="nl-NL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11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999</Words>
  <Application>Microsoft Office PowerPoint</Application>
  <PresentationFormat>Diavoorstelling (4:3)</PresentationFormat>
  <Paragraphs>213</Paragraphs>
  <Slides>20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Courier New</vt:lpstr>
      <vt:lpstr>Zapf Dingbats</vt:lpstr>
      <vt:lpstr>HUoverhead[1]</vt:lpstr>
      <vt:lpstr>Fundamentals of Machine Learning Week 5: machine learning Decision trees and Random Forest  </vt:lpstr>
      <vt:lpstr>Check-in</vt:lpstr>
      <vt:lpstr>Topics</vt:lpstr>
      <vt:lpstr>k-nearest neighbor algorithm</vt:lpstr>
      <vt:lpstr>Distance</vt:lpstr>
      <vt:lpstr>Normalization</vt:lpstr>
      <vt:lpstr>Evaluation of classification</vt:lpstr>
      <vt:lpstr>Exercise 1: k-NN</vt:lpstr>
      <vt:lpstr>Parameter setting</vt:lpstr>
      <vt:lpstr>Topics</vt:lpstr>
      <vt:lpstr>Decision tree: intuition</vt:lpstr>
      <vt:lpstr>Decision tree algorithm</vt:lpstr>
      <vt:lpstr>Pros and cons of decision tree</vt:lpstr>
      <vt:lpstr>Example</vt:lpstr>
      <vt:lpstr>Topics</vt:lpstr>
      <vt:lpstr>Random Forest</vt:lpstr>
      <vt:lpstr>Random Forest</vt:lpstr>
      <vt:lpstr>Parameters to tweak</vt:lpstr>
      <vt:lpstr>Exercise 2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61</cp:revision>
  <cp:lastPrinted>2005-06-13T08:01:16Z</cp:lastPrinted>
  <dcterms:created xsi:type="dcterms:W3CDTF">2007-11-06T09:59:11Z</dcterms:created>
  <dcterms:modified xsi:type="dcterms:W3CDTF">2019-11-18T21:15:06Z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