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82" r:id="rId5"/>
    <p:sldId id="261" r:id="rId6"/>
    <p:sldId id="265" r:id="rId7"/>
    <p:sldId id="281" r:id="rId8"/>
    <p:sldId id="263" r:id="rId9"/>
    <p:sldId id="268" r:id="rId10"/>
    <p:sldId id="270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65" d="100"/>
          <a:sy n="65" d="100"/>
        </p:scale>
        <p:origin x="643" y="3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00658731839019"/>
          <c:y val="0.11671090217847735"/>
          <c:w val="0.82265726159230101"/>
          <c:h val="0.62981855528928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The Godfather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38100">
                <a:noFill/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5D0-4F1C-BD96-6C6CB9CCAAD1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5D0-4F1C-BD96-6C6CB9CCAAD1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70C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5D0-4F1C-BD96-6C6CB9CCAAD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EA6FA4D-C765-4A28-BCA4-4C25C60A361A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0-4F1C-BD96-6C6CB9CCAAD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7B828A3-3F7C-470A-B337-7E63C9AD3A92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D0-4F1C-BD96-6C6CB9CCAAD1}"/>
                </c:ext>
              </c:extLst>
            </c:dLbl>
            <c:dLbl>
              <c:idx val="2"/>
              <c:layout>
                <c:manualLayout>
                  <c:x val="-0.15627613768571055"/>
                  <c:y val="-5.957562295619552E-2"/>
                </c:manualLayout>
              </c:layout>
              <c:tx>
                <c:rich>
                  <a:bodyPr/>
                  <a:lstStyle/>
                  <a:p>
                    <a:fld id="{3522B19C-3B02-4C64-8236-D0C3009ECC32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0-4F1C-BD96-6C6CB9CCAA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Blad1!$I$13:$I$15</c15:f>
                <c15:dlblRangeCache>
                  <c:ptCount val="3"/>
                  <c:pt idx="0">
                    <c:v>User 2</c:v>
                  </c:pt>
                  <c:pt idx="1">
                    <c:v>User 3</c:v>
                  </c:pt>
                  <c:pt idx="2">
                    <c:v>User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5D0-4F1C-BD96-6C6CB9CCA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948624"/>
        <c:axId val="491949280"/>
      </c:scatterChart>
      <c:valAx>
        <c:axId val="491948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Pulp Fiction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9280"/>
        <c:crosses val="autoZero"/>
        <c:crossBetween val="midCat"/>
        <c:majorUnit val="1"/>
      </c:valAx>
      <c:valAx>
        <c:axId val="4919492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The Godfather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8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0.14151</cdr:x>
      <cdr:y>0.5</cdr:y>
    </cdr:from>
    <cdr:to>
      <cdr:x>0.29245</cdr:x>
      <cdr:y>0.74576</cdr:y>
    </cdr:to>
    <cdr:cxnSp macro="">
      <cdr:nvCxnSpPr>
        <cdr:cNvPr id="4" name="Rechte verbindingslijn met pijl 3"/>
        <cdr:cNvCxnSpPr/>
      </cdr:nvCxnSpPr>
      <cdr:spPr bwMode="auto">
        <a:xfrm xmlns:a="http://schemas.openxmlformats.org/drawingml/2006/main" flipV="1">
          <a:off x="1080120" y="2124236"/>
          <a:ext cx="1152128" cy="1044116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rgbClr val="0070C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1/9/2019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1/9/2019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1/9/2019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5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1/9/2019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1/9/2019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L2: Recommender systems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72816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Sparsity</a:t>
            </a:r>
            <a:r>
              <a:rPr lang="nl-NL" sz="2400" dirty="0" smtClean="0"/>
              <a:t> </a:t>
            </a:r>
            <a:r>
              <a:rPr lang="nl-NL" sz="2400" dirty="0"/>
              <a:t>(</a:t>
            </a:r>
            <a:r>
              <a:rPr lang="nl-NL" sz="2400" dirty="0" err="1"/>
              <a:t>there</a:t>
            </a:r>
            <a:r>
              <a:rPr lang="nl-NL" sz="2400" dirty="0"/>
              <a:t> are </a:t>
            </a:r>
            <a:r>
              <a:rPr lang="nl-NL" sz="2400" dirty="0" err="1"/>
              <a:t>millions</a:t>
            </a:r>
            <a:r>
              <a:rPr lang="nl-NL" sz="2400" dirty="0"/>
              <a:t> of </a:t>
            </a:r>
            <a:r>
              <a:rPr lang="nl-NL" sz="2400" dirty="0" err="1"/>
              <a:t>movies</a:t>
            </a:r>
            <a:r>
              <a:rPr lang="nl-NL" sz="2400" dirty="0"/>
              <a:t>: are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enough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users</a:t>
            </a:r>
            <a:r>
              <a:rPr lang="nl-NL" sz="2400" dirty="0" smtClean="0"/>
              <a:t>?)</a:t>
            </a:r>
          </a:p>
          <a:p>
            <a:endParaRPr lang="nl-NL" sz="2400" dirty="0"/>
          </a:p>
          <a:p>
            <a:r>
              <a:rPr lang="nl-NL" sz="2400" dirty="0" smtClean="0"/>
              <a:t>‘</a:t>
            </a:r>
            <a:r>
              <a:rPr lang="nl-NL" sz="2400" dirty="0" err="1" smtClean="0"/>
              <a:t>Cold</a:t>
            </a:r>
            <a:r>
              <a:rPr lang="nl-NL" sz="2400" dirty="0" smtClean="0"/>
              <a:t> start’</a:t>
            </a:r>
          </a:p>
          <a:p>
            <a:endParaRPr lang="nl-NL" sz="2400" dirty="0"/>
          </a:p>
          <a:p>
            <a:r>
              <a:rPr lang="nl-NL" sz="2400" dirty="0" err="1" smtClean="0"/>
              <a:t>Lack</a:t>
            </a:r>
            <a:r>
              <a:rPr lang="nl-NL" sz="2400" dirty="0" smtClean="0"/>
              <a:t> of </a:t>
            </a:r>
            <a:r>
              <a:rPr lang="nl-NL" sz="2400" dirty="0" err="1" smtClean="0"/>
              <a:t>serendipity</a:t>
            </a:r>
            <a:r>
              <a:rPr lang="nl-NL" sz="2400" dirty="0" smtClean="0"/>
              <a:t> / </a:t>
            </a:r>
            <a:r>
              <a:rPr lang="nl-NL" sz="2400" dirty="0" err="1" smtClean="0"/>
              <a:t>blandness</a:t>
            </a:r>
            <a:r>
              <a:rPr lang="nl-NL" sz="2400" dirty="0" smtClean="0"/>
              <a:t> of </a:t>
            </a:r>
            <a:r>
              <a:rPr lang="nl-NL" sz="2400" dirty="0" err="1" smtClean="0"/>
              <a:t>recommendations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Scalability</a:t>
            </a:r>
            <a:r>
              <a:rPr lang="nl-NL" sz="2400" dirty="0" smtClean="0"/>
              <a:t> </a:t>
            </a:r>
            <a:r>
              <a:rPr lang="nl-NL" sz="2400" dirty="0"/>
              <a:t>(the </a:t>
            </a:r>
            <a:r>
              <a:rPr lang="nl-NL" sz="2400" dirty="0" err="1"/>
              <a:t>bigger</a:t>
            </a:r>
            <a:r>
              <a:rPr lang="nl-NL" sz="2400" dirty="0"/>
              <a:t> the system, the more time </a:t>
            </a:r>
            <a:r>
              <a:rPr lang="nl-NL" sz="2400" dirty="0" err="1"/>
              <a:t>it</a:t>
            </a:r>
            <a:r>
              <a:rPr lang="nl-NL" sz="2400" dirty="0"/>
              <a:t> takes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calculate</a:t>
            </a:r>
            <a:r>
              <a:rPr lang="nl-NL" sz="2400" dirty="0"/>
              <a:t> </a:t>
            </a:r>
            <a:r>
              <a:rPr lang="nl-NL" sz="2400" dirty="0" err="1"/>
              <a:t>everything</a:t>
            </a:r>
            <a:r>
              <a:rPr lang="nl-NL" sz="2400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8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772816"/>
            <a:ext cx="7881938" cy="56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building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items.</a:t>
            </a:r>
          </a:p>
          <a:p>
            <a:pPr marL="0" indent="0">
              <a:buNone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user-item pivot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the Movielens data (or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file)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frequently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movie. Show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 at the top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highest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Tip: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corrwith</a:t>
            </a:r>
            <a:r>
              <a:rPr lang="nl-NL" sz="15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documentation.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step 2 are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Improve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(This step 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actually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harder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looks.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817122" cy="32537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933056"/>
            <a:ext cx="7817122" cy="29934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63" y="4293096"/>
            <a:ext cx="7817123" cy="2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5" y="1762125"/>
            <a:ext cx="8252127" cy="4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91260"/>
          </a:xfrm>
        </p:spPr>
        <p:txBody>
          <a:bodyPr/>
          <a:lstStyle/>
          <a:p>
            <a:r>
              <a:rPr lang="nl-NL" sz="2400" dirty="0" err="1" smtClean="0"/>
              <a:t>Recommender</a:t>
            </a:r>
            <a:r>
              <a:rPr lang="nl-NL" sz="2400" dirty="0" smtClean="0"/>
              <a:t> 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29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Recommender</a:t>
            </a:r>
            <a:r>
              <a:rPr lang="nl-NL" dirty="0" smtClean="0"/>
              <a:t>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5533823"/>
          </a:xfrm>
        </p:spPr>
        <p:txBody>
          <a:bodyPr/>
          <a:lstStyle/>
          <a:p>
            <a:r>
              <a:rPr lang="nl-NL" sz="2000" dirty="0" err="1"/>
              <a:t>Collaborative</a:t>
            </a:r>
            <a:r>
              <a:rPr lang="nl-NL" sz="2000" dirty="0"/>
              <a:t>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the </a:t>
            </a:r>
            <a:r>
              <a:rPr lang="nl-NL" sz="2000" dirty="0" err="1"/>
              <a:t>distance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i="1" dirty="0"/>
              <a:t>users </a:t>
            </a:r>
            <a:r>
              <a:rPr lang="nl-NL" sz="2000" dirty="0" err="1"/>
              <a:t>and</a:t>
            </a:r>
            <a:r>
              <a:rPr lang="nl-NL" sz="2000" dirty="0"/>
              <a:t>/or </a:t>
            </a:r>
            <a:r>
              <a:rPr lang="nl-NL" sz="2000" i="1" dirty="0"/>
              <a:t>items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</a:t>
            </a:r>
            <a:r>
              <a:rPr lang="nl-NL" sz="2000" dirty="0" err="1"/>
              <a:t>similar</a:t>
            </a:r>
            <a:r>
              <a:rPr lang="nl-NL" sz="2000" dirty="0"/>
              <a:t> content </a:t>
            </a:r>
            <a:endParaRPr lang="nl-NL" sz="2000" dirty="0" smtClean="0"/>
          </a:p>
          <a:p>
            <a:pPr lvl="1"/>
            <a:r>
              <a:rPr lang="nl-NL" sz="2000" dirty="0" err="1" smtClean="0"/>
              <a:t>Example</a:t>
            </a:r>
            <a:r>
              <a:rPr lang="nl-NL" sz="2000" dirty="0"/>
              <a:t>: Movielens.org</a:t>
            </a:r>
          </a:p>
          <a:p>
            <a:pPr lvl="1"/>
            <a:endParaRPr lang="nl-NL" sz="2000" dirty="0"/>
          </a:p>
          <a:p>
            <a:r>
              <a:rPr lang="nl-NL" sz="2000" dirty="0"/>
              <a:t>Content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properties</a:t>
            </a:r>
            <a:r>
              <a:rPr lang="nl-NL" sz="2000" dirty="0"/>
              <a:t> of </a:t>
            </a:r>
            <a:r>
              <a:rPr lang="nl-NL" sz="2000" i="1" dirty="0"/>
              <a:t>items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items </a:t>
            </a:r>
            <a:r>
              <a:rPr lang="nl-NL" sz="2000" dirty="0" err="1"/>
              <a:t>similar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the </a:t>
            </a:r>
            <a:r>
              <a:rPr lang="nl-NL" sz="2000" dirty="0" err="1"/>
              <a:t>ones</a:t>
            </a:r>
            <a:r>
              <a:rPr lang="nl-NL" sz="2000" dirty="0"/>
              <a:t> the user </a:t>
            </a:r>
            <a:r>
              <a:rPr lang="nl-NL" sz="2000" dirty="0" err="1"/>
              <a:t>liked</a:t>
            </a:r>
            <a:endParaRPr lang="nl-NL" sz="2000" dirty="0"/>
          </a:p>
          <a:p>
            <a:pPr lvl="1"/>
            <a:r>
              <a:rPr lang="nl-NL" sz="2000" dirty="0" err="1"/>
              <a:t>Example</a:t>
            </a:r>
            <a:r>
              <a:rPr lang="nl-NL" sz="2000" dirty="0"/>
              <a:t>: Last.fm</a:t>
            </a:r>
          </a:p>
          <a:p>
            <a:endParaRPr lang="nl-NL" sz="2000" dirty="0"/>
          </a:p>
          <a:p>
            <a:r>
              <a:rPr lang="nl-NL" sz="2000" dirty="0" err="1"/>
              <a:t>Hybrid</a:t>
            </a:r>
            <a:r>
              <a:rPr lang="nl-NL" sz="2000" dirty="0"/>
              <a:t> approach</a:t>
            </a:r>
          </a:p>
          <a:p>
            <a:pPr lvl="1"/>
            <a:r>
              <a:rPr lang="nl-NL" sz="2000" dirty="0"/>
              <a:t>Combine </a:t>
            </a:r>
            <a:r>
              <a:rPr lang="nl-NL" sz="2000" dirty="0" err="1"/>
              <a:t>both</a:t>
            </a:r>
            <a:r>
              <a:rPr lang="nl-NL" sz="2000" dirty="0"/>
              <a:t> approaches</a:t>
            </a:r>
          </a:p>
          <a:p>
            <a:pPr lvl="1"/>
            <a:r>
              <a:rPr lang="nl-NL" sz="2000" dirty="0"/>
              <a:t>Most big platforms (e.g., </a:t>
            </a:r>
            <a:r>
              <a:rPr lang="nl-NL" sz="2000" dirty="0" err="1"/>
              <a:t>Netflix</a:t>
            </a:r>
            <a:r>
              <a:rPr lang="nl-NL" sz="2000" dirty="0"/>
              <a:t>, Facebook)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tailor-made</a:t>
            </a:r>
            <a:r>
              <a:rPr lang="nl-NL" sz="2000" dirty="0"/>
              <a:t> </a:t>
            </a:r>
            <a:r>
              <a:rPr lang="nl-NL" sz="2000" dirty="0" err="1"/>
              <a:t>algorithms</a:t>
            </a:r>
            <a:endParaRPr lang="nl-NL" sz="20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7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dirty="0" smtClean="0"/>
              <a:t>Clustering users</a:t>
            </a:r>
          </a:p>
          <a:p>
            <a:endParaRPr lang="nl-NL" sz="2400" dirty="0"/>
          </a:p>
          <a:p>
            <a:r>
              <a:rPr lang="nl-NL" sz="2400" dirty="0" err="1" smtClean="0"/>
              <a:t>Recommender</a:t>
            </a:r>
            <a:r>
              <a:rPr lang="nl-NL" sz="2400" dirty="0" smtClean="0"/>
              <a:t> 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7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Nearest-neighbor</a:t>
            </a:r>
            <a:r>
              <a:rPr lang="nl-NL" sz="2800" dirty="0" smtClean="0"/>
              <a:t>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2992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the </a:t>
            </a:r>
            <a:r>
              <a:rPr lang="nl-NL" sz="2400" i="1" dirty="0" smtClean="0"/>
              <a:t>n</a:t>
            </a:r>
            <a:r>
              <a:rPr lang="nl-NL" sz="2400" dirty="0" smtClean="0"/>
              <a:t>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users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the </a:t>
            </a:r>
            <a:r>
              <a:rPr lang="nl-NL" sz="2400" dirty="0" err="1" smtClean="0"/>
              <a:t>predicted</a:t>
            </a:r>
            <a:r>
              <a:rPr lang="nl-NL" sz="2400" dirty="0" smtClean="0"/>
              <a:t> rating </a:t>
            </a:r>
          </a:p>
          <a:p>
            <a:endParaRPr lang="nl-NL" sz="2400" dirty="0"/>
          </a:p>
          <a:p>
            <a:r>
              <a:rPr lang="nl-NL" sz="2400" dirty="0" err="1" smtClean="0"/>
              <a:t>Distance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calculated</a:t>
            </a:r>
            <a:r>
              <a:rPr lang="nl-NL" sz="2400" dirty="0" smtClean="0"/>
              <a:t> in </a:t>
            </a:r>
            <a:r>
              <a:rPr lang="nl-NL" sz="2400" dirty="0" err="1" smtClean="0"/>
              <a:t>various</a:t>
            </a:r>
            <a:r>
              <a:rPr lang="nl-NL" sz="2400" dirty="0" smtClean="0"/>
              <a:t> </a:t>
            </a:r>
            <a:r>
              <a:rPr lang="nl-NL" sz="2400" dirty="0" err="1" smtClean="0"/>
              <a:t>ways</a:t>
            </a:r>
            <a:r>
              <a:rPr lang="nl-NL" sz="2400" dirty="0" smtClean="0"/>
              <a:t>, e.g.,</a:t>
            </a:r>
          </a:p>
          <a:p>
            <a:pPr lvl="1"/>
            <a:r>
              <a:rPr lang="nl-NL" sz="2200" dirty="0" smtClean="0"/>
              <a:t>Correlation </a:t>
            </a:r>
            <a:r>
              <a:rPr lang="nl-NL" sz="2200" dirty="0" err="1" smtClean="0"/>
              <a:t>between</a:t>
            </a:r>
            <a:r>
              <a:rPr lang="nl-NL" sz="2200" dirty="0" smtClean="0"/>
              <a:t> users / items</a:t>
            </a:r>
          </a:p>
          <a:p>
            <a:pPr lvl="1"/>
            <a:r>
              <a:rPr lang="nl-NL" sz="2200" dirty="0" err="1" smtClean="0"/>
              <a:t>Cosine</a:t>
            </a:r>
            <a:r>
              <a:rPr lang="nl-NL" sz="2200" dirty="0" smtClean="0"/>
              <a:t> </a:t>
            </a:r>
            <a:r>
              <a:rPr lang="nl-NL" sz="2200" dirty="0" err="1" smtClean="0"/>
              <a:t>similarity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3372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Cosine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93911"/>
              </p:ext>
            </p:extLst>
          </p:nvPr>
        </p:nvGraphicFramePr>
        <p:xfrm>
          <a:off x="1951825" y="1659580"/>
          <a:ext cx="4348367" cy="479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Rechte verbindingslijn met pijl 5"/>
          <p:cNvCxnSpPr/>
          <p:nvPr/>
        </p:nvCxnSpPr>
        <p:spPr bwMode="auto">
          <a:xfrm flipV="1">
            <a:off x="2525525" y="3501008"/>
            <a:ext cx="2118483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Vrije vorm 9"/>
          <p:cNvSpPr/>
          <p:nvPr/>
        </p:nvSpPr>
        <p:spPr bwMode="auto">
          <a:xfrm>
            <a:off x="3094361" y="4187278"/>
            <a:ext cx="330773" cy="355652"/>
          </a:xfrm>
          <a:custGeom>
            <a:avLst/>
            <a:gdLst>
              <a:gd name="connsiteX0" fmla="*/ 297720 w 330773"/>
              <a:gd name="connsiteY0" fmla="*/ 355652 h 355652"/>
              <a:gd name="connsiteX1" fmla="*/ 306957 w 330773"/>
              <a:gd name="connsiteY1" fmla="*/ 13907 h 355652"/>
              <a:gd name="connsiteX2" fmla="*/ 29866 w 330773"/>
              <a:gd name="connsiteY2" fmla="*/ 69325 h 355652"/>
              <a:gd name="connsiteX3" fmla="*/ 20630 w 330773"/>
              <a:gd name="connsiteY3" fmla="*/ 97034 h 35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773" h="355652">
                <a:moveTo>
                  <a:pt x="297720" y="355652"/>
                </a:moveTo>
                <a:cubicBezTo>
                  <a:pt x="324659" y="208640"/>
                  <a:pt x="351599" y="61628"/>
                  <a:pt x="306957" y="13907"/>
                </a:cubicBezTo>
                <a:cubicBezTo>
                  <a:pt x="262315" y="-33814"/>
                  <a:pt x="77587" y="55470"/>
                  <a:pt x="29866" y="69325"/>
                </a:cubicBezTo>
                <a:cubicBezTo>
                  <a:pt x="-17855" y="83179"/>
                  <a:pt x="1387" y="90106"/>
                  <a:pt x="20630" y="97034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Rechte verbindingslijn met pijl 10"/>
          <p:cNvCxnSpPr/>
          <p:nvPr/>
        </p:nvCxnSpPr>
        <p:spPr bwMode="auto">
          <a:xfrm flipV="1">
            <a:off x="2639291" y="2348880"/>
            <a:ext cx="3444877" cy="28803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/>
          <p:cNvCxnSpPr/>
          <p:nvPr/>
        </p:nvCxnSpPr>
        <p:spPr bwMode="auto">
          <a:xfrm flipV="1">
            <a:off x="2699792" y="3501008"/>
            <a:ext cx="2088232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kstvak 16"/>
          <p:cNvSpPr txBox="1"/>
          <p:nvPr/>
        </p:nvSpPr>
        <p:spPr>
          <a:xfrm>
            <a:off x="4126008" y="415081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0</a:t>
            </a:r>
            <a:r>
              <a:rPr lang="nl-NL" baseline="30000" dirty="0" smtClean="0"/>
              <a:t>o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423979" y="3615647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</a:t>
            </a:r>
          </a:p>
          <a:p>
            <a:r>
              <a:rPr lang="nl-NL" dirty="0" smtClean="0"/>
              <a:t>33</a:t>
            </a:r>
            <a:r>
              <a:rPr lang="nl-NL" baseline="30000" dirty="0"/>
              <a:t>o</a:t>
            </a:r>
            <a:endParaRPr lang="nl-NL" dirty="0"/>
          </a:p>
        </p:txBody>
      </p:sp>
      <p:sp>
        <p:nvSpPr>
          <p:cNvPr id="23" name="Tijdelijke aanduiding voor inhoud 2"/>
          <p:cNvSpPr txBox="1">
            <a:spLocks/>
          </p:cNvSpPr>
          <p:nvPr/>
        </p:nvSpPr>
        <p:spPr bwMode="auto">
          <a:xfrm>
            <a:off x="1619672" y="6150495"/>
            <a:ext cx="788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Cosine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similarity</a:t>
            </a:r>
            <a:r>
              <a:rPr lang="nl-NL" sz="2400" kern="0" dirty="0" smtClean="0"/>
              <a:t>: user 2&amp;3 are </a:t>
            </a:r>
            <a:r>
              <a:rPr lang="nl-NL" sz="2400" kern="0" dirty="0" err="1" smtClean="0"/>
              <a:t>closest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41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285</Words>
  <Application>Microsoft Office PowerPoint</Application>
  <PresentationFormat>Diavoorstelling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Zapf Dingbats</vt:lpstr>
      <vt:lpstr>HUoverhead[1]</vt:lpstr>
      <vt:lpstr>Data-driven learning W7 L2: Recommender systems  </vt:lpstr>
      <vt:lpstr>Check-in</vt:lpstr>
      <vt:lpstr>Feedback</vt:lpstr>
      <vt:lpstr>Feedback</vt:lpstr>
      <vt:lpstr>Topics</vt:lpstr>
      <vt:lpstr>Recommender systems</vt:lpstr>
      <vt:lpstr>Topics</vt:lpstr>
      <vt:lpstr>Nearest-neighbor collaborative filtering</vt:lpstr>
      <vt:lpstr>Cosine similarity</vt:lpstr>
      <vt:lpstr>Problems</vt:lpstr>
      <vt:lpstr>Exercise 2: collaborative filtering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41</cp:revision>
  <cp:lastPrinted>2005-06-13T08:01:16Z</cp:lastPrinted>
  <dcterms:created xsi:type="dcterms:W3CDTF">2007-11-06T09:59:11Z</dcterms:created>
  <dcterms:modified xsi:type="dcterms:W3CDTF">2019-01-09T09:26:25Z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