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6" r:id="rId3"/>
    <p:sldId id="269" r:id="rId4"/>
    <p:sldId id="268" r:id="rId5"/>
    <p:sldId id="266" r:id="rId6"/>
    <p:sldId id="277" r:id="rId7"/>
    <p:sldId id="270" r:id="rId8"/>
    <p:sldId id="259" r:id="rId9"/>
    <p:sldId id="260" r:id="rId10"/>
    <p:sldId id="261" r:id="rId11"/>
    <p:sldId id="262" r:id="rId12"/>
    <p:sldId id="263" r:id="rId13"/>
    <p:sldId id="264" r:id="rId14"/>
    <p:sldId id="271" r:id="rId15"/>
    <p:sldId id="273" r:id="rId16"/>
    <p:sldId id="274" r:id="rId17"/>
    <p:sldId id="275" r:id="rId18"/>
    <p:sldId id="272" r:id="rId19"/>
    <p:sldId id="265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12/7/2018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12/7/2018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12/7/2018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12/7/2018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12/7/2018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generated/seaborn.scatterplot.html" TargetMode="External"/><Relationship Id="rId2" Type="http://schemas.openxmlformats.org/officeDocument/2006/relationships/hyperlink" Target="https://seaborn.pydata.org/generated/seaborn.pairplo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nalexkeen.com/correlation-in-python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publication/236328925_Does_Chocolate_Consumption_Really_Boost_Nobel_Award_Chances_The_Peril_of_Over-Interpreting_Correlations_in_Health_Studies/file/60b7d517e23464d806.pdf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692771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W5 L1: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Excel </a:t>
            </a:r>
            <a:r>
              <a:rPr lang="en-US" sz="2400" dirty="0" smtClean="0"/>
              <a:t>training </a:t>
            </a:r>
            <a:br>
              <a:rPr lang="en-US" sz="2400" dirty="0" smtClean="0"/>
            </a:br>
            <a:r>
              <a:rPr lang="en-US" sz="2400" dirty="0" smtClean="0"/>
              <a:t>Correlation and linear regression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64633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Jonas </a:t>
            </a:r>
            <a:r>
              <a:rPr lang="en-US" dirty="0" smtClean="0"/>
              <a:t>Moons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Anscombe’s</a:t>
            </a:r>
            <a:r>
              <a:rPr lang="nl-NL" dirty="0" smtClean="0"/>
              <a:t> </a:t>
            </a:r>
            <a:r>
              <a:rPr lang="nl-NL" dirty="0" err="1" smtClean="0"/>
              <a:t>quartet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138773"/>
          </a:xfrm>
        </p:spPr>
        <p:txBody>
          <a:bodyPr/>
          <a:lstStyle/>
          <a:p>
            <a:r>
              <a:rPr lang="nl-NL" sz="2000" dirty="0" err="1" smtClean="0"/>
              <a:t>All</a:t>
            </a:r>
            <a:r>
              <a:rPr lang="nl-NL" sz="2000" dirty="0" smtClean="0"/>
              <a:t> these data sets have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mean, </a:t>
            </a:r>
            <a:r>
              <a:rPr lang="nl-NL" sz="2000" dirty="0" err="1" smtClean="0"/>
              <a:t>variance</a:t>
            </a:r>
            <a:r>
              <a:rPr lang="nl-NL" sz="2000" dirty="0"/>
              <a:t> </a:t>
            </a:r>
            <a:r>
              <a:rPr lang="nl-NL" sz="2000" dirty="0" smtClean="0"/>
              <a:t>&amp; </a:t>
            </a:r>
            <a:r>
              <a:rPr lang="nl-NL" sz="2000" dirty="0" err="1" smtClean="0"/>
              <a:t>correlation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Always </a:t>
            </a:r>
            <a:r>
              <a:rPr lang="nl-NL" sz="2000" dirty="0" err="1" smtClean="0"/>
              <a:t>visualize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data!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270673" cy="310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Correlation: </a:t>
            </a:r>
            <a:r>
              <a:rPr lang="nl-NL" dirty="0" err="1" smtClean="0"/>
              <a:t>Pearson’s</a:t>
            </a:r>
            <a:r>
              <a:rPr lang="nl-NL" dirty="0" smtClean="0"/>
              <a:t> </a:t>
            </a:r>
            <a:r>
              <a:rPr lang="nl-NL" i="1" dirty="0" smtClean="0"/>
              <a:t>r</a:t>
            </a:r>
            <a:endParaRPr lang="nl-NL" i="1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09263"/>
            <a:ext cx="5832648" cy="2449146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6876256" y="190609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876256" y="375990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Non-</a:t>
            </a:r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6876256" y="2861913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 (perfect </a:t>
            </a:r>
            <a:r>
              <a:rPr lang="nl-NL" dirty="0" err="1" smtClean="0"/>
              <a:t>correlation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838200" y="4633182"/>
            <a:ext cx="4453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i="1" dirty="0"/>
              <a:t>r</a:t>
            </a:r>
            <a:r>
              <a:rPr lang="nl-NL" sz="1800" i="1" dirty="0" smtClean="0"/>
              <a:t> </a:t>
            </a:r>
            <a:r>
              <a:rPr lang="nl-NL" sz="1800" dirty="0" err="1" smtClean="0"/>
              <a:t>gives</a:t>
            </a:r>
            <a:r>
              <a:rPr lang="nl-NL" sz="1800" dirty="0" smtClean="0"/>
              <a:t> a </a:t>
            </a:r>
            <a:r>
              <a:rPr lang="nl-NL" sz="1800" dirty="0" err="1" smtClean="0"/>
              <a:t>measure</a:t>
            </a:r>
            <a:r>
              <a:rPr lang="nl-NL" sz="1800" dirty="0" smtClean="0"/>
              <a:t> of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much</a:t>
            </a:r>
            <a:r>
              <a:rPr lang="nl-NL" sz="1800" dirty="0" smtClean="0"/>
              <a:t> </a:t>
            </a:r>
            <a:r>
              <a:rPr lang="nl-NL" sz="1800" dirty="0" err="1" smtClean="0"/>
              <a:t>two</a:t>
            </a:r>
            <a:r>
              <a:rPr lang="nl-NL" sz="1800" dirty="0" smtClean="0"/>
              <a:t> </a:t>
            </a:r>
            <a:r>
              <a:rPr lang="nl-NL" sz="1800" dirty="0" err="1" smtClean="0"/>
              <a:t>quantative</a:t>
            </a:r>
            <a:r>
              <a:rPr lang="nl-NL" sz="1800" dirty="0" smtClean="0"/>
              <a:t> variables ‘move </a:t>
            </a:r>
            <a:r>
              <a:rPr lang="nl-NL" sz="1800" dirty="0" err="1" smtClean="0"/>
              <a:t>together</a:t>
            </a:r>
            <a:r>
              <a:rPr lang="nl-NL" sz="1800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 smtClean="0"/>
              <a:t>Correlation is </a:t>
            </a:r>
            <a:r>
              <a:rPr lang="nl-NL" sz="1800" i="1" dirty="0" err="1" smtClean="0"/>
              <a:t>normalized</a:t>
            </a:r>
            <a:r>
              <a:rPr lang="nl-NL" sz="1800" dirty="0" smtClean="0"/>
              <a:t>. The </a:t>
            </a:r>
            <a:r>
              <a:rPr lang="nl-NL" sz="1800" dirty="0" err="1" smtClean="0"/>
              <a:t>variation</a:t>
            </a:r>
            <a:r>
              <a:rPr lang="nl-NL" sz="1800" dirty="0" smtClean="0"/>
              <a:t> in the X </a:t>
            </a:r>
            <a:r>
              <a:rPr lang="nl-NL" sz="1800" dirty="0" err="1" smtClean="0"/>
              <a:t>and</a:t>
            </a:r>
            <a:r>
              <a:rPr lang="nl-NL" sz="1800" dirty="0" smtClean="0"/>
              <a:t> Y </a:t>
            </a:r>
            <a:r>
              <a:rPr lang="nl-NL" sz="1800" dirty="0" err="1" smtClean="0"/>
              <a:t>values</a:t>
            </a:r>
            <a:r>
              <a:rPr lang="nl-NL" sz="1800" dirty="0" smtClean="0"/>
              <a:t> is ‘</a:t>
            </a:r>
            <a:r>
              <a:rPr lang="nl-NL" sz="1800" dirty="0" err="1" smtClean="0"/>
              <a:t>cancelled</a:t>
            </a:r>
            <a:r>
              <a:rPr lang="nl-NL" sz="1800" dirty="0" smtClean="0"/>
              <a:t> out’, </a:t>
            </a:r>
            <a:r>
              <a:rPr lang="nl-NL" sz="1800" dirty="0" err="1" smtClean="0"/>
              <a:t>so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the </a:t>
            </a:r>
            <a:r>
              <a:rPr lang="nl-NL" sz="1800" dirty="0" err="1" smtClean="0"/>
              <a:t>result</a:t>
            </a:r>
            <a:r>
              <a:rPr lang="nl-NL" sz="1800" dirty="0" smtClean="0"/>
              <a:t> is </a:t>
            </a:r>
            <a:r>
              <a:rPr lang="nl-NL" sz="1800" dirty="0" err="1" smtClean="0"/>
              <a:t>always</a:t>
            </a:r>
            <a:r>
              <a:rPr lang="nl-NL" sz="1800" dirty="0" smtClean="0"/>
              <a:t>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-1 </a:t>
            </a:r>
            <a:r>
              <a:rPr lang="nl-NL" sz="1800" dirty="0" err="1" smtClean="0"/>
              <a:t>and</a:t>
            </a:r>
            <a:r>
              <a:rPr lang="nl-NL" sz="1800" dirty="0" smtClean="0"/>
              <a:t> 1</a:t>
            </a: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878634"/>
            <a:ext cx="3389799" cy="10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Strength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90186"/>
          </a:xfrm>
        </p:spPr>
        <p:txBody>
          <a:bodyPr/>
          <a:lstStyle/>
          <a:p>
            <a:r>
              <a:rPr lang="nl-NL" sz="2400" dirty="0" err="1" smtClean="0"/>
              <a:t>Weak</a:t>
            </a:r>
            <a:r>
              <a:rPr lang="nl-NL" sz="2400" dirty="0" smtClean="0"/>
              <a:t>  0.1 &lt; r &lt; 0.3</a:t>
            </a:r>
          </a:p>
          <a:p>
            <a:endParaRPr lang="nl-NL" sz="2400" dirty="0" smtClean="0"/>
          </a:p>
          <a:p>
            <a:r>
              <a:rPr lang="nl-NL" sz="2400" dirty="0" smtClean="0"/>
              <a:t>Moderate 0.3 &lt; r &lt; 0.6</a:t>
            </a:r>
          </a:p>
          <a:p>
            <a:endParaRPr lang="nl-NL" sz="2400" dirty="0" smtClean="0"/>
          </a:p>
          <a:p>
            <a:r>
              <a:rPr lang="nl-NL" sz="2400" dirty="0" smtClean="0"/>
              <a:t>Strong &gt; 0.6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 err="1" smtClean="0"/>
              <a:t>Interpreation</a:t>
            </a:r>
            <a:r>
              <a:rPr lang="nl-NL" sz="2400" dirty="0" smtClean="0"/>
              <a:t> </a:t>
            </a:r>
            <a:r>
              <a:rPr lang="nl-NL" sz="2400" dirty="0" err="1" smtClean="0"/>
              <a:t>depends</a:t>
            </a:r>
            <a:r>
              <a:rPr lang="nl-NL" sz="2400" dirty="0" smtClean="0"/>
              <a:t> on context. Most </a:t>
            </a:r>
            <a:r>
              <a:rPr lang="nl-NL" sz="2400" dirty="0" err="1" smtClean="0"/>
              <a:t>correlations</a:t>
            </a:r>
            <a:r>
              <a:rPr lang="nl-NL" sz="2400" dirty="0" smtClean="0"/>
              <a:t> in </a:t>
            </a:r>
            <a:r>
              <a:rPr lang="nl-NL" sz="2400" dirty="0" err="1" smtClean="0"/>
              <a:t>social</a:t>
            </a:r>
            <a:r>
              <a:rPr lang="nl-NL" sz="2400" dirty="0" smtClean="0"/>
              <a:t> </a:t>
            </a:r>
            <a:r>
              <a:rPr lang="nl-NL" sz="2400" dirty="0" err="1" smtClean="0"/>
              <a:t>science</a:t>
            </a:r>
            <a:r>
              <a:rPr lang="nl-NL" sz="2400" dirty="0" smtClean="0"/>
              <a:t> are </a:t>
            </a:r>
            <a:r>
              <a:rPr lang="nl-NL" sz="2400" dirty="0" err="1" smtClean="0"/>
              <a:t>weak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069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dirty="0" err="1" smtClean="0"/>
              <a:t>correlations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340768"/>
            <a:ext cx="7881938" cy="694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Resources:</a:t>
            </a: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Scatterplot matrix in Seaborn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Scatterplot in Seaborn</a:t>
            </a:r>
            <a:endParaRPr lang="nl-NL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Correlation in Python</a:t>
            </a:r>
            <a:endParaRPr lang="nl-NL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quantitative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variables in the class data 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correlated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select columns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df_subset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[[‘col_name1’, ‘col_name2’, ‘col_name3’]]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Seaborn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make: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</a:t>
            </a: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variables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most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suited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– the independent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linearity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Pearson’s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variables? 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5189113"/>
          </a:xfrm>
        </p:spPr>
        <p:txBody>
          <a:bodyPr/>
          <a:lstStyle/>
          <a:p>
            <a:r>
              <a:rPr lang="nl-NL" sz="2400" dirty="0" smtClean="0"/>
              <a:t>Excel training</a:t>
            </a:r>
          </a:p>
          <a:p>
            <a:endParaRPr lang="nl-NL" sz="2400" dirty="0"/>
          </a:p>
          <a:p>
            <a:r>
              <a:rPr lang="nl-NL" sz="2400" dirty="0" smtClean="0"/>
              <a:t>Correlation</a:t>
            </a:r>
          </a:p>
          <a:p>
            <a:endParaRPr lang="nl-NL" sz="2400" dirty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: model </a:t>
            </a:r>
            <a:r>
              <a:rPr lang="nl-NL" sz="2400" dirty="0" err="1" smtClean="0"/>
              <a:t>evaluation</a:t>
            </a:r>
            <a:endParaRPr lang="nl-NL" sz="2400" dirty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5370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relation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850006" y="1844824"/>
          <a:ext cx="5000625" cy="310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erkblad" r:id="rId3" imgW="9221040" imgH="5743440" progId="Excel.Sheet.8">
                  <p:embed/>
                </p:oleObj>
              </mc:Choice>
              <mc:Fallback>
                <p:oleObj name="Werkblad" r:id="rId3" imgW="9221040" imgH="5743440" progId="Excel.Sheet.8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006" y="1844824"/>
                        <a:ext cx="5000625" cy="310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547664" y="5373216"/>
            <a:ext cx="6552728" cy="1224951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 smtClean="0"/>
              <a:t>The points in the </a:t>
            </a:r>
            <a:r>
              <a:rPr lang="nl-NL" sz="2000" dirty="0" err="1" smtClean="0"/>
              <a:t>scatter</a:t>
            </a:r>
            <a:r>
              <a:rPr lang="nl-NL" sz="2000" dirty="0" smtClean="0"/>
              <a:t> plot </a:t>
            </a:r>
            <a:r>
              <a:rPr lang="nl-NL" sz="2000" dirty="0" err="1" smtClean="0"/>
              <a:t>seem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centered</a:t>
            </a:r>
            <a:r>
              <a:rPr lang="nl-NL" sz="2000" dirty="0" smtClean="0"/>
              <a:t> </a:t>
            </a:r>
            <a:r>
              <a:rPr lang="nl-NL" sz="2000" dirty="0" err="1" smtClean="0"/>
              <a:t>around</a:t>
            </a:r>
            <a:r>
              <a:rPr lang="nl-NL" sz="2000" dirty="0" smtClean="0"/>
              <a:t> a line, </a:t>
            </a:r>
            <a:r>
              <a:rPr lang="nl-NL" sz="2000" dirty="0" err="1" smtClean="0"/>
              <a:t>with</a:t>
            </a:r>
            <a:r>
              <a:rPr lang="nl-NL" sz="2000" dirty="0" smtClean="0"/>
              <a:t> </a:t>
            </a:r>
            <a:r>
              <a:rPr lang="nl-NL" sz="2000" dirty="0" err="1" smtClean="0"/>
              <a:t>some</a:t>
            </a:r>
            <a:r>
              <a:rPr lang="nl-NL" sz="2000" dirty="0" smtClean="0"/>
              <a:t> </a:t>
            </a:r>
            <a:r>
              <a:rPr lang="nl-NL" sz="2000" dirty="0" err="1" smtClean="0"/>
              <a:t>variation</a:t>
            </a:r>
            <a:endParaRPr lang="nl-NL" sz="2000" dirty="0"/>
          </a:p>
          <a:p>
            <a:pPr>
              <a:buFont typeface="Wingdings" panose="05000000000000000000" pitchFamily="2" charset="2"/>
              <a:buChar char="q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000240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relation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0768"/>
            <a:ext cx="5904656" cy="501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37439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 lineaire regressie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915816" y="4653136"/>
            <a:ext cx="3550972" cy="230832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nl-NL" sz="2400" dirty="0" smtClean="0">
                <a:sym typeface="Symbol" pitchFamily="18" charset="2"/>
              </a:rPr>
              <a:t>y </a:t>
            </a:r>
            <a:r>
              <a:rPr lang="nl-NL" sz="2400" dirty="0">
                <a:sym typeface="Symbol" pitchFamily="18" charset="2"/>
              </a:rPr>
              <a:t>= </a:t>
            </a:r>
            <a:r>
              <a:rPr lang="nl-NL" sz="2400" dirty="0" err="1" smtClean="0">
                <a:sym typeface="Symbol" pitchFamily="18" charset="2"/>
              </a:rPr>
              <a:t>dependent</a:t>
            </a:r>
            <a:r>
              <a:rPr lang="nl-NL" sz="2400" dirty="0" smtClean="0">
                <a:sym typeface="Symbol" pitchFamily="18" charset="2"/>
              </a:rPr>
              <a:t> </a:t>
            </a:r>
            <a:r>
              <a:rPr lang="nl-NL" sz="2400" dirty="0" err="1" smtClean="0">
                <a:sym typeface="Symbol" pitchFamily="18" charset="2"/>
              </a:rPr>
              <a:t>variable</a:t>
            </a:r>
            <a:endParaRPr lang="nl-NL" sz="2400" dirty="0">
              <a:sym typeface="Symbol" pitchFamily="18" charset="2"/>
            </a:endParaRPr>
          </a:p>
          <a:p>
            <a:r>
              <a:rPr lang="nl-NL" sz="2400" dirty="0">
                <a:sym typeface="Symbol" pitchFamily="18" charset="2"/>
              </a:rPr>
              <a:t>x </a:t>
            </a:r>
            <a:r>
              <a:rPr lang="nl-NL" sz="2400" dirty="0" smtClean="0">
                <a:sym typeface="Symbol" pitchFamily="18" charset="2"/>
              </a:rPr>
              <a:t>= independent </a:t>
            </a:r>
            <a:r>
              <a:rPr lang="nl-NL" sz="2400" dirty="0" err="1" smtClean="0">
                <a:sym typeface="Symbol" pitchFamily="18" charset="2"/>
              </a:rPr>
              <a:t>variable</a:t>
            </a:r>
            <a:endParaRPr lang="nl-NL" sz="2400" dirty="0">
              <a:sym typeface="Symbol" pitchFamily="18" charset="2"/>
            </a:endParaRPr>
          </a:p>
          <a:p>
            <a:r>
              <a:rPr lang="nl-NL" sz="2400" dirty="0"/>
              <a:t>a = </a:t>
            </a:r>
            <a:r>
              <a:rPr lang="nl-NL" sz="2400" dirty="0" err="1" smtClean="0"/>
              <a:t>slope</a:t>
            </a:r>
            <a:endParaRPr lang="nl-NL" sz="2400" dirty="0"/>
          </a:p>
          <a:p>
            <a:r>
              <a:rPr lang="nl-NL" sz="2400" dirty="0"/>
              <a:t>b </a:t>
            </a:r>
            <a:r>
              <a:rPr lang="nl-NL" sz="2400" dirty="0" smtClean="0"/>
              <a:t>= </a:t>
            </a:r>
            <a:r>
              <a:rPr lang="nl-NL" sz="2400" dirty="0" err="1" smtClean="0"/>
              <a:t>intercept</a:t>
            </a:r>
            <a:endParaRPr lang="nl-NL" sz="2400" dirty="0" smtClean="0"/>
          </a:p>
          <a:p>
            <a:r>
              <a:rPr lang="nl-NL" sz="2400" dirty="0" smtClean="0"/>
              <a:t>e = error / </a:t>
            </a:r>
            <a:r>
              <a:rPr lang="nl-NL" sz="2400" dirty="0" err="1" smtClean="0"/>
              <a:t>residual</a:t>
            </a:r>
            <a:endParaRPr lang="nl-NL" sz="2400" dirty="0" smtClean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235099977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5189113"/>
          </a:xfrm>
        </p:spPr>
        <p:txBody>
          <a:bodyPr/>
          <a:lstStyle/>
          <a:p>
            <a:r>
              <a:rPr lang="nl-NL" sz="2400" dirty="0" smtClean="0"/>
              <a:t>Excel training</a:t>
            </a:r>
          </a:p>
          <a:p>
            <a:endParaRPr lang="nl-NL" sz="2400" dirty="0"/>
          </a:p>
          <a:p>
            <a:r>
              <a:rPr lang="nl-NL" sz="2400" dirty="0" smtClean="0"/>
              <a:t>Correlation</a:t>
            </a:r>
          </a:p>
          <a:p>
            <a:endParaRPr lang="nl-NL" sz="2400" dirty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: model </a:t>
            </a:r>
            <a:r>
              <a:rPr lang="nl-NL" sz="2400" dirty="0" err="1" smtClean="0"/>
              <a:t>evaluation</a:t>
            </a:r>
            <a:endParaRPr lang="nl-NL" sz="2400" dirty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7167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28631"/>
          </a:xfrm>
        </p:spPr>
        <p:txBody>
          <a:bodyPr/>
          <a:lstStyle/>
          <a:p>
            <a:r>
              <a:rPr lang="nl-NL" sz="2000" i="1" dirty="0" smtClean="0"/>
              <a:t>Nobel </a:t>
            </a:r>
            <a:r>
              <a:rPr lang="nl-NL" sz="2000" i="1" dirty="0" err="1" smtClean="0"/>
              <a:t>Prize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and</a:t>
            </a:r>
            <a:r>
              <a:rPr lang="nl-NL" sz="2000" i="1" dirty="0" smtClean="0"/>
              <a:t> Chocolate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Maurage</a:t>
            </a:r>
            <a:r>
              <a:rPr lang="nl-NL" sz="2000" dirty="0" smtClean="0"/>
              <a:t> et al. (fair </a:t>
            </a:r>
            <a:r>
              <a:rPr lang="nl-NL" sz="2000" dirty="0" err="1" smtClean="0"/>
              <a:t>use</a:t>
            </a:r>
            <a:r>
              <a:rPr lang="nl-NL" sz="2000" dirty="0" smtClean="0"/>
              <a:t>) </a:t>
            </a:r>
          </a:p>
          <a:p>
            <a:r>
              <a:rPr lang="nl-NL" sz="2000" i="1" dirty="0" smtClean="0"/>
              <a:t>Scatterplot matrix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Nicoguaro</a:t>
            </a:r>
            <a:r>
              <a:rPr lang="nl-NL" sz="2000" dirty="0" smtClean="0"/>
              <a:t> (CC-BY)</a:t>
            </a:r>
          </a:p>
          <a:p>
            <a:r>
              <a:rPr lang="nl-NL" sz="2000" i="1" dirty="0" err="1" smtClean="0"/>
              <a:t>Anscombe’s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quartet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Schutz</a:t>
            </a:r>
            <a:r>
              <a:rPr lang="nl-NL" sz="2000" dirty="0" smtClean="0"/>
              <a:t> (CC-BY-SA)</a:t>
            </a:r>
          </a:p>
          <a:p>
            <a:pPr marL="0" indent="0">
              <a:buNone/>
            </a:pPr>
            <a:endParaRPr lang="nl-NL" sz="2000" i="1" dirty="0" smtClean="0"/>
          </a:p>
          <a:p>
            <a:endParaRPr lang="nl-NL" sz="2000" i="1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pPr marL="0" indent="0">
              <a:buNone/>
            </a:pP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5306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16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5189113"/>
          </a:xfrm>
        </p:spPr>
        <p:txBody>
          <a:bodyPr/>
          <a:lstStyle/>
          <a:p>
            <a:r>
              <a:rPr lang="nl-NL" sz="2400" dirty="0" smtClean="0"/>
              <a:t>Excel training</a:t>
            </a:r>
          </a:p>
          <a:p>
            <a:endParaRPr lang="nl-NL" sz="2400" dirty="0"/>
          </a:p>
          <a:p>
            <a:r>
              <a:rPr lang="nl-NL" sz="2400" dirty="0" smtClean="0"/>
              <a:t>Correlation</a:t>
            </a:r>
          </a:p>
          <a:p>
            <a:endParaRPr lang="nl-NL" sz="2400" dirty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: model </a:t>
            </a:r>
            <a:r>
              <a:rPr lang="nl-NL" sz="2400" dirty="0" err="1" smtClean="0"/>
              <a:t>evaluation</a:t>
            </a:r>
            <a:endParaRPr lang="nl-NL" sz="2400" dirty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861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Excel: </a:t>
            </a:r>
            <a:r>
              <a:rPr lang="nl-NL" dirty="0" err="1" smtClean="0"/>
              <a:t>why</a:t>
            </a:r>
            <a:r>
              <a:rPr lang="nl-NL" dirty="0" smtClean="0"/>
              <a:t> or </a:t>
            </a:r>
            <a:r>
              <a:rPr lang="nl-NL" dirty="0" err="1" smtClean="0"/>
              <a:t>why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512004"/>
          </a:xfrm>
        </p:spPr>
        <p:txBody>
          <a:bodyPr/>
          <a:lstStyle/>
          <a:p>
            <a:r>
              <a:rPr lang="nl-NL" sz="2400" dirty="0" err="1" smtClean="0"/>
              <a:t>Why</a:t>
            </a:r>
            <a:r>
              <a:rPr lang="nl-NL" sz="2400" dirty="0" smtClean="0"/>
              <a:t>: business standard. </a:t>
            </a:r>
            <a:r>
              <a:rPr lang="nl-NL" sz="2400" dirty="0" err="1" smtClean="0"/>
              <a:t>You</a:t>
            </a:r>
            <a:r>
              <a:rPr lang="nl-NL" sz="2400" dirty="0" smtClean="0"/>
              <a:t> have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know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!</a:t>
            </a:r>
          </a:p>
          <a:p>
            <a:endParaRPr lang="nl-NL" sz="2400" dirty="0"/>
          </a:p>
          <a:p>
            <a:r>
              <a:rPr lang="nl-NL" sz="2400" dirty="0" err="1" smtClean="0"/>
              <a:t>Why</a:t>
            </a:r>
            <a:r>
              <a:rPr lang="nl-NL" sz="2400" dirty="0" smtClean="0"/>
              <a:t>: easy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still</a:t>
            </a:r>
            <a:r>
              <a:rPr lang="nl-NL" sz="2400" dirty="0" smtClean="0"/>
              <a:t> </a:t>
            </a:r>
            <a:r>
              <a:rPr lang="nl-NL" sz="2400" dirty="0" err="1" smtClean="0"/>
              <a:t>quite</a:t>
            </a:r>
            <a:r>
              <a:rPr lang="nl-NL" sz="2400" dirty="0" smtClean="0"/>
              <a:t> </a:t>
            </a:r>
            <a:r>
              <a:rPr lang="nl-NL" sz="2400" dirty="0" err="1" smtClean="0"/>
              <a:t>powerful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Why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: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reproducible</a:t>
            </a:r>
            <a:r>
              <a:rPr lang="nl-NL" sz="2400" dirty="0" smtClean="0"/>
              <a:t> (</a:t>
            </a:r>
            <a:r>
              <a:rPr lang="nl-NL" sz="2400" dirty="0" err="1" smtClean="0"/>
              <a:t>alternative</a:t>
            </a:r>
            <a:r>
              <a:rPr lang="nl-NL" sz="2400" dirty="0" smtClean="0"/>
              <a:t>: Open </a:t>
            </a:r>
            <a:r>
              <a:rPr lang="nl-NL" sz="2400" dirty="0" err="1" smtClean="0"/>
              <a:t>Refine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Why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: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effective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big datasets</a:t>
            </a:r>
          </a:p>
          <a:p>
            <a:endParaRPr lang="nl-NL" sz="2400" dirty="0"/>
          </a:p>
          <a:p>
            <a:r>
              <a:rPr lang="nl-NL" sz="2400" dirty="0" err="1" smtClean="0"/>
              <a:t>Conclusion</a:t>
            </a:r>
            <a:r>
              <a:rPr lang="nl-NL" sz="2400" dirty="0" smtClean="0"/>
              <a:t>: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serious</a:t>
            </a:r>
            <a:r>
              <a:rPr lang="nl-NL" sz="2400" dirty="0" smtClean="0"/>
              <a:t> data </a:t>
            </a:r>
            <a:r>
              <a:rPr lang="nl-NL" sz="2400" dirty="0" err="1" smtClean="0"/>
              <a:t>science</a:t>
            </a:r>
            <a:r>
              <a:rPr lang="nl-NL" sz="2400" dirty="0" smtClean="0"/>
              <a:t>, but </a:t>
            </a:r>
            <a:r>
              <a:rPr lang="nl-NL" sz="2400" dirty="0" err="1" smtClean="0"/>
              <a:t>very</a:t>
            </a:r>
            <a:r>
              <a:rPr lang="nl-NL" sz="2400" dirty="0" smtClean="0"/>
              <a:t> </a:t>
            </a:r>
            <a:r>
              <a:rPr lang="nl-NL" sz="2400" dirty="0" err="1" smtClean="0"/>
              <a:t>useful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quick</a:t>
            </a:r>
            <a:r>
              <a:rPr lang="nl-NL" sz="2400" dirty="0" smtClean="0"/>
              <a:t> ’n dirty stuff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46954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484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5189113"/>
          </a:xfrm>
        </p:spPr>
        <p:txBody>
          <a:bodyPr/>
          <a:lstStyle/>
          <a:p>
            <a:r>
              <a:rPr lang="nl-NL" sz="2400" dirty="0" smtClean="0"/>
              <a:t>Excel training</a:t>
            </a:r>
          </a:p>
          <a:p>
            <a:endParaRPr lang="nl-NL" sz="2400" dirty="0"/>
          </a:p>
          <a:p>
            <a:r>
              <a:rPr lang="nl-NL" sz="2400" dirty="0" smtClean="0"/>
              <a:t>Correlation</a:t>
            </a:r>
          </a:p>
          <a:p>
            <a:endParaRPr lang="nl-NL" sz="2400" dirty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: model </a:t>
            </a:r>
            <a:r>
              <a:rPr lang="nl-NL" sz="2400" dirty="0" err="1" smtClean="0"/>
              <a:t>evaluation</a:t>
            </a:r>
            <a:endParaRPr lang="nl-NL" sz="2400" dirty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350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Relation</a:t>
            </a:r>
            <a:r>
              <a:rPr lang="nl-NL" sz="2800" dirty="0" smtClean="0"/>
              <a:t> </a:t>
            </a:r>
            <a:r>
              <a:rPr lang="nl-NL" sz="2800" dirty="0" err="1" smtClean="0"/>
              <a:t>between</a:t>
            </a:r>
            <a:r>
              <a:rPr lang="nl-NL" sz="2800" dirty="0" smtClean="0"/>
              <a:t> </a:t>
            </a:r>
            <a:r>
              <a:rPr lang="nl-NL" sz="2800" dirty="0" err="1" smtClean="0"/>
              <a:t>two</a:t>
            </a:r>
            <a:r>
              <a:rPr lang="nl-NL" sz="2800" dirty="0" smtClean="0"/>
              <a:t> </a:t>
            </a:r>
            <a:r>
              <a:rPr lang="nl-NL" sz="2800" dirty="0" err="1" smtClean="0"/>
              <a:t>quantitative</a:t>
            </a:r>
            <a:r>
              <a:rPr lang="nl-NL" sz="2800" dirty="0" smtClean="0"/>
              <a:t> variables: </a:t>
            </a:r>
            <a:r>
              <a:rPr lang="nl-NL" sz="2800" dirty="0" err="1" smtClean="0"/>
              <a:t>scatterplot</a:t>
            </a:r>
            <a:endParaRPr lang="nl-NL" sz="2800" dirty="0"/>
          </a:p>
        </p:txBody>
      </p:sp>
      <p:pic>
        <p:nvPicPr>
          <p:cNvPr id="4" name="Picture 2" descr="http://i.stack.imgur.com/TWQ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412776"/>
            <a:ext cx="49149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951484" y="5877272"/>
            <a:ext cx="681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Does chocolate consumption really boost Nobel Award chances?</a:t>
            </a:r>
          </a:p>
          <a:p>
            <a:r>
              <a:rPr lang="nl-NL" dirty="0" err="1" smtClean="0">
                <a:hlinkClick r:id="rId3"/>
              </a:rPr>
              <a:t>Maurage</a:t>
            </a:r>
            <a:r>
              <a:rPr lang="nl-NL" dirty="0" smtClean="0">
                <a:hlinkClick r:id="rId3"/>
              </a:rPr>
              <a:t>, Heeren, &amp; </a:t>
            </a:r>
            <a:r>
              <a:rPr lang="nl-NL" dirty="0" err="1" smtClean="0">
                <a:hlinkClick r:id="rId3"/>
              </a:rPr>
              <a:t>Pesenti</a:t>
            </a:r>
            <a:r>
              <a:rPr lang="nl-NL" dirty="0" smtClean="0">
                <a:hlinkClick r:id="rId3"/>
              </a:rPr>
              <a:t> (2013)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Scatterplot matrix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286000" y="-232851067"/>
            <a:ext cx="4572000" cy="47256013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556792"/>
            <a:ext cx="48101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610</Words>
  <Application>Microsoft Office PowerPoint</Application>
  <PresentationFormat>Diavoorstelling (4:3)</PresentationFormat>
  <Paragraphs>2319</Paragraphs>
  <Slides>19</Slides>
  <Notes>1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6" baseType="lpstr">
      <vt:lpstr>Arial</vt:lpstr>
      <vt:lpstr>Courier New</vt:lpstr>
      <vt:lpstr>Symbol</vt:lpstr>
      <vt:lpstr>Wingdings</vt:lpstr>
      <vt:lpstr>Zapf Dingbats</vt:lpstr>
      <vt:lpstr>HUoverhead[1]</vt:lpstr>
      <vt:lpstr>Werkblad</vt:lpstr>
      <vt:lpstr>Data-driven learning W5 L1:  Excel training  Correlation and linear regression</vt:lpstr>
      <vt:lpstr>Check-in</vt:lpstr>
      <vt:lpstr>Intro</vt:lpstr>
      <vt:lpstr>Topics</vt:lpstr>
      <vt:lpstr>Excel: why or why not?</vt:lpstr>
      <vt:lpstr>PowerPoint-presentatie</vt:lpstr>
      <vt:lpstr>Topics</vt:lpstr>
      <vt:lpstr>Relation between two quantitative variables: scatterplot</vt:lpstr>
      <vt:lpstr>Scatterplot matrix</vt:lpstr>
      <vt:lpstr>Anscombe’s quartet</vt:lpstr>
      <vt:lpstr>Correlation: Pearson’s r</vt:lpstr>
      <vt:lpstr>Strength</vt:lpstr>
      <vt:lpstr>Exercise 1: correlations</vt:lpstr>
      <vt:lpstr>Topics</vt:lpstr>
      <vt:lpstr>Linear relation</vt:lpstr>
      <vt:lpstr>Linear relation</vt:lpstr>
      <vt:lpstr>Model lineaire regressie</vt:lpstr>
      <vt:lpstr>Topics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16</cp:revision>
  <cp:lastPrinted>2005-06-13T08:01:16Z</cp:lastPrinted>
  <dcterms:created xsi:type="dcterms:W3CDTF">2007-11-06T09:59:11Z</dcterms:created>
  <dcterms:modified xsi:type="dcterms:W3CDTF">2018-12-07T13:58:24Z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