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76" r:id="rId2"/>
    <p:sldId id="277" r:id="rId3"/>
    <p:sldId id="286" r:id="rId4"/>
    <p:sldId id="294" r:id="rId5"/>
    <p:sldId id="282" r:id="rId6"/>
    <p:sldId id="299" r:id="rId7"/>
    <p:sldId id="300" r:id="rId8"/>
    <p:sldId id="291" r:id="rId9"/>
    <p:sldId id="281" r:id="rId10"/>
    <p:sldId id="290" r:id="rId11"/>
    <p:sldId id="292" r:id="rId12"/>
    <p:sldId id="293" r:id="rId13"/>
    <p:sldId id="295" r:id="rId14"/>
    <p:sldId id="297" r:id="rId15"/>
    <p:sldId id="302" r:id="rId16"/>
    <p:sldId id="288" r:id="rId17"/>
    <p:sldId id="284" r:id="rId18"/>
    <p:sldId id="283" r:id="rId19"/>
    <p:sldId id="301" r:id="rId20"/>
    <p:sldId id="28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1/3/2019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1/3/2019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1/3/2019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25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1/3/2019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1/3/2019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569660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W7 L1: </a:t>
            </a:r>
            <a:r>
              <a:rPr lang="en-US" sz="2400" dirty="0" smtClean="0"/>
              <a:t>Clustering introduction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308324"/>
          </a:xfrm>
        </p:spPr>
        <p:txBody>
          <a:bodyPr/>
          <a:lstStyle/>
          <a:p>
            <a:r>
              <a:rPr lang="nl-NL" sz="2400" dirty="0" smtClean="0"/>
              <a:t>User ratings</a:t>
            </a:r>
          </a:p>
          <a:p>
            <a:endParaRPr lang="nl-NL" sz="2400" dirty="0"/>
          </a:p>
          <a:p>
            <a:r>
              <a:rPr lang="nl-NL" sz="2400" dirty="0" smtClean="0"/>
              <a:t>Clustering</a:t>
            </a:r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-means clustering</a:t>
            </a: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7450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27373"/>
            <a:ext cx="6172200" cy="461665"/>
          </a:xfrm>
        </p:spPr>
        <p:txBody>
          <a:bodyPr/>
          <a:lstStyle/>
          <a:p>
            <a:r>
              <a:rPr lang="nl-NL" sz="2400" dirty="0" err="1" smtClean="0"/>
              <a:t>Supervised</a:t>
            </a:r>
            <a:r>
              <a:rPr lang="nl-NL" sz="2400" dirty="0" smtClean="0"/>
              <a:t> vs. </a:t>
            </a:r>
            <a:r>
              <a:rPr lang="nl-NL" sz="2400" dirty="0" err="1" smtClean="0"/>
              <a:t>unsupervised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endParaRPr lang="nl-NL" sz="24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428999"/>
            <a:ext cx="2139900" cy="2304256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729791"/>
            <a:ext cx="2322209" cy="698477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50973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400" kern="0" dirty="0" err="1" smtClean="0"/>
              <a:t>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use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known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to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predict</a:t>
            </a:r>
            <a:r>
              <a:rPr lang="nl-NL" sz="2400" kern="0" dirty="0" smtClean="0"/>
              <a:t> new cases</a:t>
            </a:r>
          </a:p>
          <a:p>
            <a:pPr lvl="1"/>
            <a:r>
              <a:rPr lang="nl-NL" sz="2200" kern="0" dirty="0" err="1" smtClean="0"/>
              <a:t>Handwriting</a:t>
            </a:r>
            <a:r>
              <a:rPr lang="nl-NL" sz="2200" kern="0" dirty="0" smtClean="0"/>
              <a:t> </a:t>
            </a:r>
            <a:r>
              <a:rPr lang="nl-NL" sz="2200" kern="0" dirty="0" err="1" smtClean="0"/>
              <a:t>recognition</a:t>
            </a:r>
            <a:endParaRPr lang="nl-NL" sz="2200" kern="0" dirty="0" smtClean="0"/>
          </a:p>
          <a:p>
            <a:endParaRPr lang="nl-NL" sz="2400" kern="0" dirty="0"/>
          </a:p>
          <a:p>
            <a:r>
              <a:rPr lang="nl-NL" sz="2400" kern="0" dirty="0" err="1" smtClean="0"/>
              <a:t>Unsupervised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you</a:t>
            </a:r>
            <a:r>
              <a:rPr lang="nl-NL" sz="2400" kern="0" dirty="0" smtClean="0"/>
              <a:t> let the </a:t>
            </a:r>
            <a:r>
              <a:rPr lang="nl-NL" sz="2400" kern="0" dirty="0" err="1" smtClean="0"/>
              <a:t>algorithm</a:t>
            </a:r>
            <a:r>
              <a:rPr lang="nl-NL" sz="2400" kern="0" dirty="0" smtClean="0"/>
              <a:t> discover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/clusters on </a:t>
            </a:r>
            <a:r>
              <a:rPr lang="nl-NL" sz="2400" kern="0" dirty="0" err="1" smtClean="0"/>
              <a:t>its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own</a:t>
            </a:r>
            <a:endParaRPr lang="nl-NL" sz="2400" kern="0" dirty="0" smtClean="0"/>
          </a:p>
          <a:p>
            <a:pPr lvl="1"/>
            <a:r>
              <a:rPr lang="nl-NL" sz="2200" kern="0" dirty="0" err="1" smtClean="0"/>
              <a:t>Spotify</a:t>
            </a:r>
            <a:r>
              <a:rPr lang="nl-NL" sz="2200" kern="0" dirty="0" smtClean="0"/>
              <a:t> Radio / Discover </a:t>
            </a:r>
            <a:r>
              <a:rPr lang="nl-NL" sz="2200" kern="0" dirty="0" err="1" smtClean="0"/>
              <a:t>Weekly</a:t>
            </a:r>
            <a:endParaRPr lang="nl-NL" sz="2200" kern="0" dirty="0" smtClean="0"/>
          </a:p>
          <a:p>
            <a:pPr marL="0" indent="0">
              <a:buNone/>
            </a:pPr>
            <a:endParaRPr lang="nl-NL" sz="2400" kern="0" dirty="0" smtClean="0"/>
          </a:p>
          <a:p>
            <a:pPr marL="0" indent="0">
              <a:buNone/>
            </a:pPr>
            <a:r>
              <a:rPr lang="nl-NL" sz="2400" kern="0" dirty="0"/>
              <a:t>	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28" y="1543778"/>
            <a:ext cx="2469436" cy="1500785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6300192" y="3054786"/>
            <a:ext cx="216025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/>
              <a:t>MNIST data set</a:t>
            </a:r>
          </a:p>
          <a:p>
            <a:pPr marL="0" indent="0">
              <a:buNone/>
            </a:pPr>
            <a:endParaRPr lang="nl-NL" sz="1800" kern="0" dirty="0" smtClean="0"/>
          </a:p>
          <a:p>
            <a:pPr marL="0" indent="0">
              <a:buNone/>
            </a:pPr>
            <a:r>
              <a:rPr lang="nl-NL" sz="18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079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clustering?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595378"/>
          </a:xfrm>
        </p:spPr>
        <p:txBody>
          <a:bodyPr/>
          <a:lstStyle/>
          <a:p>
            <a:r>
              <a:rPr lang="nl-NL" sz="2400" dirty="0" err="1" smtClean="0"/>
              <a:t>To</a:t>
            </a:r>
            <a:r>
              <a:rPr lang="nl-NL" sz="2400" dirty="0" smtClean="0"/>
              <a:t> discover </a:t>
            </a:r>
            <a:r>
              <a:rPr lang="nl-NL" sz="2400" dirty="0" err="1" smtClean="0"/>
              <a:t>interesting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clusters in the data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adapt</a:t>
            </a:r>
            <a:r>
              <a:rPr lang="nl-NL" sz="2400" dirty="0" smtClean="0"/>
              <a:t> </a:t>
            </a:r>
            <a:r>
              <a:rPr lang="nl-NL" sz="2400" dirty="0" err="1" smtClean="0"/>
              <a:t>our</a:t>
            </a:r>
            <a:r>
              <a:rPr lang="nl-NL" sz="2400" dirty="0" smtClean="0"/>
              <a:t> content or marketing </a:t>
            </a:r>
            <a:r>
              <a:rPr lang="nl-NL" sz="2400" dirty="0" err="1" smtClean="0"/>
              <a:t>strategy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For </a:t>
            </a:r>
            <a:r>
              <a:rPr lang="nl-NL" sz="2400" dirty="0" err="1" smtClean="0"/>
              <a:t>instance</a:t>
            </a:r>
            <a:r>
              <a:rPr lang="nl-NL" sz="2400" dirty="0" smtClean="0"/>
              <a:t>, different user types </a:t>
            </a:r>
            <a:r>
              <a:rPr lang="nl-NL" sz="2400" dirty="0" err="1" smtClean="0"/>
              <a:t>based</a:t>
            </a:r>
            <a:r>
              <a:rPr lang="nl-NL" sz="2400" dirty="0" smtClean="0"/>
              <a:t> on </a:t>
            </a:r>
            <a:r>
              <a:rPr lang="nl-NL" sz="2400" dirty="0" err="1" smtClean="0"/>
              <a:t>behavior</a:t>
            </a:r>
            <a:r>
              <a:rPr lang="nl-NL" sz="2400" dirty="0" smtClean="0"/>
              <a:t> (user </a:t>
            </a:r>
            <a:r>
              <a:rPr lang="nl-NL" sz="2400" dirty="0" err="1" smtClean="0"/>
              <a:t>profiling</a:t>
            </a:r>
            <a:r>
              <a:rPr lang="nl-NL" sz="2400" dirty="0" smtClean="0"/>
              <a:t>), e.g.</a:t>
            </a:r>
          </a:p>
          <a:p>
            <a:pPr lvl="1"/>
            <a:r>
              <a:rPr lang="nl-NL" sz="2400" dirty="0" smtClean="0"/>
              <a:t>Explicit: </a:t>
            </a:r>
            <a:r>
              <a:rPr lang="nl-NL" sz="2400" dirty="0" err="1" smtClean="0"/>
              <a:t>likes</a:t>
            </a:r>
            <a:r>
              <a:rPr lang="nl-NL" sz="2400" dirty="0" smtClean="0"/>
              <a:t>, </a:t>
            </a:r>
            <a:r>
              <a:rPr lang="nl-NL" sz="2400" dirty="0" err="1" smtClean="0"/>
              <a:t>favorites</a:t>
            </a:r>
            <a:r>
              <a:rPr lang="nl-NL" sz="2400" dirty="0" smtClean="0"/>
              <a:t>, ratings, </a:t>
            </a:r>
            <a:r>
              <a:rPr lang="nl-NL" sz="2400" dirty="0" err="1" smtClean="0"/>
              <a:t>comments</a:t>
            </a:r>
            <a:r>
              <a:rPr lang="nl-NL" sz="2400" dirty="0" smtClean="0"/>
              <a:t>, etc.</a:t>
            </a:r>
          </a:p>
          <a:p>
            <a:pPr lvl="1"/>
            <a:r>
              <a:rPr lang="nl-NL" sz="2400" dirty="0" err="1" smtClean="0"/>
              <a:t>Implicit</a:t>
            </a:r>
            <a:r>
              <a:rPr lang="nl-NL" sz="2400" dirty="0" smtClean="0"/>
              <a:t>: pages </a:t>
            </a:r>
            <a:r>
              <a:rPr lang="nl-NL" sz="2400" dirty="0" err="1" smtClean="0"/>
              <a:t>visited</a:t>
            </a:r>
            <a:r>
              <a:rPr lang="nl-NL" sz="2400" dirty="0" smtClean="0"/>
              <a:t>, content </a:t>
            </a:r>
            <a:r>
              <a:rPr lang="nl-NL" sz="2400" dirty="0" err="1" smtClean="0"/>
              <a:t>seen</a:t>
            </a:r>
            <a:r>
              <a:rPr lang="nl-NL" sz="2400" dirty="0" smtClean="0"/>
              <a:t>, mouse </a:t>
            </a:r>
            <a:r>
              <a:rPr lang="nl-NL" sz="2400" dirty="0" err="1" smtClean="0"/>
              <a:t>movements</a:t>
            </a:r>
            <a:r>
              <a:rPr lang="nl-NL" sz="2400" dirty="0" smtClean="0"/>
              <a:t>, etc.</a:t>
            </a:r>
          </a:p>
          <a:p>
            <a:pPr lvl="1"/>
            <a:endParaRPr lang="nl-NL" sz="2400" dirty="0"/>
          </a:p>
          <a:p>
            <a:pPr marL="0" indent="0">
              <a:buNone/>
            </a:pPr>
            <a:endParaRPr lang="nl-NL" sz="2600" dirty="0" smtClean="0"/>
          </a:p>
          <a:p>
            <a:pPr lvl="1"/>
            <a:endParaRPr lang="nl-NL" sz="2400" dirty="0" smtClean="0"/>
          </a:p>
          <a:p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92225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clustering?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060848"/>
            <a:ext cx="3928692" cy="2627313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746104" cy="638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000" kern="0" dirty="0" err="1" smtClean="0"/>
              <a:t>Assign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observations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to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several</a:t>
            </a:r>
            <a:r>
              <a:rPr lang="nl-NL" sz="2000" kern="0" dirty="0" smtClean="0"/>
              <a:t> clusters</a:t>
            </a:r>
          </a:p>
          <a:p>
            <a:endParaRPr lang="nl-NL" sz="2000" kern="0" dirty="0"/>
          </a:p>
          <a:p>
            <a:r>
              <a:rPr lang="nl-NL" sz="2000" kern="0" dirty="0" smtClean="0"/>
              <a:t>It’s </a:t>
            </a:r>
            <a:r>
              <a:rPr lang="nl-NL" sz="2000" kern="0" dirty="0" err="1" smtClean="0"/>
              <a:t>not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always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clear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which</a:t>
            </a:r>
            <a:r>
              <a:rPr lang="nl-NL" sz="2000" kern="0" dirty="0" smtClean="0"/>
              <a:t> solution is ‘correct’</a:t>
            </a:r>
          </a:p>
          <a:p>
            <a:endParaRPr lang="nl-NL" sz="2000" kern="0" dirty="0"/>
          </a:p>
          <a:p>
            <a:r>
              <a:rPr lang="nl-NL" sz="2000" kern="0" dirty="0" err="1" smtClean="0"/>
              <a:t>There</a:t>
            </a:r>
            <a:r>
              <a:rPr lang="nl-NL" sz="2000" kern="0" dirty="0" smtClean="0"/>
              <a:t> are </a:t>
            </a:r>
            <a:r>
              <a:rPr lang="nl-NL" sz="2000" kern="0" dirty="0" err="1" smtClean="0"/>
              <a:t>many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algorithms</a:t>
            </a:r>
            <a:r>
              <a:rPr lang="nl-NL" sz="2000" kern="0" dirty="0"/>
              <a:t>;</a:t>
            </a:r>
            <a:r>
              <a:rPr lang="nl-NL" sz="2000" kern="0" dirty="0" smtClean="0"/>
              <a:t> we </a:t>
            </a:r>
            <a:r>
              <a:rPr lang="nl-NL" sz="2000" kern="0" dirty="0" err="1" smtClean="0"/>
              <a:t>will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use</a:t>
            </a:r>
            <a:r>
              <a:rPr lang="nl-NL" sz="2000" kern="0" dirty="0" smtClean="0"/>
              <a:t> </a:t>
            </a:r>
            <a:r>
              <a:rPr lang="nl-NL" sz="2000" i="1" kern="0" dirty="0" smtClean="0"/>
              <a:t>k-</a:t>
            </a:r>
            <a:r>
              <a:rPr lang="nl-NL" sz="2000" kern="0" dirty="0" smtClean="0"/>
              <a:t>means (</a:t>
            </a:r>
            <a:r>
              <a:rPr lang="nl-NL" sz="2000" kern="0" dirty="0" err="1" smtClean="0"/>
              <a:t>simple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to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understand</a:t>
            </a:r>
            <a:r>
              <a:rPr lang="nl-NL" sz="2000" kern="0" dirty="0" smtClean="0"/>
              <a:t> but </a:t>
            </a:r>
            <a:r>
              <a:rPr lang="nl-NL" sz="2000" kern="0" dirty="0" err="1" smtClean="0"/>
              <a:t>often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suboptimal</a:t>
            </a:r>
            <a:r>
              <a:rPr lang="nl-NL" sz="2000" kern="0" dirty="0" smtClean="0"/>
              <a:t>)</a:t>
            </a:r>
          </a:p>
          <a:p>
            <a:endParaRPr lang="nl-NL" sz="2000" kern="0" dirty="0"/>
          </a:p>
          <a:p>
            <a:r>
              <a:rPr lang="nl-NL" sz="2000" kern="0" dirty="0" err="1" smtClean="0"/>
              <a:t>Remember</a:t>
            </a:r>
            <a:r>
              <a:rPr lang="nl-NL" sz="2000" kern="0" dirty="0" smtClean="0"/>
              <a:t>: </a:t>
            </a:r>
            <a:r>
              <a:rPr lang="nl-NL" sz="2000" kern="0" dirty="0" err="1" smtClean="0"/>
              <a:t>shown</a:t>
            </a:r>
            <a:r>
              <a:rPr lang="nl-NL" sz="2000" kern="0" dirty="0" smtClean="0"/>
              <a:t> as 2-dimensional here but </a:t>
            </a:r>
            <a:r>
              <a:rPr lang="nl-NL" sz="2000" i="1" kern="0" dirty="0" smtClean="0"/>
              <a:t>n</a:t>
            </a:r>
            <a:r>
              <a:rPr lang="nl-NL" sz="2000" kern="0" dirty="0" smtClean="0"/>
              <a:t>-</a:t>
            </a:r>
            <a:r>
              <a:rPr lang="nl-NL" sz="2000" kern="0" dirty="0" err="1" smtClean="0"/>
              <a:t>dimensional</a:t>
            </a:r>
            <a:r>
              <a:rPr lang="nl-NL" sz="2000" kern="0" dirty="0" smtClean="0"/>
              <a:t> in </a:t>
            </a:r>
            <a:r>
              <a:rPr lang="nl-NL" sz="2000" kern="0" dirty="0" err="1" smtClean="0"/>
              <a:t>reality</a:t>
            </a:r>
            <a:r>
              <a:rPr lang="nl-NL" sz="2000" kern="0" dirty="0" smtClean="0"/>
              <a:t>, </a:t>
            </a:r>
            <a:r>
              <a:rPr lang="nl-NL" sz="2000" i="1" kern="0" dirty="0" smtClean="0"/>
              <a:t>n </a:t>
            </a:r>
            <a:r>
              <a:rPr lang="nl-NL" sz="2000" kern="0" dirty="0" err="1" smtClean="0"/>
              <a:t>being</a:t>
            </a:r>
            <a:r>
              <a:rPr lang="nl-NL" sz="2000" kern="0" dirty="0" smtClean="0"/>
              <a:t> the </a:t>
            </a:r>
            <a:r>
              <a:rPr lang="nl-NL" sz="2000" kern="0" dirty="0" err="1" smtClean="0"/>
              <a:t>number</a:t>
            </a:r>
            <a:r>
              <a:rPr lang="nl-NL" sz="2000" kern="0" dirty="0" smtClean="0"/>
              <a:t> of variables </a:t>
            </a:r>
            <a:r>
              <a:rPr lang="nl-NL" sz="2000" kern="0" dirty="0" err="1" smtClean="0"/>
              <a:t>used</a:t>
            </a:r>
            <a:endParaRPr lang="nl-NL" sz="2000" kern="0" dirty="0" smtClean="0"/>
          </a:p>
          <a:p>
            <a:pPr lvl="1"/>
            <a:endParaRPr lang="nl-NL" sz="2000" kern="0" dirty="0" smtClean="0"/>
          </a:p>
          <a:p>
            <a:pPr marL="0" indent="0">
              <a:buFont typeface="Zapf Dingbats" charset="2"/>
              <a:buNone/>
            </a:pPr>
            <a:endParaRPr lang="nl-NL" sz="2400" kern="0" dirty="0" smtClean="0"/>
          </a:p>
          <a:p>
            <a:pPr lvl="1"/>
            <a:endParaRPr lang="nl-NL" sz="2000" kern="0" dirty="0" smtClean="0"/>
          </a:p>
          <a:p>
            <a:endParaRPr lang="nl-NL" sz="2000" kern="0" dirty="0" smtClean="0"/>
          </a:p>
          <a:p>
            <a:pPr marL="0" indent="0">
              <a:buFont typeface="Zapf Dingbats" charset="2"/>
              <a:buNone/>
            </a:pPr>
            <a:endParaRPr lang="nl-NL" sz="2000" kern="0" dirty="0"/>
          </a:p>
        </p:txBody>
      </p:sp>
    </p:spTree>
    <p:extLst>
      <p:ext uri="{BB962C8B-B14F-4D97-AF65-F5344CB8AC3E}">
        <p14:creationId xmlns:p14="http://schemas.microsoft.com/office/powerpoint/2010/main" val="243421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628800"/>
            <a:ext cx="3168352" cy="6223242"/>
          </a:xfrm>
        </p:spPr>
        <p:txBody>
          <a:bodyPr/>
          <a:lstStyle/>
          <a:p>
            <a:r>
              <a:rPr lang="nl-NL" sz="2000" dirty="0" err="1" smtClean="0"/>
              <a:t>Each</a:t>
            </a:r>
            <a:r>
              <a:rPr lang="nl-NL" sz="2000" dirty="0" smtClean="0"/>
              <a:t> user is </a:t>
            </a:r>
            <a:r>
              <a:rPr lang="nl-NL" sz="2000" dirty="0" err="1" smtClean="0"/>
              <a:t>represented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a point in </a:t>
            </a:r>
            <a:r>
              <a:rPr lang="nl-NL" sz="2000" dirty="0" err="1" smtClean="0"/>
              <a:t>space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err="1" smtClean="0"/>
              <a:t>Each</a:t>
            </a:r>
            <a:r>
              <a:rPr lang="nl-NL" sz="2000" dirty="0" smtClean="0"/>
              <a:t> item (movie) is a </a:t>
            </a:r>
            <a:r>
              <a:rPr lang="nl-NL" sz="2000" dirty="0" err="1" smtClean="0"/>
              <a:t>dimension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The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users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i="1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</a:t>
            </a:r>
            <a:r>
              <a:rPr lang="nl-NL" sz="2000" dirty="0" err="1" smtClean="0"/>
              <a:t>movies</a:t>
            </a:r>
            <a:r>
              <a:rPr lang="nl-NL" sz="2000" dirty="0" smtClean="0"/>
              <a:t> (</a:t>
            </a:r>
            <a:r>
              <a:rPr lang="nl-NL" sz="2000" dirty="0" err="1" smtClean="0"/>
              <a:t>shown</a:t>
            </a:r>
            <a:r>
              <a:rPr lang="nl-NL" sz="2000" dirty="0" smtClean="0"/>
              <a:t>: 3)</a:t>
            </a:r>
            <a:endParaRPr lang="nl-NL" sz="1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nl-NL" sz="2000" dirty="0"/>
          </a:p>
          <a:p>
            <a:endParaRPr lang="nl-NL" sz="2200" dirty="0"/>
          </a:p>
          <a:p>
            <a:pPr marL="0" indent="0">
              <a:buNone/>
            </a:pPr>
            <a:endParaRPr lang="nl-NL" sz="2000" dirty="0" smtClean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86339"/>
              </p:ext>
            </p:extLst>
          </p:nvPr>
        </p:nvGraphicFramePr>
        <p:xfrm>
          <a:off x="4644008" y="1844824"/>
          <a:ext cx="4143128" cy="1786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38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22018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113302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User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Movie 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Movie</a:t>
                      </a:r>
                      <a:r>
                        <a:rPr lang="nl-NL" sz="1200" baseline="0" dirty="0" smtClean="0"/>
                        <a:t> 2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Movie 3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r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</a:tbl>
          </a:graphicData>
        </a:graphic>
      </p:graphicFrame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437112"/>
            <a:ext cx="2933549" cy="19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308324"/>
          </a:xfrm>
        </p:spPr>
        <p:txBody>
          <a:bodyPr/>
          <a:lstStyle/>
          <a:p>
            <a:r>
              <a:rPr lang="nl-NL" sz="2400" dirty="0" err="1" smtClean="0"/>
              <a:t>MovieLens</a:t>
            </a:r>
            <a:r>
              <a:rPr lang="nl-NL" sz="2400" dirty="0" smtClean="0"/>
              <a:t> data set</a:t>
            </a:r>
          </a:p>
          <a:p>
            <a:endParaRPr lang="nl-NL" sz="2400" dirty="0"/>
          </a:p>
          <a:p>
            <a:r>
              <a:rPr lang="nl-NL" sz="2400" dirty="0" smtClean="0"/>
              <a:t>Clustering</a:t>
            </a:r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-means clustering</a:t>
            </a: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4886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</a:t>
            </a:r>
            <a:r>
              <a:rPr lang="nl-NL" dirty="0" smtClean="0"/>
              <a:t>-means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37126" y="4146370"/>
            <a:ext cx="2148868" cy="1532727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 smtClean="0"/>
              <a:t>3. Move cluster centers </a:t>
            </a:r>
            <a:r>
              <a:rPr lang="nl-NL" sz="2000" dirty="0" err="1" smtClean="0"/>
              <a:t>to</a:t>
            </a:r>
            <a:r>
              <a:rPr lang="nl-NL" sz="2000" dirty="0" smtClean="0"/>
              <a:t> center of </a:t>
            </a:r>
            <a:r>
              <a:rPr lang="nl-NL" sz="2000" dirty="0" err="1" smtClean="0"/>
              <a:t>observations</a:t>
            </a:r>
            <a:endParaRPr lang="nl-NL" sz="2000" dirty="0" smtClean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8" y="2321322"/>
            <a:ext cx="1728192" cy="166396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73" y="2421152"/>
            <a:ext cx="1816139" cy="156413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43" y="2270791"/>
            <a:ext cx="1990725" cy="17145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348880"/>
            <a:ext cx="1900055" cy="1636411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2588257" y="4146368"/>
            <a:ext cx="2148868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000" kern="0" dirty="0" smtClean="0"/>
              <a:t>2. </a:t>
            </a:r>
            <a:r>
              <a:rPr lang="nl-NL" sz="2000" kern="0" dirty="0" err="1" smtClean="0"/>
              <a:t>Assign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each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observation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to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nearest</a:t>
            </a:r>
            <a:r>
              <a:rPr lang="nl-NL" sz="2000" kern="0" dirty="0" smtClean="0"/>
              <a:t> center</a:t>
            </a:r>
          </a:p>
          <a:p>
            <a:pPr marL="514350" indent="-514350">
              <a:buFont typeface="+mj-lt"/>
              <a:buAutoNum type="arabicPeriod"/>
            </a:pPr>
            <a:endParaRPr lang="nl-NL" kern="0" dirty="0"/>
          </a:p>
        </p:txBody>
      </p:sp>
      <p:sp>
        <p:nvSpPr>
          <p:cNvPr id="10" name="Tijdelijke aanduiding voor inhoud 2"/>
          <p:cNvSpPr txBox="1">
            <a:spLocks/>
          </p:cNvSpPr>
          <p:nvPr/>
        </p:nvSpPr>
        <p:spPr bwMode="auto">
          <a:xfrm>
            <a:off x="313808" y="4193530"/>
            <a:ext cx="2148868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000" kern="0" dirty="0" smtClean="0"/>
              <a:t>1. Start </a:t>
            </a:r>
            <a:r>
              <a:rPr lang="nl-NL" sz="2000" kern="0" dirty="0" err="1" smtClean="0"/>
              <a:t>with</a:t>
            </a:r>
            <a:r>
              <a:rPr lang="nl-NL" sz="2000" kern="0" dirty="0" smtClean="0"/>
              <a:t> </a:t>
            </a:r>
            <a:r>
              <a:rPr lang="nl-NL" sz="2000" i="1" kern="0" dirty="0" smtClean="0"/>
              <a:t>k </a:t>
            </a:r>
            <a:r>
              <a:rPr lang="nl-NL" sz="2000" kern="0" dirty="0" smtClean="0"/>
              <a:t>cluster centers at random</a:t>
            </a:r>
          </a:p>
          <a:p>
            <a:pPr marL="514350" indent="-514350">
              <a:buFont typeface="+mj-lt"/>
              <a:buAutoNum type="arabicPeriod"/>
            </a:pPr>
            <a:endParaRPr lang="nl-NL" kern="0" dirty="0"/>
          </a:p>
        </p:txBody>
      </p:sp>
      <p:sp>
        <p:nvSpPr>
          <p:cNvPr id="11" name="Tijdelijke aanduiding voor inhoud 2"/>
          <p:cNvSpPr txBox="1">
            <a:spLocks/>
          </p:cNvSpPr>
          <p:nvPr/>
        </p:nvSpPr>
        <p:spPr bwMode="auto">
          <a:xfrm>
            <a:off x="6885994" y="4178352"/>
            <a:ext cx="2148868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000" kern="0" dirty="0" smtClean="0"/>
              <a:t>4. </a:t>
            </a:r>
            <a:r>
              <a:rPr lang="nl-NL" sz="2000" kern="0" dirty="0" err="1" smtClean="0"/>
              <a:t>Repeat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until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stable</a:t>
            </a:r>
            <a:endParaRPr lang="nl-NL" sz="2000" kern="0" dirty="0" smtClean="0"/>
          </a:p>
          <a:p>
            <a:pPr marL="514350" indent="-514350">
              <a:buFont typeface="+mj-lt"/>
              <a:buAutoNum type="arabicPeriod"/>
            </a:pPr>
            <a:endParaRPr lang="nl-NL" kern="0" dirty="0"/>
          </a:p>
        </p:txBody>
      </p:sp>
    </p:spTree>
    <p:extLst>
      <p:ext uri="{BB962C8B-B14F-4D97-AF65-F5344CB8AC3E}">
        <p14:creationId xmlns:p14="http://schemas.microsoft.com/office/powerpoint/2010/main" val="1846426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K-means clustering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80" y="1628800"/>
            <a:ext cx="4680520" cy="4548261"/>
          </a:xfrm>
        </p:spPr>
      </p:pic>
    </p:spTree>
    <p:extLst>
      <p:ext uri="{BB962C8B-B14F-4D97-AF65-F5344CB8AC3E}">
        <p14:creationId xmlns:p14="http://schemas.microsoft.com/office/powerpoint/2010/main" val="16251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err="1" smtClean="0"/>
              <a:t>Exercise</a:t>
            </a:r>
            <a:r>
              <a:rPr lang="nl-NL" sz="2800" dirty="0" smtClean="0"/>
              <a:t> 2: clustering </a:t>
            </a:r>
            <a:r>
              <a:rPr lang="nl-NL" sz="2800" i="1" dirty="0" smtClean="0"/>
              <a:t>Iris </a:t>
            </a:r>
            <a:r>
              <a:rPr lang="nl-NL" sz="2800" dirty="0" smtClean="0"/>
              <a:t>data set</a:t>
            </a:r>
            <a:endParaRPr lang="nl-NL" sz="28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484784"/>
            <a:ext cx="7881938" cy="638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logic of clustering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famous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set. See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 (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iris.csv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Notebook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k-means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 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a Seaborn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plot the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Iris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x-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y-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Plot the different Iris species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different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Seaborn documentation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clusters do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naked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eye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How do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species?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means clustering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clusters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X variables),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new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make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How does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different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clusters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happens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the ‘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clusters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data set?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03790"/>
          </a:xfrm>
        </p:spPr>
        <p:txBody>
          <a:bodyPr/>
          <a:lstStyle/>
          <a:p>
            <a:r>
              <a:rPr lang="nl-NL" sz="2400" dirty="0" smtClean="0"/>
              <a:t>K-means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only</a:t>
            </a:r>
            <a:r>
              <a:rPr lang="nl-NL" sz="2400" dirty="0" smtClean="0"/>
              <a:t> make </a:t>
            </a:r>
            <a:r>
              <a:rPr lang="nl-NL" sz="2400" dirty="0" err="1" smtClean="0"/>
              <a:t>Voronoi</a:t>
            </a:r>
            <a:r>
              <a:rPr lang="nl-NL" sz="2400" dirty="0" smtClean="0"/>
              <a:t> </a:t>
            </a:r>
            <a:r>
              <a:rPr lang="nl-NL" sz="2400" dirty="0" err="1" smtClean="0"/>
              <a:t>cells</a:t>
            </a:r>
            <a:r>
              <a:rPr lang="nl-NL" sz="2400" dirty="0" smtClean="0"/>
              <a:t> (straight </a:t>
            </a:r>
            <a:r>
              <a:rPr lang="nl-NL" sz="2400" dirty="0" err="1" smtClean="0"/>
              <a:t>lines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Suitable</a:t>
            </a:r>
            <a:r>
              <a:rPr lang="nl-NL" sz="2400" dirty="0" smtClean="0"/>
              <a:t>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clusters </a:t>
            </a:r>
            <a:r>
              <a:rPr lang="nl-NL" sz="2400" dirty="0" err="1" smtClean="0"/>
              <a:t>often</a:t>
            </a:r>
            <a:r>
              <a:rPr lang="nl-NL" sz="2400" dirty="0" smtClean="0"/>
              <a:t> hard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determine</a:t>
            </a:r>
            <a:r>
              <a:rPr lang="nl-NL" sz="2400" dirty="0" smtClean="0"/>
              <a:t> in </a:t>
            </a:r>
            <a:r>
              <a:rPr lang="nl-NL" sz="2400" dirty="0" err="1" smtClean="0"/>
              <a:t>practice</a:t>
            </a:r>
            <a:endParaRPr lang="nl-NL" sz="2400" dirty="0" smtClean="0"/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21744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717393"/>
          </a:xfrm>
        </p:spPr>
        <p:txBody>
          <a:bodyPr/>
          <a:lstStyle/>
          <a:p>
            <a:r>
              <a:rPr lang="nl-NL" sz="2400" dirty="0" smtClean="0"/>
              <a:t>Pythagoras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CheCheDaWaff</a:t>
            </a:r>
            <a:r>
              <a:rPr lang="nl-NL" sz="2400" dirty="0" smtClean="0"/>
              <a:t> (CC-BY-SA)</a:t>
            </a:r>
          </a:p>
          <a:p>
            <a:r>
              <a:rPr lang="nl-NL" sz="2400" dirty="0" smtClean="0"/>
              <a:t>K-means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pictures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Weston.pace</a:t>
            </a:r>
            <a:r>
              <a:rPr lang="nl-NL" sz="2400" dirty="0" smtClean="0"/>
              <a:t> (CC-BY-SA)</a:t>
            </a:r>
          </a:p>
          <a:p>
            <a:r>
              <a:rPr lang="nl-NL" sz="2400" dirty="0" smtClean="0"/>
              <a:t>K-means gif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Chire</a:t>
            </a:r>
            <a:r>
              <a:rPr lang="nl-NL" sz="2400" dirty="0" smtClean="0"/>
              <a:t> (CC-BY-SA)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38044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16832"/>
            <a:ext cx="8203334" cy="324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3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This week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083921"/>
          </a:xfrm>
        </p:spPr>
        <p:txBody>
          <a:bodyPr/>
          <a:lstStyle/>
          <a:p>
            <a:r>
              <a:rPr lang="nl-NL" sz="2400" dirty="0" smtClean="0"/>
              <a:t>How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information from users…</a:t>
            </a:r>
          </a:p>
          <a:p>
            <a:pPr lvl="1"/>
            <a:endParaRPr lang="nl-NL" sz="2400" dirty="0" smtClean="0"/>
          </a:p>
          <a:p>
            <a:pPr lvl="1"/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generate</a:t>
            </a:r>
            <a:r>
              <a:rPr lang="nl-NL" sz="2400" dirty="0" smtClean="0"/>
              <a:t> user or item ‘</a:t>
            </a:r>
            <a:r>
              <a:rPr lang="nl-NL" sz="2400" dirty="0" err="1" smtClean="0"/>
              <a:t>profiles</a:t>
            </a:r>
            <a:r>
              <a:rPr lang="nl-NL" sz="2400" dirty="0" smtClean="0"/>
              <a:t>’ </a:t>
            </a:r>
            <a:r>
              <a:rPr lang="nl-NL" sz="2400" dirty="0" err="1" smtClean="0"/>
              <a:t>with</a:t>
            </a:r>
            <a:r>
              <a:rPr lang="nl-NL" sz="2400" dirty="0" smtClean="0"/>
              <a:t> clustering (this </a:t>
            </a:r>
            <a:r>
              <a:rPr lang="nl-NL" sz="2400" dirty="0" err="1" smtClean="0"/>
              <a:t>lesson</a:t>
            </a:r>
            <a:r>
              <a:rPr lang="nl-NL" sz="2400" dirty="0" smtClean="0"/>
              <a:t>)</a:t>
            </a:r>
          </a:p>
          <a:p>
            <a:pPr lvl="1"/>
            <a:endParaRPr lang="nl-NL" sz="2400" dirty="0" smtClean="0"/>
          </a:p>
          <a:p>
            <a:pPr lvl="1"/>
            <a:r>
              <a:rPr lang="nl-NL" sz="2400" dirty="0" err="1" smtClean="0"/>
              <a:t>To</a:t>
            </a:r>
            <a:r>
              <a:rPr lang="nl-NL" sz="2400" dirty="0" smtClean="0"/>
              <a:t> make </a:t>
            </a:r>
            <a:r>
              <a:rPr lang="nl-NL" sz="2400" dirty="0" err="1" smtClean="0"/>
              <a:t>recommendations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users (next </a:t>
            </a:r>
            <a:r>
              <a:rPr lang="nl-NL" sz="2400" dirty="0" err="1" smtClean="0"/>
              <a:t>lesson</a:t>
            </a:r>
            <a:r>
              <a:rPr lang="nl-NL" sz="2400" dirty="0" smtClean="0"/>
              <a:t>)</a:t>
            </a:r>
            <a:endParaRPr lang="nl-NL" sz="2400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003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308324"/>
          </a:xfrm>
        </p:spPr>
        <p:txBody>
          <a:bodyPr/>
          <a:lstStyle/>
          <a:p>
            <a:r>
              <a:rPr lang="nl-NL" sz="2400" dirty="0" err="1" smtClean="0"/>
              <a:t>MovieLens</a:t>
            </a:r>
            <a:r>
              <a:rPr lang="nl-NL" sz="2400" dirty="0" smtClean="0"/>
              <a:t> data set</a:t>
            </a:r>
          </a:p>
          <a:p>
            <a:endParaRPr lang="nl-NL" sz="2400" dirty="0"/>
          </a:p>
          <a:p>
            <a:r>
              <a:rPr lang="nl-NL" sz="2400" dirty="0" smtClean="0"/>
              <a:t>Clustering</a:t>
            </a:r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-means clustering</a:t>
            </a: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1660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89038"/>
            <a:ext cx="806319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5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MovieLens</a:t>
            </a:r>
            <a:r>
              <a:rPr lang="nl-NL" dirty="0" smtClean="0"/>
              <a:t> data set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711785"/>
          </a:xfrm>
        </p:spPr>
        <p:txBody>
          <a:bodyPr/>
          <a:lstStyle/>
          <a:p>
            <a:r>
              <a:rPr lang="nl-NL" sz="2400" dirty="0" smtClean="0"/>
              <a:t>Project </a:t>
            </a:r>
            <a:r>
              <a:rPr lang="nl-NL" sz="2400" dirty="0" err="1" smtClean="0"/>
              <a:t>for</a:t>
            </a:r>
            <a:r>
              <a:rPr lang="nl-NL" sz="2400" dirty="0" smtClean="0"/>
              <a:t> movie </a:t>
            </a:r>
            <a:r>
              <a:rPr lang="nl-NL" sz="2400" dirty="0" err="1" smtClean="0"/>
              <a:t>recommendations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academic</a:t>
            </a:r>
            <a:r>
              <a:rPr lang="nl-NL" sz="2400" dirty="0" smtClean="0"/>
              <a:t> research from University of Minnesota (grouplens.org)</a:t>
            </a:r>
          </a:p>
          <a:p>
            <a:endParaRPr lang="nl-NL" sz="2400" dirty="0"/>
          </a:p>
          <a:p>
            <a:r>
              <a:rPr lang="nl-NL" sz="2400" dirty="0" smtClean="0"/>
              <a:t>Full dataset: 20 </a:t>
            </a:r>
            <a:r>
              <a:rPr lang="nl-NL" sz="2400" dirty="0" err="1" smtClean="0"/>
              <a:t>million</a:t>
            </a:r>
            <a:r>
              <a:rPr lang="nl-NL" sz="2400" dirty="0" smtClean="0"/>
              <a:t> ratings </a:t>
            </a:r>
            <a:r>
              <a:rPr lang="nl-NL" sz="2400" dirty="0" err="1" smtClean="0"/>
              <a:t>and</a:t>
            </a:r>
            <a:r>
              <a:rPr lang="nl-NL" sz="2400" dirty="0" smtClean="0"/>
              <a:t> 465,000 tag </a:t>
            </a:r>
            <a:r>
              <a:rPr lang="nl-NL" sz="2400" dirty="0" err="1" smtClean="0"/>
              <a:t>applications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27,000 </a:t>
            </a:r>
            <a:r>
              <a:rPr lang="nl-NL" sz="2400" dirty="0" err="1" smtClean="0"/>
              <a:t>movies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138,000 users.</a:t>
            </a:r>
          </a:p>
          <a:p>
            <a:endParaRPr lang="nl-NL" sz="2400" dirty="0"/>
          </a:p>
          <a:p>
            <a:r>
              <a:rPr lang="nl-NL" sz="2400" dirty="0" smtClean="0"/>
              <a:t>For a </a:t>
            </a:r>
            <a:r>
              <a:rPr lang="nl-NL" sz="2400" dirty="0" err="1" smtClean="0"/>
              <a:t>better</a:t>
            </a:r>
            <a:r>
              <a:rPr lang="nl-NL" sz="2400" dirty="0" smtClean="0"/>
              <a:t> </a:t>
            </a:r>
            <a:r>
              <a:rPr lang="nl-NL" sz="2400" dirty="0" err="1" smtClean="0"/>
              <a:t>overview</a:t>
            </a:r>
            <a:r>
              <a:rPr lang="nl-NL" sz="2400" dirty="0" smtClean="0"/>
              <a:t>, we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work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the smaller dataset </a:t>
            </a:r>
            <a:r>
              <a:rPr lang="nl-NL" sz="2400" dirty="0" err="1" smtClean="0"/>
              <a:t>with</a:t>
            </a:r>
            <a:r>
              <a:rPr lang="nl-NL" sz="2400" dirty="0" smtClean="0"/>
              <a:t> 100,000 ratings </a:t>
            </a:r>
            <a:r>
              <a:rPr lang="nl-NL" sz="2400" dirty="0" err="1" smtClean="0"/>
              <a:t>to</a:t>
            </a:r>
            <a:r>
              <a:rPr lang="nl-NL" sz="2400" dirty="0" smtClean="0"/>
              <a:t> 9,000 </a:t>
            </a:r>
            <a:r>
              <a:rPr lang="nl-NL" sz="2400" dirty="0" err="1" smtClean="0"/>
              <a:t>movies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600 users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70522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User-item matrix</a:t>
            </a:r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08947"/>
              </p:ext>
            </p:extLst>
          </p:nvPr>
        </p:nvGraphicFramePr>
        <p:xfrm>
          <a:off x="1331640" y="1700808"/>
          <a:ext cx="7190184" cy="39604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98364">
                  <a:extLst>
                    <a:ext uri="{9D8B030D-6E8A-4147-A177-3AD203B41FA5}">
                      <a16:colId xmlns:a16="http://schemas.microsoft.com/office/drawing/2014/main" val="4041177173"/>
                    </a:ext>
                  </a:extLst>
                </a:gridCol>
                <a:gridCol w="1198364">
                  <a:extLst>
                    <a:ext uri="{9D8B030D-6E8A-4147-A177-3AD203B41FA5}">
                      <a16:colId xmlns:a16="http://schemas.microsoft.com/office/drawing/2014/main" val="2257742739"/>
                    </a:ext>
                  </a:extLst>
                </a:gridCol>
                <a:gridCol w="1198364">
                  <a:extLst>
                    <a:ext uri="{9D8B030D-6E8A-4147-A177-3AD203B41FA5}">
                      <a16:colId xmlns:a16="http://schemas.microsoft.com/office/drawing/2014/main" val="1999952126"/>
                    </a:ext>
                  </a:extLst>
                </a:gridCol>
                <a:gridCol w="1198364">
                  <a:extLst>
                    <a:ext uri="{9D8B030D-6E8A-4147-A177-3AD203B41FA5}">
                      <a16:colId xmlns:a16="http://schemas.microsoft.com/office/drawing/2014/main" val="4062598759"/>
                    </a:ext>
                  </a:extLst>
                </a:gridCol>
                <a:gridCol w="1198364">
                  <a:extLst>
                    <a:ext uri="{9D8B030D-6E8A-4147-A177-3AD203B41FA5}">
                      <a16:colId xmlns:a16="http://schemas.microsoft.com/office/drawing/2014/main" val="117225038"/>
                    </a:ext>
                  </a:extLst>
                </a:gridCol>
                <a:gridCol w="1198364">
                  <a:extLst>
                    <a:ext uri="{9D8B030D-6E8A-4147-A177-3AD203B41FA5}">
                      <a16:colId xmlns:a16="http://schemas.microsoft.com/office/drawing/2014/main" val="80280137"/>
                    </a:ext>
                  </a:extLst>
                </a:gridCol>
              </a:tblGrid>
              <a:tr h="660073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Pulp Fiction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Toy Story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The Dark Knight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La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La</a:t>
                      </a:r>
                      <a:r>
                        <a:rPr lang="nl-NL" baseline="0" dirty="0" smtClean="0"/>
                        <a:t> Land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Star Wars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87894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r>
                        <a:rPr lang="nl-NL" dirty="0" smtClean="0"/>
                        <a:t>User 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80114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r>
                        <a:rPr lang="nl-NL" dirty="0" smtClean="0"/>
                        <a:t>User 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38459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r>
                        <a:rPr lang="nl-NL" dirty="0" smtClean="0"/>
                        <a:t>User 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-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94665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r>
                        <a:rPr lang="nl-NL" dirty="0" smtClean="0"/>
                        <a:t>User 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49744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r>
                        <a:rPr lang="nl-NL" dirty="0" smtClean="0"/>
                        <a:t>User 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80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73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data </a:t>
            </a:r>
            <a:r>
              <a:rPr lang="nl-NL" dirty="0" err="1" smtClean="0"/>
              <a:t>wrangling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3592" y="1556792"/>
            <a:ext cx="7881938" cy="711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MovieLens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week. 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ookbook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earlier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weeks. 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folder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files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movies.csv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rating.csv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Using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editor,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yourself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user 611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scores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don’t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time on this,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recognize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Scores are from 0.5-5 stars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half a star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the files in a Notebook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?).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Look at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 How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might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pivot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make a user-item matrix?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a user-item matrix is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ratings,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users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items in the columns.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the items?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check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 is correct.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 a histogram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ratings of a movie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2003</TotalTime>
  <Words>813</Words>
  <Application>Microsoft Office PowerPoint</Application>
  <PresentationFormat>Diavoorstelling (4:3)</PresentationFormat>
  <Paragraphs>178</Paragraphs>
  <Slides>20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Courier New</vt:lpstr>
      <vt:lpstr>Zapf Dingbats</vt:lpstr>
      <vt:lpstr>HUoverhead[1]</vt:lpstr>
      <vt:lpstr>Data-driven learning W7 L1: Clustering introduction  </vt:lpstr>
      <vt:lpstr>Check-in</vt:lpstr>
      <vt:lpstr>Intro</vt:lpstr>
      <vt:lpstr>This week</vt:lpstr>
      <vt:lpstr>Topics</vt:lpstr>
      <vt:lpstr>PowerPoint-presentatie</vt:lpstr>
      <vt:lpstr>MovieLens data set</vt:lpstr>
      <vt:lpstr>User-item matrix</vt:lpstr>
      <vt:lpstr>Exercise 1: data wrangling</vt:lpstr>
      <vt:lpstr>Topics</vt:lpstr>
      <vt:lpstr>Supervised vs. unsupervised learning</vt:lpstr>
      <vt:lpstr>Why clustering?</vt:lpstr>
      <vt:lpstr>What is clustering?</vt:lpstr>
      <vt:lpstr>Distance</vt:lpstr>
      <vt:lpstr>Topics</vt:lpstr>
      <vt:lpstr>k-means algorithm</vt:lpstr>
      <vt:lpstr>K-means clustering</vt:lpstr>
      <vt:lpstr>Exercise 2: clustering Iris data set</vt:lpstr>
      <vt:lpstr>Problems with clustering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50</cp:revision>
  <cp:lastPrinted>2005-06-13T08:01:16Z</cp:lastPrinted>
  <dcterms:created xsi:type="dcterms:W3CDTF">2007-11-06T09:59:11Z</dcterms:created>
  <dcterms:modified xsi:type="dcterms:W3CDTF">2019-01-03T17:18:02Z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