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9" r:id="rId12"/>
    <p:sldId id="270" r:id="rId13"/>
    <p:sldId id="271" r:id="rId14"/>
    <p:sldId id="268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834273840769903"/>
          <c:y val="0.11372154918222882"/>
          <c:w val="0.82265726159230101"/>
          <c:h val="0.62981855528928454"/>
        </c:manualLayout>
      </c:layout>
      <c:scatterChart>
        <c:scatterStyle val="lineMarker"/>
        <c:varyColors val="0"/>
        <c:ser>
          <c:idx val="0"/>
          <c:order val="0"/>
          <c:tx>
            <c:strRef>
              <c:f>Blad1!$J$7</c:f>
              <c:strCache>
                <c:ptCount val="1"/>
                <c:pt idx="0">
                  <c:v>The Godfather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38100">
                <a:noFill/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solidFill>
                  <a:schemeClr val="accent2"/>
                </a:solidFill>
                <a:ln w="3810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5B3-45E4-9732-3B235AE35923}"/>
              </c:ext>
            </c:extLst>
          </c:dPt>
          <c:dPt>
            <c:idx val="1"/>
            <c:marker>
              <c:symbol val="circle"/>
              <c:size val="10"/>
              <c:spPr>
                <a:solidFill>
                  <a:srgbClr val="FF0000"/>
                </a:solidFill>
                <a:ln w="3810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5B3-45E4-9732-3B235AE35923}"/>
              </c:ext>
            </c:extLst>
          </c:dPt>
          <c:dPt>
            <c:idx val="2"/>
            <c:marker>
              <c:symbol val="circle"/>
              <c:size val="10"/>
              <c:spPr>
                <a:solidFill>
                  <a:srgbClr val="0070C0"/>
                </a:solidFill>
                <a:ln w="3810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5B3-45E4-9732-3B235AE35923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0A7E35ED-BFA6-47BF-9981-651EF4A11E0E}" type="CELLRANGE">
                      <a:rPr lang="en-US"/>
                      <a:pPr/>
                      <a:t>[CELLRANGE]</a:t>
                    </a:fld>
                    <a:endParaRPr lang="nl-NL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F5B3-45E4-9732-3B235AE35923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6310EC85-3A8D-48E0-9515-0A7FE50F5916}" type="CELLRANGE">
                      <a:rPr lang="nl-NL"/>
                      <a:pPr/>
                      <a:t>[CELLRANGE]</a:t>
                    </a:fld>
                    <a:endParaRPr lang="nl-NL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5B3-45E4-9732-3B235AE35923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F62CE66F-8BAF-46F6-8FA4-39BFAC540696}" type="CELLRANGE">
                      <a:rPr lang="nl-NL"/>
                      <a:pPr/>
                      <a:t>[CELLRANGE]</a:t>
                    </a:fld>
                    <a:endParaRPr lang="nl-NL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F5B3-45E4-9732-3B235AE359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Blad1!$I$8:$I$10</c:f>
              <c:numCache>
                <c:formatCode>General</c:formatCode>
                <c:ptCount val="3"/>
                <c:pt idx="0">
                  <c:v>3</c:v>
                </c:pt>
                <c:pt idx="1">
                  <c:v>5</c:v>
                </c:pt>
                <c:pt idx="2">
                  <c:v>1</c:v>
                </c:pt>
              </c:numCache>
            </c:numRef>
          </c:xVal>
          <c:yVal>
            <c:numRef>
              <c:f>Blad1!$J$8:$J$10</c:f>
              <c:numCache>
                <c:formatCode>General</c:formatCode>
                <c:ptCount val="3"/>
                <c:pt idx="0">
                  <c:v>3</c:v>
                </c:pt>
                <c:pt idx="1">
                  <c:v>5</c:v>
                </c:pt>
                <c:pt idx="2">
                  <c:v>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Blad1!$I$13:$I$15</c15:f>
                <c15:dlblRangeCache>
                  <c:ptCount val="3"/>
                  <c:pt idx="0">
                    <c:v>User 2</c:v>
                  </c:pt>
                  <c:pt idx="1">
                    <c:v>User 3</c:v>
                  </c:pt>
                  <c:pt idx="2">
                    <c:v>User 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3-F5B3-45E4-9732-3B235AE359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1948624"/>
        <c:axId val="491949280"/>
      </c:scatterChart>
      <c:valAx>
        <c:axId val="491948624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2000"/>
                  <a:t>Pulp Fiction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91949280"/>
        <c:crosses val="autoZero"/>
        <c:crossBetween val="midCat"/>
        <c:majorUnit val="1"/>
      </c:valAx>
      <c:valAx>
        <c:axId val="49194928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2000"/>
                  <a:t>The Godfather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9194862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834273840769903"/>
          <c:y val="0.11372154918222882"/>
          <c:w val="0.82265726159230101"/>
          <c:h val="0.62981855528928454"/>
        </c:manualLayout>
      </c:layout>
      <c:scatterChart>
        <c:scatterStyle val="lineMarker"/>
        <c:varyColors val="0"/>
        <c:ser>
          <c:idx val="0"/>
          <c:order val="0"/>
          <c:tx>
            <c:strRef>
              <c:f>Blad1!$J$7</c:f>
              <c:strCache>
                <c:ptCount val="1"/>
                <c:pt idx="0">
                  <c:v>The Godfather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38100">
                <a:noFill/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solidFill>
                  <a:schemeClr val="accent2"/>
                </a:solidFill>
                <a:ln w="3810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72D-4EBD-97EE-DAC29AFB9263}"/>
              </c:ext>
            </c:extLst>
          </c:dPt>
          <c:dPt>
            <c:idx val="1"/>
            <c:marker>
              <c:symbol val="circle"/>
              <c:size val="10"/>
              <c:spPr>
                <a:solidFill>
                  <a:srgbClr val="FF0000"/>
                </a:solidFill>
                <a:ln w="3810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972D-4EBD-97EE-DAC29AFB9263}"/>
              </c:ext>
            </c:extLst>
          </c:dPt>
          <c:dPt>
            <c:idx val="2"/>
            <c:marker>
              <c:symbol val="circle"/>
              <c:size val="10"/>
              <c:spPr>
                <a:solidFill>
                  <a:srgbClr val="0070C0"/>
                </a:solidFill>
                <a:ln w="3810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972D-4EBD-97EE-DAC29AFB9263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6A235875-5E76-4DF9-9359-01954C9E69B8}" type="CELLRANGE">
                      <a:rPr lang="en-US"/>
                      <a:pPr/>
                      <a:t>[CELLRANGE]</a:t>
                    </a:fld>
                    <a:endParaRPr lang="nl-NL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972D-4EBD-97EE-DAC29AFB9263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D2B20B19-5B79-4E3E-80FF-7EE2B543F5D5}" type="CELLRANGE">
                      <a:rPr lang="nl-NL"/>
                      <a:pPr/>
                      <a:t>[CELLRANGE]</a:t>
                    </a:fld>
                    <a:endParaRPr lang="nl-NL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972D-4EBD-97EE-DAC29AFB9263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EE58B245-353C-4A24-B529-DF6F1C3EB5AD}" type="CELLRANGE">
                      <a:rPr lang="nl-NL"/>
                      <a:pPr/>
                      <a:t>[CELLRANGE]</a:t>
                    </a:fld>
                    <a:endParaRPr lang="nl-NL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972D-4EBD-97EE-DAC29AFB9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Blad1!$I$8:$I$10</c:f>
              <c:numCache>
                <c:formatCode>General</c:formatCode>
                <c:ptCount val="3"/>
                <c:pt idx="0">
                  <c:v>3</c:v>
                </c:pt>
                <c:pt idx="1">
                  <c:v>5</c:v>
                </c:pt>
                <c:pt idx="2">
                  <c:v>1</c:v>
                </c:pt>
              </c:numCache>
            </c:numRef>
          </c:xVal>
          <c:yVal>
            <c:numRef>
              <c:f>Blad1!$J$8:$J$10</c:f>
              <c:numCache>
                <c:formatCode>General</c:formatCode>
                <c:ptCount val="3"/>
                <c:pt idx="0">
                  <c:v>3</c:v>
                </c:pt>
                <c:pt idx="1">
                  <c:v>5</c:v>
                </c:pt>
                <c:pt idx="2">
                  <c:v>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Blad1!$I$13:$I$15</c15:f>
                <c15:dlblRangeCache>
                  <c:ptCount val="3"/>
                  <c:pt idx="0">
                    <c:v>User 2</c:v>
                  </c:pt>
                  <c:pt idx="1">
                    <c:v>User 3</c:v>
                  </c:pt>
                  <c:pt idx="2">
                    <c:v>User 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3-972D-4EBD-97EE-DAC29AFB92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1948624"/>
        <c:axId val="491949280"/>
      </c:scatterChart>
      <c:valAx>
        <c:axId val="491948624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2000"/>
                  <a:t>Pulp Fiction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91949280"/>
        <c:crosses val="autoZero"/>
        <c:crossBetween val="midCat"/>
        <c:majorUnit val="1"/>
      </c:valAx>
      <c:valAx>
        <c:axId val="49194928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2000"/>
                  <a:t>The Godfather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9194862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0.30189</cdr:x>
      <cdr:y>0.37288</cdr:y>
    </cdr:from>
    <cdr:to>
      <cdr:x>0.63208</cdr:x>
      <cdr:y>0.49153</cdr:y>
    </cdr:to>
    <cdr:cxnSp macro="">
      <cdr:nvCxnSpPr>
        <cdr:cNvPr id="3" name="Rechte verbindingslijn 2"/>
        <cdr:cNvCxnSpPr/>
      </cdr:nvCxnSpPr>
      <cdr:spPr bwMode="auto">
        <a:xfrm xmlns:a="http://schemas.openxmlformats.org/drawingml/2006/main" flipV="1">
          <a:off x="2304256" y="1584176"/>
          <a:ext cx="2520280" cy="504056"/>
        </a:xfrm>
        <a:prstGeom xmlns:a="http://schemas.openxmlformats.org/drawingml/2006/main" prst="line">
          <a:avLst/>
        </a:prstGeom>
        <a:solidFill xmlns:a="http://schemas.openxmlformats.org/drawingml/2006/main">
          <a:schemeClr val="accent1"/>
        </a:solidFill>
        <a:ln xmlns:a="http://schemas.openxmlformats.org/drawingml/2006/main" w="3175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2398184" y="2286000"/>
            <a:ext cx="8777816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398184" y="3886201"/>
            <a:ext cx="8777816" cy="338554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1/3/2019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216773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3055240" y="1762126"/>
            <a:ext cx="8470011" cy="222214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5407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98467" y="609600"/>
            <a:ext cx="1169551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5519013" y="609600"/>
            <a:ext cx="3176254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7260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7600" y="609600"/>
            <a:ext cx="82296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16001" y="1762126"/>
            <a:ext cx="5151967" cy="265303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71167" y="1762126"/>
            <a:ext cx="5154084" cy="265303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1016000" y="6248400"/>
            <a:ext cx="18288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82092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7600" y="609600"/>
            <a:ext cx="82296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1016001" y="1762126"/>
            <a:ext cx="5151967" cy="52322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71167" y="1762126"/>
            <a:ext cx="5154084" cy="265303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1016000" y="6248400"/>
            <a:ext cx="18288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57715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7600" y="609600"/>
            <a:ext cx="82296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1016000" y="1762126"/>
            <a:ext cx="10509251" cy="52322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016000" y="6248400"/>
            <a:ext cx="18288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4817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7600" y="609600"/>
            <a:ext cx="82296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1016000" y="1762126"/>
            <a:ext cx="10509251" cy="52322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016000" y="6248400"/>
            <a:ext cx="18288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24454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7600" y="609600"/>
            <a:ext cx="82296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1016001" y="1762126"/>
            <a:ext cx="5151967" cy="265303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71167" y="1762126"/>
            <a:ext cx="5154084" cy="265303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1016000" y="6248400"/>
            <a:ext cx="18288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3577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60229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4006790"/>
            <a:ext cx="10363200" cy="40011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0738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16001" y="1762126"/>
            <a:ext cx="5151967" cy="2431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71167" y="1762126"/>
            <a:ext cx="5154084" cy="2431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1015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832863"/>
            <a:ext cx="10972800" cy="584775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343878"/>
            <a:ext cx="5386917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2123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343878"/>
            <a:ext cx="5389033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2123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4311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2754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3221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27761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7388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1/3/2019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2955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1117600" y="609600"/>
            <a:ext cx="822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1016000" y="1762126"/>
            <a:ext cx="10509251" cy="222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1/3/2019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362344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t&amp;rct=j&amp;q=&amp;esrc=s&amp;source=web&amp;cd=1&amp;cad=rja&amp;uact=8&amp;ved=2ahUKEwjb9uy46f7eAhUDCRoKHQJ-AToQFjAAegQICBAC&amp;url=https://www.perceptualedge.com/articles/visual_business_intelligence/save_the_pies_for_dessert.pdf&amp;usg=AOvVaw028_adqzITh5jP7qRNOAH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png"/><Relationship Id="rId7" Type="http://schemas.openxmlformats.org/officeDocument/2006/relationships/hyperlink" Target="https://playground.tensorflow.org/#activation=tanh&amp;batchSize=10&amp;dataset=circle&amp;regDataset=reg-plane&amp;learningRate=0.03&amp;regularizationRate=0&amp;noise=0&amp;networkShape=4,2&amp;seed=0.14681&amp;showTestData=false&amp;discretize=false&amp;percTrainData=50&amp;x=true&amp;y=true&amp;xTimesY=false&amp;xSquared=false&amp;ySquared=false&amp;cosX=false&amp;sinX=false&amp;cosY=false&amp;sinY=false&amp;collectStats=false&amp;problem=classification&amp;initZero=false&amp;hideText=fals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png"/><Relationship Id="rId7" Type="http://schemas.openxmlformats.org/officeDocument/2006/relationships/hyperlink" Target="https://playground.tensorflow.org/#activation=tanh&amp;batchSize=10&amp;dataset=circle&amp;regDataset=reg-plane&amp;learningRate=0.03&amp;regularizationRate=0&amp;noise=0&amp;networkShape=4,2&amp;seed=0.14681&amp;showTestData=false&amp;discretize=false&amp;percTrainData=50&amp;x=true&amp;y=true&amp;xTimesY=false&amp;xSquared=false&amp;ySquared=false&amp;cosX=false&amp;sinX=false&amp;cosY=false&amp;sinY=false&amp;collectStats=false&amp;problem=classification&amp;initZero=false&amp;hideText=fals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3: sampling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79576" y="1556793"/>
            <a:ext cx="7881938" cy="5324535"/>
          </a:xfrm>
        </p:spPr>
        <p:txBody>
          <a:bodyPr/>
          <a:lstStyle/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Notebook: sampling</a:t>
            </a:r>
          </a:p>
          <a:p>
            <a:pPr>
              <a:buAutoNum type="arabicPeriod"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Load the class data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file from the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random samples 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replacement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of n=1 of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random samples of n=5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means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 random samples of n=10</a:t>
            </a:r>
          </a:p>
          <a:p>
            <a:pPr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density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plots of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list. Do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evidence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central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limit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theorem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>
              <a:buAutoNum type="arabicPeriod"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Extra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challenge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superimpose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density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plots in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plot,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differing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07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4410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Distance</a:t>
            </a:r>
            <a:endParaRPr lang="nl-NL" dirty="0"/>
          </a:p>
        </p:txBody>
      </p:sp>
      <p:graphicFrame>
        <p:nvGraphicFramePr>
          <p:cNvPr id="5" name="Tijdelijke aanduiding voor inhoud 4"/>
          <p:cNvGraphicFramePr>
            <a:graphicFrameLocks noGrp="1"/>
          </p:cNvGraphicFramePr>
          <p:nvPr>
            <p:ph idx="1"/>
            <p:extLst/>
          </p:nvPr>
        </p:nvGraphicFramePr>
        <p:xfrm>
          <a:off x="2063552" y="1628800"/>
          <a:ext cx="7632848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3575720" y="5922912"/>
            <a:ext cx="7881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2400" kern="0" dirty="0" err="1"/>
              <a:t>Which</a:t>
            </a:r>
            <a:r>
              <a:rPr lang="nl-NL" sz="2400" kern="0" dirty="0"/>
              <a:t> is </a:t>
            </a:r>
            <a:r>
              <a:rPr lang="nl-NL" sz="2400" kern="0" dirty="0" err="1"/>
              <a:t>closest</a:t>
            </a:r>
            <a:r>
              <a:rPr lang="nl-NL" sz="2400" kern="0" dirty="0"/>
              <a:t>, user 1&amp;2 or 2&amp;3?</a:t>
            </a:r>
            <a:endParaRPr lang="nl-NL" sz="2400" kern="0" dirty="0"/>
          </a:p>
        </p:txBody>
      </p:sp>
    </p:spTree>
    <p:extLst>
      <p:ext uri="{BB962C8B-B14F-4D97-AF65-F5344CB8AC3E}">
        <p14:creationId xmlns:p14="http://schemas.microsoft.com/office/powerpoint/2010/main" val="2811886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Euclidean</a:t>
            </a:r>
            <a:r>
              <a:rPr lang="nl-NL" dirty="0" smtClean="0"/>
              <a:t> </a:t>
            </a:r>
            <a:r>
              <a:rPr lang="nl-NL" dirty="0" err="1" smtClean="0"/>
              <a:t>distance</a:t>
            </a:r>
            <a:endParaRPr lang="nl-NL" dirty="0"/>
          </a:p>
        </p:txBody>
      </p:sp>
      <p:graphicFrame>
        <p:nvGraphicFramePr>
          <p:cNvPr id="5" name="Tijdelijke aanduiding voor inhoud 4"/>
          <p:cNvGraphicFramePr>
            <a:graphicFrameLocks/>
          </p:cNvGraphicFramePr>
          <p:nvPr>
            <p:extLst/>
          </p:nvPr>
        </p:nvGraphicFramePr>
        <p:xfrm>
          <a:off x="2063552" y="1628800"/>
          <a:ext cx="7632848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Rechte verbindingslijn 5"/>
          <p:cNvCxnSpPr/>
          <p:nvPr/>
        </p:nvCxnSpPr>
        <p:spPr bwMode="auto">
          <a:xfrm flipV="1">
            <a:off x="6888088" y="2132856"/>
            <a:ext cx="2448272" cy="100811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ijdelijke aanduiding voor inhoud 2"/>
          <p:cNvSpPr txBox="1">
            <a:spLocks/>
          </p:cNvSpPr>
          <p:nvPr/>
        </p:nvSpPr>
        <p:spPr bwMode="auto">
          <a:xfrm>
            <a:off x="3215680" y="5855370"/>
            <a:ext cx="7881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2400" kern="0" dirty="0" err="1"/>
              <a:t>Euclidean</a:t>
            </a:r>
            <a:r>
              <a:rPr lang="nl-NL" sz="2400" kern="0" dirty="0"/>
              <a:t> </a:t>
            </a:r>
            <a:r>
              <a:rPr lang="nl-NL" sz="2400" kern="0" dirty="0" err="1"/>
              <a:t>distance</a:t>
            </a:r>
            <a:r>
              <a:rPr lang="nl-NL" sz="2400" kern="0" dirty="0"/>
              <a:t>: user 1&amp;2 are closer!</a:t>
            </a:r>
            <a:endParaRPr lang="nl-NL" sz="2400" kern="0" dirty="0"/>
          </a:p>
        </p:txBody>
      </p:sp>
    </p:spTree>
    <p:extLst>
      <p:ext uri="{BB962C8B-B14F-4D97-AF65-F5344CB8AC3E}">
        <p14:creationId xmlns:p14="http://schemas.microsoft.com/office/powerpoint/2010/main" val="3097827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62200" y="604264"/>
            <a:ext cx="697416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</a:t>
            </a:r>
            <a:r>
              <a:rPr lang="nl-NL" dirty="0" smtClean="0"/>
              <a:t>2: </a:t>
            </a:r>
            <a:r>
              <a:rPr lang="nl-NL" dirty="0" err="1" smtClean="0"/>
              <a:t>recommender</a:t>
            </a:r>
            <a:r>
              <a:rPr lang="nl-NL" dirty="0" smtClean="0"/>
              <a:t> systems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 noGrp="1"/>
          </p:cNvSpPr>
          <p:nvPr>
            <p:ph idx="1"/>
          </p:nvPr>
        </p:nvSpPr>
        <p:spPr bwMode="auto">
          <a:xfrm>
            <a:off x="2286000" y="1762125"/>
            <a:ext cx="7881938" cy="5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together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couples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3. Have a look at the </a:t>
            </a:r>
            <a:r>
              <a:rPr lang="nl-NL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full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Movielens data set 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including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tags.csv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down the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discussed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later in class.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the Movielens data set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collaborative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filtering? How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ould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a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recommender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system?</a:t>
            </a:r>
          </a:p>
          <a:p>
            <a:pPr>
              <a:buAutoNum type="arabicPeriod"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the Movielens data set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content filtering? How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could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a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recommender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system?</a:t>
            </a:r>
          </a:p>
          <a:p>
            <a:pPr>
              <a:buAutoNum type="arabicPeriod"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problems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envision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recommender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system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on the Movielens data, or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recommender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systems in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Name at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least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problems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029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Cosine</a:t>
            </a:r>
            <a:r>
              <a:rPr lang="nl-NL" dirty="0" smtClean="0"/>
              <a:t> </a:t>
            </a:r>
            <a:r>
              <a:rPr lang="nl-NL" dirty="0" err="1" smtClean="0"/>
              <a:t>similarity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6000" y="1762126"/>
            <a:ext cx="7881938" cy="4081117"/>
          </a:xfrm>
        </p:spPr>
        <p:txBody>
          <a:bodyPr/>
          <a:lstStyle/>
          <a:p>
            <a:r>
              <a:rPr lang="nl-NL" sz="2400" dirty="0" err="1"/>
              <a:t>When</a:t>
            </a:r>
            <a:r>
              <a:rPr lang="nl-NL" sz="2400" dirty="0"/>
              <a:t> the </a:t>
            </a:r>
            <a:r>
              <a:rPr lang="nl-NL" sz="2400" i="1" dirty="0" err="1"/>
              <a:t>direction</a:t>
            </a:r>
            <a:r>
              <a:rPr lang="nl-NL" sz="2400" dirty="0"/>
              <a:t> is more important </a:t>
            </a:r>
            <a:r>
              <a:rPr lang="nl-NL" sz="2400" dirty="0" err="1"/>
              <a:t>than</a:t>
            </a:r>
            <a:r>
              <a:rPr lang="nl-NL" sz="2400" dirty="0"/>
              <a:t> the </a:t>
            </a:r>
            <a:r>
              <a:rPr lang="nl-NL" sz="2400" i="1" dirty="0"/>
              <a:t>magnitude</a:t>
            </a:r>
            <a:r>
              <a:rPr lang="nl-NL" sz="2400" dirty="0"/>
              <a:t>, </a:t>
            </a:r>
            <a:r>
              <a:rPr lang="nl-NL" sz="2400" dirty="0" err="1"/>
              <a:t>cosine</a:t>
            </a:r>
            <a:r>
              <a:rPr lang="nl-NL" sz="2400" dirty="0"/>
              <a:t> </a:t>
            </a:r>
            <a:r>
              <a:rPr lang="nl-NL" sz="2400" dirty="0" err="1"/>
              <a:t>similarity</a:t>
            </a:r>
            <a:r>
              <a:rPr lang="nl-NL" sz="2400" dirty="0"/>
              <a:t> </a:t>
            </a:r>
            <a:r>
              <a:rPr lang="nl-NL" sz="2400" dirty="0" err="1"/>
              <a:t>works</a:t>
            </a:r>
            <a:r>
              <a:rPr lang="nl-NL" sz="2400" dirty="0"/>
              <a:t> </a:t>
            </a:r>
            <a:r>
              <a:rPr lang="nl-NL" sz="2400" dirty="0" err="1"/>
              <a:t>better</a:t>
            </a:r>
            <a:r>
              <a:rPr lang="nl-NL" sz="2400" dirty="0"/>
              <a:t> </a:t>
            </a:r>
            <a:r>
              <a:rPr lang="nl-NL" sz="2400" dirty="0" err="1"/>
              <a:t>than</a:t>
            </a:r>
            <a:r>
              <a:rPr lang="nl-NL" sz="2400" dirty="0"/>
              <a:t> </a:t>
            </a:r>
            <a:r>
              <a:rPr lang="nl-NL" sz="2400" dirty="0" err="1"/>
              <a:t>Euclidean</a:t>
            </a:r>
            <a:r>
              <a:rPr lang="nl-NL" sz="2400" dirty="0"/>
              <a:t> </a:t>
            </a:r>
            <a:r>
              <a:rPr lang="nl-NL" sz="2400" dirty="0" err="1"/>
              <a:t>distance</a:t>
            </a:r>
            <a:endParaRPr lang="nl-NL" sz="2400" dirty="0"/>
          </a:p>
          <a:p>
            <a:endParaRPr lang="nl-NL" sz="2400" dirty="0"/>
          </a:p>
          <a:p>
            <a:r>
              <a:rPr lang="nl-NL" sz="2400" dirty="0" err="1"/>
              <a:t>Cosine</a:t>
            </a:r>
            <a:r>
              <a:rPr lang="nl-NL" sz="2400" dirty="0"/>
              <a:t> </a:t>
            </a:r>
            <a:r>
              <a:rPr lang="nl-NL" sz="2400" dirty="0" err="1"/>
              <a:t>similarity</a:t>
            </a:r>
            <a:r>
              <a:rPr lang="nl-NL" sz="2400" dirty="0"/>
              <a:t> is the </a:t>
            </a:r>
            <a:r>
              <a:rPr lang="nl-NL" sz="2400" i="1" dirty="0" err="1"/>
              <a:t>angle</a:t>
            </a:r>
            <a:r>
              <a:rPr lang="nl-NL" sz="2400" dirty="0"/>
              <a:t> </a:t>
            </a:r>
            <a:r>
              <a:rPr lang="nl-NL" sz="2400" dirty="0" err="1"/>
              <a:t>between</a:t>
            </a:r>
            <a:r>
              <a:rPr lang="nl-NL" sz="2400" dirty="0"/>
              <a:t> the </a:t>
            </a:r>
            <a:r>
              <a:rPr lang="nl-NL" sz="2400" dirty="0" err="1"/>
              <a:t>vectors</a:t>
            </a:r>
            <a:r>
              <a:rPr lang="nl-NL" sz="2400" dirty="0"/>
              <a:t> of the </a:t>
            </a:r>
            <a:r>
              <a:rPr lang="nl-NL" sz="2400" dirty="0" err="1"/>
              <a:t>two</a:t>
            </a:r>
            <a:r>
              <a:rPr lang="nl-NL" sz="2400" dirty="0"/>
              <a:t> users</a:t>
            </a:r>
          </a:p>
          <a:p>
            <a:endParaRPr lang="nl-NL" sz="2400" dirty="0"/>
          </a:p>
          <a:p>
            <a:r>
              <a:rPr lang="nl-NL" sz="2400" dirty="0"/>
              <a:t>As users </a:t>
            </a:r>
            <a:r>
              <a:rPr lang="nl-NL" sz="2400" dirty="0" err="1"/>
              <a:t>use</a:t>
            </a:r>
            <a:r>
              <a:rPr lang="nl-NL" sz="2400" dirty="0"/>
              <a:t> different rating magnitudes (</a:t>
            </a:r>
            <a:r>
              <a:rPr lang="nl-NL" sz="2400" dirty="0" err="1"/>
              <a:t>some</a:t>
            </a:r>
            <a:r>
              <a:rPr lang="nl-NL" sz="2400" dirty="0"/>
              <a:t> </a:t>
            </a:r>
            <a:r>
              <a:rPr lang="nl-NL" sz="2400" dirty="0" err="1"/>
              <a:t>very</a:t>
            </a:r>
            <a:r>
              <a:rPr lang="nl-NL" sz="2400" dirty="0"/>
              <a:t> </a:t>
            </a:r>
            <a:r>
              <a:rPr lang="nl-NL" sz="2400" dirty="0" err="1"/>
              <a:t>positive</a:t>
            </a:r>
            <a:r>
              <a:rPr lang="nl-NL" sz="2400" dirty="0"/>
              <a:t>, </a:t>
            </a:r>
            <a:r>
              <a:rPr lang="nl-NL" sz="2400" dirty="0" err="1"/>
              <a:t>some</a:t>
            </a:r>
            <a:r>
              <a:rPr lang="nl-NL" sz="2400" dirty="0"/>
              <a:t> more </a:t>
            </a:r>
            <a:r>
              <a:rPr lang="nl-NL" sz="2400" dirty="0" err="1"/>
              <a:t>negative</a:t>
            </a:r>
            <a:r>
              <a:rPr lang="nl-NL" sz="2400" dirty="0"/>
              <a:t>), we </a:t>
            </a:r>
            <a:r>
              <a:rPr lang="nl-NL" sz="2400" dirty="0" err="1"/>
              <a:t>use</a:t>
            </a:r>
            <a:r>
              <a:rPr lang="nl-NL" sz="2400" dirty="0"/>
              <a:t> the </a:t>
            </a:r>
            <a:r>
              <a:rPr lang="nl-NL" sz="2400" dirty="0" err="1"/>
              <a:t>cosine</a:t>
            </a:r>
            <a:r>
              <a:rPr lang="nl-NL" sz="2400" dirty="0"/>
              <a:t> </a:t>
            </a:r>
            <a:r>
              <a:rPr lang="nl-NL" sz="2400" dirty="0" err="1"/>
              <a:t>similarity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71679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Tips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graphs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6000" y="1762125"/>
            <a:ext cx="7881938" cy="5176802"/>
          </a:xfrm>
        </p:spPr>
        <p:txBody>
          <a:bodyPr/>
          <a:lstStyle/>
          <a:p>
            <a:r>
              <a:rPr lang="nl-NL" dirty="0" smtClean="0"/>
              <a:t>Keep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simple</a:t>
            </a:r>
            <a:r>
              <a:rPr lang="nl-NL" dirty="0" smtClean="0"/>
              <a:t>, </a:t>
            </a:r>
            <a:r>
              <a:rPr lang="nl-NL" dirty="0" err="1" smtClean="0"/>
              <a:t>stupid</a:t>
            </a:r>
            <a:r>
              <a:rPr lang="nl-NL" dirty="0" smtClean="0"/>
              <a:t> (KISS)</a:t>
            </a:r>
          </a:p>
          <a:p>
            <a:endParaRPr lang="nl-NL" dirty="0" smtClean="0"/>
          </a:p>
          <a:p>
            <a:r>
              <a:rPr lang="nl-NL" dirty="0"/>
              <a:t>Don’t </a:t>
            </a:r>
            <a:r>
              <a:rPr lang="nl-NL" dirty="0" err="1"/>
              <a:t>use</a:t>
            </a:r>
            <a:r>
              <a:rPr lang="nl-NL" dirty="0"/>
              <a:t> 3D</a:t>
            </a:r>
          </a:p>
          <a:p>
            <a:endParaRPr lang="nl-NL" dirty="0" smtClean="0"/>
          </a:p>
          <a:p>
            <a:r>
              <a:rPr lang="nl-NL" dirty="0" smtClean="0">
                <a:hlinkClick r:id="rId2"/>
              </a:rPr>
              <a:t>Don’t </a:t>
            </a:r>
            <a:r>
              <a:rPr lang="nl-NL" dirty="0" err="1" smtClean="0">
                <a:hlinkClick r:id="rId2"/>
              </a:rPr>
              <a:t>use</a:t>
            </a:r>
            <a:r>
              <a:rPr lang="nl-NL" dirty="0" smtClean="0">
                <a:hlinkClick r:id="rId2"/>
              </a:rPr>
              <a:t> </a:t>
            </a:r>
            <a:r>
              <a:rPr lang="nl-NL" dirty="0" err="1" smtClean="0">
                <a:hlinkClick r:id="rId2"/>
              </a:rPr>
              <a:t>pie</a:t>
            </a:r>
            <a:r>
              <a:rPr lang="nl-NL" dirty="0" smtClean="0">
                <a:hlinkClick r:id="rId2"/>
              </a:rPr>
              <a:t> </a:t>
            </a:r>
            <a:r>
              <a:rPr lang="nl-NL" dirty="0" err="1" smtClean="0">
                <a:hlinkClick r:id="rId2"/>
              </a:rPr>
              <a:t>charts</a:t>
            </a:r>
            <a:r>
              <a:rPr lang="nl-NL" dirty="0" smtClean="0"/>
              <a:t> (</a:t>
            </a:r>
            <a:r>
              <a:rPr lang="nl-NL" dirty="0" err="1" smtClean="0"/>
              <a:t>too</a:t>
            </a:r>
            <a:r>
              <a:rPr lang="nl-NL" dirty="0" smtClean="0"/>
              <a:t> </a:t>
            </a:r>
            <a:r>
              <a:rPr lang="nl-NL" dirty="0" err="1" smtClean="0"/>
              <a:t>often</a:t>
            </a:r>
            <a:r>
              <a:rPr lang="nl-NL" dirty="0" smtClean="0"/>
              <a:t>)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err="1" smtClean="0"/>
              <a:t>Give</a:t>
            </a:r>
            <a:r>
              <a:rPr lang="nl-NL" dirty="0" smtClean="0"/>
              <a:t> a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label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/>
              <a:t>axes</a:t>
            </a:r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657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62200" y="604264"/>
            <a:ext cx="6172200" cy="584775"/>
          </a:xfrm>
        </p:spPr>
        <p:txBody>
          <a:bodyPr/>
          <a:lstStyle/>
          <a:p>
            <a:r>
              <a:rPr lang="nl-NL" dirty="0" err="1" smtClean="0"/>
              <a:t>Normal</a:t>
            </a:r>
            <a:r>
              <a:rPr lang="nl-NL" dirty="0" smtClean="0"/>
              <a:t> </a:t>
            </a:r>
            <a:r>
              <a:rPr lang="nl-NL" dirty="0" err="1" smtClean="0"/>
              <a:t>distribution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312" y="1168752"/>
            <a:ext cx="7164288" cy="5373216"/>
          </a:xfr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5" y="1145949"/>
            <a:ext cx="3927939" cy="120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62200" y="234932"/>
            <a:ext cx="6172200" cy="954107"/>
          </a:xfrm>
        </p:spPr>
        <p:txBody>
          <a:bodyPr/>
          <a:lstStyle/>
          <a:p>
            <a:r>
              <a:rPr lang="nl-NL" sz="2800" dirty="0" err="1"/>
              <a:t>Why</a:t>
            </a:r>
            <a:r>
              <a:rPr lang="nl-NL" sz="2800" dirty="0"/>
              <a:t> is the </a:t>
            </a:r>
            <a:r>
              <a:rPr lang="nl-NL" sz="2800" dirty="0" err="1"/>
              <a:t>normal</a:t>
            </a:r>
            <a:r>
              <a:rPr lang="nl-NL" sz="2800" dirty="0"/>
              <a:t> </a:t>
            </a:r>
            <a:r>
              <a:rPr lang="nl-NL" sz="2800" dirty="0" err="1"/>
              <a:t>distribution</a:t>
            </a:r>
            <a:r>
              <a:rPr lang="nl-NL" sz="2800" dirty="0"/>
              <a:t> </a:t>
            </a:r>
            <a:r>
              <a:rPr lang="nl-NL" sz="2800" dirty="0" err="1"/>
              <a:t>so</a:t>
            </a:r>
            <a:r>
              <a:rPr lang="nl-NL" sz="2800"/>
              <a:t> important</a:t>
            </a:r>
            <a:r>
              <a:rPr lang="nl-NL" sz="2800" dirty="0"/>
              <a:t>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6000" y="1762125"/>
            <a:ext cx="7881938" cy="3539430"/>
          </a:xfrm>
        </p:spPr>
        <p:txBody>
          <a:bodyPr/>
          <a:lstStyle/>
          <a:p>
            <a:r>
              <a:rPr lang="nl-NL" dirty="0" err="1" smtClean="0"/>
              <a:t>Some</a:t>
            </a:r>
            <a:r>
              <a:rPr lang="nl-NL" dirty="0" smtClean="0"/>
              <a:t> </a:t>
            </a:r>
            <a:r>
              <a:rPr lang="nl-NL" dirty="0" err="1" smtClean="0"/>
              <a:t>distributions</a:t>
            </a:r>
            <a:r>
              <a:rPr lang="nl-NL" dirty="0" smtClean="0"/>
              <a:t> in real life approach the ND</a:t>
            </a:r>
          </a:p>
          <a:p>
            <a:endParaRPr lang="nl-NL" dirty="0"/>
          </a:p>
          <a:p>
            <a:r>
              <a:rPr lang="nl-NL" dirty="0" smtClean="0"/>
              <a:t>The ND is </a:t>
            </a:r>
            <a:r>
              <a:rPr lang="nl-NL" dirty="0" err="1" smtClean="0"/>
              <a:t>assumed</a:t>
            </a:r>
            <a:r>
              <a:rPr lang="nl-NL" dirty="0" smtClean="0"/>
              <a:t> in a lot of </a:t>
            </a:r>
            <a:r>
              <a:rPr lang="nl-NL" dirty="0" err="1" smtClean="0"/>
              <a:t>statistical</a:t>
            </a:r>
            <a:r>
              <a:rPr lang="nl-NL" dirty="0" smtClean="0"/>
              <a:t> </a:t>
            </a:r>
            <a:r>
              <a:rPr lang="nl-NL" dirty="0" err="1" smtClean="0"/>
              <a:t>modelling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Central limit </a:t>
            </a:r>
            <a:r>
              <a:rPr lang="nl-NL" dirty="0" err="1" smtClean="0"/>
              <a:t>theorem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125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Central limit </a:t>
            </a:r>
            <a:r>
              <a:rPr lang="nl-NL" dirty="0" err="1" smtClean="0"/>
              <a:t>theorem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1340768"/>
            <a:ext cx="1656184" cy="5243608"/>
          </a:xfrm>
        </p:spPr>
      </p:pic>
      <p:sp>
        <p:nvSpPr>
          <p:cNvPr id="5" name="Tijdelijke aanduiding voor inhoud 2"/>
          <p:cNvSpPr txBox="1">
            <a:spLocks/>
          </p:cNvSpPr>
          <p:nvPr/>
        </p:nvSpPr>
        <p:spPr bwMode="auto">
          <a:xfrm>
            <a:off x="2286000" y="1762125"/>
            <a:ext cx="5106144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nl-NL" kern="0" dirty="0" err="1"/>
              <a:t>Sum</a:t>
            </a:r>
            <a:r>
              <a:rPr lang="nl-NL" kern="0" dirty="0"/>
              <a:t> of independent, </a:t>
            </a:r>
            <a:r>
              <a:rPr lang="nl-NL" kern="0" dirty="0" err="1"/>
              <a:t>identical</a:t>
            </a:r>
            <a:r>
              <a:rPr lang="nl-NL" kern="0" dirty="0"/>
              <a:t> </a:t>
            </a:r>
            <a:r>
              <a:rPr lang="nl-NL" kern="0" dirty="0" err="1"/>
              <a:t>distributions</a:t>
            </a:r>
            <a:r>
              <a:rPr lang="nl-NL" kern="0" dirty="0"/>
              <a:t> approaches </a:t>
            </a:r>
            <a:r>
              <a:rPr lang="nl-NL" kern="0" dirty="0" err="1"/>
              <a:t>normal</a:t>
            </a:r>
            <a:r>
              <a:rPr lang="nl-NL" kern="0" dirty="0"/>
              <a:t> </a:t>
            </a:r>
            <a:r>
              <a:rPr lang="nl-NL" kern="0" dirty="0" err="1"/>
              <a:t>distributions</a:t>
            </a:r>
            <a:endParaRPr lang="nl-NL" kern="0" dirty="0"/>
          </a:p>
          <a:p>
            <a:endParaRPr lang="nl-NL" kern="0" dirty="0"/>
          </a:p>
          <a:p>
            <a:r>
              <a:rPr lang="nl-NL" kern="0" dirty="0"/>
              <a:t>See right: </a:t>
            </a:r>
            <a:r>
              <a:rPr lang="nl-NL" kern="0" dirty="0" err="1"/>
              <a:t>sum</a:t>
            </a:r>
            <a:r>
              <a:rPr lang="nl-NL" kern="0" dirty="0"/>
              <a:t> of 1…5 </a:t>
            </a:r>
            <a:r>
              <a:rPr lang="nl-NL" kern="0" dirty="0" err="1"/>
              <a:t>dice</a:t>
            </a:r>
            <a:endParaRPr lang="nl-NL" kern="0" dirty="0"/>
          </a:p>
          <a:p>
            <a:endParaRPr lang="nl-NL" kern="0" dirty="0"/>
          </a:p>
          <a:p>
            <a:r>
              <a:rPr lang="nl-NL" kern="0" dirty="0"/>
              <a:t>Same </a:t>
            </a:r>
            <a:r>
              <a:rPr lang="nl-NL" kern="0" dirty="0" err="1"/>
              <a:t>goes</a:t>
            </a:r>
            <a:r>
              <a:rPr lang="nl-NL" kern="0" dirty="0"/>
              <a:t> </a:t>
            </a:r>
            <a:r>
              <a:rPr lang="nl-NL" kern="0" dirty="0" err="1"/>
              <a:t>for</a:t>
            </a:r>
            <a:r>
              <a:rPr lang="nl-NL" kern="0" dirty="0"/>
              <a:t> sampling </a:t>
            </a:r>
            <a:r>
              <a:rPr lang="nl-NL" kern="0" dirty="0" err="1"/>
              <a:t>distribution</a:t>
            </a:r>
            <a:r>
              <a:rPr lang="nl-NL" kern="0" dirty="0"/>
              <a:t> of the mean -&gt; </a:t>
            </a:r>
            <a:r>
              <a:rPr lang="nl-NL" kern="0" dirty="0" err="1"/>
              <a:t>larger</a:t>
            </a:r>
            <a:r>
              <a:rPr lang="nl-NL" kern="0" dirty="0"/>
              <a:t> n, closer </a:t>
            </a:r>
            <a:r>
              <a:rPr lang="nl-NL" kern="0" dirty="0" err="1"/>
              <a:t>to</a:t>
            </a:r>
            <a:r>
              <a:rPr lang="nl-NL" kern="0" dirty="0"/>
              <a:t> </a:t>
            </a:r>
            <a:r>
              <a:rPr lang="nl-NL" kern="0" dirty="0" err="1"/>
              <a:t>normal</a:t>
            </a:r>
            <a:endParaRPr lang="nl-NL" kern="0" dirty="0"/>
          </a:p>
          <a:p>
            <a:endParaRPr lang="nl-NL" kern="0" dirty="0"/>
          </a:p>
          <a:p>
            <a:endParaRPr lang="nl-NL" kern="0" dirty="0"/>
          </a:p>
        </p:txBody>
      </p:sp>
    </p:spTree>
    <p:extLst>
      <p:ext uri="{BB962C8B-B14F-4D97-AF65-F5344CB8AC3E}">
        <p14:creationId xmlns:p14="http://schemas.microsoft.com/office/powerpoint/2010/main" val="360727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62200" y="234932"/>
            <a:ext cx="6172200" cy="954107"/>
          </a:xfrm>
        </p:spPr>
        <p:txBody>
          <a:bodyPr/>
          <a:lstStyle/>
          <a:p>
            <a:r>
              <a:rPr lang="nl-NL" sz="2800" dirty="0" err="1"/>
              <a:t>Example</a:t>
            </a:r>
            <a:r>
              <a:rPr lang="nl-NL" sz="2800" dirty="0"/>
              <a:t> </a:t>
            </a:r>
            <a:r>
              <a:rPr lang="nl-NL" sz="2800" dirty="0" err="1"/>
              <a:t>algorithms</a:t>
            </a:r>
            <a:r>
              <a:rPr lang="nl-NL" sz="2800" dirty="0"/>
              <a:t> </a:t>
            </a:r>
            <a:r>
              <a:rPr lang="nl-NL" sz="2800" dirty="0" err="1"/>
              <a:t>and</a:t>
            </a:r>
            <a:r>
              <a:rPr lang="nl-NL" sz="2800" dirty="0"/>
              <a:t> </a:t>
            </a:r>
            <a:r>
              <a:rPr lang="nl-NL" sz="2800" dirty="0" err="1"/>
              <a:t>applications</a:t>
            </a:r>
            <a:endParaRPr lang="nl-NL" sz="28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233" y="1757074"/>
            <a:ext cx="1612979" cy="1440160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07" y="1951613"/>
            <a:ext cx="2182592" cy="1326457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839" y="5182201"/>
            <a:ext cx="1578373" cy="142771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56" y="3448367"/>
            <a:ext cx="1976937" cy="1482703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6"/>
          <a:srcRect t="17262" b="10010"/>
          <a:stretch/>
        </p:blipFill>
        <p:spPr>
          <a:xfrm>
            <a:off x="7680176" y="3599487"/>
            <a:ext cx="2828886" cy="1152129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4981285" y="2215545"/>
            <a:ext cx="1667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hlinkClick r:id="rId7"/>
              </a:rPr>
              <a:t>Neural </a:t>
            </a:r>
            <a:r>
              <a:rPr lang="nl-NL" dirty="0" err="1">
                <a:hlinkClick r:id="rId7"/>
              </a:rPr>
              <a:t>network</a:t>
            </a:r>
            <a:r>
              <a:rPr lang="nl-NL" dirty="0">
                <a:hlinkClick r:id="rId7"/>
              </a:rPr>
              <a:t> (</a:t>
            </a:r>
            <a:r>
              <a:rPr lang="nl-NL" dirty="0" err="1">
                <a:hlinkClick r:id="rId7"/>
              </a:rPr>
              <a:t>deep</a:t>
            </a:r>
            <a:r>
              <a:rPr lang="nl-NL" dirty="0">
                <a:hlinkClick r:id="rId7"/>
              </a:rPr>
              <a:t> </a:t>
            </a:r>
            <a:r>
              <a:rPr lang="nl-NL" dirty="0" err="1">
                <a:hlinkClick r:id="rId7"/>
              </a:rPr>
              <a:t>learning</a:t>
            </a:r>
            <a:r>
              <a:rPr lang="nl-NL" dirty="0">
                <a:hlinkClick r:id="rId7"/>
              </a:rPr>
              <a:t>)</a:t>
            </a:r>
          </a:p>
          <a:p>
            <a:r>
              <a:rPr lang="nl-NL" dirty="0" err="1">
                <a:hlinkClick r:id="rId7"/>
              </a:rPr>
              <a:t>playground</a:t>
            </a: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5164661"/>
            <a:ext cx="1619250" cy="1074420"/>
          </a:xfrm>
          <a:prstGeom prst="rect">
            <a:avLst/>
          </a:prstGeom>
        </p:spPr>
      </p:pic>
      <p:sp>
        <p:nvSpPr>
          <p:cNvPr id="11" name="Rechthoek 10"/>
          <p:cNvSpPr/>
          <p:nvPr/>
        </p:nvSpPr>
        <p:spPr>
          <a:xfrm>
            <a:off x="3284497" y="1352053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/>
              <a:t>Algorithms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7943342" y="1304433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Applications</a:t>
            </a:r>
          </a:p>
        </p:txBody>
      </p:sp>
      <p:sp>
        <p:nvSpPr>
          <p:cNvPr id="13" name="Rechthoek 12"/>
          <p:cNvSpPr/>
          <p:nvPr/>
        </p:nvSpPr>
        <p:spPr>
          <a:xfrm>
            <a:off x="4981286" y="3897485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Random </a:t>
            </a:r>
            <a:r>
              <a:rPr lang="nl-NL" dirty="0" err="1"/>
              <a:t>Forest</a:t>
            </a:r>
            <a:endParaRPr lang="nl-NL" dirty="0"/>
          </a:p>
        </p:txBody>
      </p:sp>
      <p:sp>
        <p:nvSpPr>
          <p:cNvPr id="14" name="Rechthoek 13"/>
          <p:cNvSpPr/>
          <p:nvPr/>
        </p:nvSpPr>
        <p:spPr>
          <a:xfrm>
            <a:off x="4981286" y="5701871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i="1" dirty="0"/>
              <a:t>k</a:t>
            </a:r>
            <a:r>
              <a:rPr lang="nl-NL" dirty="0"/>
              <a:t>-</a:t>
            </a:r>
            <a:r>
              <a:rPr lang="nl-NL" dirty="0" err="1"/>
              <a:t>nearest</a:t>
            </a:r>
            <a:r>
              <a:rPr lang="nl-NL" dirty="0"/>
              <a:t> </a:t>
            </a:r>
            <a:r>
              <a:rPr lang="nl-NL" dirty="0" err="1"/>
              <a:t>neighbor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840099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</a:t>
            </a:r>
            <a:r>
              <a:rPr lang="nl-NL" dirty="0" err="1" smtClean="0"/>
              <a:t>transformations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/>
          </p:nvPr>
        </p:nvGraphicFramePr>
        <p:xfrm>
          <a:off x="2355304" y="1556792"/>
          <a:ext cx="7881938" cy="488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0969">
                  <a:extLst>
                    <a:ext uri="{9D8B030D-6E8A-4147-A177-3AD203B41FA5}">
                      <a16:colId xmlns:a16="http://schemas.microsoft.com/office/drawing/2014/main" val="944945583"/>
                    </a:ext>
                  </a:extLst>
                </a:gridCol>
                <a:gridCol w="3940969">
                  <a:extLst>
                    <a:ext uri="{9D8B030D-6E8A-4147-A177-3AD203B41FA5}">
                      <a16:colId xmlns:a16="http://schemas.microsoft.com/office/drawing/2014/main" val="2555308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Data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 smtClean="0"/>
                        <a:t>Transformation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429941"/>
                  </a:ext>
                </a:extLst>
              </a:tr>
              <a:tr h="863987"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Multiple </a:t>
                      </a:r>
                      <a:r>
                        <a:rPr lang="nl-NL" sz="1600" dirty="0" err="1" smtClean="0"/>
                        <a:t>similar</a:t>
                      </a:r>
                      <a:r>
                        <a:rPr lang="nl-NL" sz="1600" dirty="0" smtClean="0"/>
                        <a:t> items on survey on </a:t>
                      </a:r>
                      <a:r>
                        <a:rPr lang="nl-NL" sz="1600" dirty="0" err="1" smtClean="0"/>
                        <a:t>happiness</a:t>
                      </a:r>
                      <a:endParaRPr lang="nl-NL" sz="1600" dirty="0" smtClean="0"/>
                    </a:p>
                    <a:p>
                      <a:r>
                        <a:rPr lang="nl-NL" sz="1600" dirty="0" smtClean="0"/>
                        <a:t>‘</a:t>
                      </a:r>
                      <a:r>
                        <a:rPr lang="nl-NL" sz="1600" dirty="0" err="1" smtClean="0"/>
                        <a:t>I’m</a:t>
                      </a:r>
                      <a:r>
                        <a:rPr lang="nl-NL" sz="1600" dirty="0" smtClean="0"/>
                        <a:t> happy </a:t>
                      </a:r>
                      <a:r>
                        <a:rPr lang="nl-NL" sz="1600" dirty="0" err="1" smtClean="0"/>
                        <a:t>with</a:t>
                      </a:r>
                      <a:r>
                        <a:rPr lang="nl-NL" sz="1600" dirty="0" smtClean="0"/>
                        <a:t> the way </a:t>
                      </a:r>
                      <a:r>
                        <a:rPr lang="nl-NL" sz="1600" dirty="0" err="1" smtClean="0"/>
                        <a:t>things</a:t>
                      </a:r>
                      <a:r>
                        <a:rPr lang="nl-NL" sz="1600" baseline="0" dirty="0" smtClean="0"/>
                        <a:t> are </a:t>
                      </a:r>
                      <a:r>
                        <a:rPr lang="nl-NL" sz="1600" baseline="0" dirty="0" err="1" smtClean="0"/>
                        <a:t>going</a:t>
                      </a:r>
                      <a:r>
                        <a:rPr lang="nl-NL" sz="1600" baseline="0" dirty="0" smtClean="0"/>
                        <a:t>’</a:t>
                      </a:r>
                      <a:endParaRPr lang="nl-NL" sz="1600" dirty="0" smtClean="0"/>
                    </a:p>
                    <a:p>
                      <a:r>
                        <a:rPr lang="nl-NL" sz="1600" dirty="0" smtClean="0"/>
                        <a:t>‘</a:t>
                      </a:r>
                      <a:r>
                        <a:rPr lang="nl-NL" sz="1600" dirty="0" err="1" smtClean="0"/>
                        <a:t>I’m</a:t>
                      </a:r>
                      <a:r>
                        <a:rPr lang="nl-NL" sz="1600" dirty="0" smtClean="0"/>
                        <a:t> happy </a:t>
                      </a:r>
                      <a:r>
                        <a:rPr lang="nl-NL" sz="1600" dirty="0" err="1" smtClean="0"/>
                        <a:t>with</a:t>
                      </a:r>
                      <a:r>
                        <a:rPr lang="nl-NL" sz="1600" dirty="0" smtClean="0"/>
                        <a:t> </a:t>
                      </a:r>
                      <a:r>
                        <a:rPr lang="nl-NL" sz="1600" dirty="0" err="1" smtClean="0"/>
                        <a:t>my</a:t>
                      </a:r>
                      <a:r>
                        <a:rPr lang="nl-NL" sz="1600" dirty="0" smtClean="0"/>
                        <a:t> life’</a:t>
                      </a:r>
                    </a:p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baseline="0" dirty="0" err="1" smtClean="0"/>
                        <a:t>Sum</a:t>
                      </a:r>
                      <a:r>
                        <a:rPr lang="nl-NL" sz="1600" baseline="0" dirty="0" smtClean="0"/>
                        <a:t> or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5762"/>
                  </a:ext>
                </a:extLst>
              </a:tr>
              <a:tr h="863987">
                <a:tc>
                  <a:txBody>
                    <a:bodyPr/>
                    <a:lstStyle/>
                    <a:p>
                      <a:r>
                        <a:rPr lang="nl-NL" sz="1600" dirty="0" err="1" smtClean="0"/>
                        <a:t>Population</a:t>
                      </a:r>
                      <a:endParaRPr lang="nl-NL" sz="1600" dirty="0" smtClean="0"/>
                    </a:p>
                    <a:p>
                      <a:r>
                        <a:rPr lang="nl-NL" sz="1600" dirty="0" smtClean="0"/>
                        <a:t>Land</a:t>
                      </a:r>
                      <a:r>
                        <a:rPr lang="nl-NL" sz="1600" baseline="0" dirty="0" smtClean="0"/>
                        <a:t> area</a:t>
                      </a:r>
                      <a:endParaRPr lang="nl-NL" sz="1600" dirty="0" smtClean="0"/>
                    </a:p>
                    <a:p>
                      <a:endParaRPr lang="nl-NL" sz="1600" dirty="0" smtClean="0"/>
                    </a:p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Ratio (</a:t>
                      </a:r>
                      <a:r>
                        <a:rPr lang="nl-NL" sz="1600" dirty="0" err="1" smtClean="0"/>
                        <a:t>population</a:t>
                      </a:r>
                      <a:r>
                        <a:rPr lang="nl-NL" sz="1600" dirty="0" smtClean="0"/>
                        <a:t>/land</a:t>
                      </a:r>
                      <a:r>
                        <a:rPr lang="nl-NL" sz="1600" baseline="0" dirty="0" smtClean="0"/>
                        <a:t> area)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04762"/>
                  </a:ext>
                </a:extLst>
              </a:tr>
              <a:tr h="816813"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Date: 20-12-2010</a:t>
                      </a:r>
                    </a:p>
                    <a:p>
                      <a:endParaRPr lang="nl-NL" sz="1600" dirty="0" smtClean="0"/>
                    </a:p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 smtClean="0"/>
                        <a:t>Numbers</a:t>
                      </a:r>
                      <a:r>
                        <a:rPr lang="nl-NL" sz="1600" dirty="0" smtClean="0"/>
                        <a:t> of </a:t>
                      </a:r>
                      <a:r>
                        <a:rPr lang="nl-NL" sz="1600" dirty="0" err="1" smtClean="0"/>
                        <a:t>days</a:t>
                      </a:r>
                      <a:r>
                        <a:rPr lang="nl-NL" sz="1600" dirty="0" smtClean="0"/>
                        <a:t> from start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46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 err="1" smtClean="0"/>
                        <a:t>Very</a:t>
                      </a:r>
                      <a:r>
                        <a:rPr lang="nl-NL" sz="1600" baseline="0" dirty="0" smtClean="0"/>
                        <a:t> right-</a:t>
                      </a:r>
                      <a:r>
                        <a:rPr lang="nl-NL" sz="1600" baseline="0" dirty="0" err="1" smtClean="0"/>
                        <a:t>skewed</a:t>
                      </a:r>
                      <a:r>
                        <a:rPr lang="nl-NL" sz="1600" baseline="0" dirty="0" smtClean="0"/>
                        <a:t> variables, e.g. YouTube views, </a:t>
                      </a:r>
                      <a:r>
                        <a:rPr lang="nl-NL" sz="1600" baseline="0" dirty="0" err="1" smtClean="0"/>
                        <a:t>income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baseline="30000" dirty="0" smtClean="0"/>
                        <a:t>10</a:t>
                      </a:r>
                      <a:r>
                        <a:rPr lang="nl-NL" sz="1600" dirty="0" smtClean="0"/>
                        <a:t>Log(x)</a:t>
                      </a:r>
                    </a:p>
                    <a:p>
                      <a:r>
                        <a:rPr lang="nl-NL" sz="1600" baseline="30000" dirty="0" smtClean="0"/>
                        <a:t>10</a:t>
                      </a:r>
                      <a:r>
                        <a:rPr lang="nl-NL" sz="1600" dirty="0" smtClean="0"/>
                        <a:t>Log(10) =</a:t>
                      </a:r>
                      <a:r>
                        <a:rPr lang="nl-NL" sz="1600" baseline="0" dirty="0" smtClean="0"/>
                        <a:t> 1</a:t>
                      </a:r>
                    </a:p>
                    <a:p>
                      <a:r>
                        <a:rPr lang="nl-NL" sz="1600" baseline="30000" dirty="0" smtClean="0"/>
                        <a:t>10</a:t>
                      </a:r>
                      <a:r>
                        <a:rPr lang="nl-NL" sz="1600" baseline="0" dirty="0" smtClean="0"/>
                        <a:t>Log(100) = 2</a:t>
                      </a:r>
                    </a:p>
                    <a:p>
                      <a:r>
                        <a:rPr lang="nl-NL" sz="1600" baseline="30000" dirty="0" smtClean="0"/>
                        <a:t>10</a:t>
                      </a:r>
                      <a:r>
                        <a:rPr lang="nl-NL" sz="1600" baseline="0" dirty="0" smtClean="0"/>
                        <a:t>Log(1000) = 3</a:t>
                      </a:r>
                      <a:endParaRPr lang="nl-NL" sz="1600" dirty="0" smtClean="0"/>
                    </a:p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590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546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2178" y="1658595"/>
            <a:ext cx="161297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851" y="1853135"/>
            <a:ext cx="2182592" cy="1326457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84" y="5083722"/>
            <a:ext cx="1578373" cy="142771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501" y="3349889"/>
            <a:ext cx="1976937" cy="1482703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6"/>
          <a:srcRect t="17262" b="10010"/>
          <a:stretch/>
        </p:blipFill>
        <p:spPr>
          <a:xfrm>
            <a:off x="7305000" y="3380620"/>
            <a:ext cx="2828886" cy="1152129"/>
          </a:xfrm>
          <a:prstGeom prst="rect">
            <a:avLst/>
          </a:prstGeom>
        </p:spPr>
      </p:pic>
      <p:sp>
        <p:nvSpPr>
          <p:cNvPr id="10" name="Tekstvak 9"/>
          <p:cNvSpPr txBox="1"/>
          <p:nvPr/>
        </p:nvSpPr>
        <p:spPr>
          <a:xfrm>
            <a:off x="4477229" y="2117067"/>
            <a:ext cx="1667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hlinkClick r:id="rId7"/>
              </a:rPr>
              <a:t>Neural </a:t>
            </a:r>
            <a:r>
              <a:rPr lang="nl-NL" dirty="0" err="1">
                <a:hlinkClick r:id="rId7"/>
              </a:rPr>
              <a:t>network</a:t>
            </a:r>
            <a:r>
              <a:rPr lang="nl-NL" dirty="0">
                <a:hlinkClick r:id="rId7"/>
              </a:rPr>
              <a:t> (</a:t>
            </a:r>
            <a:r>
              <a:rPr lang="nl-NL" dirty="0" err="1">
                <a:hlinkClick r:id="rId7"/>
              </a:rPr>
              <a:t>deep</a:t>
            </a:r>
            <a:r>
              <a:rPr lang="nl-NL" dirty="0">
                <a:hlinkClick r:id="rId7"/>
              </a:rPr>
              <a:t> </a:t>
            </a:r>
            <a:r>
              <a:rPr lang="nl-NL" dirty="0" err="1">
                <a:hlinkClick r:id="rId7"/>
              </a:rPr>
              <a:t>learning</a:t>
            </a:r>
            <a:r>
              <a:rPr lang="nl-NL" dirty="0">
                <a:hlinkClick r:id="rId7"/>
              </a:rPr>
              <a:t>)</a:t>
            </a:r>
          </a:p>
          <a:p>
            <a:r>
              <a:rPr lang="nl-NL" dirty="0" err="1">
                <a:hlinkClick r:id="rId7"/>
              </a:rPr>
              <a:t>playground</a:t>
            </a:r>
            <a:endParaRPr lang="nl-NL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313" y="4901339"/>
            <a:ext cx="1619250" cy="1074420"/>
          </a:xfrm>
          <a:prstGeom prst="rect">
            <a:avLst/>
          </a:prstGeom>
        </p:spPr>
      </p:pic>
      <p:sp>
        <p:nvSpPr>
          <p:cNvPr id="12" name="Rechthoek 11"/>
          <p:cNvSpPr/>
          <p:nvPr/>
        </p:nvSpPr>
        <p:spPr>
          <a:xfrm>
            <a:off x="2780441" y="1253574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/>
              <a:t>Algorithms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7439286" y="1205954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Applications</a:t>
            </a:r>
          </a:p>
        </p:txBody>
      </p:sp>
      <p:sp>
        <p:nvSpPr>
          <p:cNvPr id="14" name="Rechthoek 13"/>
          <p:cNvSpPr/>
          <p:nvPr/>
        </p:nvSpPr>
        <p:spPr>
          <a:xfrm>
            <a:off x="4477231" y="3799006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Random </a:t>
            </a:r>
            <a:r>
              <a:rPr lang="nl-NL" dirty="0" err="1"/>
              <a:t>Forest</a:t>
            </a:r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4477231" y="5603392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i="1" dirty="0"/>
              <a:t>k</a:t>
            </a:r>
            <a:r>
              <a:rPr lang="nl-NL" dirty="0"/>
              <a:t>-</a:t>
            </a:r>
            <a:r>
              <a:rPr lang="nl-NL" dirty="0" err="1"/>
              <a:t>nearest</a:t>
            </a:r>
            <a:r>
              <a:rPr lang="nl-NL" dirty="0"/>
              <a:t> </a:t>
            </a:r>
            <a:r>
              <a:rPr lang="nl-NL" dirty="0" err="1"/>
              <a:t>neighbor</a:t>
            </a:r>
            <a:endParaRPr lang="nl-NL" i="1" dirty="0"/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2418363" y="465808"/>
            <a:ext cx="6172200" cy="579438"/>
          </a:xfrm>
        </p:spPr>
        <p:txBody>
          <a:bodyPr/>
          <a:lstStyle/>
          <a:p>
            <a:r>
              <a:rPr lang="nl-NL" dirty="0" smtClean="0"/>
              <a:t>More machine </a:t>
            </a:r>
            <a:r>
              <a:rPr lang="nl-NL" dirty="0" err="1" smtClean="0"/>
              <a:t>learning</a:t>
            </a:r>
            <a:r>
              <a:rPr lang="nl-NL" dirty="0" smtClean="0"/>
              <a:t>…</a:t>
            </a:r>
            <a:endParaRPr lang="nl-NL" dirty="0"/>
          </a:p>
        </p:txBody>
      </p:sp>
      <p:sp>
        <p:nvSpPr>
          <p:cNvPr id="17" name="Rechthoek 16"/>
          <p:cNvSpPr/>
          <p:nvPr/>
        </p:nvSpPr>
        <p:spPr>
          <a:xfrm>
            <a:off x="8112225" y="6344350"/>
            <a:ext cx="2719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i="1" dirty="0" err="1"/>
              <a:t>And</a:t>
            </a:r>
            <a:r>
              <a:rPr lang="nl-NL" i="1" dirty="0"/>
              <a:t> </a:t>
            </a:r>
            <a:r>
              <a:rPr lang="nl-NL" i="1" dirty="0" err="1"/>
              <a:t>many</a:t>
            </a:r>
            <a:r>
              <a:rPr lang="nl-NL" i="1" dirty="0"/>
              <a:t>, </a:t>
            </a:r>
            <a:r>
              <a:rPr lang="nl-NL" i="1" dirty="0" err="1"/>
              <a:t>many</a:t>
            </a:r>
            <a:r>
              <a:rPr lang="nl-NL" i="1" dirty="0"/>
              <a:t> more…</a:t>
            </a:r>
          </a:p>
        </p:txBody>
      </p:sp>
    </p:spTree>
    <p:extLst>
      <p:ext uri="{BB962C8B-B14F-4D97-AF65-F5344CB8AC3E}">
        <p14:creationId xmlns:p14="http://schemas.microsoft.com/office/powerpoint/2010/main" val="408586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2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 noGrp="1"/>
          </p:cNvSpPr>
          <p:nvPr>
            <p:ph idx="1"/>
          </p:nvPr>
        </p:nvSpPr>
        <p:spPr bwMode="auto">
          <a:xfrm>
            <a:off x="2362200" y="1628800"/>
            <a:ext cx="7881938" cy="730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graphviz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nl-NL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NL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graphviz</a:t>
            </a:r>
            <a:endParaRPr lang="nl-NL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NL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python-</a:t>
            </a:r>
            <a:r>
              <a:rPr lang="nl-NL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graphviz</a:t>
            </a:r>
            <a:endParaRPr lang="nl-NL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Titanic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set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variables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selected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See the </a:t>
            </a:r>
            <a:r>
              <a:rPr lang="nl-NL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decision_tree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code. It does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excess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code 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elsewhere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Split the data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training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test set</a:t>
            </a:r>
          </a:p>
          <a:p>
            <a:pPr>
              <a:buFont typeface="+mj-lt"/>
              <a:buAutoNum type="arabicPeriod"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Train a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decision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tree on the training data set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visualize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it. How do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interpret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the tree?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survived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the Titanic?</a:t>
            </a:r>
          </a:p>
          <a:p>
            <a:pPr>
              <a:buFont typeface="+mj-lt"/>
              <a:buAutoNum type="arabicPeriod"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the performance of the tree on the test set. Is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better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worse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-NN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earlier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>
              <a:buFont typeface="+mj-lt"/>
              <a:buAutoNum type="arabicPeriod"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Experiment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different parameter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lvl="1" indent="0">
              <a:buNone/>
            </a:pP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232211"/>
      </p:ext>
    </p:extLst>
  </p:cSld>
  <p:clrMapOvr>
    <a:masterClrMapping/>
  </p:clrMapOvr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Kantoor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Kantoor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602</Words>
  <Application>Microsoft Office PowerPoint</Application>
  <PresentationFormat>Breedbeeld</PresentationFormat>
  <Paragraphs>114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Courier New</vt:lpstr>
      <vt:lpstr>Zapf Dingbats</vt:lpstr>
      <vt:lpstr>HUoverhead[1]</vt:lpstr>
      <vt:lpstr>Exercise 3: sampling</vt:lpstr>
      <vt:lpstr>Tips for graphs</vt:lpstr>
      <vt:lpstr>Normal distribution</vt:lpstr>
      <vt:lpstr>Why is the normal distribution so important?</vt:lpstr>
      <vt:lpstr>Central limit theorem</vt:lpstr>
      <vt:lpstr>Example algorithms and applications</vt:lpstr>
      <vt:lpstr>Common transformations</vt:lpstr>
      <vt:lpstr>More machine learning…</vt:lpstr>
      <vt:lpstr>Exercise 2</vt:lpstr>
      <vt:lpstr>PowerPoint-presentatie</vt:lpstr>
      <vt:lpstr>Distance</vt:lpstr>
      <vt:lpstr>Euclidean distance</vt:lpstr>
      <vt:lpstr>Exercise 2: recommender systems</vt:lpstr>
      <vt:lpstr>Cosine similarity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3: sampling</dc:title>
  <dc:creator>Jonas Moons</dc:creator>
  <cp:lastModifiedBy>Jonas Moons</cp:lastModifiedBy>
  <cp:revision>9</cp:revision>
  <dcterms:created xsi:type="dcterms:W3CDTF">2018-12-03T15:13:41Z</dcterms:created>
  <dcterms:modified xsi:type="dcterms:W3CDTF">2019-01-03T17:17:16Z</dcterms:modified>
</cp:coreProperties>
</file>