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2" r:id="rId3"/>
    <p:sldId id="283" r:id="rId4"/>
    <p:sldId id="267" r:id="rId5"/>
    <p:sldId id="266" r:id="rId6"/>
    <p:sldId id="268" r:id="rId7"/>
    <p:sldId id="284" r:id="rId8"/>
    <p:sldId id="258" r:id="rId9"/>
    <p:sldId id="265" r:id="rId10"/>
    <p:sldId id="285" r:id="rId11"/>
    <p:sldId id="286" r:id="rId12"/>
    <p:sldId id="282" r:id="rId13"/>
    <p:sldId id="288" r:id="rId14"/>
    <p:sldId id="291" r:id="rId15"/>
    <p:sldId id="264" r:id="rId16"/>
    <p:sldId id="290" r:id="rId17"/>
    <p:sldId id="289" r:id="rId18"/>
    <p:sldId id="269" r:id="rId19"/>
    <p:sldId id="281" r:id="rId20"/>
    <p:sldId id="263" r:id="rId21"/>
    <p:sldId id="270" r:id="rId22"/>
    <p:sldId id="271" r:id="rId23"/>
    <p:sldId id="273" r:id="rId24"/>
    <p:sldId id="275" r:id="rId25"/>
    <p:sldId id="277" r:id="rId26"/>
    <p:sldId id="262" r:id="rId27"/>
    <p:sldId id="287" r:id="rId28"/>
    <p:sldId id="276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88" autoAdjust="0"/>
    <p:restoredTop sz="94660"/>
  </p:normalViewPr>
  <p:slideViewPr>
    <p:cSldViewPr>
      <p:cViewPr varScale="1">
        <p:scale>
          <a:sx n="84" d="100"/>
          <a:sy n="84" d="100"/>
        </p:scale>
        <p:origin x="869" y="77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11/29/2018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11/29/2018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11/29/2018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11/29/2018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11/29/2018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11/29/2018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11/29/2018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11/29/2018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11/29/2018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11/29/2018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11/29/2018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11/29/2018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11/29/2018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11/29/2018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11/29/2018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11/29/2018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11/29/2018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11/29/2018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11/29/2018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11/29/2018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archgate.net/publication/236328925_Does_Chocolate_Consumption_Really_Boost_Nobel_Award_Chances_The_Peril_of_Over-Interpreting_Correlations_in_Health_Studies/file/60b7d517e23464d806.pdf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954107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W4 L2: associations between variables</a:t>
            </a:r>
            <a:endParaRPr lang="en-US" sz="24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336550"/>
          </a:xfrm>
        </p:spPr>
        <p:txBody>
          <a:bodyPr/>
          <a:lstStyle/>
          <a:p>
            <a:r>
              <a:rPr lang="en-US" dirty="0" smtClean="0"/>
              <a:t>Jonas Moons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376583"/>
          </a:xfrm>
        </p:spPr>
        <p:txBody>
          <a:bodyPr/>
          <a:lstStyle/>
          <a:p>
            <a:r>
              <a:rPr lang="nl-NL" sz="2400" dirty="0" err="1" smtClean="0"/>
              <a:t>Exploring</a:t>
            </a:r>
            <a:r>
              <a:rPr lang="nl-NL" sz="2400" dirty="0" smtClean="0"/>
              <a:t> 1 or 2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variables</a:t>
            </a:r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</a:t>
            </a:r>
            <a:r>
              <a:rPr lang="nl-NL" sz="2400" dirty="0" err="1" smtClean="0"/>
              <a:t>relation</a:t>
            </a:r>
            <a:r>
              <a:rPr lang="nl-NL" sz="2400" dirty="0" smtClean="0"/>
              <a:t> </a:t>
            </a:r>
            <a:r>
              <a:rPr lang="nl-NL" sz="2400" dirty="0" err="1" smtClean="0"/>
              <a:t>between</a:t>
            </a:r>
            <a:r>
              <a:rPr lang="nl-NL" sz="2400" dirty="0" smtClean="0"/>
              <a:t>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&amp; </a:t>
            </a:r>
            <a:r>
              <a:rPr lang="nl-NL" sz="2400" dirty="0" err="1" smtClean="0"/>
              <a:t>quantitative</a:t>
            </a:r>
            <a:r>
              <a:rPr lang="nl-NL" sz="2400" dirty="0" smtClean="0"/>
              <a:t> variables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Correlation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smtClean="0"/>
              <a:t>Hypothesis </a:t>
            </a:r>
            <a:r>
              <a:rPr lang="nl-NL" sz="2400" dirty="0" err="1" smtClean="0"/>
              <a:t>testing</a:t>
            </a:r>
            <a:endParaRPr lang="nl-NL" sz="2400" dirty="0" smtClean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50667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</a:t>
            </a:r>
            <a:r>
              <a:rPr lang="nl-NL" dirty="0" smtClean="0"/>
              <a:t> types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249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376583"/>
          </a:xfrm>
        </p:spPr>
        <p:txBody>
          <a:bodyPr/>
          <a:lstStyle/>
          <a:p>
            <a:r>
              <a:rPr lang="nl-NL" sz="2400" dirty="0" err="1" smtClean="0"/>
              <a:t>Exploring</a:t>
            </a:r>
            <a:r>
              <a:rPr lang="nl-NL" sz="2400" dirty="0" smtClean="0"/>
              <a:t> 1 or 2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variables</a:t>
            </a:r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</a:t>
            </a:r>
            <a:r>
              <a:rPr lang="nl-NL" sz="2400" dirty="0" err="1" smtClean="0"/>
              <a:t>relation</a:t>
            </a:r>
            <a:r>
              <a:rPr lang="nl-NL" sz="2400" dirty="0" smtClean="0"/>
              <a:t> </a:t>
            </a:r>
            <a:r>
              <a:rPr lang="nl-NL" sz="2400" dirty="0" err="1" smtClean="0"/>
              <a:t>between</a:t>
            </a:r>
            <a:r>
              <a:rPr lang="nl-NL" sz="2400" dirty="0" smtClean="0"/>
              <a:t>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&amp; </a:t>
            </a:r>
            <a:r>
              <a:rPr lang="nl-NL" sz="2400" dirty="0" err="1" smtClean="0"/>
              <a:t>quantitative</a:t>
            </a:r>
            <a:r>
              <a:rPr lang="nl-NL" sz="2400" dirty="0" smtClean="0"/>
              <a:t> variables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Correlation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smtClean="0"/>
              <a:t>Hypothesis </a:t>
            </a:r>
            <a:r>
              <a:rPr lang="nl-NL" sz="2400" dirty="0" err="1" smtClean="0"/>
              <a:t>testing</a:t>
            </a:r>
            <a:endParaRPr lang="nl-NL" sz="2400" dirty="0" smtClean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8606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931"/>
            <a:ext cx="6172200" cy="954107"/>
          </a:xfrm>
        </p:spPr>
        <p:txBody>
          <a:bodyPr/>
          <a:lstStyle/>
          <a:p>
            <a:r>
              <a:rPr lang="nl-NL" sz="2800" dirty="0" err="1" smtClean="0"/>
              <a:t>Relation</a:t>
            </a:r>
            <a:r>
              <a:rPr lang="nl-NL" sz="2800" dirty="0" smtClean="0"/>
              <a:t> </a:t>
            </a:r>
            <a:r>
              <a:rPr lang="nl-NL" sz="2800" dirty="0" err="1" smtClean="0"/>
              <a:t>between</a:t>
            </a:r>
            <a:r>
              <a:rPr lang="nl-NL" sz="2800" dirty="0" smtClean="0"/>
              <a:t> </a:t>
            </a:r>
            <a:r>
              <a:rPr lang="nl-NL" sz="2800" dirty="0" err="1" smtClean="0"/>
              <a:t>two</a:t>
            </a:r>
            <a:r>
              <a:rPr lang="nl-NL" sz="2800" dirty="0" smtClean="0"/>
              <a:t> </a:t>
            </a:r>
            <a:r>
              <a:rPr lang="nl-NL" sz="2800" dirty="0" err="1" smtClean="0"/>
              <a:t>quantitative</a:t>
            </a:r>
            <a:r>
              <a:rPr lang="nl-NL" sz="2800" dirty="0" smtClean="0"/>
              <a:t> variables: </a:t>
            </a:r>
            <a:r>
              <a:rPr lang="nl-NL" sz="2800" dirty="0" err="1" smtClean="0"/>
              <a:t>scatterplot</a:t>
            </a:r>
            <a:endParaRPr lang="nl-NL" sz="2800" dirty="0"/>
          </a:p>
        </p:txBody>
      </p:sp>
      <p:pic>
        <p:nvPicPr>
          <p:cNvPr id="4" name="Picture 2" descr="http://i.stack.imgur.com/TWQ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412776"/>
            <a:ext cx="49149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1951484" y="5877272"/>
            <a:ext cx="681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Does chocolate consumption really boost Nobel Award chances?</a:t>
            </a:r>
          </a:p>
          <a:p>
            <a:r>
              <a:rPr lang="nl-NL" dirty="0" err="1" smtClean="0">
                <a:hlinkClick r:id="rId3"/>
              </a:rPr>
              <a:t>Maurage</a:t>
            </a:r>
            <a:r>
              <a:rPr lang="nl-NL" dirty="0" smtClean="0">
                <a:hlinkClick r:id="rId3"/>
              </a:rPr>
              <a:t>, Heeren, &amp; </a:t>
            </a:r>
            <a:r>
              <a:rPr lang="nl-NL" dirty="0" err="1" smtClean="0">
                <a:hlinkClick r:id="rId3"/>
              </a:rPr>
              <a:t>Pesenti</a:t>
            </a:r>
            <a:r>
              <a:rPr lang="nl-NL" dirty="0" smtClean="0">
                <a:hlinkClick r:id="rId3"/>
              </a:rPr>
              <a:t> (2013)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9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Anscombe’s</a:t>
            </a:r>
            <a:r>
              <a:rPr lang="nl-NL" dirty="0" smtClean="0"/>
              <a:t> </a:t>
            </a:r>
            <a:r>
              <a:rPr lang="nl-NL" dirty="0" err="1" smtClean="0"/>
              <a:t>quartet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1138773"/>
          </a:xfrm>
        </p:spPr>
        <p:txBody>
          <a:bodyPr/>
          <a:lstStyle/>
          <a:p>
            <a:r>
              <a:rPr lang="nl-NL" sz="2000" dirty="0" err="1" smtClean="0"/>
              <a:t>All</a:t>
            </a:r>
            <a:r>
              <a:rPr lang="nl-NL" sz="2000" dirty="0" smtClean="0"/>
              <a:t> these data sets have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mean, </a:t>
            </a:r>
            <a:r>
              <a:rPr lang="nl-NL" sz="2000" dirty="0" err="1" smtClean="0"/>
              <a:t>variance</a:t>
            </a:r>
            <a:r>
              <a:rPr lang="nl-NL" sz="2000" dirty="0"/>
              <a:t> </a:t>
            </a:r>
            <a:r>
              <a:rPr lang="nl-NL" sz="2000" dirty="0" smtClean="0"/>
              <a:t>&amp; </a:t>
            </a:r>
            <a:r>
              <a:rPr lang="nl-NL" sz="2000" dirty="0" err="1" smtClean="0"/>
              <a:t>correlation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Always </a:t>
            </a:r>
            <a:r>
              <a:rPr lang="nl-NL" sz="2000" dirty="0" err="1" smtClean="0"/>
              <a:t>visualize</a:t>
            </a:r>
            <a:r>
              <a:rPr lang="nl-NL" sz="2000" dirty="0" smtClean="0"/>
              <a:t> </a:t>
            </a:r>
            <a:r>
              <a:rPr lang="nl-NL" sz="2000" dirty="0" err="1" smtClean="0"/>
              <a:t>your</a:t>
            </a:r>
            <a:r>
              <a:rPr lang="nl-NL" sz="2000" dirty="0" smtClean="0"/>
              <a:t> data!</a:t>
            </a:r>
            <a:endParaRPr lang="nl-NL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4270673" cy="310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Correlation</a:t>
            </a:r>
            <a:r>
              <a:rPr lang="nl-NL" dirty="0" smtClean="0"/>
              <a:t>: </a:t>
            </a:r>
            <a:r>
              <a:rPr lang="nl-NL" dirty="0" err="1" smtClean="0"/>
              <a:t>Pearson’s</a:t>
            </a:r>
            <a:r>
              <a:rPr lang="nl-NL" dirty="0" smtClean="0"/>
              <a:t> </a:t>
            </a:r>
            <a:r>
              <a:rPr lang="nl-NL" i="1" dirty="0" smtClean="0"/>
              <a:t>r</a:t>
            </a:r>
            <a:endParaRPr lang="nl-NL" i="1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09263"/>
            <a:ext cx="5832648" cy="2449146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6876256" y="190609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Linear</a:t>
            </a:r>
            <a:r>
              <a:rPr lang="nl-NL" dirty="0" smtClean="0"/>
              <a:t> relations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6876256" y="375990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Non-</a:t>
            </a:r>
            <a:r>
              <a:rPr lang="nl-NL" dirty="0" err="1" smtClean="0"/>
              <a:t>linear</a:t>
            </a:r>
            <a:r>
              <a:rPr lang="nl-NL" dirty="0" smtClean="0"/>
              <a:t> relations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6876256" y="2861913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Linear</a:t>
            </a:r>
            <a:r>
              <a:rPr lang="nl-NL" dirty="0" smtClean="0"/>
              <a:t> relations (perfect </a:t>
            </a:r>
            <a:r>
              <a:rPr lang="nl-NL" dirty="0" err="1" smtClean="0"/>
              <a:t>correlation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838200" y="4633182"/>
            <a:ext cx="7190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i="1" dirty="0"/>
              <a:t>r</a:t>
            </a:r>
            <a:r>
              <a:rPr lang="nl-NL" sz="1800" i="1" dirty="0" smtClean="0"/>
              <a:t> </a:t>
            </a:r>
            <a:r>
              <a:rPr lang="nl-NL" sz="1800" dirty="0" err="1" smtClean="0"/>
              <a:t>gives</a:t>
            </a:r>
            <a:r>
              <a:rPr lang="nl-NL" sz="1800" dirty="0" smtClean="0"/>
              <a:t> a </a:t>
            </a:r>
            <a:r>
              <a:rPr lang="nl-NL" sz="1800" dirty="0" err="1" smtClean="0"/>
              <a:t>measure</a:t>
            </a:r>
            <a:r>
              <a:rPr lang="nl-NL" sz="1800" dirty="0" smtClean="0"/>
              <a:t> of </a:t>
            </a:r>
            <a:r>
              <a:rPr lang="nl-NL" sz="1800" dirty="0" err="1" smtClean="0"/>
              <a:t>how</a:t>
            </a:r>
            <a:r>
              <a:rPr lang="nl-NL" sz="1800" dirty="0" smtClean="0"/>
              <a:t> </a:t>
            </a:r>
            <a:r>
              <a:rPr lang="nl-NL" sz="1800" dirty="0" err="1" smtClean="0"/>
              <a:t>much</a:t>
            </a:r>
            <a:r>
              <a:rPr lang="nl-NL" sz="1800" dirty="0" smtClean="0"/>
              <a:t> </a:t>
            </a:r>
            <a:r>
              <a:rPr lang="nl-NL" sz="1800" dirty="0" err="1" smtClean="0"/>
              <a:t>two</a:t>
            </a:r>
            <a:r>
              <a:rPr lang="nl-NL" sz="1800" dirty="0" smtClean="0"/>
              <a:t> </a:t>
            </a:r>
            <a:r>
              <a:rPr lang="nl-NL" sz="1800" dirty="0" err="1" smtClean="0"/>
              <a:t>quantative</a:t>
            </a:r>
            <a:r>
              <a:rPr lang="nl-NL" sz="1800" dirty="0" smtClean="0"/>
              <a:t> variables ‘move </a:t>
            </a:r>
            <a:r>
              <a:rPr lang="nl-NL" sz="1800" dirty="0" err="1" smtClean="0"/>
              <a:t>together</a:t>
            </a:r>
            <a:r>
              <a:rPr lang="nl-NL" sz="1800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8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 err="1" smtClean="0"/>
              <a:t>Correlation</a:t>
            </a:r>
            <a:r>
              <a:rPr lang="nl-NL" sz="1800" dirty="0" smtClean="0"/>
              <a:t> is </a:t>
            </a:r>
            <a:r>
              <a:rPr lang="nl-NL" sz="1800" i="1" dirty="0" err="1" smtClean="0"/>
              <a:t>normalized</a:t>
            </a:r>
            <a:r>
              <a:rPr lang="nl-NL" sz="1800" dirty="0" smtClean="0"/>
              <a:t>. The </a:t>
            </a:r>
            <a:r>
              <a:rPr lang="nl-NL" sz="1800" dirty="0" err="1" smtClean="0"/>
              <a:t>variation</a:t>
            </a:r>
            <a:r>
              <a:rPr lang="nl-NL" sz="1800" dirty="0" smtClean="0"/>
              <a:t> in the X </a:t>
            </a:r>
            <a:r>
              <a:rPr lang="nl-NL" sz="1800" dirty="0" err="1" smtClean="0"/>
              <a:t>and</a:t>
            </a:r>
            <a:r>
              <a:rPr lang="nl-NL" sz="1800" dirty="0" smtClean="0"/>
              <a:t> Y </a:t>
            </a:r>
            <a:r>
              <a:rPr lang="nl-NL" sz="1800" dirty="0" err="1" smtClean="0"/>
              <a:t>values</a:t>
            </a:r>
            <a:r>
              <a:rPr lang="nl-NL" sz="1800" dirty="0" smtClean="0"/>
              <a:t> is ‘</a:t>
            </a:r>
            <a:r>
              <a:rPr lang="nl-NL" sz="1800" dirty="0" err="1" smtClean="0"/>
              <a:t>cancelled</a:t>
            </a:r>
            <a:r>
              <a:rPr lang="nl-NL" sz="1800" dirty="0" smtClean="0"/>
              <a:t> out’, </a:t>
            </a:r>
            <a:r>
              <a:rPr lang="nl-NL" sz="1800" dirty="0" err="1" smtClean="0"/>
              <a:t>so</a:t>
            </a:r>
            <a:r>
              <a:rPr lang="nl-NL" sz="1800" dirty="0" smtClean="0"/>
              <a:t> </a:t>
            </a:r>
            <a:r>
              <a:rPr lang="nl-NL" sz="1800" dirty="0" err="1" smtClean="0"/>
              <a:t>that</a:t>
            </a:r>
            <a:r>
              <a:rPr lang="nl-NL" sz="1800" dirty="0" smtClean="0"/>
              <a:t> the </a:t>
            </a:r>
            <a:r>
              <a:rPr lang="nl-NL" sz="1800" dirty="0" err="1" smtClean="0"/>
              <a:t>result</a:t>
            </a:r>
            <a:r>
              <a:rPr lang="nl-NL" sz="1800" dirty="0" smtClean="0"/>
              <a:t> is </a:t>
            </a:r>
            <a:r>
              <a:rPr lang="nl-NL" sz="1800" dirty="0" err="1" smtClean="0"/>
              <a:t>always</a:t>
            </a:r>
            <a:r>
              <a:rPr lang="nl-NL" sz="1800" dirty="0" smtClean="0"/>
              <a:t> </a:t>
            </a:r>
            <a:r>
              <a:rPr lang="nl-NL" sz="1800" dirty="0" err="1" smtClean="0"/>
              <a:t>between</a:t>
            </a:r>
            <a:r>
              <a:rPr lang="nl-NL" sz="1800" dirty="0" smtClean="0"/>
              <a:t> -1 </a:t>
            </a:r>
            <a:r>
              <a:rPr lang="nl-NL" sz="1800" dirty="0" err="1" smtClean="0"/>
              <a:t>and</a:t>
            </a:r>
            <a:r>
              <a:rPr lang="nl-NL" sz="1800" dirty="0" smtClean="0"/>
              <a:t> 1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260456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Strength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490186"/>
          </a:xfrm>
        </p:spPr>
        <p:txBody>
          <a:bodyPr/>
          <a:lstStyle/>
          <a:p>
            <a:r>
              <a:rPr lang="nl-NL" sz="2400" dirty="0" err="1" smtClean="0"/>
              <a:t>Weak</a:t>
            </a:r>
            <a:r>
              <a:rPr lang="nl-NL" sz="2400" dirty="0" smtClean="0"/>
              <a:t>  0.1 &lt; r &lt; 0.3</a:t>
            </a:r>
          </a:p>
          <a:p>
            <a:endParaRPr lang="nl-NL" sz="2400" dirty="0" smtClean="0"/>
          </a:p>
          <a:p>
            <a:r>
              <a:rPr lang="nl-NL" sz="2400" dirty="0" smtClean="0"/>
              <a:t>Moderate 0.3 &lt; r &lt; 0.6</a:t>
            </a:r>
          </a:p>
          <a:p>
            <a:endParaRPr lang="nl-NL" sz="2400" dirty="0" smtClean="0"/>
          </a:p>
          <a:p>
            <a:r>
              <a:rPr lang="nl-NL" sz="2400" dirty="0" smtClean="0"/>
              <a:t>Strong &gt; 0.6</a:t>
            </a:r>
          </a:p>
          <a:p>
            <a:endParaRPr lang="nl-NL" sz="2400" dirty="0"/>
          </a:p>
          <a:p>
            <a:pPr marL="0" indent="0">
              <a:buNone/>
            </a:pPr>
            <a:r>
              <a:rPr lang="nl-NL" sz="2400" dirty="0" err="1" smtClean="0"/>
              <a:t>Interpreation</a:t>
            </a:r>
            <a:r>
              <a:rPr lang="nl-NL" sz="2400" dirty="0" smtClean="0"/>
              <a:t> </a:t>
            </a:r>
            <a:r>
              <a:rPr lang="nl-NL" sz="2400" dirty="0" err="1" smtClean="0"/>
              <a:t>depends</a:t>
            </a:r>
            <a:r>
              <a:rPr lang="nl-NL" sz="2400" dirty="0" smtClean="0"/>
              <a:t> on context. Most </a:t>
            </a:r>
            <a:r>
              <a:rPr lang="nl-NL" sz="2400" dirty="0" err="1" smtClean="0"/>
              <a:t>correlations</a:t>
            </a:r>
            <a:r>
              <a:rPr lang="nl-NL" sz="2400" dirty="0" smtClean="0"/>
              <a:t> in </a:t>
            </a:r>
            <a:r>
              <a:rPr lang="nl-NL" sz="2400" dirty="0" err="1" smtClean="0"/>
              <a:t>social</a:t>
            </a:r>
            <a:r>
              <a:rPr lang="nl-NL" sz="2400" dirty="0" smtClean="0"/>
              <a:t> </a:t>
            </a:r>
            <a:r>
              <a:rPr lang="nl-NL" sz="2400" dirty="0" err="1" smtClean="0"/>
              <a:t>science</a:t>
            </a:r>
            <a:r>
              <a:rPr lang="nl-NL" sz="2400" dirty="0" smtClean="0"/>
              <a:t> are </a:t>
            </a:r>
            <a:r>
              <a:rPr lang="nl-NL" sz="2400" dirty="0" err="1" smtClean="0"/>
              <a:t>weak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69829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Scatterplot</a:t>
            </a:r>
            <a:r>
              <a:rPr lang="nl-NL" dirty="0" smtClean="0"/>
              <a:t> matrix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98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2: </a:t>
            </a:r>
            <a:r>
              <a:rPr lang="nl-NL" dirty="0" err="1" smtClean="0"/>
              <a:t>correlations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700808"/>
            <a:ext cx="7881938" cy="610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quantitative</a:t>
            </a:r>
            <a:r>
              <a:rPr lang="nl-NL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variables in the class data set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correlated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Seaborn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make:</a:t>
            </a: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matrix</a:t>
            </a:r>
          </a:p>
          <a:p>
            <a:pPr>
              <a:buFont typeface="+mj-lt"/>
              <a:buAutoNum type="arabicPeriod"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variables</a:t>
            </a:r>
          </a:p>
          <a:p>
            <a:pPr>
              <a:buFont typeface="+mj-lt"/>
              <a:buAutoNum type="arabicPeriod"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linearity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relationship</a:t>
            </a:r>
            <a:r>
              <a:rPr lang="nl-NL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Pearson’s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Is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correlation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significant (p &lt; 0.05)?</a:t>
            </a:r>
          </a:p>
          <a:p>
            <a:pPr>
              <a:buFont typeface="+mj-lt"/>
              <a:buAutoNum type="arabicPeriod"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variables? </a:t>
            </a: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0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376583"/>
          </a:xfrm>
        </p:spPr>
        <p:txBody>
          <a:bodyPr/>
          <a:lstStyle/>
          <a:p>
            <a:r>
              <a:rPr lang="nl-NL" sz="2400" dirty="0" err="1" smtClean="0"/>
              <a:t>Exploring</a:t>
            </a:r>
            <a:r>
              <a:rPr lang="nl-NL" sz="2400" dirty="0" smtClean="0"/>
              <a:t> 1 or 2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variables</a:t>
            </a:r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</a:t>
            </a:r>
            <a:r>
              <a:rPr lang="nl-NL" sz="2400" dirty="0" err="1" smtClean="0"/>
              <a:t>relation</a:t>
            </a:r>
            <a:r>
              <a:rPr lang="nl-NL" sz="2400" dirty="0" smtClean="0"/>
              <a:t> </a:t>
            </a:r>
            <a:r>
              <a:rPr lang="nl-NL" sz="2400" dirty="0" err="1" smtClean="0"/>
              <a:t>between</a:t>
            </a:r>
            <a:r>
              <a:rPr lang="nl-NL" sz="2400" dirty="0" smtClean="0"/>
              <a:t>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&amp; </a:t>
            </a:r>
            <a:r>
              <a:rPr lang="nl-NL" sz="2400" dirty="0" err="1" smtClean="0"/>
              <a:t>quantitative</a:t>
            </a:r>
            <a:r>
              <a:rPr lang="nl-NL" sz="2400" dirty="0" smtClean="0"/>
              <a:t> variables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Correlation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smtClean="0"/>
              <a:t>Hypothesis </a:t>
            </a:r>
            <a:r>
              <a:rPr lang="nl-NL" sz="2400" dirty="0" err="1" smtClean="0"/>
              <a:t>testing</a:t>
            </a:r>
            <a:endParaRPr lang="nl-NL" sz="2400" dirty="0" smtClean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50544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23220"/>
          </a:xfrm>
        </p:spPr>
        <p:txBody>
          <a:bodyPr/>
          <a:lstStyle/>
          <a:p>
            <a:r>
              <a:rPr lang="nl-NL" dirty="0" err="1" smtClean="0"/>
              <a:t>To</a:t>
            </a:r>
            <a:r>
              <a:rPr lang="nl-NL" dirty="0" smtClean="0"/>
              <a:t> do</a:t>
            </a:r>
            <a:r>
              <a:rPr lang="nl-NL" smtClean="0"/>
              <a:t>: </a:t>
            </a:r>
            <a:r>
              <a:rPr lang="nl-NL" smtClean="0"/>
              <a:t>openbaar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72224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Hypothesis </a:t>
            </a:r>
            <a:r>
              <a:rPr lang="nl-NL" dirty="0" err="1" smtClean="0"/>
              <a:t>testing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386090"/>
          </a:xfrm>
        </p:spPr>
        <p:txBody>
          <a:bodyPr/>
          <a:lstStyle/>
          <a:p>
            <a:r>
              <a:rPr lang="nl-NL" sz="2000" dirty="0" smtClean="0"/>
              <a:t>Research question</a:t>
            </a:r>
            <a:r>
              <a:rPr lang="nl-NL" sz="2000" dirty="0"/>
              <a:t>: ‘Are </a:t>
            </a:r>
            <a:r>
              <a:rPr lang="nl-NL" sz="2000" dirty="0" err="1"/>
              <a:t>paid</a:t>
            </a:r>
            <a:r>
              <a:rPr lang="nl-NL" sz="2000" dirty="0"/>
              <a:t> apps </a:t>
            </a:r>
            <a:r>
              <a:rPr lang="nl-NL" sz="2000" dirty="0" err="1"/>
              <a:t>rated</a:t>
            </a:r>
            <a:r>
              <a:rPr lang="nl-NL" sz="2000" dirty="0"/>
              <a:t> </a:t>
            </a:r>
            <a:r>
              <a:rPr lang="nl-NL" sz="2000" dirty="0" err="1"/>
              <a:t>higher</a:t>
            </a:r>
            <a:r>
              <a:rPr lang="nl-NL" sz="2000" dirty="0"/>
              <a:t> </a:t>
            </a:r>
            <a:r>
              <a:rPr lang="nl-NL" sz="2000" dirty="0" err="1"/>
              <a:t>than</a:t>
            </a:r>
            <a:r>
              <a:rPr lang="nl-NL" sz="2000" dirty="0"/>
              <a:t> free apps?’</a:t>
            </a:r>
          </a:p>
          <a:p>
            <a:endParaRPr lang="nl-NL" sz="2000" dirty="0"/>
          </a:p>
          <a:p>
            <a:r>
              <a:rPr lang="nl-NL" sz="2000" dirty="0" smtClean="0"/>
              <a:t>How </a:t>
            </a:r>
            <a:r>
              <a:rPr lang="nl-NL" sz="2000" dirty="0" err="1" smtClean="0"/>
              <a:t>to</a:t>
            </a:r>
            <a:r>
              <a:rPr lang="nl-NL" sz="2000" dirty="0" smtClean="0"/>
              <a:t> separate ‘real </a:t>
            </a:r>
            <a:r>
              <a:rPr lang="nl-NL" sz="2000" dirty="0" err="1" smtClean="0"/>
              <a:t>effects</a:t>
            </a:r>
            <a:r>
              <a:rPr lang="nl-NL" sz="2000" dirty="0" smtClean="0"/>
              <a:t>’ from sampling ‘</a:t>
            </a:r>
            <a:r>
              <a:rPr lang="nl-NL" sz="2000" dirty="0" err="1" smtClean="0"/>
              <a:t>noise</a:t>
            </a:r>
            <a:r>
              <a:rPr lang="nl-NL" sz="2000" dirty="0" smtClean="0"/>
              <a:t>’? </a:t>
            </a:r>
            <a:r>
              <a:rPr lang="nl-NL" sz="2000" dirty="0" err="1" smtClean="0"/>
              <a:t>Significance</a:t>
            </a:r>
            <a:r>
              <a:rPr lang="nl-NL" sz="2000" dirty="0" smtClean="0"/>
              <a:t> </a:t>
            </a:r>
            <a:r>
              <a:rPr lang="nl-NL" sz="2000" dirty="0" err="1" smtClean="0"/>
              <a:t>testing</a:t>
            </a:r>
            <a:r>
              <a:rPr lang="nl-NL" sz="2000" dirty="0" smtClean="0"/>
              <a:t> </a:t>
            </a:r>
            <a:r>
              <a:rPr lang="nl-NL" sz="2000" dirty="0" err="1" smtClean="0"/>
              <a:t>provides</a:t>
            </a:r>
            <a:r>
              <a:rPr lang="nl-NL" sz="2000" dirty="0" smtClean="0"/>
              <a:t> </a:t>
            </a:r>
            <a:r>
              <a:rPr lang="nl-NL" sz="2000" dirty="0" err="1" smtClean="0"/>
              <a:t>one</a:t>
            </a:r>
            <a:r>
              <a:rPr lang="nl-NL" sz="2000" dirty="0" smtClean="0"/>
              <a:t> </a:t>
            </a:r>
            <a:r>
              <a:rPr lang="nl-NL" sz="2000" dirty="0" err="1" smtClean="0"/>
              <a:t>answer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Hypotheses are </a:t>
            </a:r>
            <a:r>
              <a:rPr lang="nl-NL" sz="2000" dirty="0" err="1" smtClean="0"/>
              <a:t>always</a:t>
            </a:r>
            <a:r>
              <a:rPr lang="nl-NL" sz="2000" dirty="0" smtClean="0"/>
              <a:t> </a:t>
            </a:r>
            <a:r>
              <a:rPr lang="nl-NL" sz="2000" dirty="0" err="1" smtClean="0"/>
              <a:t>about</a:t>
            </a:r>
            <a:r>
              <a:rPr lang="nl-NL" sz="2000" dirty="0" smtClean="0"/>
              <a:t> the </a:t>
            </a:r>
            <a:r>
              <a:rPr lang="nl-NL" sz="2000" b="1" dirty="0" err="1" smtClean="0"/>
              <a:t>population</a:t>
            </a:r>
            <a:r>
              <a:rPr lang="nl-NL" sz="2000" dirty="0" smtClean="0"/>
              <a:t>. </a:t>
            </a:r>
            <a:r>
              <a:rPr lang="nl-NL" sz="2000" dirty="0" err="1" smtClean="0"/>
              <a:t>You</a:t>
            </a:r>
            <a:r>
              <a:rPr lang="nl-NL" sz="2000" dirty="0" smtClean="0"/>
              <a:t> </a:t>
            </a:r>
            <a:r>
              <a:rPr lang="nl-NL" sz="2000" dirty="0" err="1" smtClean="0"/>
              <a:t>already</a:t>
            </a:r>
            <a:r>
              <a:rPr lang="nl-NL" sz="2000" dirty="0" smtClean="0"/>
              <a:t> </a:t>
            </a:r>
            <a:r>
              <a:rPr lang="nl-NL" sz="2000" dirty="0" err="1" smtClean="0"/>
              <a:t>know</a:t>
            </a:r>
            <a:r>
              <a:rPr lang="nl-NL" sz="2000" dirty="0" smtClean="0"/>
              <a:t> the </a:t>
            </a:r>
            <a:r>
              <a:rPr lang="nl-NL" sz="2000" dirty="0" err="1" smtClean="0"/>
              <a:t>answer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the sample!</a:t>
            </a:r>
          </a:p>
          <a:p>
            <a:endParaRPr lang="nl-NL" sz="2000" dirty="0"/>
          </a:p>
          <a:p>
            <a:r>
              <a:rPr lang="nl-NL" sz="2000" dirty="0" err="1" smtClean="0"/>
              <a:t>You</a:t>
            </a:r>
            <a:r>
              <a:rPr lang="nl-NL" sz="2000" dirty="0" smtClean="0"/>
              <a:t> start </a:t>
            </a:r>
            <a:r>
              <a:rPr lang="nl-NL" sz="2000" dirty="0" err="1" smtClean="0"/>
              <a:t>with</a:t>
            </a:r>
            <a:r>
              <a:rPr lang="nl-NL" sz="2000" dirty="0" smtClean="0"/>
              <a:t> the </a:t>
            </a:r>
            <a:r>
              <a:rPr lang="nl-NL" sz="2000" b="1" dirty="0" err="1" smtClean="0"/>
              <a:t>null</a:t>
            </a:r>
            <a:r>
              <a:rPr lang="nl-NL" sz="2000" b="1" dirty="0" smtClean="0"/>
              <a:t> hypothesis </a:t>
            </a:r>
            <a:r>
              <a:rPr lang="nl-NL" sz="2000" dirty="0" smtClean="0"/>
              <a:t>of no </a:t>
            </a:r>
            <a:r>
              <a:rPr lang="nl-NL" sz="2000" dirty="0" err="1" smtClean="0"/>
              <a:t>difference</a:t>
            </a:r>
            <a:r>
              <a:rPr lang="nl-NL" sz="2000" dirty="0"/>
              <a:t> </a:t>
            </a:r>
            <a:r>
              <a:rPr lang="nl-NL" sz="2000" dirty="0" smtClean="0"/>
              <a:t>/ no effect,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</a:t>
            </a:r>
            <a:r>
              <a:rPr lang="nl-NL" sz="2000" dirty="0" smtClean="0"/>
              <a:t> a p-</a:t>
            </a:r>
            <a:r>
              <a:rPr lang="nl-NL" sz="2000" dirty="0" err="1" smtClean="0"/>
              <a:t>value</a:t>
            </a:r>
            <a:r>
              <a:rPr lang="nl-NL" sz="2000" dirty="0" smtClean="0"/>
              <a:t> (more on </a:t>
            </a:r>
            <a:r>
              <a:rPr lang="nl-NL" sz="2000" dirty="0" err="1" smtClean="0"/>
              <a:t>that</a:t>
            </a:r>
            <a:r>
              <a:rPr lang="nl-NL" sz="2000" dirty="0" smtClean="0"/>
              <a:t> later)</a:t>
            </a:r>
          </a:p>
          <a:p>
            <a:endParaRPr lang="nl-NL" sz="2000" dirty="0"/>
          </a:p>
          <a:p>
            <a:r>
              <a:rPr lang="nl-NL" sz="2000" dirty="0" smtClean="0"/>
              <a:t>Hypothesis </a:t>
            </a:r>
            <a:r>
              <a:rPr lang="nl-NL" sz="2000" dirty="0" err="1" smtClean="0"/>
              <a:t>testing</a:t>
            </a:r>
            <a:r>
              <a:rPr lang="nl-NL" sz="2000" dirty="0" smtClean="0"/>
              <a:t> </a:t>
            </a:r>
            <a:r>
              <a:rPr lang="nl-NL" sz="2000" dirty="0" err="1" smtClean="0"/>
              <a:t>can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/>
              <a:t> </a:t>
            </a:r>
            <a:r>
              <a:rPr lang="nl-NL" sz="2000" dirty="0" err="1" smtClean="0"/>
              <a:t>done</a:t>
            </a:r>
            <a:r>
              <a:rPr lang="nl-NL" sz="2000" dirty="0"/>
              <a:t> </a:t>
            </a:r>
            <a:r>
              <a:rPr lang="nl-NL" sz="2000" dirty="0" smtClean="0"/>
              <a:t>in </a:t>
            </a:r>
            <a:r>
              <a:rPr lang="nl-NL" sz="2000" i="1" dirty="0" err="1" smtClean="0"/>
              <a:t>many</a:t>
            </a:r>
            <a:r>
              <a:rPr lang="nl-NL" sz="2000" i="1" dirty="0" smtClean="0"/>
              <a:t> </a:t>
            </a:r>
            <a:r>
              <a:rPr lang="nl-NL" sz="2000" dirty="0" err="1" smtClean="0"/>
              <a:t>statistical</a:t>
            </a:r>
            <a:r>
              <a:rPr lang="nl-NL" sz="2000" dirty="0" smtClean="0"/>
              <a:t> </a:t>
            </a:r>
            <a:r>
              <a:rPr lang="nl-NL" sz="2000" dirty="0" err="1" smtClean="0"/>
              <a:t>contexts</a:t>
            </a:r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72166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11820"/>
            <a:ext cx="6172200" cy="1077218"/>
          </a:xfrm>
        </p:spPr>
        <p:txBody>
          <a:bodyPr/>
          <a:lstStyle/>
          <a:p>
            <a:r>
              <a:rPr lang="nl-NL" dirty="0" smtClean="0"/>
              <a:t>Hypothesis </a:t>
            </a:r>
            <a:r>
              <a:rPr lang="nl-NL" dirty="0" err="1" smtClean="0"/>
              <a:t>testing</a:t>
            </a:r>
            <a:r>
              <a:rPr lang="nl-NL" dirty="0" smtClean="0"/>
              <a:t> is like a court case…</a:t>
            </a:r>
            <a:endParaRPr lang="nl-NL" dirty="0"/>
          </a:p>
        </p:txBody>
      </p:sp>
      <p:pic>
        <p:nvPicPr>
          <p:cNvPr id="4" name="Picture 2" descr="http://img.ehowcdn.com/article-new-thumbnail/ehow/images/a01/v2/a1/preserve-evidence-crime-scene-800x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628800"/>
            <a:ext cx="2893513" cy="191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1.bp.blogspot.com/-KBa2pYaQCn4/TjKFhhetPHI/AAAAAAAAAUU/6E_PmDhXoiY/s320/innocent+c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2" y="1628800"/>
            <a:ext cx="2124757" cy="156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JL-RECHTS 3"/>
          <p:cNvSpPr/>
          <p:nvPr/>
        </p:nvSpPr>
        <p:spPr bwMode="auto">
          <a:xfrm>
            <a:off x="2888465" y="2611250"/>
            <a:ext cx="1296144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IJL-OMLAAG 4"/>
          <p:cNvSpPr/>
          <p:nvPr/>
        </p:nvSpPr>
        <p:spPr bwMode="auto">
          <a:xfrm rot="2950637">
            <a:off x="2909150" y="4743882"/>
            <a:ext cx="936104" cy="122413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PIJL-OMLAAG 5"/>
          <p:cNvSpPr/>
          <p:nvPr/>
        </p:nvSpPr>
        <p:spPr bwMode="auto">
          <a:xfrm rot="18101569">
            <a:off x="6789704" y="4602485"/>
            <a:ext cx="936104" cy="129614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811217" y="5864424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 smtClean="0"/>
              <a:t>Not</a:t>
            </a:r>
            <a:r>
              <a:rPr lang="nl-NL" sz="2000" dirty="0" smtClean="0"/>
              <a:t> </a:t>
            </a:r>
            <a:r>
              <a:rPr lang="nl-NL" sz="2000" dirty="0" err="1" smtClean="0"/>
              <a:t>enough</a:t>
            </a:r>
            <a:r>
              <a:rPr lang="nl-NL" sz="2000" dirty="0" smtClean="0"/>
              <a:t> </a:t>
            </a:r>
            <a:r>
              <a:rPr lang="nl-NL" sz="2000" dirty="0" err="1" smtClean="0"/>
              <a:t>evidence</a:t>
            </a:r>
            <a:endParaRPr lang="nl-NL" sz="2000" dirty="0" smtClean="0"/>
          </a:p>
          <a:p>
            <a:r>
              <a:rPr lang="nl-NL" sz="2000" dirty="0" smtClean="0"/>
              <a:t>(</a:t>
            </a:r>
            <a:r>
              <a:rPr lang="nl-NL" sz="2000" b="1" dirty="0" err="1" smtClean="0"/>
              <a:t>Not</a:t>
            </a:r>
            <a:r>
              <a:rPr lang="nl-NL" sz="2000" dirty="0" smtClean="0"/>
              <a:t>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as </a:t>
            </a:r>
            <a:r>
              <a:rPr lang="nl-NL" sz="2000" dirty="0" err="1" smtClean="0"/>
              <a:t>not</a:t>
            </a:r>
            <a:r>
              <a:rPr lang="nl-NL" sz="2000" dirty="0" smtClean="0"/>
              <a:t> </a:t>
            </a:r>
            <a:r>
              <a:rPr lang="nl-NL" sz="2000" dirty="0" err="1" smtClean="0"/>
              <a:t>guilty</a:t>
            </a:r>
            <a:r>
              <a:rPr lang="nl-NL" sz="2000" dirty="0" smtClean="0"/>
              <a:t>)</a:t>
            </a:r>
            <a:endParaRPr lang="nl-NL" sz="2000" dirty="0"/>
          </a:p>
        </p:txBody>
      </p:sp>
      <p:sp>
        <p:nvSpPr>
          <p:cNvPr id="10" name="Tekstvak 9"/>
          <p:cNvSpPr txBox="1"/>
          <p:nvPr/>
        </p:nvSpPr>
        <p:spPr>
          <a:xfrm>
            <a:off x="5687610" y="6043073"/>
            <a:ext cx="3529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A lot of </a:t>
            </a:r>
            <a:r>
              <a:rPr lang="nl-NL" sz="2000" dirty="0" err="1" smtClean="0"/>
              <a:t>evidence</a:t>
            </a:r>
            <a:r>
              <a:rPr lang="nl-NL" sz="2000" dirty="0" smtClean="0"/>
              <a:t>: </a:t>
            </a:r>
            <a:r>
              <a:rPr lang="nl-NL" sz="2000" dirty="0" err="1" smtClean="0"/>
              <a:t>guilty</a:t>
            </a:r>
            <a:r>
              <a:rPr lang="nl-NL" sz="2000" dirty="0" smtClean="0"/>
              <a:t>!</a:t>
            </a:r>
            <a:endParaRPr lang="nl-NL" sz="2000" dirty="0"/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609" y="3837633"/>
            <a:ext cx="2237562" cy="143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kstvak 11"/>
          <p:cNvSpPr txBox="1"/>
          <p:nvPr/>
        </p:nvSpPr>
        <p:spPr>
          <a:xfrm>
            <a:off x="284861" y="3204727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2000" dirty="0" err="1" smtClean="0"/>
              <a:t>Presume</a:t>
            </a:r>
            <a:r>
              <a:rPr lang="nl-NL" sz="2000" dirty="0" smtClean="0"/>
              <a:t> </a:t>
            </a:r>
            <a:r>
              <a:rPr lang="nl-NL" sz="2000" dirty="0" err="1" smtClean="0"/>
              <a:t>innocence</a:t>
            </a:r>
            <a:endParaRPr lang="nl-NL" sz="2000" dirty="0"/>
          </a:p>
        </p:txBody>
      </p:sp>
      <p:sp>
        <p:nvSpPr>
          <p:cNvPr id="13" name="Tekstvak 12"/>
          <p:cNvSpPr txBox="1"/>
          <p:nvPr/>
        </p:nvSpPr>
        <p:spPr>
          <a:xfrm>
            <a:off x="7452132" y="2558552"/>
            <a:ext cx="1433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2000" dirty="0" smtClean="0"/>
              <a:t>Collect </a:t>
            </a:r>
            <a:r>
              <a:rPr lang="nl-NL" sz="2000" dirty="0" err="1" smtClean="0"/>
              <a:t>evidence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93351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img.ehowcdn.com/article-new-thumbnail/ehow/images/a01/v2/a1/preserve-evidence-crime-scene-800x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628800"/>
            <a:ext cx="2893513" cy="191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1.bp.blogspot.com/-KBa2pYaQCn4/TjKFhhetPHI/AAAAAAAAAUU/6E_PmDhXoiY/s320/innocent+c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2" y="1628800"/>
            <a:ext cx="2124757" cy="156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JL-RECHTS 3"/>
          <p:cNvSpPr/>
          <p:nvPr/>
        </p:nvSpPr>
        <p:spPr bwMode="auto">
          <a:xfrm>
            <a:off x="2888465" y="2611250"/>
            <a:ext cx="1296144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PIJL-OMLAAG 4"/>
          <p:cNvSpPr/>
          <p:nvPr/>
        </p:nvSpPr>
        <p:spPr bwMode="auto">
          <a:xfrm rot="2950637">
            <a:off x="2947409" y="4578545"/>
            <a:ext cx="936104" cy="122413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PIJL-OMLAAG 5"/>
          <p:cNvSpPr/>
          <p:nvPr/>
        </p:nvSpPr>
        <p:spPr bwMode="auto">
          <a:xfrm rot="18101569">
            <a:off x="6789704" y="4602485"/>
            <a:ext cx="936104" cy="129614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481616" y="5835707"/>
            <a:ext cx="4840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 smtClean="0"/>
              <a:t>Not</a:t>
            </a:r>
            <a:r>
              <a:rPr lang="nl-NL" sz="2000" dirty="0" smtClean="0"/>
              <a:t> </a:t>
            </a:r>
            <a:r>
              <a:rPr lang="nl-NL" sz="2000" dirty="0" err="1" smtClean="0"/>
              <a:t>enough</a:t>
            </a:r>
            <a:r>
              <a:rPr lang="nl-NL" sz="2000" dirty="0" smtClean="0"/>
              <a:t> </a:t>
            </a:r>
            <a:r>
              <a:rPr lang="nl-NL" sz="2000" dirty="0" err="1" smtClean="0"/>
              <a:t>evidence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effect/</a:t>
            </a:r>
            <a:r>
              <a:rPr lang="nl-NL" sz="2000" dirty="0" err="1" smtClean="0"/>
              <a:t>difference</a:t>
            </a:r>
            <a:endParaRPr lang="nl-NL" sz="2000" dirty="0" smtClean="0"/>
          </a:p>
          <a:p>
            <a:r>
              <a:rPr lang="nl-NL" sz="2000" dirty="0" smtClean="0"/>
              <a:t>(</a:t>
            </a:r>
            <a:r>
              <a:rPr lang="nl-NL" sz="2000" b="1" dirty="0" err="1" smtClean="0"/>
              <a:t>Not</a:t>
            </a:r>
            <a:r>
              <a:rPr lang="nl-NL" sz="2000" dirty="0" smtClean="0"/>
              <a:t>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as no effect/</a:t>
            </a:r>
            <a:r>
              <a:rPr lang="nl-NL" sz="2000" dirty="0" err="1" smtClean="0"/>
              <a:t>difference</a:t>
            </a:r>
            <a:r>
              <a:rPr lang="nl-NL" sz="2000" dirty="0" smtClean="0"/>
              <a:t>)</a:t>
            </a:r>
            <a:endParaRPr lang="nl-NL" sz="2000" dirty="0"/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609" y="3837633"/>
            <a:ext cx="2237562" cy="143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kstvak 11"/>
          <p:cNvSpPr txBox="1"/>
          <p:nvPr/>
        </p:nvSpPr>
        <p:spPr>
          <a:xfrm>
            <a:off x="284861" y="3204727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2000" dirty="0" err="1" smtClean="0"/>
              <a:t>Presume</a:t>
            </a:r>
            <a:r>
              <a:rPr lang="nl-NL" sz="2000" dirty="0" smtClean="0"/>
              <a:t> no effect/</a:t>
            </a:r>
            <a:r>
              <a:rPr lang="nl-NL" sz="2000" dirty="0" err="1" smtClean="0"/>
              <a:t>difference</a:t>
            </a:r>
            <a:endParaRPr lang="nl-NL" sz="2000" dirty="0" smtClean="0"/>
          </a:p>
          <a:p>
            <a:pPr algn="l"/>
            <a:endParaRPr lang="nl-NL" sz="2000" dirty="0"/>
          </a:p>
        </p:txBody>
      </p:sp>
      <p:sp>
        <p:nvSpPr>
          <p:cNvPr id="13" name="Tekstvak 12"/>
          <p:cNvSpPr txBox="1"/>
          <p:nvPr/>
        </p:nvSpPr>
        <p:spPr>
          <a:xfrm>
            <a:off x="7452132" y="2558552"/>
            <a:ext cx="1433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2000" dirty="0" smtClean="0"/>
              <a:t>Collect </a:t>
            </a:r>
            <a:r>
              <a:rPr lang="nl-NL" sz="2000" dirty="0" err="1" smtClean="0"/>
              <a:t>evidence</a:t>
            </a:r>
            <a:r>
              <a:rPr lang="nl-NL" sz="2000" dirty="0" smtClean="0"/>
              <a:t> in sample</a:t>
            </a:r>
          </a:p>
          <a:p>
            <a:pPr algn="l"/>
            <a:r>
              <a:rPr lang="nl-NL" sz="2000" dirty="0" smtClean="0"/>
              <a:t>→ </a:t>
            </a:r>
            <a:r>
              <a:rPr lang="nl-NL" sz="2000" dirty="0" err="1" smtClean="0"/>
              <a:t>calculate</a:t>
            </a:r>
            <a:r>
              <a:rPr lang="nl-NL" sz="2000" dirty="0" smtClean="0"/>
              <a:t> p-</a:t>
            </a:r>
            <a:r>
              <a:rPr lang="nl-NL" sz="2000" dirty="0" err="1" smtClean="0"/>
              <a:t>value</a:t>
            </a:r>
            <a:endParaRPr lang="nl-NL" sz="2000" dirty="0"/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899592" y="730989"/>
            <a:ext cx="6172200" cy="584775"/>
          </a:xfrm>
        </p:spPr>
        <p:txBody>
          <a:bodyPr/>
          <a:lstStyle/>
          <a:p>
            <a:r>
              <a:rPr lang="nl-NL" dirty="0" smtClean="0"/>
              <a:t>Hypothesis </a:t>
            </a:r>
            <a:r>
              <a:rPr lang="nl-NL" dirty="0" err="1" smtClean="0"/>
              <a:t>testing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5767238" y="5772994"/>
            <a:ext cx="3369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/>
              <a:t>Lots of </a:t>
            </a:r>
            <a:r>
              <a:rPr lang="nl-NL" sz="1800" dirty="0" err="1" smtClean="0"/>
              <a:t>evidence</a:t>
            </a:r>
            <a:r>
              <a:rPr lang="nl-NL" sz="1800" dirty="0" smtClean="0"/>
              <a:t>: </a:t>
            </a:r>
            <a:r>
              <a:rPr lang="nl-NL" sz="1800" b="1" dirty="0" smtClean="0"/>
              <a:t>significant </a:t>
            </a:r>
            <a:r>
              <a:rPr lang="nl-NL" sz="1800" dirty="0" err="1" smtClean="0"/>
              <a:t>result</a:t>
            </a:r>
            <a:endParaRPr lang="nl-NL" sz="1800" dirty="0" smtClean="0"/>
          </a:p>
          <a:p>
            <a:r>
              <a:rPr lang="nl-NL" sz="1800" dirty="0" err="1" smtClean="0"/>
              <a:t>Difference</a:t>
            </a:r>
            <a:r>
              <a:rPr lang="nl-NL" sz="1800" dirty="0" smtClean="0"/>
              <a:t>/effect in </a:t>
            </a:r>
            <a:r>
              <a:rPr lang="nl-NL" sz="1800" dirty="0" err="1" smtClean="0"/>
              <a:t>population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76431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Hypotheses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487382"/>
          </a:xfrm>
        </p:spPr>
        <p:txBody>
          <a:bodyPr/>
          <a:lstStyle/>
          <a:p>
            <a:pPr marL="109728" indent="0">
              <a:buNone/>
            </a:pPr>
            <a:r>
              <a:rPr lang="nl-NL" sz="2000" dirty="0" err="1" smtClean="0"/>
              <a:t>Null</a:t>
            </a:r>
            <a:r>
              <a:rPr lang="nl-NL" sz="2000" dirty="0" smtClean="0"/>
              <a:t> hypothesis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alternative</a:t>
            </a:r>
            <a:r>
              <a:rPr lang="nl-NL" sz="2000" dirty="0" smtClean="0"/>
              <a:t> hypothesis</a:t>
            </a:r>
            <a:endParaRPr lang="nl-NL" sz="2000" dirty="0"/>
          </a:p>
          <a:p>
            <a:pPr marL="109728" indent="0">
              <a:buNone/>
            </a:pPr>
            <a:endParaRPr lang="nl-NL" sz="2000" dirty="0"/>
          </a:p>
          <a:p>
            <a:pPr marL="109728" indent="0">
              <a:buNone/>
            </a:pPr>
            <a:r>
              <a:rPr lang="nl-NL" sz="2000" dirty="0"/>
              <a:t>H</a:t>
            </a:r>
            <a:r>
              <a:rPr lang="nl-NL" sz="2000" baseline="-25000" dirty="0"/>
              <a:t>0</a:t>
            </a:r>
            <a:r>
              <a:rPr lang="nl-NL" sz="2000" dirty="0"/>
              <a:t>: </a:t>
            </a:r>
            <a:r>
              <a:rPr lang="nl-NL" sz="2000" dirty="0" smtClean="0"/>
              <a:t>µ</a:t>
            </a:r>
            <a:r>
              <a:rPr lang="nl-NL" sz="2000" baseline="-25000" dirty="0" err="1" smtClean="0"/>
              <a:t>paid_apps</a:t>
            </a:r>
            <a:r>
              <a:rPr lang="nl-NL" sz="2000" dirty="0" smtClean="0"/>
              <a:t> </a:t>
            </a:r>
            <a:r>
              <a:rPr lang="nl-NL" sz="2000" dirty="0"/>
              <a:t>= </a:t>
            </a:r>
            <a:r>
              <a:rPr lang="nl-NL" sz="2000" dirty="0" smtClean="0"/>
              <a:t>µ</a:t>
            </a:r>
            <a:r>
              <a:rPr lang="nl-NL" sz="2000" baseline="-25000" dirty="0" err="1" smtClean="0"/>
              <a:t>free_app</a:t>
            </a:r>
            <a:r>
              <a:rPr lang="nl-NL" sz="2000" baseline="-25000" dirty="0" err="1"/>
              <a:t>s</a:t>
            </a:r>
            <a:endParaRPr lang="nl-NL" sz="2000" dirty="0"/>
          </a:p>
          <a:p>
            <a:pPr marL="109728" indent="0">
              <a:buNone/>
            </a:pPr>
            <a:endParaRPr lang="nl-NL" sz="2000" dirty="0"/>
          </a:p>
          <a:p>
            <a:pPr marL="109728" indent="0">
              <a:buNone/>
            </a:pPr>
            <a:r>
              <a:rPr lang="nl-NL" sz="2000" dirty="0"/>
              <a:t>H</a:t>
            </a:r>
            <a:r>
              <a:rPr lang="nl-NL" sz="2000" baseline="-25000" dirty="0"/>
              <a:t>1</a:t>
            </a:r>
            <a:r>
              <a:rPr lang="nl-NL" sz="2000" dirty="0"/>
              <a:t>: </a:t>
            </a:r>
            <a:r>
              <a:rPr lang="nl-NL" sz="2000" dirty="0" smtClean="0"/>
              <a:t>µ</a:t>
            </a:r>
            <a:r>
              <a:rPr lang="nl-NL" sz="2000" baseline="-25000" dirty="0" err="1" smtClean="0"/>
              <a:t>paid_apps</a:t>
            </a:r>
            <a:r>
              <a:rPr lang="nl-NL" sz="2000" dirty="0" smtClean="0"/>
              <a:t> </a:t>
            </a:r>
            <a:r>
              <a:rPr lang="nl-NL" sz="2000" dirty="0"/>
              <a:t>≠ </a:t>
            </a:r>
            <a:r>
              <a:rPr lang="nl-NL" sz="2000" dirty="0" smtClean="0"/>
              <a:t>µ</a:t>
            </a:r>
            <a:r>
              <a:rPr lang="nl-NL" sz="2000" baseline="-25000" dirty="0" err="1" smtClean="0"/>
              <a:t>free_apps</a:t>
            </a:r>
            <a:r>
              <a:rPr lang="nl-NL" sz="2000" baseline="-25000" dirty="0" smtClean="0"/>
              <a:t> </a:t>
            </a:r>
            <a:r>
              <a:rPr lang="nl-NL" sz="2000" dirty="0" smtClean="0"/>
              <a:t>(inverse of H</a:t>
            </a:r>
            <a:r>
              <a:rPr lang="nl-NL" sz="2000" baseline="-25000" dirty="0" smtClean="0"/>
              <a:t>0</a:t>
            </a:r>
            <a:r>
              <a:rPr lang="nl-NL" sz="2000" dirty="0" smtClean="0"/>
              <a:t>)</a:t>
            </a:r>
            <a:endParaRPr lang="nl-NL" sz="2000" dirty="0"/>
          </a:p>
          <a:p>
            <a:pPr marL="109728" indent="0">
              <a:buNone/>
            </a:pPr>
            <a:endParaRPr lang="nl-NL" sz="2000" dirty="0"/>
          </a:p>
          <a:p>
            <a:pPr marL="109728" indent="0">
              <a:buNone/>
            </a:pPr>
            <a:r>
              <a:rPr lang="nl-NL" sz="2000" dirty="0"/>
              <a:t>(µ: </a:t>
            </a:r>
            <a:r>
              <a:rPr lang="nl-NL" sz="2000" dirty="0" smtClean="0"/>
              <a:t>mean in </a:t>
            </a:r>
            <a:r>
              <a:rPr lang="nl-NL" sz="2000" i="1" dirty="0" err="1" smtClean="0"/>
              <a:t>population</a:t>
            </a:r>
            <a:r>
              <a:rPr lang="nl-NL" sz="2000" dirty="0" smtClean="0"/>
              <a:t>)</a:t>
            </a:r>
            <a:endParaRPr lang="nl-NL" sz="2000" dirty="0"/>
          </a:p>
          <a:p>
            <a:pPr marL="109728" indent="0">
              <a:buNone/>
            </a:pPr>
            <a:endParaRPr lang="nl-NL" sz="2000" dirty="0"/>
          </a:p>
          <a:p>
            <a:pPr marL="109728" indent="0">
              <a:buNone/>
            </a:pPr>
            <a:r>
              <a:rPr lang="nl-NL" sz="2000" dirty="0" err="1" smtClean="0"/>
              <a:t>Enough</a:t>
            </a:r>
            <a:r>
              <a:rPr lang="nl-NL" sz="2000" dirty="0" smtClean="0"/>
              <a:t> </a:t>
            </a:r>
            <a:r>
              <a:rPr lang="nl-NL" sz="2000" dirty="0" err="1" smtClean="0"/>
              <a:t>evidence</a:t>
            </a:r>
            <a:r>
              <a:rPr lang="nl-NL" sz="2000" dirty="0" smtClean="0"/>
              <a:t> </a:t>
            </a:r>
            <a:r>
              <a:rPr lang="nl-NL" sz="2000" dirty="0" err="1" smtClean="0"/>
              <a:t>against</a:t>
            </a:r>
            <a:r>
              <a:rPr lang="nl-NL" sz="2000" dirty="0" smtClean="0"/>
              <a:t> H</a:t>
            </a:r>
            <a:r>
              <a:rPr lang="nl-NL" sz="2000" baseline="-25000" dirty="0" smtClean="0"/>
              <a:t>0</a:t>
            </a:r>
            <a:r>
              <a:rPr lang="nl-NL" sz="2000" dirty="0"/>
              <a:t> →</a:t>
            </a:r>
            <a:r>
              <a:rPr lang="nl-NL" sz="2000" dirty="0" smtClean="0"/>
              <a:t> </a:t>
            </a:r>
            <a:r>
              <a:rPr lang="nl-NL" sz="2000" dirty="0" err="1" smtClean="0"/>
              <a:t>reject</a:t>
            </a:r>
            <a:r>
              <a:rPr lang="nl-NL" sz="2000" dirty="0" smtClean="0"/>
              <a:t> </a:t>
            </a:r>
            <a:r>
              <a:rPr lang="nl-NL" sz="2000" dirty="0"/>
              <a:t>H</a:t>
            </a:r>
            <a:r>
              <a:rPr lang="nl-NL" sz="2000" baseline="-25000" dirty="0"/>
              <a:t>0</a:t>
            </a:r>
            <a:r>
              <a:rPr lang="nl-NL" sz="2000" dirty="0"/>
              <a:t> </a:t>
            </a:r>
            <a:r>
              <a:rPr lang="nl-NL" sz="2000" dirty="0" err="1" smtClean="0"/>
              <a:t>and</a:t>
            </a:r>
            <a:r>
              <a:rPr lang="nl-NL" sz="2000" dirty="0" smtClean="0"/>
              <a:t> accept H</a:t>
            </a:r>
            <a:r>
              <a:rPr lang="nl-NL" sz="2000" baseline="-25000" dirty="0" smtClean="0"/>
              <a:t>1</a:t>
            </a:r>
            <a:endParaRPr lang="nl-NL" sz="2000" baseline="-25000" dirty="0"/>
          </a:p>
          <a:p>
            <a:pPr marL="109728" indent="0">
              <a:buNone/>
            </a:pPr>
            <a:endParaRPr lang="nl-NL" sz="2000" baseline="-25000" dirty="0" smtClean="0"/>
          </a:p>
          <a:p>
            <a:pPr marL="109728" indent="0">
              <a:buNone/>
            </a:pPr>
            <a:r>
              <a:rPr lang="nl-NL" sz="2000" dirty="0" err="1" smtClean="0"/>
              <a:t>Not</a:t>
            </a:r>
            <a:r>
              <a:rPr lang="nl-NL" sz="2000" dirty="0" smtClean="0"/>
              <a:t> </a:t>
            </a:r>
            <a:r>
              <a:rPr lang="nl-NL" sz="2000" dirty="0" err="1" smtClean="0"/>
              <a:t>enough</a:t>
            </a:r>
            <a:r>
              <a:rPr lang="nl-NL" sz="2000" dirty="0" smtClean="0"/>
              <a:t> </a:t>
            </a:r>
            <a:r>
              <a:rPr lang="nl-NL" sz="2000" dirty="0" err="1" smtClean="0"/>
              <a:t>evidence</a:t>
            </a:r>
            <a:r>
              <a:rPr lang="nl-NL" sz="2000" dirty="0" smtClean="0"/>
              <a:t> </a:t>
            </a:r>
            <a:r>
              <a:rPr lang="nl-NL" sz="2000" dirty="0" err="1" smtClean="0"/>
              <a:t>against</a:t>
            </a:r>
            <a:r>
              <a:rPr lang="nl-NL" sz="2000" dirty="0" smtClean="0"/>
              <a:t> </a:t>
            </a:r>
            <a:r>
              <a:rPr lang="nl-NL" sz="2000" dirty="0"/>
              <a:t>H</a:t>
            </a:r>
            <a:r>
              <a:rPr lang="nl-NL" sz="2000" baseline="-25000" dirty="0"/>
              <a:t>0</a:t>
            </a:r>
            <a:r>
              <a:rPr lang="nl-NL" sz="2000" dirty="0"/>
              <a:t> → </a:t>
            </a:r>
            <a:r>
              <a:rPr lang="nl-NL" sz="2000" dirty="0" smtClean="0"/>
              <a:t>keep H</a:t>
            </a:r>
            <a:r>
              <a:rPr lang="nl-NL" sz="2000" baseline="-25000" dirty="0" smtClean="0"/>
              <a:t>0 </a:t>
            </a:r>
            <a:r>
              <a:rPr lang="nl-NL" sz="2000" dirty="0" smtClean="0"/>
              <a:t>(</a:t>
            </a:r>
            <a:r>
              <a:rPr lang="nl-NL" sz="2000" dirty="0" err="1" smtClean="0"/>
              <a:t>for</a:t>
            </a:r>
            <a:r>
              <a:rPr lang="nl-NL" sz="2000" dirty="0" smtClean="0"/>
              <a:t> the time </a:t>
            </a:r>
            <a:r>
              <a:rPr lang="nl-NL" sz="2000" dirty="0" err="1" smtClean="0"/>
              <a:t>being</a:t>
            </a:r>
            <a:r>
              <a:rPr lang="nl-NL" sz="2000" dirty="0" smtClean="0"/>
              <a:t>)</a:t>
            </a:r>
            <a:endParaRPr lang="nl-NL" sz="20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32368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Now</a:t>
            </a:r>
            <a:r>
              <a:rPr lang="nl-NL" dirty="0" smtClean="0"/>
              <a:t> the tricky part… </a:t>
            </a:r>
            <a:r>
              <a:rPr lang="nl-NL" i="1" dirty="0" smtClean="0"/>
              <a:t>p-</a:t>
            </a:r>
            <a:r>
              <a:rPr lang="nl-NL" dirty="0" err="1" smtClean="0"/>
              <a:t>value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6464" y="1641724"/>
            <a:ext cx="7881938" cy="2012859"/>
          </a:xfrm>
        </p:spPr>
        <p:txBody>
          <a:bodyPr/>
          <a:lstStyle/>
          <a:p>
            <a:r>
              <a:rPr lang="nl-NL" sz="1600" i="1" dirty="0" smtClean="0"/>
              <a:t>p </a:t>
            </a:r>
            <a:r>
              <a:rPr lang="nl-NL" sz="1600" dirty="0" smtClean="0"/>
              <a:t>is </a:t>
            </a:r>
            <a:r>
              <a:rPr lang="nl-NL" sz="1600" b="1" dirty="0" err="1" smtClean="0"/>
              <a:t>not</a:t>
            </a:r>
            <a:r>
              <a:rPr lang="nl-NL" sz="1600" dirty="0" smtClean="0"/>
              <a:t> the </a:t>
            </a:r>
            <a:r>
              <a:rPr lang="nl-NL" sz="1600" dirty="0" err="1" smtClean="0"/>
              <a:t>probability</a:t>
            </a:r>
            <a:r>
              <a:rPr lang="nl-NL" sz="1600" dirty="0" smtClean="0"/>
              <a:t> </a:t>
            </a:r>
            <a:r>
              <a:rPr lang="nl-NL" sz="1600" dirty="0" err="1" smtClean="0"/>
              <a:t>that</a:t>
            </a:r>
            <a:r>
              <a:rPr lang="nl-NL" sz="1600" dirty="0" smtClean="0"/>
              <a:t> </a:t>
            </a:r>
            <a:r>
              <a:rPr lang="nl-NL" sz="1600" dirty="0" err="1" smtClean="0"/>
              <a:t>there</a:t>
            </a:r>
            <a:r>
              <a:rPr lang="nl-NL" sz="1600" dirty="0" smtClean="0"/>
              <a:t> is a </a:t>
            </a:r>
            <a:r>
              <a:rPr lang="nl-NL" sz="1600" dirty="0" err="1" smtClean="0"/>
              <a:t>difference</a:t>
            </a:r>
            <a:endParaRPr lang="nl-NL" sz="1600" dirty="0" smtClean="0"/>
          </a:p>
          <a:p>
            <a:endParaRPr lang="nl-NL" sz="1600" dirty="0" smtClean="0"/>
          </a:p>
          <a:p>
            <a:r>
              <a:rPr lang="nl-NL" sz="1600" i="1" dirty="0" smtClean="0"/>
              <a:t>p </a:t>
            </a:r>
            <a:r>
              <a:rPr lang="nl-NL" sz="1600" dirty="0" smtClean="0"/>
              <a:t>is the </a:t>
            </a:r>
            <a:r>
              <a:rPr lang="nl-NL" sz="1600" dirty="0" err="1" smtClean="0"/>
              <a:t>proportion</a:t>
            </a:r>
            <a:r>
              <a:rPr lang="nl-NL" sz="1600" dirty="0" smtClean="0"/>
              <a:t> of </a:t>
            </a:r>
            <a:r>
              <a:rPr lang="nl-NL" sz="1600" b="1" dirty="0" err="1" smtClean="0"/>
              <a:t>hypothetical</a:t>
            </a:r>
            <a:r>
              <a:rPr lang="nl-NL" sz="1600" b="1" dirty="0" smtClean="0"/>
              <a:t> samples</a:t>
            </a:r>
            <a:r>
              <a:rPr lang="nl-NL" sz="1600" dirty="0" smtClean="0"/>
              <a:t> more extreme </a:t>
            </a:r>
            <a:r>
              <a:rPr lang="nl-NL" sz="1600" dirty="0" err="1" smtClean="0"/>
              <a:t>than</a:t>
            </a:r>
            <a:r>
              <a:rPr lang="nl-NL" sz="1600" dirty="0" smtClean="0"/>
              <a:t> </a:t>
            </a:r>
            <a:r>
              <a:rPr lang="nl-NL" sz="1600" dirty="0" err="1" smtClean="0"/>
              <a:t>what</a:t>
            </a:r>
            <a:r>
              <a:rPr lang="nl-NL" sz="1600" dirty="0" smtClean="0"/>
              <a:t> </a:t>
            </a:r>
            <a:r>
              <a:rPr lang="nl-NL" sz="1600" dirty="0" err="1" smtClean="0"/>
              <a:t>you</a:t>
            </a:r>
            <a:r>
              <a:rPr lang="nl-NL" sz="1600" dirty="0" smtClean="0"/>
              <a:t> found, </a:t>
            </a:r>
            <a:r>
              <a:rPr lang="nl-NL" sz="1600" b="1" dirty="0" err="1" smtClean="0"/>
              <a:t>given</a:t>
            </a:r>
            <a:r>
              <a:rPr lang="nl-NL" sz="1600" b="1" dirty="0" smtClean="0"/>
              <a:t> H</a:t>
            </a:r>
            <a:r>
              <a:rPr lang="nl-NL" sz="1600" b="1" baseline="-25000" dirty="0" smtClean="0"/>
              <a:t>0 </a:t>
            </a:r>
            <a:r>
              <a:rPr lang="nl-NL" sz="1600" b="1" dirty="0" smtClean="0"/>
              <a:t> </a:t>
            </a:r>
            <a:r>
              <a:rPr lang="nl-NL" sz="1600" dirty="0" smtClean="0"/>
              <a:t>(</a:t>
            </a:r>
            <a:r>
              <a:rPr lang="nl-NL" sz="1600" dirty="0" err="1" smtClean="0"/>
              <a:t>that</a:t>
            </a:r>
            <a:r>
              <a:rPr lang="nl-NL" sz="1600" dirty="0" smtClean="0"/>
              <a:t> </a:t>
            </a:r>
            <a:r>
              <a:rPr lang="nl-NL" sz="1600" dirty="0" err="1" smtClean="0"/>
              <a:t>there</a:t>
            </a:r>
            <a:r>
              <a:rPr lang="nl-NL" sz="1600" dirty="0" smtClean="0"/>
              <a:t> is no </a:t>
            </a:r>
            <a:r>
              <a:rPr lang="nl-NL" sz="1600" dirty="0" err="1" smtClean="0"/>
              <a:t>difference</a:t>
            </a:r>
            <a:r>
              <a:rPr lang="nl-NL" sz="1600" dirty="0" smtClean="0"/>
              <a:t>)</a:t>
            </a:r>
          </a:p>
          <a:p>
            <a:endParaRPr lang="nl-NL" sz="1600" b="1" i="1" dirty="0"/>
          </a:p>
          <a:p>
            <a:r>
              <a:rPr lang="nl-NL" sz="1600" dirty="0" err="1" smtClean="0"/>
              <a:t>If</a:t>
            </a:r>
            <a:r>
              <a:rPr lang="nl-NL" sz="1600" dirty="0" smtClean="0"/>
              <a:t> </a:t>
            </a:r>
            <a:r>
              <a:rPr lang="nl-NL" sz="1600" i="1" dirty="0" smtClean="0"/>
              <a:t>p </a:t>
            </a:r>
            <a:r>
              <a:rPr lang="nl-NL" sz="1600" dirty="0" smtClean="0"/>
              <a:t>is </a:t>
            </a:r>
            <a:r>
              <a:rPr lang="nl-NL" sz="1600" dirty="0" err="1" smtClean="0"/>
              <a:t>too</a:t>
            </a:r>
            <a:r>
              <a:rPr lang="nl-NL" sz="1600" dirty="0" smtClean="0"/>
              <a:t> small (</a:t>
            </a:r>
            <a:r>
              <a:rPr lang="nl-NL" sz="1600" dirty="0" err="1" smtClean="0"/>
              <a:t>usually</a:t>
            </a:r>
            <a:r>
              <a:rPr lang="nl-NL" sz="1600" dirty="0" smtClean="0"/>
              <a:t> &lt;0.05), </a:t>
            </a:r>
            <a:r>
              <a:rPr lang="nl-NL" sz="1600" dirty="0" err="1" smtClean="0"/>
              <a:t>you</a:t>
            </a:r>
            <a:r>
              <a:rPr lang="nl-NL" sz="1600" dirty="0" smtClean="0"/>
              <a:t> say: ‘Wow, </a:t>
            </a:r>
            <a:r>
              <a:rPr lang="nl-NL" sz="1600" dirty="0" err="1" smtClean="0"/>
              <a:t>that’s</a:t>
            </a:r>
            <a:r>
              <a:rPr lang="nl-NL" sz="1600" dirty="0" smtClean="0"/>
              <a:t> way </a:t>
            </a:r>
            <a:r>
              <a:rPr lang="nl-NL" sz="1600" dirty="0" err="1" smtClean="0"/>
              <a:t>too</a:t>
            </a:r>
            <a:r>
              <a:rPr lang="nl-NL" sz="1600" dirty="0" smtClean="0"/>
              <a:t> </a:t>
            </a:r>
            <a:r>
              <a:rPr lang="nl-NL" sz="1600" dirty="0" err="1" smtClean="0"/>
              <a:t>weird</a:t>
            </a:r>
            <a:r>
              <a:rPr lang="nl-NL" sz="1600" dirty="0" smtClean="0"/>
              <a:t> (wo)man! I </a:t>
            </a:r>
            <a:r>
              <a:rPr lang="nl-NL" sz="1600" dirty="0" err="1" smtClean="0"/>
              <a:t>don’t</a:t>
            </a:r>
            <a:r>
              <a:rPr lang="nl-NL" sz="1600" dirty="0" smtClean="0"/>
              <a:t> </a:t>
            </a:r>
            <a:r>
              <a:rPr lang="nl-NL" sz="1600" dirty="0" err="1" smtClean="0"/>
              <a:t>believe</a:t>
            </a:r>
            <a:r>
              <a:rPr lang="nl-NL" sz="1600" dirty="0" smtClean="0"/>
              <a:t> </a:t>
            </a:r>
            <a:r>
              <a:rPr lang="nl-NL" sz="1600" dirty="0" err="1" smtClean="0"/>
              <a:t>this</a:t>
            </a:r>
            <a:r>
              <a:rPr lang="nl-NL" sz="1600" dirty="0" smtClean="0"/>
              <a:t> </a:t>
            </a:r>
            <a:r>
              <a:rPr lang="nl-NL" sz="1600" dirty="0" err="1" smtClean="0"/>
              <a:t>really</a:t>
            </a:r>
            <a:r>
              <a:rPr lang="nl-NL" sz="1600" dirty="0" smtClean="0"/>
              <a:t> </a:t>
            </a:r>
            <a:r>
              <a:rPr lang="nl-NL" sz="1600" dirty="0" err="1" smtClean="0"/>
              <a:t>happened</a:t>
            </a:r>
            <a:r>
              <a:rPr lang="nl-NL" sz="1600" dirty="0" smtClean="0"/>
              <a:t>. H</a:t>
            </a:r>
            <a:r>
              <a:rPr lang="nl-NL" sz="1600" baseline="-25000" dirty="0" smtClean="0"/>
              <a:t>0 </a:t>
            </a:r>
            <a:r>
              <a:rPr lang="nl-NL" sz="1600" dirty="0" smtClean="0"/>
              <a:t>must </a:t>
            </a:r>
            <a:r>
              <a:rPr lang="nl-NL" sz="1600" dirty="0" err="1" smtClean="0"/>
              <a:t>be</a:t>
            </a:r>
            <a:r>
              <a:rPr lang="nl-NL" sz="1600" dirty="0" smtClean="0"/>
              <a:t> </a:t>
            </a:r>
            <a:r>
              <a:rPr lang="nl-NL" sz="1600" dirty="0" err="1" smtClean="0"/>
              <a:t>false</a:t>
            </a:r>
            <a:r>
              <a:rPr lang="nl-NL" sz="1600" dirty="0" smtClean="0"/>
              <a:t>.’ </a:t>
            </a:r>
            <a:endParaRPr lang="nl-NL" sz="16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789040"/>
            <a:ext cx="39528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3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Controversy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115246"/>
          </a:xfrm>
        </p:spPr>
        <p:txBody>
          <a:bodyPr/>
          <a:lstStyle/>
          <a:p>
            <a:r>
              <a:rPr lang="nl-NL" sz="2400" dirty="0" err="1" smtClean="0"/>
              <a:t>Seems</a:t>
            </a:r>
            <a:r>
              <a:rPr lang="nl-NL" sz="2400" dirty="0" smtClean="0"/>
              <a:t> kind of </a:t>
            </a:r>
            <a:r>
              <a:rPr lang="nl-NL" sz="2400" dirty="0" err="1" smtClean="0"/>
              <a:t>complicated</a:t>
            </a:r>
            <a:r>
              <a:rPr lang="nl-NL" sz="2400" dirty="0" smtClean="0"/>
              <a:t>, right?</a:t>
            </a:r>
          </a:p>
          <a:p>
            <a:endParaRPr lang="nl-NL" sz="2400" dirty="0"/>
          </a:p>
          <a:p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really</a:t>
            </a:r>
            <a:r>
              <a:rPr lang="nl-NL" sz="2400" dirty="0" smtClean="0"/>
              <a:t> want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know</a:t>
            </a:r>
            <a:r>
              <a:rPr lang="nl-NL" sz="2400" dirty="0" smtClean="0"/>
              <a:t> </a:t>
            </a:r>
            <a:r>
              <a:rPr lang="nl-NL" sz="2400" dirty="0" err="1" smtClean="0"/>
              <a:t>if</a:t>
            </a:r>
            <a:r>
              <a:rPr lang="nl-NL" sz="2400" dirty="0" smtClean="0"/>
              <a:t> </a:t>
            </a:r>
            <a:r>
              <a:rPr lang="nl-NL" sz="2400" dirty="0" err="1" smtClean="0"/>
              <a:t>there’s</a:t>
            </a:r>
            <a:r>
              <a:rPr lang="nl-NL" sz="2400" dirty="0" smtClean="0"/>
              <a:t> a </a:t>
            </a:r>
            <a:r>
              <a:rPr lang="nl-NL" sz="2400" dirty="0" err="1" smtClean="0"/>
              <a:t>difference</a:t>
            </a:r>
            <a:r>
              <a:rPr lang="nl-NL" sz="2400" dirty="0" smtClean="0"/>
              <a:t>, but </a:t>
            </a:r>
            <a:r>
              <a:rPr lang="nl-NL" sz="2400" dirty="0" err="1" smtClean="0"/>
              <a:t>instead</a:t>
            </a:r>
            <a:r>
              <a:rPr lang="nl-NL" sz="2400" dirty="0" smtClean="0"/>
              <a:t> </a:t>
            </a:r>
            <a:r>
              <a:rPr lang="nl-NL" sz="2400" dirty="0" err="1" smtClean="0"/>
              <a:t>you’re</a:t>
            </a:r>
            <a:r>
              <a:rPr lang="nl-NL" sz="2400" dirty="0" smtClean="0"/>
              <a:t> </a:t>
            </a:r>
            <a:r>
              <a:rPr lang="nl-NL" sz="2400" dirty="0" err="1" smtClean="0"/>
              <a:t>looking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i="1" dirty="0" err="1" smtClean="0"/>
              <a:t>evidence</a:t>
            </a:r>
            <a:r>
              <a:rPr lang="nl-NL" sz="2400" i="1" dirty="0" smtClean="0"/>
              <a:t> </a:t>
            </a:r>
            <a:r>
              <a:rPr lang="nl-NL" sz="2400" i="1" dirty="0" err="1" smtClean="0"/>
              <a:t>against</a:t>
            </a:r>
            <a:r>
              <a:rPr lang="nl-NL" sz="2400" dirty="0" smtClean="0"/>
              <a:t> the </a:t>
            </a:r>
            <a:r>
              <a:rPr lang="nl-NL" sz="2400" i="1" dirty="0" smtClean="0"/>
              <a:t>absence</a:t>
            </a:r>
            <a:r>
              <a:rPr lang="nl-NL" sz="2400" dirty="0" smtClean="0"/>
              <a:t> of a </a:t>
            </a:r>
            <a:r>
              <a:rPr lang="nl-NL" sz="2400" dirty="0" err="1" smtClean="0"/>
              <a:t>difference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Bayesian</a:t>
            </a:r>
            <a:r>
              <a:rPr lang="nl-NL" sz="2400" dirty="0" smtClean="0"/>
              <a:t> </a:t>
            </a:r>
            <a:r>
              <a:rPr lang="nl-NL" sz="2400" dirty="0" err="1" smtClean="0"/>
              <a:t>statistics</a:t>
            </a:r>
            <a:r>
              <a:rPr lang="nl-NL" sz="2400" dirty="0" smtClean="0"/>
              <a:t> </a:t>
            </a:r>
            <a:r>
              <a:rPr lang="nl-NL" sz="2400" dirty="0" err="1" smtClean="0"/>
              <a:t>instead</a:t>
            </a:r>
            <a:r>
              <a:rPr lang="nl-NL" sz="2400" dirty="0" smtClean="0"/>
              <a:t> </a:t>
            </a:r>
            <a:r>
              <a:rPr lang="nl-NL" sz="2400" dirty="0" err="1" smtClean="0"/>
              <a:t>tries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quantify</a:t>
            </a:r>
            <a:r>
              <a:rPr lang="nl-NL" sz="2400" dirty="0" smtClean="0"/>
              <a:t> </a:t>
            </a:r>
            <a:r>
              <a:rPr lang="nl-NL" sz="2400" dirty="0" err="1" smtClean="0"/>
              <a:t>one’s</a:t>
            </a:r>
            <a:r>
              <a:rPr lang="nl-NL" sz="2400" dirty="0" smtClean="0"/>
              <a:t> </a:t>
            </a:r>
            <a:r>
              <a:rPr lang="nl-NL" sz="2400" i="1" dirty="0" smtClean="0"/>
              <a:t>belief</a:t>
            </a:r>
            <a:r>
              <a:rPr lang="nl-NL" sz="2400" dirty="0" smtClean="0"/>
              <a:t> in a </a:t>
            </a:r>
            <a:r>
              <a:rPr lang="nl-NL" sz="2400" dirty="0" err="1" smtClean="0"/>
              <a:t>difference</a:t>
            </a:r>
            <a:r>
              <a:rPr lang="nl-NL" sz="2400" dirty="0" smtClean="0"/>
              <a:t>, but </a:t>
            </a:r>
            <a:r>
              <a:rPr lang="nl-NL" sz="2400" dirty="0" err="1" smtClean="0"/>
              <a:t>this</a:t>
            </a:r>
            <a:r>
              <a:rPr lang="nl-NL" sz="2400" dirty="0" smtClean="0"/>
              <a:t> is tricky </a:t>
            </a:r>
            <a:r>
              <a:rPr lang="nl-NL" sz="2400" dirty="0" err="1" smtClean="0"/>
              <a:t>too</a:t>
            </a:r>
            <a:r>
              <a:rPr lang="nl-NL" sz="2400" dirty="0" smtClean="0"/>
              <a:t> (</a:t>
            </a:r>
            <a:r>
              <a:rPr lang="nl-NL" sz="2400" dirty="0" err="1" smtClean="0"/>
              <a:t>this</a:t>
            </a:r>
            <a:r>
              <a:rPr lang="nl-NL" sz="2400" dirty="0" smtClean="0"/>
              <a:t> is </a:t>
            </a:r>
            <a:r>
              <a:rPr lang="nl-NL" sz="2400" dirty="0" err="1" smtClean="0"/>
              <a:t>actually</a:t>
            </a:r>
            <a:r>
              <a:rPr lang="nl-NL" sz="2400" dirty="0" smtClean="0"/>
              <a:t> a </a:t>
            </a:r>
            <a:r>
              <a:rPr lang="nl-NL" sz="2400" dirty="0" err="1" smtClean="0"/>
              <a:t>huge</a:t>
            </a:r>
            <a:r>
              <a:rPr lang="nl-NL" sz="2400" dirty="0" smtClean="0"/>
              <a:t> </a:t>
            </a:r>
            <a:r>
              <a:rPr lang="nl-NL" sz="2400" dirty="0" err="1" smtClean="0"/>
              <a:t>debate</a:t>
            </a:r>
            <a:r>
              <a:rPr lang="nl-NL" sz="2400" dirty="0" smtClean="0"/>
              <a:t> </a:t>
            </a:r>
            <a:r>
              <a:rPr lang="nl-NL" sz="2400" dirty="0" err="1" smtClean="0"/>
              <a:t>within</a:t>
            </a:r>
            <a:r>
              <a:rPr lang="nl-NL" sz="2400" dirty="0" smtClean="0"/>
              <a:t> </a:t>
            </a:r>
            <a:r>
              <a:rPr lang="nl-NL" sz="2400" dirty="0" err="1" smtClean="0"/>
              <a:t>statistics</a:t>
            </a:r>
            <a:r>
              <a:rPr lang="nl-NL" sz="2400" dirty="0" smtClean="0"/>
              <a:t>, but </a:t>
            </a:r>
            <a:r>
              <a:rPr lang="nl-NL" sz="2400" dirty="0" err="1" smtClean="0"/>
              <a:t>let’s</a:t>
            </a:r>
            <a:r>
              <a:rPr lang="nl-NL" sz="2400" dirty="0" smtClean="0"/>
              <a:t> </a:t>
            </a:r>
            <a:r>
              <a:rPr lang="nl-NL" sz="2400" dirty="0" err="1" smtClean="0"/>
              <a:t>leave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r>
              <a:rPr lang="nl-NL" sz="2400" dirty="0" smtClean="0"/>
              <a:t> </a:t>
            </a:r>
            <a:r>
              <a:rPr lang="nl-NL" sz="2400" dirty="0" err="1" smtClean="0"/>
              <a:t>there</a:t>
            </a:r>
            <a:r>
              <a:rPr lang="nl-NL" sz="2400" dirty="0" smtClean="0"/>
              <a:t>…)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580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T-test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219343"/>
          </a:xfrm>
        </p:spPr>
        <p:txBody>
          <a:bodyPr/>
          <a:lstStyle/>
          <a:p>
            <a:r>
              <a:rPr lang="nl-NL" sz="2000" dirty="0" smtClean="0"/>
              <a:t>A t-test is a </a:t>
            </a:r>
            <a:r>
              <a:rPr lang="nl-NL" sz="2000" dirty="0" err="1" smtClean="0"/>
              <a:t>significance</a:t>
            </a:r>
            <a:r>
              <a:rPr lang="nl-NL" sz="2000" dirty="0" smtClean="0"/>
              <a:t> test of a mean </a:t>
            </a:r>
            <a:r>
              <a:rPr lang="nl-NL" sz="2000" dirty="0" err="1" smtClean="0"/>
              <a:t>difference</a:t>
            </a:r>
            <a:r>
              <a:rPr lang="nl-NL" sz="2000" dirty="0" smtClean="0"/>
              <a:t>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groups</a:t>
            </a:r>
            <a:r>
              <a:rPr lang="nl-NL" sz="2000" dirty="0" smtClean="0"/>
              <a:t> (or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different </a:t>
            </a:r>
            <a:r>
              <a:rPr lang="nl-NL" sz="2000" dirty="0" err="1" smtClean="0"/>
              <a:t>measurements</a:t>
            </a:r>
            <a:r>
              <a:rPr lang="nl-NL" sz="2000" dirty="0" smtClean="0"/>
              <a:t> </a:t>
            </a:r>
            <a:r>
              <a:rPr lang="nl-NL" sz="2000" dirty="0" err="1" smtClean="0"/>
              <a:t>within</a:t>
            </a:r>
            <a:r>
              <a:rPr lang="nl-NL" sz="2000" dirty="0" smtClean="0"/>
              <a:t> </a:t>
            </a:r>
            <a:r>
              <a:rPr lang="nl-NL" sz="2000" dirty="0" err="1" smtClean="0"/>
              <a:t>people</a:t>
            </a:r>
            <a:r>
              <a:rPr lang="nl-NL" sz="2000" dirty="0" smtClean="0"/>
              <a:t>)</a:t>
            </a:r>
          </a:p>
          <a:p>
            <a:endParaRPr lang="nl-NL" sz="2000" dirty="0"/>
          </a:p>
          <a:p>
            <a:r>
              <a:rPr lang="nl-NL" sz="2000" dirty="0" smtClean="0"/>
              <a:t>Distribution has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normal</a:t>
            </a:r>
            <a:r>
              <a:rPr lang="nl-NL" sz="2000" dirty="0" smtClean="0"/>
              <a:t> (</a:t>
            </a:r>
            <a:r>
              <a:rPr lang="nl-NL" sz="2000" dirty="0" err="1" smtClean="0"/>
              <a:t>generally</a:t>
            </a:r>
            <a:r>
              <a:rPr lang="nl-NL" sz="2000" dirty="0" smtClean="0"/>
              <a:t> </a:t>
            </a:r>
            <a:r>
              <a:rPr lang="nl-NL" sz="2000" dirty="0" err="1" smtClean="0"/>
              <a:t>when</a:t>
            </a:r>
            <a:r>
              <a:rPr lang="nl-NL" sz="2000" dirty="0" smtClean="0"/>
              <a:t> N &gt; 30)</a:t>
            </a:r>
          </a:p>
          <a:p>
            <a:endParaRPr lang="nl-NL" sz="2000" dirty="0"/>
          </a:p>
          <a:p>
            <a:r>
              <a:rPr lang="nl-NL" sz="2000" dirty="0" err="1" smtClean="0"/>
              <a:t>Result</a:t>
            </a:r>
            <a:r>
              <a:rPr lang="nl-NL" sz="2000" dirty="0" smtClean="0"/>
              <a:t>: t(30) = 5.21, p = 0.012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Pijl-rechts 3"/>
          <p:cNvSpPr/>
          <p:nvPr/>
        </p:nvSpPr>
        <p:spPr bwMode="auto">
          <a:xfrm rot="16200000">
            <a:off x="2012230" y="4130203"/>
            <a:ext cx="576064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Pijl-rechts 4"/>
          <p:cNvSpPr/>
          <p:nvPr/>
        </p:nvSpPr>
        <p:spPr bwMode="auto">
          <a:xfrm rot="16200000">
            <a:off x="2952138" y="4113075"/>
            <a:ext cx="576064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Pijl-rechts 5"/>
          <p:cNvSpPr/>
          <p:nvPr/>
        </p:nvSpPr>
        <p:spPr bwMode="auto">
          <a:xfrm rot="16200000">
            <a:off x="4175956" y="4113075"/>
            <a:ext cx="576064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kstvak 6"/>
          <p:cNvSpPr txBox="1"/>
          <p:nvPr/>
        </p:nvSpPr>
        <p:spPr>
          <a:xfrm flipH="1">
            <a:off x="1900414" y="4666585"/>
            <a:ext cx="11597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Degrees</a:t>
            </a:r>
            <a:r>
              <a:rPr lang="nl-NL" dirty="0" smtClean="0"/>
              <a:t> of </a:t>
            </a:r>
            <a:r>
              <a:rPr lang="nl-NL" dirty="0" err="1" smtClean="0"/>
              <a:t>freedom</a:t>
            </a:r>
            <a:r>
              <a:rPr lang="nl-NL" dirty="0" smtClean="0"/>
              <a:t>: </a:t>
            </a:r>
            <a:r>
              <a:rPr lang="nl-NL" dirty="0" err="1" smtClean="0"/>
              <a:t>closely</a:t>
            </a:r>
            <a:r>
              <a:rPr lang="nl-NL" dirty="0" smtClean="0"/>
              <a:t> </a:t>
            </a:r>
            <a:r>
              <a:rPr lang="nl-NL" dirty="0" err="1" smtClean="0"/>
              <a:t>related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sample </a:t>
            </a:r>
            <a:r>
              <a:rPr lang="nl-NL" dirty="0" err="1" smtClean="0"/>
              <a:t>size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 flipH="1">
            <a:off x="3027006" y="4666585"/>
            <a:ext cx="13092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T-</a:t>
            </a:r>
            <a:r>
              <a:rPr lang="nl-NL" dirty="0" err="1" smtClean="0"/>
              <a:t>statistic</a:t>
            </a:r>
            <a:r>
              <a:rPr lang="nl-NL" dirty="0" smtClean="0"/>
              <a:t>: </a:t>
            </a:r>
            <a:r>
              <a:rPr lang="nl-NL" dirty="0" err="1" smtClean="0"/>
              <a:t>how</a:t>
            </a:r>
            <a:r>
              <a:rPr lang="nl-NL" dirty="0" smtClean="0"/>
              <a:t> big is the </a:t>
            </a:r>
            <a:r>
              <a:rPr lang="nl-NL" dirty="0" err="1" smtClean="0"/>
              <a:t>difference</a:t>
            </a:r>
            <a:r>
              <a:rPr lang="nl-NL" dirty="0" smtClean="0"/>
              <a:t>, </a:t>
            </a:r>
            <a:r>
              <a:rPr lang="nl-NL" dirty="0" err="1" smtClean="0"/>
              <a:t>compared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the </a:t>
            </a:r>
            <a:r>
              <a:rPr lang="nl-NL" dirty="0" err="1" smtClean="0"/>
              <a:t>variation</a:t>
            </a:r>
            <a:r>
              <a:rPr lang="nl-NL" dirty="0" smtClean="0"/>
              <a:t> </a:t>
            </a:r>
            <a:r>
              <a:rPr lang="nl-NL" dirty="0" err="1" smtClean="0"/>
              <a:t>within</a:t>
            </a:r>
            <a:r>
              <a:rPr lang="nl-NL" dirty="0" smtClean="0"/>
              <a:t> the </a:t>
            </a:r>
            <a:r>
              <a:rPr lang="nl-NL" dirty="0" err="1" smtClean="0"/>
              <a:t>groups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 flipH="1">
            <a:off x="4283968" y="4654865"/>
            <a:ext cx="1309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P-</a:t>
            </a:r>
            <a:r>
              <a:rPr lang="nl-NL" dirty="0" err="1" smtClean="0"/>
              <a:t>value</a:t>
            </a:r>
            <a:endParaRPr lang="nl-NL" dirty="0" smtClean="0"/>
          </a:p>
          <a:p>
            <a:r>
              <a:rPr lang="nl-NL" dirty="0" smtClean="0"/>
              <a:t>0.012 &lt; 0.05, </a:t>
            </a:r>
            <a:r>
              <a:rPr lang="nl-NL" dirty="0" err="1" smtClean="0"/>
              <a:t>so</a:t>
            </a:r>
            <a:r>
              <a:rPr lang="nl-NL" dirty="0" smtClean="0"/>
              <a:t> significant!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725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3: t-test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700808"/>
            <a:ext cx="7881938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Perform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t-test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Zapf Dingbats" charset="2"/>
              <a:buNone/>
            </a:pP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Independent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factor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levels (gender, OS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phone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Zapf Dingbats" charset="2"/>
              <a:buNone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Dependent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quantitative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choice</a:t>
            </a: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Report:</a:t>
            </a:r>
          </a:p>
          <a:p>
            <a:pPr>
              <a:buFont typeface="+mj-lt"/>
              <a:buAutoNum type="arabicPeriod"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t-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statistic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degrees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freedom</a:t>
            </a: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p-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Whether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a significant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8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1471172"/>
          </a:xfrm>
        </p:spPr>
        <p:txBody>
          <a:bodyPr/>
          <a:lstStyle/>
          <a:p>
            <a:r>
              <a:rPr lang="nl-NL" dirty="0" smtClean="0"/>
              <a:t>Nobel </a:t>
            </a:r>
            <a:r>
              <a:rPr lang="nl-NL" dirty="0" err="1" smtClean="0"/>
              <a:t>Prize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Chocolate: </a:t>
            </a:r>
            <a:r>
              <a:rPr lang="nl-NL" dirty="0" err="1" smtClean="0"/>
              <a:t>Maurage</a:t>
            </a:r>
            <a:r>
              <a:rPr lang="nl-NL" dirty="0" smtClean="0"/>
              <a:t> et al. (fair </a:t>
            </a:r>
            <a:r>
              <a:rPr lang="nl-NL" dirty="0" err="1" smtClean="0"/>
              <a:t>use</a:t>
            </a:r>
            <a:r>
              <a:rPr lang="nl-NL" dirty="0"/>
              <a:t>)</a:t>
            </a:r>
            <a:r>
              <a:rPr lang="nl-NL" dirty="0" smtClean="0"/>
              <a:t> </a:t>
            </a:r>
          </a:p>
          <a:p>
            <a:r>
              <a:rPr lang="nl-NL" i="1" dirty="0" smtClean="0"/>
              <a:t>p</a:t>
            </a:r>
            <a:r>
              <a:rPr lang="nl-NL" dirty="0" smtClean="0"/>
              <a:t>-</a:t>
            </a:r>
            <a:r>
              <a:rPr lang="nl-NL" dirty="0" err="1" smtClean="0"/>
              <a:t>value</a:t>
            </a:r>
            <a:r>
              <a:rPr lang="nl-NL" dirty="0" smtClean="0"/>
              <a:t> 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64228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376583"/>
          </a:xfrm>
        </p:spPr>
        <p:txBody>
          <a:bodyPr/>
          <a:lstStyle/>
          <a:p>
            <a:r>
              <a:rPr lang="nl-NL" sz="2400" dirty="0" err="1" smtClean="0"/>
              <a:t>Exploring</a:t>
            </a:r>
            <a:r>
              <a:rPr lang="nl-NL" sz="2400" dirty="0" smtClean="0"/>
              <a:t> 1 or 2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variables</a:t>
            </a:r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</a:t>
            </a:r>
            <a:r>
              <a:rPr lang="nl-NL" sz="2400" dirty="0" err="1" smtClean="0"/>
              <a:t>relation</a:t>
            </a:r>
            <a:r>
              <a:rPr lang="nl-NL" sz="2400" dirty="0" smtClean="0"/>
              <a:t> </a:t>
            </a:r>
            <a:r>
              <a:rPr lang="nl-NL" sz="2400" dirty="0" err="1" smtClean="0"/>
              <a:t>between</a:t>
            </a:r>
            <a:r>
              <a:rPr lang="nl-NL" sz="2400" dirty="0" smtClean="0"/>
              <a:t>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&amp; </a:t>
            </a:r>
            <a:r>
              <a:rPr lang="nl-NL" sz="2400" dirty="0" err="1" smtClean="0"/>
              <a:t>quantitative</a:t>
            </a:r>
            <a:r>
              <a:rPr lang="nl-NL" sz="2400" dirty="0" smtClean="0"/>
              <a:t> variables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Correlation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smtClean="0"/>
              <a:t>Hypothesis </a:t>
            </a:r>
            <a:r>
              <a:rPr lang="nl-NL" sz="2400" dirty="0" err="1" smtClean="0"/>
              <a:t>testing</a:t>
            </a:r>
            <a:endParaRPr lang="nl-NL" sz="2400" dirty="0" smtClean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96511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Level of </a:t>
            </a:r>
            <a:r>
              <a:rPr lang="nl-NL" dirty="0" err="1" smtClean="0"/>
              <a:t>measurement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271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11820"/>
            <a:ext cx="6172200" cy="1077218"/>
          </a:xfrm>
        </p:spPr>
        <p:txBody>
          <a:bodyPr/>
          <a:lstStyle/>
          <a:p>
            <a:r>
              <a:rPr lang="nl-NL" dirty="0" smtClean="0"/>
              <a:t>Independent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dependent</a:t>
            </a:r>
            <a:r>
              <a:rPr lang="nl-NL" dirty="0" smtClean="0"/>
              <a:t> variables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278094"/>
          </a:xfrm>
        </p:spPr>
        <p:txBody>
          <a:bodyPr/>
          <a:lstStyle/>
          <a:p>
            <a:r>
              <a:rPr lang="nl-NL" sz="2000" dirty="0" smtClean="0"/>
              <a:t>A </a:t>
            </a:r>
            <a:r>
              <a:rPr lang="nl-NL" sz="2000" i="1" dirty="0" err="1" smtClean="0"/>
              <a:t>dependent</a:t>
            </a:r>
            <a:r>
              <a:rPr lang="nl-NL" sz="2000" i="1" dirty="0" smtClean="0"/>
              <a:t> </a:t>
            </a:r>
            <a:r>
              <a:rPr lang="nl-NL" sz="2000" dirty="0" smtClean="0"/>
              <a:t>(Y)</a:t>
            </a:r>
            <a:r>
              <a:rPr lang="nl-NL" sz="2000" i="1" dirty="0" smtClean="0"/>
              <a:t> </a:t>
            </a:r>
            <a:r>
              <a:rPr lang="nl-NL" sz="2000" dirty="0" err="1" smtClean="0"/>
              <a:t>variable</a:t>
            </a:r>
            <a:r>
              <a:rPr lang="nl-NL" sz="2000" dirty="0" smtClean="0"/>
              <a:t> is </a:t>
            </a:r>
            <a:r>
              <a:rPr lang="nl-NL" sz="2000" dirty="0" err="1" smtClean="0"/>
              <a:t>studied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changes </a:t>
            </a:r>
            <a:r>
              <a:rPr lang="nl-NL" sz="2000" dirty="0" err="1" smtClean="0"/>
              <a:t>when</a:t>
            </a:r>
            <a:r>
              <a:rPr lang="nl-NL" sz="2000" dirty="0" smtClean="0"/>
              <a:t> the </a:t>
            </a:r>
            <a:r>
              <a:rPr lang="nl-NL" sz="2000" i="1" dirty="0" smtClean="0"/>
              <a:t>independent </a:t>
            </a:r>
            <a:r>
              <a:rPr lang="nl-NL" sz="2000" dirty="0" smtClean="0"/>
              <a:t>(X) </a:t>
            </a:r>
            <a:r>
              <a:rPr lang="nl-NL" sz="2000" dirty="0" err="1" smtClean="0"/>
              <a:t>variable</a:t>
            </a:r>
            <a:r>
              <a:rPr lang="nl-NL" sz="2000" dirty="0" smtClean="0"/>
              <a:t>(s) changes</a:t>
            </a:r>
          </a:p>
          <a:p>
            <a:endParaRPr lang="nl-NL" sz="2000" dirty="0"/>
          </a:p>
          <a:p>
            <a:r>
              <a:rPr lang="nl-NL" sz="2000" dirty="0" err="1" smtClean="0"/>
              <a:t>Example</a:t>
            </a:r>
            <a:r>
              <a:rPr lang="nl-NL" sz="2000" dirty="0" smtClean="0"/>
              <a:t>: </a:t>
            </a:r>
          </a:p>
          <a:p>
            <a:pPr lvl="1"/>
            <a:r>
              <a:rPr lang="nl-NL" sz="2000" dirty="0" smtClean="0"/>
              <a:t>independent variables: </a:t>
            </a:r>
            <a:r>
              <a:rPr lang="nl-NL" sz="2000" dirty="0" err="1" smtClean="0"/>
              <a:t>boredom</a:t>
            </a:r>
            <a:r>
              <a:rPr lang="nl-NL" sz="2000" dirty="0" smtClean="0"/>
              <a:t>, </a:t>
            </a:r>
            <a:r>
              <a:rPr lang="nl-NL" sz="2000" dirty="0" err="1" smtClean="0"/>
              <a:t>age</a:t>
            </a:r>
            <a:endParaRPr lang="nl-NL" sz="2000" dirty="0" smtClean="0"/>
          </a:p>
          <a:p>
            <a:pPr lvl="1"/>
            <a:r>
              <a:rPr lang="nl-NL" sz="2000" dirty="0" err="1" smtClean="0"/>
              <a:t>dependent</a:t>
            </a:r>
            <a:r>
              <a:rPr lang="nl-NL" sz="2000" dirty="0" smtClean="0"/>
              <a:t>: </a:t>
            </a:r>
            <a:r>
              <a:rPr lang="nl-NL" sz="2000" dirty="0" err="1" smtClean="0"/>
              <a:t>social</a:t>
            </a:r>
            <a:r>
              <a:rPr lang="nl-NL" sz="2000" dirty="0" smtClean="0"/>
              <a:t> media </a:t>
            </a:r>
            <a:r>
              <a:rPr lang="nl-NL" sz="2000" dirty="0" err="1" smtClean="0"/>
              <a:t>use</a:t>
            </a:r>
            <a:endParaRPr lang="nl-NL" sz="2000" dirty="0" smtClean="0"/>
          </a:p>
          <a:p>
            <a:pPr marL="533400" lvl="1" indent="0">
              <a:buNone/>
            </a:pPr>
            <a:endParaRPr lang="nl-NL" sz="2000" dirty="0"/>
          </a:p>
          <a:p>
            <a:r>
              <a:rPr lang="nl-NL" sz="2000" dirty="0" err="1" smtClean="0"/>
              <a:t>Correlation</a:t>
            </a:r>
            <a:r>
              <a:rPr lang="nl-NL" sz="2000" dirty="0" smtClean="0"/>
              <a:t> is </a:t>
            </a:r>
            <a:r>
              <a:rPr lang="nl-NL" sz="2000" dirty="0" err="1" smtClean="0"/>
              <a:t>not</a:t>
            </a:r>
            <a:r>
              <a:rPr lang="nl-NL" sz="2000" dirty="0" smtClean="0"/>
              <a:t> </a:t>
            </a:r>
            <a:r>
              <a:rPr lang="nl-NL" sz="2000" dirty="0" err="1" smtClean="0"/>
              <a:t>causation</a:t>
            </a:r>
            <a:r>
              <a:rPr lang="nl-NL" sz="2000" dirty="0" smtClean="0"/>
              <a:t>! Ice cream sales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drownings</a:t>
            </a:r>
            <a:r>
              <a:rPr lang="nl-NL" sz="2000" dirty="0" smtClean="0"/>
              <a:t> are </a:t>
            </a:r>
            <a:r>
              <a:rPr lang="nl-NL" sz="2000" dirty="0" err="1" smtClean="0"/>
              <a:t>correlated</a:t>
            </a:r>
            <a:r>
              <a:rPr lang="nl-NL" sz="2000" dirty="0" smtClean="0"/>
              <a:t>, but ice cream sales </a:t>
            </a:r>
            <a:r>
              <a:rPr lang="nl-NL" sz="2000" dirty="0" err="1" smtClean="0"/>
              <a:t>don’t</a:t>
            </a:r>
            <a:r>
              <a:rPr lang="nl-NL" sz="2000" dirty="0" smtClean="0"/>
              <a:t> </a:t>
            </a:r>
            <a:r>
              <a:rPr lang="nl-NL" sz="2000" dirty="0" err="1" smtClean="0"/>
              <a:t>cause</a:t>
            </a:r>
            <a:r>
              <a:rPr lang="nl-NL" sz="2000" dirty="0" smtClean="0"/>
              <a:t> </a:t>
            </a:r>
            <a:r>
              <a:rPr lang="nl-NL" sz="2000" dirty="0" err="1" smtClean="0"/>
              <a:t>drownings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i="1" dirty="0" smtClean="0"/>
              <a:t>Target </a:t>
            </a:r>
            <a:r>
              <a:rPr lang="nl-NL" sz="2000" dirty="0" smtClean="0"/>
              <a:t>(Y)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i="1" dirty="0" smtClean="0"/>
              <a:t>predictor </a:t>
            </a:r>
            <a:r>
              <a:rPr lang="nl-NL" sz="2000" dirty="0" smtClean="0"/>
              <a:t>(X) are </a:t>
            </a:r>
            <a:r>
              <a:rPr lang="nl-NL" sz="2000" dirty="0" err="1" smtClean="0"/>
              <a:t>used</a:t>
            </a:r>
            <a:r>
              <a:rPr lang="nl-NL" sz="2000" dirty="0" smtClean="0"/>
              <a:t> more in the machine </a:t>
            </a:r>
            <a:r>
              <a:rPr lang="nl-NL" sz="2000" dirty="0" err="1" smtClean="0"/>
              <a:t>learning</a:t>
            </a:r>
            <a:r>
              <a:rPr lang="nl-NL" sz="2000" dirty="0" smtClean="0"/>
              <a:t> </a:t>
            </a:r>
            <a:r>
              <a:rPr lang="nl-NL" sz="2000" dirty="0" err="1" smtClean="0"/>
              <a:t>world</a:t>
            </a:r>
            <a:endParaRPr lang="nl-NL" sz="2000" i="1" dirty="0"/>
          </a:p>
        </p:txBody>
      </p:sp>
    </p:spTree>
    <p:extLst>
      <p:ext uri="{BB962C8B-B14F-4D97-AF65-F5344CB8AC3E}">
        <p14:creationId xmlns:p14="http://schemas.microsoft.com/office/powerpoint/2010/main" val="1317210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</a:t>
            </a:r>
            <a:r>
              <a:rPr lang="nl-NL" dirty="0" smtClean="0"/>
              <a:t> types (</a:t>
            </a:r>
            <a:r>
              <a:rPr lang="nl-NL" dirty="0" err="1" smtClean="0"/>
              <a:t>qualitative</a:t>
            </a:r>
            <a:r>
              <a:rPr lang="nl-NL" dirty="0"/>
              <a:t> </a:t>
            </a:r>
            <a:r>
              <a:rPr lang="nl-NL" dirty="0" smtClean="0"/>
              <a:t>data)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658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Tips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graphs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813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Crosstables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0373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122908"/>
            <a:ext cx="6172200" cy="1077218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</a:t>
            </a:r>
            <a:r>
              <a:rPr lang="nl-NL" dirty="0" err="1" smtClean="0"/>
              <a:t>exploring</a:t>
            </a:r>
            <a:r>
              <a:rPr lang="nl-NL" dirty="0" smtClean="0"/>
              <a:t> </a:t>
            </a:r>
            <a:r>
              <a:rPr lang="nl-NL" dirty="0" err="1" smtClean="0"/>
              <a:t>qualitative</a:t>
            </a:r>
            <a:r>
              <a:rPr lang="nl-NL" dirty="0" smtClean="0"/>
              <a:t> variables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5804666"/>
          </a:xfrm>
        </p:spPr>
        <p:txBody>
          <a:bodyPr/>
          <a:lstStyle/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qualitative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variables in the class data set as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independent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qualitative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Seaborn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make: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frequencies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independent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suitable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independent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crosstable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column percentages</a:t>
            </a:r>
          </a:p>
          <a:p>
            <a:pPr>
              <a:buFont typeface="+mj-lt"/>
              <a:buAutoNum type="arabicPeriod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suitable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the variables</a:t>
            </a:r>
          </a:p>
          <a:p>
            <a:pPr>
              <a:buFont typeface="+mj-lt"/>
              <a:buAutoNum type="arabicPeriod"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the variables? </a:t>
            </a: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68333"/>
      </p:ext>
    </p:extLst>
  </p:cSld>
  <p:clrMapOvr>
    <a:masterClrMapping/>
  </p:clrMapOvr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914</Words>
  <Application>Microsoft Office PowerPoint</Application>
  <PresentationFormat>Diavoorstelling (4:3)</PresentationFormat>
  <Paragraphs>197</Paragraphs>
  <Slides>28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28</vt:i4>
      </vt:variant>
    </vt:vector>
  </HeadingPairs>
  <TitlesOfParts>
    <vt:vector size="32" baseType="lpstr">
      <vt:lpstr>Arial</vt:lpstr>
      <vt:lpstr>Courier New</vt:lpstr>
      <vt:lpstr>Zapf Dingbats</vt:lpstr>
      <vt:lpstr>HUoverhead[1]</vt:lpstr>
      <vt:lpstr>Data-driven learning W4 L2: associations between variables</vt:lpstr>
      <vt:lpstr>PowerPoint-presentatie</vt:lpstr>
      <vt:lpstr>Topics</vt:lpstr>
      <vt:lpstr>Level of measurement</vt:lpstr>
      <vt:lpstr>Independent and dependent variables</vt:lpstr>
      <vt:lpstr>Graph types (qualitative data)</vt:lpstr>
      <vt:lpstr>Tips for graphs</vt:lpstr>
      <vt:lpstr>Crosstables</vt:lpstr>
      <vt:lpstr>Exercise 1: exploring qualitative variables</vt:lpstr>
      <vt:lpstr>Topics</vt:lpstr>
      <vt:lpstr>Graph types</vt:lpstr>
      <vt:lpstr>Topics</vt:lpstr>
      <vt:lpstr>Relation between two quantitative variables: scatterplot</vt:lpstr>
      <vt:lpstr>Anscombe’s quartet</vt:lpstr>
      <vt:lpstr>Correlation: Pearson’s r</vt:lpstr>
      <vt:lpstr>Strength</vt:lpstr>
      <vt:lpstr>Scatterplot matrix</vt:lpstr>
      <vt:lpstr>Exercise 2: correlations</vt:lpstr>
      <vt:lpstr>Topics</vt:lpstr>
      <vt:lpstr>Hypothesis testing</vt:lpstr>
      <vt:lpstr>Hypothesis testing is like a court case…</vt:lpstr>
      <vt:lpstr>Hypothesis testing</vt:lpstr>
      <vt:lpstr>Hypotheses</vt:lpstr>
      <vt:lpstr>Now the tricky part… p-value</vt:lpstr>
      <vt:lpstr>Controversy</vt:lpstr>
      <vt:lpstr>T-test</vt:lpstr>
      <vt:lpstr>Exercise 3: t-test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30</cp:revision>
  <cp:lastPrinted>2005-06-13T08:01:16Z</cp:lastPrinted>
  <dcterms:created xsi:type="dcterms:W3CDTF">2007-11-06T09:59:11Z</dcterms:created>
  <dcterms:modified xsi:type="dcterms:W3CDTF">2018-11-29T12:51:34Z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