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93" r:id="rId4"/>
    <p:sldId id="257" r:id="rId5"/>
    <p:sldId id="282" r:id="rId6"/>
    <p:sldId id="284" r:id="rId7"/>
    <p:sldId id="281" r:id="rId8"/>
    <p:sldId id="286" r:id="rId9"/>
    <p:sldId id="285" r:id="rId10"/>
    <p:sldId id="287" r:id="rId11"/>
    <p:sldId id="275" r:id="rId12"/>
    <p:sldId id="274" r:id="rId13"/>
    <p:sldId id="276" r:id="rId14"/>
    <p:sldId id="267" r:id="rId15"/>
    <p:sldId id="273" r:id="rId16"/>
    <p:sldId id="289" r:id="rId17"/>
    <p:sldId id="288" r:id="rId18"/>
    <p:sldId id="278" r:id="rId19"/>
    <p:sldId id="277" r:id="rId20"/>
    <p:sldId id="291" r:id="rId21"/>
    <p:sldId id="280" r:id="rId22"/>
    <p:sldId id="279" r:id="rId23"/>
    <p:sldId id="266" r:id="rId24"/>
    <p:sldId id="270" r:id="rId25"/>
    <p:sldId id="272" r:id="rId26"/>
    <p:sldId id="290" r:id="rId27"/>
    <p:sldId id="271" r:id="rId28"/>
    <p:sldId id="268" r:id="rId29"/>
    <p:sldId id="269" r:id="rId30"/>
    <p:sldId id="265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2857" autoAdjust="0"/>
  </p:normalViewPr>
  <p:slideViewPr>
    <p:cSldViewPr>
      <p:cViewPr varScale="1">
        <p:scale>
          <a:sx n="83" d="100"/>
          <a:sy n="83" d="100"/>
        </p:scale>
        <p:origin x="893" y="5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9WpdocYdMeJyyXvpbD0LaljAxwVTbX1GDGA-WKulMK0/edit?usp=sha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95410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W4 L1: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</a:t>
            </a:r>
            <a:r>
              <a:rPr lang="nl-NL" sz="1200" dirty="0" smtClean="0"/>
              <a:t>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data cleaning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Tour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 See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Tour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798510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Google Sheets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821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859518"/>
          </a:xfrm>
        </p:spPr>
        <p:txBody>
          <a:bodyPr/>
          <a:lstStyle/>
          <a:p>
            <a:r>
              <a:rPr lang="nl-NL" sz="2400" dirty="0" err="1" smtClean="0"/>
              <a:t>Population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group</a:t>
            </a:r>
            <a:r>
              <a:rPr lang="nl-NL" sz="2400" dirty="0" smtClean="0"/>
              <a:t> of </a:t>
            </a:r>
            <a:r>
              <a:rPr lang="nl-NL" sz="2400" dirty="0" err="1" smtClean="0"/>
              <a:t>individuals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people</a:t>
            </a:r>
            <a:r>
              <a:rPr lang="nl-NL" sz="2400" dirty="0" smtClean="0"/>
              <a:t>, companies)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the topic of the research</a:t>
            </a:r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always</a:t>
            </a:r>
            <a:r>
              <a:rPr lang="nl-NL" sz="2400" dirty="0" smtClean="0"/>
              <a:t> </a:t>
            </a:r>
            <a:r>
              <a:rPr lang="nl-NL" sz="2400" dirty="0" err="1" smtClean="0"/>
              <a:t>clearly</a:t>
            </a:r>
            <a:r>
              <a:rPr lang="nl-NL" sz="2400" dirty="0" smtClean="0"/>
              <a:t> </a:t>
            </a:r>
            <a:r>
              <a:rPr lang="nl-NL" sz="2400" dirty="0" err="1" smtClean="0"/>
              <a:t>defined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Sample: part of </a:t>
            </a:r>
            <a:r>
              <a:rPr lang="nl-NL" sz="2400" dirty="0" err="1" smtClean="0"/>
              <a:t>population</a:t>
            </a:r>
            <a:r>
              <a:rPr lang="nl-NL" sz="2400" dirty="0" smtClean="0"/>
              <a:t> </a:t>
            </a:r>
            <a:r>
              <a:rPr lang="nl-NL" sz="2400" dirty="0" err="1" smtClean="0"/>
              <a:t>included</a:t>
            </a:r>
            <a:r>
              <a:rPr lang="nl-NL" sz="2400" dirty="0" smtClean="0"/>
              <a:t> in research</a:t>
            </a:r>
          </a:p>
          <a:p>
            <a:pPr lvl="1"/>
            <a:r>
              <a:rPr lang="nl-NL" sz="2400" dirty="0" smtClean="0"/>
              <a:t>Random sampling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preferable</a:t>
            </a:r>
            <a:r>
              <a:rPr lang="nl-NL" sz="2400" dirty="0" smtClean="0"/>
              <a:t> (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 </a:t>
            </a:r>
            <a:r>
              <a:rPr lang="nl-NL" sz="2400" dirty="0" err="1" smtClean="0"/>
              <a:t>possible</a:t>
            </a:r>
            <a:r>
              <a:rPr lang="nl-NL" sz="2400" dirty="0" smtClean="0"/>
              <a:t>)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Sample bias: bias </a:t>
            </a:r>
            <a:r>
              <a:rPr lang="nl-NL" sz="2400" dirty="0" err="1" smtClean="0"/>
              <a:t>due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non-random sampling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51551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16"/>
          <p:cNvGraphicFramePr>
            <a:graphicFrameLocks noGrp="1"/>
          </p:cNvGraphicFramePr>
          <p:nvPr/>
        </p:nvGraphicFramePr>
        <p:xfrm>
          <a:off x="559565" y="1762125"/>
          <a:ext cx="8286807" cy="3680480"/>
        </p:xfrm>
        <a:graphic>
          <a:graphicData uri="http://schemas.openxmlformats.org/drawingml/2006/table">
            <a:tbl>
              <a:tblPr lastCol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{F5AB1C69-6EDB-4FF4-983F-18BD219EF322}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Sample </a:t>
                      </a:r>
                      <a:r>
                        <a:rPr lang="nl-N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statistic</a:t>
                      </a:r>
                      <a:endParaRPr lang="nl-NL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Population</a:t>
                      </a:r>
                      <a:r>
                        <a:rPr lang="nl-NL" sz="2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parameter</a:t>
                      </a:r>
                      <a:endParaRPr lang="nl-NL" sz="2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Mean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μ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Standard </a:t>
                      </a:r>
                      <a:r>
                        <a:rPr lang="nl-NL" sz="2400" dirty="0" err="1" smtClean="0"/>
                        <a:t>deviation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Variance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s</a:t>
                      </a:r>
                      <a:r>
                        <a:rPr lang="nl-NL" sz="2400" baseline="30000" dirty="0" smtClean="0"/>
                        <a:t>2</a:t>
                      </a:r>
                      <a:endParaRPr lang="nl-NL" sz="2400" baseline="30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b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σ</a:t>
                      </a:r>
                      <a:r>
                        <a:rPr lang="nl-NL" sz="2400" b="0" baseline="30000" dirty="0" smtClean="0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  <a:endParaRPr lang="nl-NL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Size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n</a:t>
                      </a:r>
                      <a:endParaRPr lang="nl-NL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nl-NL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9143" y="278050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197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45948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Why</a:t>
            </a:r>
            <a:r>
              <a:rPr lang="nl-NL" sz="2800" dirty="0" smtClean="0"/>
              <a:t> is the </a:t>
            </a:r>
            <a:r>
              <a:rPr lang="nl-NL" sz="2800" dirty="0" err="1" smtClean="0"/>
              <a:t>normal</a:t>
            </a:r>
            <a:r>
              <a:rPr lang="nl-NL" sz="2800" dirty="0" smtClean="0"/>
              <a:t> </a:t>
            </a:r>
            <a:r>
              <a:rPr lang="nl-NL" sz="2800" dirty="0" err="1" smtClean="0"/>
              <a:t>distribution</a:t>
            </a:r>
            <a:r>
              <a:rPr lang="nl-NL" sz="2800" dirty="0" smtClean="0"/>
              <a:t> </a:t>
            </a:r>
            <a:r>
              <a:rPr lang="nl-NL" sz="2800" dirty="0" err="1" smtClean="0"/>
              <a:t>so</a:t>
            </a:r>
            <a:r>
              <a:rPr lang="nl-NL" sz="2800" smtClean="0"/>
              <a:t> important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5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 smtClean="0"/>
              <a:t>Sum</a:t>
            </a:r>
            <a:r>
              <a:rPr lang="nl-NL" kern="0" dirty="0" smtClean="0"/>
              <a:t> of independent, </a:t>
            </a:r>
            <a:r>
              <a:rPr lang="nl-NL" kern="0" dirty="0" err="1" smtClean="0"/>
              <a:t>identical</a:t>
            </a:r>
            <a:r>
              <a:rPr lang="nl-NL" kern="0" dirty="0" smtClean="0"/>
              <a:t> </a:t>
            </a:r>
            <a:r>
              <a:rPr lang="nl-NL" kern="0" dirty="0" err="1" smtClean="0"/>
              <a:t>distributions</a:t>
            </a:r>
            <a:r>
              <a:rPr lang="nl-NL" kern="0" dirty="0" smtClean="0"/>
              <a:t> approaches </a:t>
            </a:r>
            <a:r>
              <a:rPr lang="nl-NL" kern="0" dirty="0" err="1" smtClean="0"/>
              <a:t>normal</a:t>
            </a:r>
            <a:r>
              <a:rPr lang="nl-NL" kern="0" dirty="0" smtClean="0"/>
              <a:t> </a:t>
            </a:r>
            <a:r>
              <a:rPr lang="nl-NL" kern="0" dirty="0" err="1" smtClean="0"/>
              <a:t>distributions</a:t>
            </a:r>
            <a:endParaRPr lang="nl-NL" kern="0" dirty="0" smtClean="0"/>
          </a:p>
          <a:p>
            <a:endParaRPr lang="nl-NL" kern="0" dirty="0"/>
          </a:p>
          <a:p>
            <a:r>
              <a:rPr lang="nl-NL" kern="0" dirty="0" smtClean="0"/>
              <a:t>See right: </a:t>
            </a:r>
            <a:r>
              <a:rPr lang="nl-NL" kern="0" dirty="0" err="1" smtClean="0"/>
              <a:t>sum</a:t>
            </a:r>
            <a:r>
              <a:rPr lang="nl-NL" kern="0" dirty="0" smtClean="0"/>
              <a:t> of 1…5 </a:t>
            </a:r>
            <a:r>
              <a:rPr lang="nl-NL" kern="0" dirty="0" err="1" smtClean="0"/>
              <a:t>dice</a:t>
            </a:r>
            <a:endParaRPr lang="nl-NL" kern="0" dirty="0" smtClean="0"/>
          </a:p>
          <a:p>
            <a:endParaRPr lang="nl-NL" kern="0" dirty="0"/>
          </a:p>
          <a:p>
            <a:r>
              <a:rPr lang="nl-NL" kern="0" dirty="0" smtClean="0"/>
              <a:t>Same </a:t>
            </a:r>
            <a:r>
              <a:rPr lang="nl-NL" kern="0" dirty="0" err="1" smtClean="0"/>
              <a:t>goes</a:t>
            </a:r>
            <a:r>
              <a:rPr lang="nl-NL" kern="0" dirty="0" smtClean="0"/>
              <a:t> </a:t>
            </a:r>
            <a:r>
              <a:rPr lang="nl-NL" kern="0" dirty="0" err="1" smtClean="0"/>
              <a:t>for</a:t>
            </a:r>
            <a:r>
              <a:rPr lang="nl-NL" kern="0" dirty="0" smtClean="0"/>
              <a:t> sampling </a:t>
            </a:r>
            <a:r>
              <a:rPr lang="nl-NL" kern="0" dirty="0" err="1" smtClean="0"/>
              <a:t>distribution</a:t>
            </a:r>
            <a:r>
              <a:rPr lang="nl-NL" kern="0" dirty="0" smtClean="0"/>
              <a:t> of the mean -&gt; </a:t>
            </a:r>
            <a:r>
              <a:rPr lang="nl-NL" kern="0" dirty="0" err="1" smtClean="0"/>
              <a:t>larger</a:t>
            </a:r>
            <a:r>
              <a:rPr lang="nl-NL" kern="0" dirty="0" smtClean="0"/>
              <a:t> n, closer </a:t>
            </a:r>
            <a:r>
              <a:rPr lang="nl-NL" kern="0" dirty="0" err="1" smtClean="0"/>
              <a:t>to</a:t>
            </a:r>
            <a:r>
              <a:rPr lang="nl-NL" kern="0" dirty="0" smtClean="0"/>
              <a:t> </a:t>
            </a:r>
            <a:r>
              <a:rPr lang="nl-NL" kern="0" dirty="0" err="1" smtClean="0"/>
              <a:t>normal</a:t>
            </a:r>
            <a:endParaRPr lang="nl-NL" kern="0" dirty="0" smtClean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100723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57192"/>
            <a:ext cx="38884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556792"/>
            <a:ext cx="7881938" cy="5324535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Notebook: sampling</a:t>
            </a:r>
          </a:p>
          <a:p>
            <a:pPr>
              <a:buAutoNum type="arabicPeriod"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the class data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08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Example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927777"/>
          </a:xfrm>
        </p:spPr>
        <p:txBody>
          <a:bodyPr/>
          <a:lstStyle/>
          <a:p>
            <a:r>
              <a:rPr lang="nl-NL" sz="2400" dirty="0" err="1" smtClean="0"/>
              <a:t>Similar</a:t>
            </a:r>
            <a:r>
              <a:rPr lang="nl-NL" sz="2400" dirty="0"/>
              <a:t> </a:t>
            </a:r>
            <a:r>
              <a:rPr lang="nl-NL" sz="2400" dirty="0" smtClean="0"/>
              <a:t>set-up </a:t>
            </a:r>
            <a:r>
              <a:rPr lang="nl-NL" sz="2400" dirty="0" err="1" smtClean="0"/>
              <a:t>to</a:t>
            </a:r>
            <a:r>
              <a:rPr lang="nl-NL" sz="2400" dirty="0" smtClean="0"/>
              <a:t> Data Science Fundamentals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Exercises</a:t>
            </a:r>
            <a:r>
              <a:rPr lang="nl-NL" sz="2400" dirty="0" smtClean="0"/>
              <a:t> </a:t>
            </a:r>
            <a:r>
              <a:rPr lang="nl-NL" sz="2400" dirty="0" err="1" smtClean="0"/>
              <a:t>during</a:t>
            </a:r>
            <a:r>
              <a:rPr lang="nl-NL" sz="2400" dirty="0" smtClean="0"/>
              <a:t> class, 5 </a:t>
            </a:r>
            <a:r>
              <a:rPr lang="nl-NL" sz="2400" dirty="0" err="1" smtClean="0"/>
              <a:t>assignments</a:t>
            </a:r>
            <a:r>
              <a:rPr lang="nl-NL" sz="2400" dirty="0" smtClean="0"/>
              <a:t> (1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week)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Please</a:t>
            </a:r>
            <a:r>
              <a:rPr lang="nl-NL" sz="2400" dirty="0" smtClean="0"/>
              <a:t> post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exercises</a:t>
            </a:r>
            <a:r>
              <a:rPr lang="nl-NL" sz="2400" dirty="0" smtClean="0"/>
              <a:t> in the Slack (link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solution on GitHub)</a:t>
            </a:r>
          </a:p>
          <a:p>
            <a:endParaRPr lang="nl-NL" sz="2400" dirty="0" smtClean="0"/>
          </a:p>
          <a:p>
            <a:r>
              <a:rPr lang="nl-NL" sz="2400" dirty="0" smtClean="0"/>
              <a:t>Tip: </a:t>
            </a:r>
            <a:r>
              <a:rPr lang="nl-NL" sz="2400" dirty="0" err="1" smtClean="0"/>
              <a:t>work</a:t>
            </a:r>
            <a:r>
              <a:rPr lang="nl-NL" sz="2400" dirty="0" smtClean="0"/>
              <a:t> (more) in </a:t>
            </a:r>
            <a:r>
              <a:rPr lang="nl-NL" sz="2400" dirty="0" err="1" smtClean="0"/>
              <a:t>Spyder</a:t>
            </a:r>
            <a:r>
              <a:rPr lang="nl-NL" sz="2400" dirty="0" smtClean="0"/>
              <a:t>, copy </a:t>
            </a:r>
            <a:r>
              <a:rPr lang="nl-NL" sz="2400" dirty="0" err="1" smtClean="0"/>
              <a:t>to</a:t>
            </a:r>
            <a:r>
              <a:rPr lang="nl-NL" sz="2400" dirty="0" smtClean="0"/>
              <a:t> Jupyter Notebook 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657468"/>
              </p:ext>
            </p:extLst>
          </p:nvPr>
        </p:nvGraphicFramePr>
        <p:xfrm>
          <a:off x="762000" y="1762125"/>
          <a:ext cx="788193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864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5296074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Understanding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exploring</a:t>
                      </a:r>
                      <a:r>
                        <a:rPr lang="nl-NL" dirty="0" smtClean="0"/>
                        <a:t> data</a:t>
                      </a:r>
                    </a:p>
                    <a:p>
                      <a:r>
                        <a:rPr lang="nl-NL" dirty="0" smtClean="0"/>
                        <a:t>(</a:t>
                      </a:r>
                      <a:r>
                        <a:rPr lang="nl-NL" dirty="0" err="1" smtClean="0"/>
                        <a:t>distributions</a:t>
                      </a:r>
                      <a:r>
                        <a:rPr lang="nl-NL" dirty="0" smtClean="0"/>
                        <a:t>,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associations</a:t>
                      </a:r>
                      <a:r>
                        <a:rPr lang="nl-NL" baseline="0" dirty="0" smtClean="0"/>
                        <a:t>, </a:t>
                      </a:r>
                      <a:r>
                        <a:rPr lang="nl-NL" baseline="0" dirty="0" err="1" smtClean="0"/>
                        <a:t>visualization</a:t>
                      </a:r>
                      <a:r>
                        <a:rPr lang="nl-NL" baseline="0" dirty="0" smtClean="0"/>
                        <a:t>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Modeling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with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logistic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regression</a:t>
                      </a:r>
                      <a:endParaRPr lang="nl-NL" baseline="0" dirty="0" smtClean="0"/>
                    </a:p>
                    <a:p>
                      <a:r>
                        <a:rPr lang="nl-NL" baseline="0" dirty="0" smtClean="0"/>
                        <a:t>Workshop Excel?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r>
                        <a:rPr lang="nl-NL" dirty="0" smtClean="0"/>
                        <a:t>: </a:t>
                      </a:r>
                      <a:r>
                        <a:rPr lang="nl-NL" dirty="0" err="1" smtClean="0"/>
                        <a:t>unsupervised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</a:t>
                      </a:r>
                      <a:r>
                        <a:rPr lang="nl-NL" baseline="0" dirty="0" err="1" smtClean="0"/>
                        <a:t>assignments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1092</Words>
  <Application>Microsoft Office PowerPoint</Application>
  <PresentationFormat>Diavoorstelling (4:3)</PresentationFormat>
  <Paragraphs>285</Paragraphs>
  <Slides>31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Zapf Dingbats</vt:lpstr>
      <vt:lpstr>HUoverhead[1]</vt:lpstr>
      <vt:lpstr>Vergelijking</vt:lpstr>
      <vt:lpstr>Data-driven learning W4 L1: data and distributions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Topics</vt:lpstr>
      <vt:lpstr>Population and sample</vt:lpstr>
      <vt:lpstr>Notation</vt:lpstr>
      <vt:lpstr>Normal distribution</vt:lpstr>
      <vt:lpstr>Why is the normal distribution so important?</vt:lpstr>
      <vt:lpstr>Central limit theorem</vt:lpstr>
      <vt:lpstr>Exercise 3: sampling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64</cp:revision>
  <cp:lastPrinted>2005-06-13T08:01:16Z</cp:lastPrinted>
  <dcterms:created xsi:type="dcterms:W3CDTF">2007-11-06T09:59:11Z</dcterms:created>
  <dcterms:modified xsi:type="dcterms:W3CDTF">2018-12-01T15:03:55Z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