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36"/>
  </p:notesMasterIdLst>
  <p:handoutMasterIdLst>
    <p:handoutMasterId r:id="rId37"/>
  </p:handoutMasterIdLst>
  <p:sldIdLst>
    <p:sldId id="256" r:id="rId2"/>
    <p:sldId id="292" r:id="rId3"/>
    <p:sldId id="295" r:id="rId4"/>
    <p:sldId id="283" r:id="rId5"/>
    <p:sldId id="267" r:id="rId6"/>
    <p:sldId id="293" r:id="rId7"/>
    <p:sldId id="294" r:id="rId8"/>
    <p:sldId id="266" r:id="rId9"/>
    <p:sldId id="296" r:id="rId10"/>
    <p:sldId id="268" r:id="rId11"/>
    <p:sldId id="284" r:id="rId12"/>
    <p:sldId id="258" r:id="rId13"/>
    <p:sldId id="265" r:id="rId14"/>
    <p:sldId id="297" r:id="rId15"/>
    <p:sldId id="286" r:id="rId16"/>
    <p:sldId id="302" r:id="rId17"/>
    <p:sldId id="303" r:id="rId18"/>
    <p:sldId id="299" r:id="rId19"/>
    <p:sldId id="288" r:id="rId20"/>
    <p:sldId id="301" r:id="rId21"/>
    <p:sldId id="291" r:id="rId22"/>
    <p:sldId id="264" r:id="rId23"/>
    <p:sldId id="290" r:id="rId24"/>
    <p:sldId id="269" r:id="rId25"/>
    <p:sldId id="300" r:id="rId26"/>
    <p:sldId id="263" r:id="rId27"/>
    <p:sldId id="270" r:id="rId28"/>
    <p:sldId id="271" r:id="rId29"/>
    <p:sldId id="273" r:id="rId30"/>
    <p:sldId id="275" r:id="rId31"/>
    <p:sldId id="277" r:id="rId32"/>
    <p:sldId id="262" r:id="rId33"/>
    <p:sldId id="287" r:id="rId34"/>
    <p:sldId id="276" r:id="rId3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866">
          <p15:clr>
            <a:srgbClr val="A4A3A4"/>
          </p15:clr>
        </p15:guide>
        <p15:guide id="3" pos="2880">
          <p15:clr>
            <a:srgbClr val="A4A3A4"/>
          </p15:clr>
        </p15:guide>
        <p15:guide id="4" pos="476">
          <p15:clr>
            <a:srgbClr val="A4A3A4"/>
          </p15:clr>
        </p15:guide>
        <p15:guide id="5" pos="111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D0010"/>
    <a:srgbClr val="00ADCD"/>
    <a:srgbClr val="005A6F"/>
    <a:srgbClr val="4497A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Stijl, gemiddeld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Stijl, gemiddeld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Stijl, gemiddeld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4C1A8A3-306A-4EB7-A6B1-4F7E0EB9C5D6}" styleName="Stijl, gemiddeld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FECB4D8-DB02-4DC6-A0A2-4F2EBAE1DC90}" styleName="Stijl, gemiddeld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2DE63D5-997A-4646-A377-4702673A728D}" styleName="Stijl, licht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Stijl, gemiddeld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406" autoAdjust="0"/>
    <p:restoredTop sz="94660"/>
  </p:normalViewPr>
  <p:slideViewPr>
    <p:cSldViewPr>
      <p:cViewPr varScale="1">
        <p:scale>
          <a:sx n="84" d="100"/>
          <a:sy n="84" d="100"/>
        </p:scale>
        <p:origin x="413" y="48"/>
      </p:cViewPr>
      <p:guideLst>
        <p:guide orient="horz" pos="2160"/>
        <p:guide orient="horz" pos="866"/>
        <p:guide pos="2880"/>
        <p:guide pos="476"/>
        <p:guide pos="1111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.xlsx"/><Relationship Id="rId1" Type="http://schemas.openxmlformats.org/officeDocument/2006/relationships/themeOverride" Target="../theme/themeOverrid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nl-NL" dirty="0" err="1" smtClean="0"/>
              <a:t>Students</a:t>
            </a:r>
            <a:r>
              <a:rPr lang="nl-NL" dirty="0" smtClean="0"/>
              <a:t> </a:t>
            </a:r>
            <a:r>
              <a:rPr lang="nl-NL" dirty="0" err="1" smtClean="0"/>
              <a:t>by</a:t>
            </a:r>
            <a:r>
              <a:rPr lang="nl-NL" dirty="0" smtClean="0"/>
              <a:t> background</a:t>
            </a:r>
            <a:endParaRPr lang="nl-NL" dirty="0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Blad1!$H$35</c:f>
              <c:strCache>
                <c:ptCount val="1"/>
                <c:pt idx="0">
                  <c:v>MBO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/>
                </a:pPr>
                <a:endParaRPr lang="nl-N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numRef>
              <c:f>Blad1!$I$34:$K$34</c:f>
              <c:numCache>
                <c:formatCode>General</c:formatCode>
                <c:ptCount val="3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</c:numCache>
            </c:numRef>
          </c:cat>
          <c:val>
            <c:numRef>
              <c:f>Blad1!$I$35:$K$35</c:f>
              <c:numCache>
                <c:formatCode>General</c:formatCode>
                <c:ptCount val="3"/>
                <c:pt idx="0">
                  <c:v>20</c:v>
                </c:pt>
                <c:pt idx="1">
                  <c:v>30</c:v>
                </c:pt>
                <c:pt idx="2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810-4F4D-9634-E34E1B2D4C60}"/>
            </c:ext>
          </c:extLst>
        </c:ser>
        <c:ser>
          <c:idx val="1"/>
          <c:order val="1"/>
          <c:tx>
            <c:strRef>
              <c:f>Blad1!$H$36</c:f>
              <c:strCache>
                <c:ptCount val="1"/>
                <c:pt idx="0">
                  <c:v>HAVO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50"/>
                </a:pPr>
                <a:endParaRPr lang="nl-N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numRef>
              <c:f>Blad1!$I$34:$K$34</c:f>
              <c:numCache>
                <c:formatCode>General</c:formatCode>
                <c:ptCount val="3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</c:numCache>
            </c:numRef>
          </c:cat>
          <c:val>
            <c:numRef>
              <c:f>Blad1!$I$36:$K$36</c:f>
              <c:numCache>
                <c:formatCode>General</c:formatCode>
                <c:ptCount val="3"/>
                <c:pt idx="0">
                  <c:v>80</c:v>
                </c:pt>
                <c:pt idx="1">
                  <c:v>100</c:v>
                </c:pt>
                <c:pt idx="2">
                  <c:v>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810-4F4D-9634-E34E1B2D4C60}"/>
            </c:ext>
          </c:extLst>
        </c:ser>
        <c:ser>
          <c:idx val="2"/>
          <c:order val="2"/>
          <c:tx>
            <c:strRef>
              <c:f>Blad1!$H$37</c:f>
              <c:strCache>
                <c:ptCount val="1"/>
                <c:pt idx="0">
                  <c:v>VWO</c:v>
                </c:pt>
              </c:strCache>
            </c:strRef>
          </c:tx>
          <c:invertIfNegative val="0"/>
          <c:dLbls>
            <c:dLbl>
              <c:idx val="2"/>
              <c:layout>
                <c:manualLayout>
                  <c:x val="-3.1721325258154535E-3"/>
                  <c:y val="-3.0200545093098411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A810-4F4D-9634-E34E1B2D4C6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/>
                </a:pPr>
                <a:endParaRPr lang="nl-N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numRef>
              <c:f>Blad1!$I$34:$K$34</c:f>
              <c:numCache>
                <c:formatCode>General</c:formatCode>
                <c:ptCount val="3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</c:numCache>
            </c:numRef>
          </c:cat>
          <c:val>
            <c:numRef>
              <c:f>Blad1!$I$37:$K$37</c:f>
              <c:numCache>
                <c:formatCode>General</c:formatCode>
                <c:ptCount val="3"/>
                <c:pt idx="0">
                  <c:v>10</c:v>
                </c:pt>
                <c:pt idx="1">
                  <c:v>15</c:v>
                </c:pt>
                <c:pt idx="2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810-4F4D-9634-E34E1B2D4C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44666624"/>
        <c:axId val="144668160"/>
      </c:barChart>
      <c:catAx>
        <c:axId val="14466662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44668160"/>
        <c:crosses val="autoZero"/>
        <c:auto val="1"/>
        <c:lblAlgn val="ctr"/>
        <c:lblOffset val="100"/>
        <c:noMultiLvlLbl val="0"/>
      </c:catAx>
      <c:valAx>
        <c:axId val="14466816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nl-NL"/>
          </a:p>
        </c:txPr>
        <c:crossAx val="144666624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050"/>
          </a:pPr>
          <a:endParaRPr lang="nl-NL"/>
        </a:p>
      </c:txPr>
    </c:legend>
    <c:plotVisOnly val="1"/>
    <c:dispBlanksAs val="gap"/>
    <c:showDLblsOverMax val="0"/>
  </c:chart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nl-NL" dirty="0" err="1" smtClean="0"/>
              <a:t>Students</a:t>
            </a:r>
            <a:r>
              <a:rPr lang="nl-NL" dirty="0" smtClean="0"/>
              <a:t> </a:t>
            </a:r>
            <a:r>
              <a:rPr lang="nl-NL" dirty="0" err="1" smtClean="0"/>
              <a:t>by</a:t>
            </a:r>
            <a:r>
              <a:rPr lang="nl-NL" dirty="0" smtClean="0"/>
              <a:t> background</a:t>
            </a:r>
            <a:endParaRPr lang="nl-NL" dirty="0"/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12555796150481188"/>
          <c:y val="0.19480351414406533"/>
          <c:w val="0.71251268591425965"/>
          <c:h val="0.6892166083406235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Blad1!$H$35</c:f>
              <c:strCache>
                <c:ptCount val="1"/>
                <c:pt idx="0">
                  <c:v>MBO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numRef>
              <c:f>Blad1!$I$34:$K$34</c:f>
              <c:numCache>
                <c:formatCode>General</c:formatCode>
                <c:ptCount val="3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</c:numCache>
            </c:numRef>
          </c:cat>
          <c:val>
            <c:numRef>
              <c:f>Blad1!$I$35:$K$35</c:f>
              <c:numCache>
                <c:formatCode>General</c:formatCode>
                <c:ptCount val="3"/>
                <c:pt idx="0">
                  <c:v>20</c:v>
                </c:pt>
                <c:pt idx="1">
                  <c:v>30</c:v>
                </c:pt>
                <c:pt idx="2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876-450A-9318-8A0DEE195A47}"/>
            </c:ext>
          </c:extLst>
        </c:ser>
        <c:ser>
          <c:idx val="1"/>
          <c:order val="1"/>
          <c:tx>
            <c:strRef>
              <c:f>Blad1!$H$36</c:f>
              <c:strCache>
                <c:ptCount val="1"/>
                <c:pt idx="0">
                  <c:v>HAVO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numRef>
              <c:f>Blad1!$I$34:$K$34</c:f>
              <c:numCache>
                <c:formatCode>General</c:formatCode>
                <c:ptCount val="3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</c:numCache>
            </c:numRef>
          </c:cat>
          <c:val>
            <c:numRef>
              <c:f>Blad1!$I$36:$K$36</c:f>
              <c:numCache>
                <c:formatCode>General</c:formatCode>
                <c:ptCount val="3"/>
                <c:pt idx="0">
                  <c:v>80</c:v>
                </c:pt>
                <c:pt idx="1">
                  <c:v>100</c:v>
                </c:pt>
                <c:pt idx="2">
                  <c:v>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876-450A-9318-8A0DEE195A47}"/>
            </c:ext>
          </c:extLst>
        </c:ser>
        <c:ser>
          <c:idx val="2"/>
          <c:order val="2"/>
          <c:tx>
            <c:strRef>
              <c:f>Blad1!$H$37</c:f>
              <c:strCache>
                <c:ptCount val="1"/>
                <c:pt idx="0">
                  <c:v>VWO</c:v>
                </c:pt>
              </c:strCache>
            </c:strRef>
          </c:tx>
          <c:invertIfNegative val="0"/>
          <c:dLbls>
            <c:dLbl>
              <c:idx val="2"/>
              <c:layout>
                <c:manualLayout>
                  <c:x val="-5.5555555555555558E-3"/>
                  <c:y val="-5.555555555555550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B876-450A-9318-8A0DEE195A47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numRef>
              <c:f>Blad1!$I$34:$K$34</c:f>
              <c:numCache>
                <c:formatCode>General</c:formatCode>
                <c:ptCount val="3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</c:numCache>
            </c:numRef>
          </c:cat>
          <c:val>
            <c:numRef>
              <c:f>Blad1!$I$37:$K$37</c:f>
              <c:numCache>
                <c:formatCode>General</c:formatCode>
                <c:ptCount val="3"/>
                <c:pt idx="0">
                  <c:v>10</c:v>
                </c:pt>
                <c:pt idx="1">
                  <c:v>15</c:v>
                </c:pt>
                <c:pt idx="2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876-450A-9318-8A0DEE195A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44226176"/>
        <c:axId val="144227712"/>
      </c:barChart>
      <c:catAx>
        <c:axId val="14422617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44227712"/>
        <c:crosses val="autoZero"/>
        <c:auto val="1"/>
        <c:lblAlgn val="ctr"/>
        <c:lblOffset val="100"/>
        <c:noMultiLvlLbl val="0"/>
      </c:catAx>
      <c:valAx>
        <c:axId val="144227712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14422617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nl-NL" dirty="0" err="1" smtClean="0"/>
              <a:t>Students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by</a:t>
            </a:r>
            <a:r>
              <a:rPr lang="nl-NL" baseline="0" dirty="0" smtClean="0"/>
              <a:t> background</a:t>
            </a:r>
            <a:endParaRPr lang="nl-NL" dirty="0"/>
          </a:p>
        </c:rich>
      </c:tx>
      <c:layout/>
      <c:overlay val="0"/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Blad1!$H$35</c:f>
              <c:strCache>
                <c:ptCount val="1"/>
                <c:pt idx="0">
                  <c:v>MBO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numRef>
              <c:f>Blad1!$I$34:$K$34</c:f>
              <c:numCache>
                <c:formatCode>General</c:formatCode>
                <c:ptCount val="3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</c:numCache>
            </c:numRef>
          </c:cat>
          <c:val>
            <c:numRef>
              <c:f>Blad1!$I$35:$K$35</c:f>
              <c:numCache>
                <c:formatCode>General</c:formatCode>
                <c:ptCount val="3"/>
                <c:pt idx="0">
                  <c:v>20</c:v>
                </c:pt>
                <c:pt idx="1">
                  <c:v>30</c:v>
                </c:pt>
                <c:pt idx="2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D64-4ED1-A4A4-E069D9ECFC08}"/>
            </c:ext>
          </c:extLst>
        </c:ser>
        <c:ser>
          <c:idx val="1"/>
          <c:order val="1"/>
          <c:tx>
            <c:strRef>
              <c:f>Blad1!$H$36</c:f>
              <c:strCache>
                <c:ptCount val="1"/>
                <c:pt idx="0">
                  <c:v>HAVO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numRef>
              <c:f>Blad1!$I$34:$K$34</c:f>
              <c:numCache>
                <c:formatCode>General</c:formatCode>
                <c:ptCount val="3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</c:numCache>
            </c:numRef>
          </c:cat>
          <c:val>
            <c:numRef>
              <c:f>Blad1!$I$36:$K$36</c:f>
              <c:numCache>
                <c:formatCode>General</c:formatCode>
                <c:ptCount val="3"/>
                <c:pt idx="0">
                  <c:v>80</c:v>
                </c:pt>
                <c:pt idx="1">
                  <c:v>100</c:v>
                </c:pt>
                <c:pt idx="2">
                  <c:v>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D64-4ED1-A4A4-E069D9ECFC08}"/>
            </c:ext>
          </c:extLst>
        </c:ser>
        <c:ser>
          <c:idx val="2"/>
          <c:order val="2"/>
          <c:tx>
            <c:strRef>
              <c:f>Blad1!$H$37</c:f>
              <c:strCache>
                <c:ptCount val="1"/>
                <c:pt idx="0">
                  <c:v>VWO</c:v>
                </c:pt>
              </c:strCache>
            </c:strRef>
          </c:tx>
          <c:invertIfNegative val="0"/>
          <c:dLbls>
            <c:dLbl>
              <c:idx val="2"/>
              <c:layout>
                <c:manualLayout>
                  <c:x val="-5.5555555555555558E-3"/>
                  <c:y val="-5.555555555555550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ED64-4ED1-A4A4-E069D9ECFC08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numRef>
              <c:f>Blad1!$I$34:$K$34</c:f>
              <c:numCache>
                <c:formatCode>General</c:formatCode>
                <c:ptCount val="3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</c:numCache>
            </c:numRef>
          </c:cat>
          <c:val>
            <c:numRef>
              <c:f>Blad1!$I$37:$K$37</c:f>
              <c:numCache>
                <c:formatCode>General</c:formatCode>
                <c:ptCount val="3"/>
                <c:pt idx="0">
                  <c:v>10</c:v>
                </c:pt>
                <c:pt idx="1">
                  <c:v>15</c:v>
                </c:pt>
                <c:pt idx="2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D64-4ED1-A4A4-E069D9ECFC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30971904"/>
        <c:axId val="143761408"/>
      </c:barChart>
      <c:catAx>
        <c:axId val="13097190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43761408"/>
        <c:crosses val="autoZero"/>
        <c:auto val="1"/>
        <c:lblAlgn val="ctr"/>
        <c:lblOffset val="100"/>
        <c:noMultiLvlLbl val="0"/>
      </c:catAx>
      <c:valAx>
        <c:axId val="143761408"/>
        <c:scaling>
          <c:orientation val="minMax"/>
        </c:scaling>
        <c:delete val="0"/>
        <c:axPos val="l"/>
        <c:numFmt formatCode="0%" sourceLinked="1"/>
        <c:majorTickMark val="out"/>
        <c:minorTickMark val="none"/>
        <c:tickLblPos val="nextTo"/>
        <c:crossAx val="13097190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2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xxxxxxxxxxxxxxx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73F1B60-BDF4-4D63-AD79-99D5A5B1DF99}" type="datetime1">
              <a:rPr lang="en-US"/>
              <a:pPr/>
              <a:t>12/1/2018</a:t>
            </a:fld>
            <a:endParaRPr lang="en-US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</a:t>
            </a:r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0B332D3-4906-4A13-8020-43ECC13AC256}" type="slidenum">
              <a:rPr lang="en-US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xxxxxxxxxxxxxxx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387A7AA-DFE9-4771-BEDE-3294FCEBFB02}" type="datetime1">
              <a:rPr lang="en-US"/>
              <a:pPr/>
              <a:t>12/1/2018</a:t>
            </a:fld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0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0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</a:t>
            </a:r>
          </a:p>
        </p:txBody>
      </p:sp>
      <p:sp>
        <p:nvSpPr>
          <p:cNvPr id="50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61151B4-4860-4597-8EFD-6A3C75434656}" type="slidenum">
              <a:rPr lang="en-US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xxxxxxxxxxxxxxx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541E2CD-DBF4-40F9-B6F8-EEFD0DF8A138}" type="datetime1">
              <a:rPr lang="en-US"/>
              <a:pPr/>
              <a:t>12/1/2018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xxxxxxxxxxxxx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DEE98B-D1F1-4916-BD5C-E165ECB47249}" type="slidenum">
              <a:rPr lang="en-US"/>
              <a:pPr/>
              <a:t>1</a:t>
            </a:fld>
            <a:endParaRPr lang="en-US"/>
          </a:p>
        </p:txBody>
      </p:sp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56" name="Rectangle 56"/>
          <p:cNvSpPr>
            <a:spLocks noGrp="1" noChangeArrowheads="1"/>
          </p:cNvSpPr>
          <p:nvPr>
            <p:ph type="ctrTitle" sz="quarter"/>
          </p:nvPr>
        </p:nvSpPr>
        <p:spPr>
          <a:xfrm>
            <a:off x="1798638" y="2286000"/>
            <a:ext cx="6583362" cy="579438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/>
              <a:t>Klik om het opmaakprofiel te bewerken</a:t>
            </a:r>
          </a:p>
        </p:txBody>
      </p:sp>
      <p:sp>
        <p:nvSpPr>
          <p:cNvPr id="25657" name="Rectangle 5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798638" y="3886200"/>
            <a:ext cx="6583362" cy="581025"/>
          </a:xfrm>
        </p:spPr>
        <p:txBody>
          <a:bodyPr/>
          <a:lstStyle>
            <a:lvl1pPr marL="0" indent="0">
              <a:lnSpc>
                <a:spcPct val="80000"/>
              </a:lnSpc>
              <a:buFont typeface="Zapf Dingbats" charset="2"/>
              <a:buNone/>
              <a:defRPr sz="2000"/>
            </a:lvl1pPr>
          </a:lstStyle>
          <a:p>
            <a:r>
              <a:rPr lang="en-US"/>
              <a:t>Klik om het opmaakprofiel van de modelondertitel te bewerken</a:t>
            </a:r>
          </a:p>
        </p:txBody>
      </p:sp>
      <p:sp>
        <p:nvSpPr>
          <p:cNvPr id="25659" name="Rectangle 59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fld id="{93F21019-3A00-48AC-9663-40DF67A83229}" type="datetime1">
              <a:rPr lang="en-US"/>
              <a:pPr/>
              <a:t>12/1/2018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25660" name="Rectangle 6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543807C9-AE2D-46E5-9D02-A68089FA39BC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25661" name="Rectangle 61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B2EF9C8-0AC3-4A53-9A61-1834A571F420}" type="datetime1">
              <a:rPr lang="en-US"/>
              <a:pPr/>
              <a:t>12/1/2018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682CD0A-C9E6-4D13-910F-5FCD6659D442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73850" y="609600"/>
            <a:ext cx="1970088" cy="3779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762000" y="609600"/>
            <a:ext cx="5759450" cy="377983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2960F3-A385-4905-A491-FDC17E063DD1}" type="datetime1">
              <a:rPr lang="en-US"/>
              <a:pPr/>
              <a:t>12/1/2018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91B818E-6343-4AC0-A82B-8FBB55E101F0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el, inhoud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CD3AD70A-8E2A-47B5-AC18-ABBB5A8E737D}" type="datetime1">
              <a:rPr lang="en-US"/>
              <a:pPr/>
              <a:t>12/1/2018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47EFCCC-239C-49C1-A390-2B8065FCE266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itel, grafiek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grafiek 2"/>
          <p:cNvSpPr>
            <a:spLocks noGrp="1"/>
          </p:cNvSpPr>
          <p:nvPr>
            <p:ph type="chart"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07008C2E-9BD6-496B-BFC3-B4A975EBC85E}" type="datetime1">
              <a:rPr lang="en-US"/>
              <a:pPr/>
              <a:t>12/1/2018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F9FB936-ACF4-48A5-9A1D-8AB73FF8D38D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el en diagram of organi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SmartArt 2"/>
          <p:cNvSpPr>
            <a:spLocks noGrp="1"/>
          </p:cNvSpPr>
          <p:nvPr>
            <p:ph type="dgm" idx="1"/>
          </p:nvPr>
        </p:nvSpPr>
        <p:spPr>
          <a:xfrm>
            <a:off x="762000" y="1762125"/>
            <a:ext cx="7881938" cy="26273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1AA2C3CF-866C-4FDE-B76D-4E9536901630}" type="datetime1">
              <a:rPr lang="en-US"/>
              <a:pPr/>
              <a:t>12/1/2018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9199F26-EF46-4AE2-8743-B61E0EE6C6E5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el en tab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abel 2"/>
          <p:cNvSpPr>
            <a:spLocks noGrp="1"/>
          </p:cNvSpPr>
          <p:nvPr>
            <p:ph type="tbl" idx="1"/>
          </p:nvPr>
        </p:nvSpPr>
        <p:spPr>
          <a:xfrm>
            <a:off x="762000" y="1762125"/>
            <a:ext cx="7881938" cy="26273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555EE259-FE08-4558-B721-B189FFE77284}" type="datetime1">
              <a:rPr lang="en-US"/>
              <a:pPr/>
              <a:t>12/1/2018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CB53336-468E-4F4E-99D7-A7B6AC268718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kst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0AF4064E-5624-49AB-B7C6-E301A8F6B1FF}" type="datetime1">
              <a:rPr lang="en-US"/>
              <a:pPr/>
              <a:t>12/1/2018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806BF3D-95A1-4F89-9F1A-4663CCA98886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C97FCD-6C54-4833-B032-BFBCDFA8379D}" type="datetime1">
              <a:rPr lang="en-US"/>
              <a:pPr/>
              <a:t>12/1/2018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761E4F-1B4C-4C6D-9C1A-FB53105805EA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4AA577-515A-431F-98B6-3B03494ABB11}" type="datetime1">
              <a:rPr lang="en-US"/>
              <a:pPr/>
              <a:t>12/1/2018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C6A20F8-73A9-4BBC-80AE-3A159E2A983B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475F1A4-C474-4345-A800-2F40B0E4E70C}" type="datetime1">
              <a:rPr lang="en-US"/>
              <a:pPr/>
              <a:t>12/1/2018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931EC63-0242-430C-8971-B7EF37AC5D5C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BA535AB-820E-4207-9DA8-5F37106C7AF4}" type="datetime1">
              <a:rPr lang="en-US"/>
              <a:pPr/>
              <a:t>12/1/2018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8" name="Tijdelijke aanduiding voor dianumm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189F6F8-FDF7-4629-B974-D937968621E1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9" name="Tijdelijke aanduiding voor voettekst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7E69FA-D7EE-42C0-9117-1971B541885F}" type="datetime1">
              <a:rPr lang="en-US"/>
              <a:pPr/>
              <a:t>12/1/2018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C2FED88-7E14-4EA2-8E5A-1655E639074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D7644E-1B5D-4325-BA79-338DF2B89B56}" type="datetime1">
              <a:rPr lang="en-US"/>
              <a:pPr/>
              <a:t>12/1/2018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ECB2032-F70F-492A-B719-DFE85A0FA31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790C882-0B74-4932-8998-E9ABB8AF1740}" type="datetime1">
              <a:rPr lang="en-US"/>
              <a:pPr/>
              <a:t>12/1/2018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80A4DAA-719E-465F-BABD-C80089131F91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DC585DC-AE7D-44C1-90AB-C3A391DEA065}" type="datetime1">
              <a:rPr lang="en-US"/>
              <a:pPr/>
              <a:t>12/1/2018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8E6780B-4C5C-463E-B441-7ECA9F00FE07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8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18" name="Rectangle 4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609600"/>
            <a:ext cx="6172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Klik om het opmaakprofiel te bewerken</a:t>
            </a:r>
          </a:p>
        </p:txBody>
      </p:sp>
      <p:sp>
        <p:nvSpPr>
          <p:cNvPr id="24623" name="Rectangle 47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762000" y="1762125"/>
            <a:ext cx="7881938" cy="262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Klik om de opmaakprofielen van de modeltekst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</a:p>
        </p:txBody>
      </p:sp>
      <p:sp>
        <p:nvSpPr>
          <p:cNvPr id="24624" name="Rectangle 4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248400"/>
            <a:ext cx="137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accent1"/>
                </a:solidFill>
              </a:defRPr>
            </a:lvl1pPr>
          </a:lstStyle>
          <a:p>
            <a:fld id="{256CE565-1940-4E5F-9190-C0815CEAAA9D}" type="datetime1">
              <a:rPr lang="en-US"/>
              <a:pPr/>
              <a:t>12/1/2018</a:t>
            </a:fld>
            <a:endParaRPr lang="en-US"/>
          </a:p>
        </p:txBody>
      </p:sp>
      <p:sp>
        <p:nvSpPr>
          <p:cNvPr id="24625" name="Rectangle 4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10220FCC-35B4-4C13-8ED7-BD3E7B6218A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24626" name="Rectangle 5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/>
              <a:t>HU powerpoint template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ED0010"/>
        </a:buClr>
        <a:buSzPct val="60000"/>
        <a:buFont typeface="Zapf Dingbats" charset="2"/>
        <a:buChar char="n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8191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600">
          <a:solidFill>
            <a:srgbClr val="000000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400">
          <a:solidFill>
            <a:srgbClr val="000000"/>
          </a:solidFill>
          <a:latin typeface="+mn-lt"/>
        </a:defRPr>
      </a:lvl3pPr>
      <a:lvl4pPr marL="15621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200">
          <a:solidFill>
            <a:srgbClr val="000000"/>
          </a:solidFill>
          <a:latin typeface="+mn-lt"/>
        </a:defRPr>
      </a:lvl4pPr>
      <a:lvl5pPr marL="1981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5pPr>
      <a:lvl6pPr marL="2438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6pPr>
      <a:lvl7pPr marL="2895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7pPr>
      <a:lvl8pPr marL="3352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8pPr>
      <a:lvl9pPr marL="3810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om/url?sa=t&amp;rct=j&amp;q=&amp;esrc=s&amp;source=web&amp;cd=1&amp;cad=rja&amp;uact=8&amp;ved=2ahUKEwjb9uy46f7eAhUDCRoKHQJ-AToQFjAAegQICBAC&amp;url=https%3A%2F%2Fwww.perceptualedge.com%2Farticles%2Fvisual_business_intelligence%2Fsave_the_pies_for_dessert.pdf&amp;usg=AOvVaw028_adqzITh5jP7qRNOAHK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eaborn.pydata.org/tutorial/categorical.html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ogtales.wordpress.com/2016/06/06/congratulations-barbarplots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searchgate.net/publication/236328925_Does_Chocolate_Consumption_Really_Boost_Nobel_Award_Chances_The_Peril_of_Over-Interpreting_Correlations_in_Health_Studies/file/60b7d517e23464d806.pdf" TargetMode="Externa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98638" y="2286000"/>
            <a:ext cx="6583362" cy="954107"/>
          </a:xfrm>
        </p:spPr>
        <p:txBody>
          <a:bodyPr/>
          <a:lstStyle/>
          <a:p>
            <a:r>
              <a:rPr lang="en-US" dirty="0" smtClean="0"/>
              <a:t>Data-driven learning</a:t>
            </a:r>
            <a:br>
              <a:rPr lang="en-US" dirty="0" smtClean="0"/>
            </a:br>
            <a:r>
              <a:rPr lang="en-US" sz="2400" dirty="0" smtClean="0"/>
              <a:t>W4 L2: associations between variables</a:t>
            </a:r>
            <a:endParaRPr lang="en-US" sz="2400" dirty="0"/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98638" y="3886200"/>
            <a:ext cx="6583362" cy="336550"/>
          </a:xfrm>
        </p:spPr>
        <p:txBody>
          <a:bodyPr/>
          <a:lstStyle/>
          <a:p>
            <a:r>
              <a:rPr lang="en-US" dirty="0" smtClean="0"/>
              <a:t>Jonas Moons</a:t>
            </a:r>
            <a:endParaRPr lang="en-US" dirty="0"/>
          </a:p>
        </p:txBody>
      </p:sp>
      <p:sp>
        <p:nvSpPr>
          <p:cNvPr id="4" name="Tekstvak 3"/>
          <p:cNvSpPr txBox="1"/>
          <p:nvPr/>
        </p:nvSpPr>
        <p:spPr>
          <a:xfrm>
            <a:off x="1787174" y="5517232"/>
            <a:ext cx="4950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 err="1" smtClean="0"/>
              <a:t>All</a:t>
            </a:r>
            <a:r>
              <a:rPr lang="nl-NL" sz="1200" dirty="0" smtClean="0"/>
              <a:t> images are </a:t>
            </a:r>
            <a:r>
              <a:rPr lang="nl-NL" sz="1200" dirty="0" err="1" smtClean="0"/>
              <a:t>either</a:t>
            </a:r>
            <a:r>
              <a:rPr lang="nl-NL" sz="1200" dirty="0" smtClean="0"/>
              <a:t> </a:t>
            </a:r>
            <a:r>
              <a:rPr lang="nl-NL" sz="1200" dirty="0" err="1" smtClean="0"/>
              <a:t>own</a:t>
            </a:r>
            <a:r>
              <a:rPr lang="nl-NL" sz="1200" dirty="0" smtClean="0"/>
              <a:t> </a:t>
            </a:r>
            <a:r>
              <a:rPr lang="nl-NL" sz="1200" dirty="0" err="1" smtClean="0"/>
              <a:t>work</a:t>
            </a:r>
            <a:r>
              <a:rPr lang="nl-NL" sz="1200" dirty="0" smtClean="0"/>
              <a:t>, </a:t>
            </a:r>
            <a:r>
              <a:rPr lang="nl-NL" sz="1200" dirty="0" smtClean="0"/>
              <a:t>public domain, CC-</a:t>
            </a:r>
            <a:r>
              <a:rPr lang="nl-NL" sz="1200" dirty="0" err="1" smtClean="0"/>
              <a:t>licensed</a:t>
            </a:r>
            <a:r>
              <a:rPr lang="nl-NL" sz="1200" dirty="0" smtClean="0"/>
              <a:t> or fair </a:t>
            </a:r>
            <a:r>
              <a:rPr lang="nl-NL" sz="1200" dirty="0" err="1" smtClean="0"/>
              <a:t>use</a:t>
            </a:r>
            <a:endParaRPr lang="nl-NL" sz="1200" dirty="0" smtClean="0"/>
          </a:p>
          <a:p>
            <a:r>
              <a:rPr lang="nl-NL" sz="1200" dirty="0" err="1" smtClean="0"/>
              <a:t>Credits</a:t>
            </a:r>
            <a:r>
              <a:rPr lang="nl-NL" sz="1200" dirty="0" smtClean="0"/>
              <a:t> on last slide</a:t>
            </a:r>
            <a:endParaRPr lang="nl-NL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Bar </a:t>
            </a:r>
            <a:r>
              <a:rPr lang="nl-NL" dirty="0" err="1" smtClean="0"/>
              <a:t>charts</a:t>
            </a:r>
            <a:endParaRPr lang="nl-NL" dirty="0"/>
          </a:p>
        </p:txBody>
      </p:sp>
      <p:graphicFrame>
        <p:nvGraphicFramePr>
          <p:cNvPr id="4" name="Grafiek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1248560"/>
              </p:ext>
            </p:extLst>
          </p:nvPr>
        </p:nvGraphicFramePr>
        <p:xfrm>
          <a:off x="4860032" y="1420490"/>
          <a:ext cx="4212976" cy="25125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Grafiek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5869365"/>
              </p:ext>
            </p:extLst>
          </p:nvPr>
        </p:nvGraphicFramePr>
        <p:xfrm>
          <a:off x="107504" y="1420490"/>
          <a:ext cx="4253072" cy="25125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Grafiek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426039"/>
              </p:ext>
            </p:extLst>
          </p:nvPr>
        </p:nvGraphicFramePr>
        <p:xfrm>
          <a:off x="2438400" y="393305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476589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Tips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graphs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5176802"/>
          </a:xfrm>
        </p:spPr>
        <p:txBody>
          <a:bodyPr/>
          <a:lstStyle/>
          <a:p>
            <a:r>
              <a:rPr lang="nl-NL" dirty="0" smtClean="0"/>
              <a:t>Keep </a:t>
            </a:r>
            <a:r>
              <a:rPr lang="nl-NL" dirty="0" err="1" smtClean="0"/>
              <a:t>it</a:t>
            </a:r>
            <a:r>
              <a:rPr lang="nl-NL" dirty="0" smtClean="0"/>
              <a:t> </a:t>
            </a:r>
            <a:r>
              <a:rPr lang="nl-NL" dirty="0" err="1" smtClean="0"/>
              <a:t>simple</a:t>
            </a:r>
            <a:r>
              <a:rPr lang="nl-NL" dirty="0" smtClean="0"/>
              <a:t>, </a:t>
            </a:r>
            <a:r>
              <a:rPr lang="nl-NL" dirty="0" err="1" smtClean="0"/>
              <a:t>stupid</a:t>
            </a:r>
            <a:r>
              <a:rPr lang="nl-NL" dirty="0" smtClean="0"/>
              <a:t> (KISS)</a:t>
            </a:r>
          </a:p>
          <a:p>
            <a:endParaRPr lang="nl-NL" dirty="0" smtClean="0"/>
          </a:p>
          <a:p>
            <a:r>
              <a:rPr lang="nl-NL" dirty="0"/>
              <a:t>Don’t </a:t>
            </a:r>
            <a:r>
              <a:rPr lang="nl-NL" dirty="0" err="1"/>
              <a:t>use</a:t>
            </a:r>
            <a:r>
              <a:rPr lang="nl-NL" dirty="0"/>
              <a:t> 3D</a:t>
            </a:r>
          </a:p>
          <a:p>
            <a:endParaRPr lang="nl-NL" dirty="0" smtClean="0"/>
          </a:p>
          <a:p>
            <a:r>
              <a:rPr lang="nl-NL" dirty="0" smtClean="0">
                <a:hlinkClick r:id="rId2"/>
              </a:rPr>
              <a:t>Don’t </a:t>
            </a:r>
            <a:r>
              <a:rPr lang="nl-NL" dirty="0" err="1" smtClean="0">
                <a:hlinkClick r:id="rId2"/>
              </a:rPr>
              <a:t>use</a:t>
            </a:r>
            <a:r>
              <a:rPr lang="nl-NL" dirty="0" smtClean="0">
                <a:hlinkClick r:id="rId2"/>
              </a:rPr>
              <a:t> </a:t>
            </a:r>
            <a:r>
              <a:rPr lang="nl-NL" dirty="0" err="1" smtClean="0">
                <a:hlinkClick r:id="rId2"/>
              </a:rPr>
              <a:t>pie</a:t>
            </a:r>
            <a:r>
              <a:rPr lang="nl-NL" dirty="0" smtClean="0">
                <a:hlinkClick r:id="rId2"/>
              </a:rPr>
              <a:t> </a:t>
            </a:r>
            <a:r>
              <a:rPr lang="nl-NL" dirty="0" err="1" smtClean="0">
                <a:hlinkClick r:id="rId2"/>
              </a:rPr>
              <a:t>charts</a:t>
            </a:r>
            <a:r>
              <a:rPr lang="nl-NL" dirty="0" smtClean="0"/>
              <a:t> (</a:t>
            </a:r>
            <a:r>
              <a:rPr lang="nl-NL" dirty="0" err="1" smtClean="0"/>
              <a:t>too</a:t>
            </a:r>
            <a:r>
              <a:rPr lang="nl-NL" dirty="0" smtClean="0"/>
              <a:t> </a:t>
            </a:r>
            <a:r>
              <a:rPr lang="nl-NL" dirty="0" err="1" smtClean="0"/>
              <a:t>often</a:t>
            </a:r>
            <a:r>
              <a:rPr lang="nl-NL" dirty="0" smtClean="0"/>
              <a:t>)</a:t>
            </a:r>
          </a:p>
          <a:p>
            <a:pPr marL="0" indent="0">
              <a:buNone/>
            </a:pPr>
            <a:endParaRPr lang="nl-NL" dirty="0"/>
          </a:p>
          <a:p>
            <a:r>
              <a:rPr lang="nl-NL" dirty="0" err="1" smtClean="0"/>
              <a:t>Give</a:t>
            </a:r>
            <a:r>
              <a:rPr lang="nl-NL" dirty="0" smtClean="0"/>
              <a:t> a </a:t>
            </a:r>
            <a:r>
              <a:rPr lang="nl-NL" dirty="0" err="1" smtClean="0"/>
              <a:t>title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label </a:t>
            </a:r>
            <a:r>
              <a:rPr lang="nl-NL" dirty="0" err="1" smtClean="0"/>
              <a:t>your</a:t>
            </a:r>
            <a:r>
              <a:rPr lang="nl-NL" dirty="0" smtClean="0"/>
              <a:t> </a:t>
            </a:r>
            <a:r>
              <a:rPr lang="nl-NL" dirty="0" err="1" smtClean="0"/>
              <a:t>axes</a:t>
            </a:r>
            <a:endParaRPr lang="nl-NL" dirty="0" smtClean="0"/>
          </a:p>
          <a:p>
            <a:endParaRPr lang="nl-NL" dirty="0"/>
          </a:p>
          <a:p>
            <a:endParaRPr lang="nl-NL" dirty="0" smtClean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48139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Crosstables</a:t>
            </a:r>
            <a:endParaRPr lang="nl-NL" dirty="0"/>
          </a:p>
        </p:txBody>
      </p:sp>
      <p:graphicFrame>
        <p:nvGraphicFramePr>
          <p:cNvPr id="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4960396"/>
              </p:ext>
            </p:extLst>
          </p:nvPr>
        </p:nvGraphicFramePr>
        <p:xfrm>
          <a:off x="323528" y="2662285"/>
          <a:ext cx="3744415" cy="1872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8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93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0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2035">
                <a:tc>
                  <a:txBody>
                    <a:bodyPr/>
                    <a:lstStyle/>
                    <a:p>
                      <a:endParaRPr lang="nl-NL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nl-NL" sz="1200" dirty="0" smtClean="0"/>
                        <a:t>Gender</a:t>
                      </a:r>
                      <a:endParaRPr lang="nl-NL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/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r>
                        <a:rPr lang="nl-NL" sz="1200" b="1" dirty="0" err="1" smtClean="0"/>
                        <a:t>Region</a:t>
                      </a:r>
                      <a:endParaRPr lang="nl-NL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200" b="0" dirty="0" smtClean="0"/>
                        <a:t>Male</a:t>
                      </a:r>
                      <a:endParaRPr lang="nl-NL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200" b="0" dirty="0" smtClean="0"/>
                        <a:t>Female</a:t>
                      </a:r>
                      <a:endParaRPr lang="nl-NL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200" b="1" dirty="0" smtClean="0"/>
                        <a:t>Total</a:t>
                      </a:r>
                      <a:endParaRPr lang="nl-NL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r>
                        <a:rPr lang="nl-NL" sz="1200" b="0" dirty="0" smtClean="0"/>
                        <a:t>Central</a:t>
                      </a:r>
                      <a:endParaRPr lang="nl-NL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200" dirty="0" smtClean="0"/>
                        <a:t>10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200" dirty="0" smtClean="0"/>
                        <a:t>1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200" b="0" dirty="0" smtClean="0"/>
                        <a:t>11</a:t>
                      </a:r>
                      <a:endParaRPr lang="nl-NL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r>
                        <a:rPr lang="nl-NL" sz="1200" b="0" dirty="0" smtClean="0"/>
                        <a:t>North</a:t>
                      </a:r>
                      <a:endParaRPr lang="nl-NL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200" dirty="0" smtClean="0"/>
                        <a:t>7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200" dirty="0" smtClean="0"/>
                        <a:t>5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200" b="0" dirty="0" smtClean="0"/>
                        <a:t>12</a:t>
                      </a:r>
                      <a:endParaRPr lang="nl-NL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r>
                        <a:rPr lang="nl-NL" sz="1200" b="0" dirty="0" smtClean="0"/>
                        <a:t>South</a:t>
                      </a:r>
                      <a:endParaRPr lang="nl-NL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200" dirty="0" smtClean="0"/>
                        <a:t>4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200" dirty="0" smtClean="0"/>
                        <a:t>3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200" b="0" dirty="0" smtClean="0"/>
                        <a:t>7</a:t>
                      </a:r>
                      <a:endParaRPr lang="nl-NL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r>
                        <a:rPr lang="nl-NL" sz="1200" b="1" dirty="0" smtClean="0"/>
                        <a:t>Total</a:t>
                      </a:r>
                      <a:endParaRPr lang="nl-NL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200" b="0" dirty="0" smtClean="0"/>
                        <a:t>21</a:t>
                      </a:r>
                      <a:endParaRPr lang="nl-NL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200" b="0" dirty="0" smtClean="0"/>
                        <a:t>9</a:t>
                      </a:r>
                      <a:endParaRPr lang="nl-NL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200" b="0" dirty="0" smtClean="0"/>
                        <a:t>30</a:t>
                      </a:r>
                      <a:endParaRPr lang="nl-NL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850825"/>
              </p:ext>
            </p:extLst>
          </p:nvPr>
        </p:nvGraphicFramePr>
        <p:xfrm>
          <a:off x="4680546" y="4063021"/>
          <a:ext cx="3963392" cy="201622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162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40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3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9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6037">
                <a:tc>
                  <a:txBody>
                    <a:bodyPr/>
                    <a:lstStyle/>
                    <a:p>
                      <a:endParaRPr lang="nl-NL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nl-NL" sz="1200" dirty="0" smtClean="0"/>
                        <a:t>Gender</a:t>
                      </a:r>
                      <a:endParaRPr lang="nl-NL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/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nl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037">
                <a:tc>
                  <a:txBody>
                    <a:bodyPr/>
                    <a:lstStyle/>
                    <a:p>
                      <a:r>
                        <a:rPr lang="nl-NL" sz="1200" b="1" dirty="0" err="1" smtClean="0"/>
                        <a:t>Region</a:t>
                      </a:r>
                      <a:endParaRPr lang="nl-NL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200" b="0" dirty="0" smtClean="0"/>
                        <a:t>Male</a:t>
                      </a:r>
                      <a:endParaRPr lang="nl-NL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200" b="0" dirty="0" smtClean="0"/>
                        <a:t>Female</a:t>
                      </a:r>
                      <a:endParaRPr lang="nl-NL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200" b="1" dirty="0" smtClean="0"/>
                        <a:t>Total</a:t>
                      </a:r>
                      <a:endParaRPr lang="nl-NL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037"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Central</a:t>
                      </a:r>
                      <a:endParaRPr lang="nl-NL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u="none" strike="noStrike" dirty="0"/>
                        <a:t>91%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u="none" strike="noStrike" dirty="0"/>
                        <a:t>9%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u="none" strike="noStrike" dirty="0"/>
                        <a:t>100%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037"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North</a:t>
                      </a:r>
                      <a:endParaRPr lang="nl-NL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u="none" strike="noStrike"/>
                        <a:t>58%</a:t>
                      </a:r>
                      <a:endParaRPr lang="nl-NL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u="none" strike="noStrike" dirty="0"/>
                        <a:t>42%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u="none" strike="noStrike" dirty="0"/>
                        <a:t>100%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037"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South</a:t>
                      </a:r>
                      <a:endParaRPr lang="nl-NL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u="none" strike="noStrike"/>
                        <a:t>57%</a:t>
                      </a:r>
                      <a:endParaRPr lang="nl-NL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u="none" strike="noStrike" dirty="0"/>
                        <a:t>43%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u="none" strike="noStrike" dirty="0"/>
                        <a:t>100%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6037">
                <a:tc>
                  <a:txBody>
                    <a:bodyPr/>
                    <a:lstStyle/>
                    <a:p>
                      <a:r>
                        <a:rPr lang="nl-NL" sz="1200" b="1" dirty="0" smtClean="0"/>
                        <a:t>Total</a:t>
                      </a:r>
                      <a:endParaRPr lang="nl-NL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u="none" strike="noStrike" dirty="0"/>
                        <a:t>70%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u="none" strike="noStrike" dirty="0"/>
                        <a:t>30%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u="none" strike="noStrike" dirty="0"/>
                        <a:t>100%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4247573"/>
              </p:ext>
            </p:extLst>
          </p:nvPr>
        </p:nvGraphicFramePr>
        <p:xfrm>
          <a:off x="4680546" y="1052734"/>
          <a:ext cx="3963392" cy="207743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027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9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69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46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6239">
                <a:tc>
                  <a:txBody>
                    <a:bodyPr/>
                    <a:lstStyle/>
                    <a:p>
                      <a:endParaRPr lang="nl-NL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nl-NL" sz="1200" dirty="0" smtClean="0"/>
                        <a:t>Gender</a:t>
                      </a:r>
                      <a:endParaRPr lang="nl-NL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/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nl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239">
                <a:tc>
                  <a:txBody>
                    <a:bodyPr/>
                    <a:lstStyle/>
                    <a:p>
                      <a:r>
                        <a:rPr lang="nl-NL" sz="1200" b="1" dirty="0" err="1" smtClean="0"/>
                        <a:t>Region</a:t>
                      </a:r>
                      <a:endParaRPr lang="nl-NL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200" b="0" dirty="0" smtClean="0"/>
                        <a:t>Male</a:t>
                      </a:r>
                      <a:endParaRPr lang="nl-NL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200" b="0" dirty="0" smtClean="0"/>
                        <a:t>Female</a:t>
                      </a:r>
                      <a:endParaRPr lang="nl-NL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200" b="1" dirty="0" smtClean="0"/>
                        <a:t>Total</a:t>
                      </a:r>
                      <a:endParaRPr lang="nl-NL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239"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Central</a:t>
                      </a:r>
                      <a:endParaRPr lang="nl-NL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u="none" strike="noStrike" dirty="0"/>
                        <a:t>48%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u="none" strike="noStrike" dirty="0"/>
                        <a:t>11%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u="none" strike="noStrike" dirty="0"/>
                        <a:t>37%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239"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North</a:t>
                      </a:r>
                      <a:endParaRPr lang="nl-NL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u="none" strike="noStrike"/>
                        <a:t>33%</a:t>
                      </a:r>
                      <a:endParaRPr lang="nl-NL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u="none" strike="noStrike" dirty="0"/>
                        <a:t>56%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u="none" strike="noStrike" dirty="0"/>
                        <a:t>40%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239"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South</a:t>
                      </a:r>
                      <a:endParaRPr lang="nl-NL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u="none" strike="noStrike"/>
                        <a:t>19%</a:t>
                      </a:r>
                      <a:endParaRPr lang="nl-NL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u="none" strike="noStrike" dirty="0"/>
                        <a:t>33%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u="none" strike="noStrike" dirty="0"/>
                        <a:t>23%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239">
                <a:tc>
                  <a:txBody>
                    <a:bodyPr/>
                    <a:lstStyle/>
                    <a:p>
                      <a:r>
                        <a:rPr lang="nl-NL" sz="1200" b="1" dirty="0" smtClean="0"/>
                        <a:t>Total</a:t>
                      </a:r>
                      <a:endParaRPr lang="nl-NL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u="none" strike="noStrike" dirty="0"/>
                        <a:t>100%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u="none" strike="noStrike" dirty="0"/>
                        <a:t>100%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u="none" strike="noStrike" dirty="0"/>
                        <a:t>100%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Tekstvak 6"/>
          <p:cNvSpPr txBox="1"/>
          <p:nvPr/>
        </p:nvSpPr>
        <p:spPr>
          <a:xfrm>
            <a:off x="4680546" y="3271633"/>
            <a:ext cx="3963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Column percentages: </a:t>
            </a:r>
            <a:r>
              <a:rPr lang="nl-NL" dirty="0" err="1" smtClean="0"/>
              <a:t>distribution</a:t>
            </a:r>
            <a:r>
              <a:rPr lang="nl-NL" dirty="0" smtClean="0"/>
              <a:t> of men/</a:t>
            </a:r>
            <a:r>
              <a:rPr lang="nl-NL" dirty="0" err="1" smtClean="0"/>
              <a:t>women</a:t>
            </a:r>
            <a:r>
              <a:rPr lang="nl-NL" dirty="0" smtClean="0"/>
              <a:t> over </a:t>
            </a:r>
            <a:r>
              <a:rPr lang="nl-NL" dirty="0" err="1" smtClean="0"/>
              <a:t>region</a:t>
            </a:r>
            <a:r>
              <a:rPr lang="nl-NL" dirty="0" err="1"/>
              <a:t>s</a:t>
            </a:r>
            <a:endParaRPr lang="nl-NL" dirty="0"/>
          </a:p>
        </p:txBody>
      </p:sp>
      <p:sp>
        <p:nvSpPr>
          <p:cNvPr id="8" name="Tekstvak 7"/>
          <p:cNvSpPr txBox="1"/>
          <p:nvPr/>
        </p:nvSpPr>
        <p:spPr>
          <a:xfrm>
            <a:off x="4680546" y="6220708"/>
            <a:ext cx="4392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/>
              <a:t>Row</a:t>
            </a:r>
            <a:r>
              <a:rPr lang="nl-NL" dirty="0" smtClean="0"/>
              <a:t> percentages: ratio of men/</a:t>
            </a:r>
            <a:r>
              <a:rPr lang="nl-NL" dirty="0" err="1" smtClean="0"/>
              <a:t>women</a:t>
            </a:r>
            <a:r>
              <a:rPr lang="nl-NL" dirty="0" smtClean="0"/>
              <a:t> per </a:t>
            </a:r>
            <a:r>
              <a:rPr lang="nl-NL" dirty="0" err="1" smtClean="0"/>
              <a:t>region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70373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7584" y="122908"/>
            <a:ext cx="6172200" cy="1077218"/>
          </a:xfrm>
        </p:spPr>
        <p:txBody>
          <a:bodyPr/>
          <a:lstStyle/>
          <a:p>
            <a:r>
              <a:rPr lang="nl-NL" dirty="0" err="1" smtClean="0"/>
              <a:t>Exercise</a:t>
            </a:r>
            <a:r>
              <a:rPr lang="nl-NL" dirty="0" smtClean="0"/>
              <a:t> 1: </a:t>
            </a:r>
            <a:r>
              <a:rPr lang="nl-NL" dirty="0" err="1" smtClean="0"/>
              <a:t>exploring</a:t>
            </a:r>
            <a:r>
              <a:rPr lang="nl-NL" dirty="0" smtClean="0"/>
              <a:t> </a:t>
            </a:r>
            <a:r>
              <a:rPr lang="nl-NL" dirty="0" err="1" smtClean="0"/>
              <a:t>qualitative</a:t>
            </a:r>
            <a:r>
              <a:rPr lang="nl-NL" dirty="0" smtClean="0"/>
              <a:t> variables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83568" y="1700808"/>
            <a:ext cx="7881938" cy="6050887"/>
          </a:xfrm>
        </p:spPr>
        <p:txBody>
          <a:bodyPr/>
          <a:lstStyle/>
          <a:p>
            <a:pPr marL="0" indent="0"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Choose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of the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qualitative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variables in the class data set as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your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independent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dependent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qualitative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Using Seaborn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Pandas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make:</a:t>
            </a: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frequencies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your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independent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suitable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graph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your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independent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crosstable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column 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percentages</a:t>
            </a: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simple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bar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graph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stacked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of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the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relation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between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variables</a:t>
            </a:r>
          </a:p>
          <a:p>
            <a:pPr>
              <a:buFont typeface="+mj-lt"/>
              <a:buAutoNum type="arabicPeriod"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What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is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your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conclusion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about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relation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between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the variables? </a:t>
            </a:r>
          </a:p>
          <a:p>
            <a:pPr marL="0" indent="0">
              <a:buNone/>
            </a:pPr>
            <a:endParaRPr lang="nl-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68683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Topics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5262979"/>
          </a:xfrm>
        </p:spPr>
        <p:txBody>
          <a:bodyPr/>
          <a:lstStyle/>
          <a:p>
            <a:r>
              <a:rPr lang="nl-NL" sz="2400" dirty="0" smtClean="0"/>
              <a:t>Variables: </a:t>
            </a:r>
            <a:r>
              <a:rPr lang="nl-NL" sz="2400" dirty="0" err="1" smtClean="0"/>
              <a:t>terminology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dirty="0" err="1" smtClean="0"/>
              <a:t>Exploring</a:t>
            </a:r>
            <a:r>
              <a:rPr lang="nl-NL" sz="2400" dirty="0" smtClean="0"/>
              <a:t> </a:t>
            </a:r>
            <a:r>
              <a:rPr lang="nl-NL" sz="2400" dirty="0" smtClean="0"/>
              <a:t>1 or 2 </a:t>
            </a:r>
            <a:r>
              <a:rPr lang="nl-NL" sz="2400" dirty="0" err="1" smtClean="0"/>
              <a:t>qualitative</a:t>
            </a:r>
            <a:r>
              <a:rPr lang="nl-NL" sz="2400" dirty="0" smtClean="0"/>
              <a:t> variables</a:t>
            </a:r>
          </a:p>
          <a:p>
            <a:endParaRPr lang="nl-NL" sz="2400" dirty="0"/>
          </a:p>
          <a:p>
            <a:r>
              <a:rPr lang="nl-NL" sz="2400" dirty="0" err="1" smtClean="0"/>
              <a:t>Exploring</a:t>
            </a:r>
            <a:r>
              <a:rPr lang="nl-NL" sz="2400" dirty="0" smtClean="0"/>
              <a:t> </a:t>
            </a:r>
            <a:r>
              <a:rPr lang="nl-NL" sz="2400" dirty="0" err="1" smtClean="0"/>
              <a:t>relation</a:t>
            </a:r>
            <a:r>
              <a:rPr lang="nl-NL" sz="2400" dirty="0" smtClean="0"/>
              <a:t> </a:t>
            </a:r>
            <a:r>
              <a:rPr lang="nl-NL" sz="2400" dirty="0" err="1" smtClean="0"/>
              <a:t>between</a:t>
            </a:r>
            <a:r>
              <a:rPr lang="nl-NL" sz="2400" dirty="0" smtClean="0"/>
              <a:t> </a:t>
            </a:r>
            <a:r>
              <a:rPr lang="nl-NL" sz="2400" dirty="0" err="1" smtClean="0"/>
              <a:t>qualitative</a:t>
            </a:r>
            <a:r>
              <a:rPr lang="nl-NL" sz="2400" dirty="0" smtClean="0"/>
              <a:t> &amp; </a:t>
            </a:r>
            <a:r>
              <a:rPr lang="nl-NL" sz="2400" dirty="0" err="1" smtClean="0"/>
              <a:t>quantitative</a:t>
            </a:r>
            <a:r>
              <a:rPr lang="nl-NL" sz="2400" dirty="0" smtClean="0"/>
              <a:t> variables</a:t>
            </a:r>
          </a:p>
          <a:p>
            <a:endParaRPr lang="nl-NL" sz="2400" dirty="0" smtClean="0"/>
          </a:p>
          <a:p>
            <a:r>
              <a:rPr lang="nl-NL" sz="2400" dirty="0" err="1" smtClean="0"/>
              <a:t>Correlation</a:t>
            </a:r>
            <a:endParaRPr lang="nl-NL" sz="2400" dirty="0" smtClean="0"/>
          </a:p>
          <a:p>
            <a:endParaRPr lang="nl-NL" sz="2400" dirty="0" smtClean="0"/>
          </a:p>
          <a:p>
            <a:r>
              <a:rPr lang="nl-NL" sz="2400" dirty="0" smtClean="0"/>
              <a:t>Hypothesis </a:t>
            </a:r>
            <a:r>
              <a:rPr lang="nl-NL" sz="2400" dirty="0" err="1" smtClean="0"/>
              <a:t>testing</a:t>
            </a:r>
            <a:endParaRPr lang="nl-NL" sz="2400" dirty="0" smtClean="0"/>
          </a:p>
          <a:p>
            <a:endParaRPr lang="nl-NL" sz="2400" dirty="0" smtClean="0"/>
          </a:p>
          <a:p>
            <a:pPr marL="0" indent="0">
              <a:buNone/>
            </a:pP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41347810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Distributional</a:t>
            </a:r>
            <a:r>
              <a:rPr lang="nl-NL" dirty="0" smtClean="0"/>
              <a:t> </a:t>
            </a:r>
            <a:r>
              <a:rPr lang="nl-NL" dirty="0" err="1" smtClean="0"/>
              <a:t>graphs</a:t>
            </a:r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4944" y="2434584"/>
            <a:ext cx="4615835" cy="2646412"/>
          </a:xfrm>
          <a:prstGeom prst="rect">
            <a:avLst/>
          </a:prstGeom>
        </p:spPr>
      </p:pic>
      <p:sp>
        <p:nvSpPr>
          <p:cNvPr id="5" name="Tekstvak 4"/>
          <p:cNvSpPr txBox="1"/>
          <p:nvPr/>
        </p:nvSpPr>
        <p:spPr>
          <a:xfrm>
            <a:off x="5076056" y="5543558"/>
            <a:ext cx="3368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Boxplot</a:t>
            </a:r>
            <a:r>
              <a:rPr lang="nl-NL" dirty="0" smtClean="0"/>
              <a:t> </a:t>
            </a:r>
            <a:r>
              <a:rPr lang="nl-NL" dirty="0" smtClean="0"/>
              <a:t>(</a:t>
            </a:r>
            <a:r>
              <a:rPr lang="nl-NL" dirty="0" err="1" smtClean="0"/>
              <a:t>with</a:t>
            </a:r>
            <a:r>
              <a:rPr lang="nl-NL" dirty="0" smtClean="0"/>
              <a:t> </a:t>
            </a:r>
            <a:r>
              <a:rPr lang="nl-NL" dirty="0" err="1" smtClean="0"/>
              <a:t>actual</a:t>
            </a:r>
            <a:r>
              <a:rPr lang="nl-NL" dirty="0" smtClean="0"/>
              <a:t> data </a:t>
            </a:r>
            <a:r>
              <a:rPr lang="nl-NL" dirty="0" err="1" smtClean="0"/>
              <a:t>superimposed</a:t>
            </a:r>
            <a:r>
              <a:rPr lang="nl-NL" dirty="0" smtClean="0"/>
              <a:t>)</a:t>
            </a:r>
            <a:endParaRPr lang="nl-NL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840" y="2420888"/>
            <a:ext cx="2920992" cy="2920992"/>
          </a:xfrm>
          <a:prstGeom prst="rect">
            <a:avLst/>
          </a:prstGeom>
        </p:spPr>
      </p:pic>
      <p:sp>
        <p:nvSpPr>
          <p:cNvPr id="7" name="Tekstvak 6"/>
          <p:cNvSpPr txBox="1"/>
          <p:nvPr/>
        </p:nvSpPr>
        <p:spPr>
          <a:xfrm>
            <a:off x="1276840" y="5517232"/>
            <a:ext cx="29209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Multiple </a:t>
            </a:r>
            <a:r>
              <a:rPr lang="nl-NL" dirty="0" err="1" smtClean="0"/>
              <a:t>density</a:t>
            </a:r>
            <a:r>
              <a:rPr lang="nl-NL" dirty="0" smtClean="0"/>
              <a:t> plots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medians</a:t>
            </a:r>
            <a:endParaRPr lang="nl-NL" dirty="0" smtClean="0"/>
          </a:p>
          <a:p>
            <a:r>
              <a:rPr lang="nl-NL" dirty="0" smtClean="0"/>
              <a:t>(</a:t>
            </a:r>
            <a:r>
              <a:rPr lang="nl-NL" dirty="0" err="1" smtClean="0"/>
              <a:t>note</a:t>
            </a:r>
            <a:r>
              <a:rPr lang="nl-NL" dirty="0" smtClean="0"/>
              <a:t> the </a:t>
            </a:r>
            <a:r>
              <a:rPr lang="nl-NL" dirty="0" err="1" smtClean="0"/>
              <a:t>logarithmic</a:t>
            </a:r>
            <a:r>
              <a:rPr lang="nl-NL" dirty="0" smtClean="0"/>
              <a:t> </a:t>
            </a:r>
            <a:r>
              <a:rPr lang="nl-NL" dirty="0" err="1" smtClean="0"/>
              <a:t>scale</a:t>
            </a:r>
            <a:r>
              <a:rPr lang="nl-NL" dirty="0" smtClean="0"/>
              <a:t>!)</a:t>
            </a:r>
            <a:endParaRPr lang="nl-NL" dirty="0"/>
          </a:p>
        </p:txBody>
      </p:sp>
      <p:sp>
        <p:nvSpPr>
          <p:cNvPr id="9" name="Tekstvak 8"/>
          <p:cNvSpPr txBox="1"/>
          <p:nvPr/>
        </p:nvSpPr>
        <p:spPr>
          <a:xfrm>
            <a:off x="1043608" y="1550201"/>
            <a:ext cx="7039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/>
              <a:t>There</a:t>
            </a:r>
            <a:r>
              <a:rPr lang="nl-NL" dirty="0" smtClean="0"/>
              <a:t> is no </a:t>
            </a:r>
            <a:r>
              <a:rPr lang="nl-NL" dirty="0" err="1" smtClean="0"/>
              <a:t>exercise</a:t>
            </a:r>
            <a:r>
              <a:rPr lang="nl-NL" dirty="0"/>
              <a:t> </a:t>
            </a:r>
            <a:r>
              <a:rPr lang="nl-NL" dirty="0" err="1" smtClean="0"/>
              <a:t>for</a:t>
            </a:r>
            <a:r>
              <a:rPr lang="nl-NL" dirty="0" smtClean="0"/>
              <a:t> this</a:t>
            </a:r>
            <a:r>
              <a:rPr lang="nl-NL" dirty="0"/>
              <a:t> </a:t>
            </a:r>
            <a:r>
              <a:rPr lang="nl-NL" dirty="0" smtClean="0"/>
              <a:t>topic, but </a:t>
            </a:r>
            <a:r>
              <a:rPr lang="nl-NL" dirty="0" err="1" smtClean="0"/>
              <a:t>see</a:t>
            </a:r>
            <a:r>
              <a:rPr lang="nl-NL" dirty="0" smtClean="0"/>
              <a:t> </a:t>
            </a:r>
            <a:r>
              <a:rPr lang="nl-NL" dirty="0" smtClean="0">
                <a:hlinkClick r:id="rId4"/>
              </a:rPr>
              <a:t>this </a:t>
            </a:r>
            <a:r>
              <a:rPr lang="nl-NL" dirty="0" err="1" smtClean="0">
                <a:hlinkClick r:id="rId4"/>
              </a:rPr>
              <a:t>documentation</a:t>
            </a:r>
            <a:r>
              <a:rPr lang="nl-NL" dirty="0" smtClean="0"/>
              <a:t>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when</a:t>
            </a:r>
            <a:r>
              <a:rPr lang="nl-NL" dirty="0" smtClean="0"/>
              <a:t> </a:t>
            </a:r>
            <a:r>
              <a:rPr lang="nl-NL" dirty="0" err="1" smtClean="0"/>
              <a:t>you</a:t>
            </a:r>
            <a:r>
              <a:rPr lang="nl-NL" dirty="0" smtClean="0"/>
              <a:t> </a:t>
            </a:r>
            <a:r>
              <a:rPr lang="nl-NL" dirty="0" err="1" smtClean="0"/>
              <a:t>work</a:t>
            </a:r>
            <a:r>
              <a:rPr lang="nl-NL" dirty="0" smtClean="0"/>
              <a:t> on </a:t>
            </a:r>
            <a:r>
              <a:rPr lang="nl-NL" dirty="0" err="1" smtClean="0"/>
              <a:t>Assignment</a:t>
            </a:r>
            <a:r>
              <a:rPr lang="nl-NL" dirty="0" smtClean="0"/>
              <a:t> 1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1249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Bar </a:t>
            </a:r>
            <a:r>
              <a:rPr lang="nl-NL" dirty="0" err="1" smtClean="0"/>
              <a:t>graphs</a:t>
            </a:r>
            <a:r>
              <a:rPr lang="nl-NL" dirty="0" smtClean="0"/>
              <a:t> (summary data)</a:t>
            </a:r>
            <a:endParaRPr lang="nl-NL" dirty="0"/>
          </a:p>
        </p:txBody>
      </p:sp>
      <p:pic>
        <p:nvPicPr>
          <p:cNvPr id="5" name="Tijdelijke aanduiding voor inhoud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918983"/>
            <a:ext cx="3582059" cy="2016224"/>
          </a:xfrm>
        </p:spPr>
      </p:pic>
      <p:pic>
        <p:nvPicPr>
          <p:cNvPr id="4" name="Afbeelding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77" b="7377"/>
          <a:stretch/>
        </p:blipFill>
        <p:spPr>
          <a:xfrm>
            <a:off x="4572000" y="2276872"/>
            <a:ext cx="4212251" cy="2658335"/>
          </a:xfrm>
          <a:prstGeom prst="rect">
            <a:avLst/>
          </a:prstGeom>
        </p:spPr>
      </p:pic>
      <p:sp>
        <p:nvSpPr>
          <p:cNvPr id="8" name="Tekstvak 7"/>
          <p:cNvSpPr txBox="1"/>
          <p:nvPr/>
        </p:nvSpPr>
        <p:spPr>
          <a:xfrm>
            <a:off x="971600" y="5229200"/>
            <a:ext cx="30075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Without error bars (</a:t>
            </a:r>
            <a:r>
              <a:rPr lang="nl-NL" dirty="0" err="1" smtClean="0"/>
              <a:t>population</a:t>
            </a:r>
            <a:r>
              <a:rPr lang="nl-NL" dirty="0" smtClean="0"/>
              <a:t> data)</a:t>
            </a:r>
            <a:endParaRPr lang="nl-NL" dirty="0"/>
          </a:p>
        </p:txBody>
      </p:sp>
      <p:sp>
        <p:nvSpPr>
          <p:cNvPr id="9" name="Tekstvak 8"/>
          <p:cNvSpPr txBox="1"/>
          <p:nvPr/>
        </p:nvSpPr>
        <p:spPr>
          <a:xfrm>
            <a:off x="5220072" y="5229199"/>
            <a:ext cx="25106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With</a:t>
            </a:r>
            <a:r>
              <a:rPr lang="nl-NL" dirty="0" smtClean="0"/>
              <a:t> error bars (sample data)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123662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Bar </a:t>
            </a:r>
            <a:r>
              <a:rPr lang="nl-NL" dirty="0" err="1" smtClean="0"/>
              <a:t>graphs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66" b="15650"/>
          <a:stretch/>
        </p:blipFill>
        <p:spPr>
          <a:xfrm>
            <a:off x="179512" y="1783821"/>
            <a:ext cx="8701786" cy="3600400"/>
          </a:xfrm>
          <a:prstGeom prst="rect">
            <a:avLst/>
          </a:prstGeom>
        </p:spPr>
      </p:pic>
      <p:sp>
        <p:nvSpPr>
          <p:cNvPr id="5" name="Tekstvak 4"/>
          <p:cNvSpPr txBox="1"/>
          <p:nvPr/>
        </p:nvSpPr>
        <p:spPr>
          <a:xfrm>
            <a:off x="3924300" y="580526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>
                <a:hlinkClick r:id="rId3"/>
              </a:rPr>
              <a:t>Blog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62886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Topics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5262979"/>
          </a:xfrm>
        </p:spPr>
        <p:txBody>
          <a:bodyPr/>
          <a:lstStyle/>
          <a:p>
            <a:r>
              <a:rPr lang="nl-NL" sz="2400" dirty="0" smtClean="0"/>
              <a:t>Variables: </a:t>
            </a:r>
            <a:r>
              <a:rPr lang="nl-NL" sz="2400" dirty="0" err="1" smtClean="0"/>
              <a:t>terminology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dirty="0" err="1" smtClean="0"/>
              <a:t>Exploring</a:t>
            </a:r>
            <a:r>
              <a:rPr lang="nl-NL" sz="2400" dirty="0" smtClean="0"/>
              <a:t> </a:t>
            </a:r>
            <a:r>
              <a:rPr lang="nl-NL" sz="2400" dirty="0" smtClean="0"/>
              <a:t>1 or 2 </a:t>
            </a:r>
            <a:r>
              <a:rPr lang="nl-NL" sz="2400" dirty="0" err="1" smtClean="0"/>
              <a:t>qualitative</a:t>
            </a:r>
            <a:r>
              <a:rPr lang="nl-NL" sz="2400" dirty="0" smtClean="0"/>
              <a:t> variables</a:t>
            </a:r>
          </a:p>
          <a:p>
            <a:endParaRPr lang="nl-NL" sz="2400" dirty="0"/>
          </a:p>
          <a:p>
            <a:r>
              <a:rPr lang="nl-NL" sz="2400" dirty="0" err="1" smtClean="0"/>
              <a:t>Exploring</a:t>
            </a:r>
            <a:r>
              <a:rPr lang="nl-NL" sz="2400" dirty="0" smtClean="0"/>
              <a:t> </a:t>
            </a:r>
            <a:r>
              <a:rPr lang="nl-NL" sz="2400" dirty="0" err="1" smtClean="0"/>
              <a:t>relation</a:t>
            </a:r>
            <a:r>
              <a:rPr lang="nl-NL" sz="2400" dirty="0" smtClean="0"/>
              <a:t> </a:t>
            </a:r>
            <a:r>
              <a:rPr lang="nl-NL" sz="2400" dirty="0" err="1" smtClean="0"/>
              <a:t>between</a:t>
            </a:r>
            <a:r>
              <a:rPr lang="nl-NL" sz="2400" dirty="0" smtClean="0"/>
              <a:t> </a:t>
            </a:r>
            <a:r>
              <a:rPr lang="nl-NL" sz="2400" dirty="0" err="1" smtClean="0"/>
              <a:t>qualitative</a:t>
            </a:r>
            <a:r>
              <a:rPr lang="nl-NL" sz="2400" dirty="0" smtClean="0"/>
              <a:t> &amp; </a:t>
            </a:r>
            <a:r>
              <a:rPr lang="nl-NL" sz="2400" dirty="0" err="1" smtClean="0"/>
              <a:t>quantitative</a:t>
            </a:r>
            <a:r>
              <a:rPr lang="nl-NL" sz="2400" dirty="0" smtClean="0"/>
              <a:t> variables</a:t>
            </a:r>
          </a:p>
          <a:p>
            <a:endParaRPr lang="nl-NL" sz="2400" dirty="0" smtClean="0"/>
          </a:p>
          <a:p>
            <a:r>
              <a:rPr lang="nl-NL" sz="2400" dirty="0" err="1" smtClean="0"/>
              <a:t>Correlation</a:t>
            </a:r>
            <a:endParaRPr lang="nl-NL" sz="2400" dirty="0" smtClean="0"/>
          </a:p>
          <a:p>
            <a:endParaRPr lang="nl-NL" sz="2400" dirty="0" smtClean="0"/>
          </a:p>
          <a:p>
            <a:r>
              <a:rPr lang="nl-NL" sz="2400" dirty="0" smtClean="0"/>
              <a:t>Hypothesis </a:t>
            </a:r>
            <a:r>
              <a:rPr lang="nl-NL" sz="2400" dirty="0" err="1" smtClean="0"/>
              <a:t>testing</a:t>
            </a:r>
            <a:endParaRPr lang="nl-NL" sz="2400" dirty="0" smtClean="0"/>
          </a:p>
          <a:p>
            <a:endParaRPr lang="nl-NL" sz="2400" dirty="0" smtClean="0"/>
          </a:p>
          <a:p>
            <a:pPr marL="0" indent="0">
              <a:buNone/>
            </a:pP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24391002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234931"/>
            <a:ext cx="6172200" cy="954107"/>
          </a:xfrm>
        </p:spPr>
        <p:txBody>
          <a:bodyPr/>
          <a:lstStyle/>
          <a:p>
            <a:r>
              <a:rPr lang="nl-NL" sz="2800" dirty="0" err="1" smtClean="0"/>
              <a:t>Relation</a:t>
            </a:r>
            <a:r>
              <a:rPr lang="nl-NL" sz="2800" dirty="0" smtClean="0"/>
              <a:t> </a:t>
            </a:r>
            <a:r>
              <a:rPr lang="nl-NL" sz="2800" dirty="0" err="1" smtClean="0"/>
              <a:t>between</a:t>
            </a:r>
            <a:r>
              <a:rPr lang="nl-NL" sz="2800" dirty="0" smtClean="0"/>
              <a:t> </a:t>
            </a:r>
            <a:r>
              <a:rPr lang="nl-NL" sz="2800" dirty="0" err="1" smtClean="0"/>
              <a:t>two</a:t>
            </a:r>
            <a:r>
              <a:rPr lang="nl-NL" sz="2800" dirty="0" smtClean="0"/>
              <a:t> </a:t>
            </a:r>
            <a:r>
              <a:rPr lang="nl-NL" sz="2800" dirty="0" err="1" smtClean="0"/>
              <a:t>quantitative</a:t>
            </a:r>
            <a:r>
              <a:rPr lang="nl-NL" sz="2800" dirty="0" smtClean="0"/>
              <a:t> variables: </a:t>
            </a:r>
            <a:r>
              <a:rPr lang="nl-NL" sz="2800" dirty="0" err="1" smtClean="0"/>
              <a:t>scatterplot</a:t>
            </a:r>
            <a:endParaRPr lang="nl-NL" sz="2800" dirty="0"/>
          </a:p>
        </p:txBody>
      </p:sp>
      <p:pic>
        <p:nvPicPr>
          <p:cNvPr id="4" name="Picture 2" descr="http://i.stack.imgur.com/TWQa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0" y="1412776"/>
            <a:ext cx="4914900" cy="430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kstvak 4"/>
          <p:cNvSpPr txBox="1"/>
          <p:nvPr/>
        </p:nvSpPr>
        <p:spPr>
          <a:xfrm>
            <a:off x="1951484" y="5877272"/>
            <a:ext cx="6810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/>
              </a:rPr>
              <a:t>Does chocolate consumption really boost Nobel Award chances?</a:t>
            </a:r>
          </a:p>
          <a:p>
            <a:r>
              <a:rPr lang="nl-NL" dirty="0" err="1" smtClean="0">
                <a:hlinkClick r:id="rId3"/>
              </a:rPr>
              <a:t>Maurage</a:t>
            </a:r>
            <a:r>
              <a:rPr lang="nl-NL" dirty="0" smtClean="0">
                <a:hlinkClick r:id="rId3"/>
              </a:rPr>
              <a:t>, Heeren, &amp; </a:t>
            </a:r>
            <a:r>
              <a:rPr lang="nl-NL" dirty="0" err="1" smtClean="0">
                <a:hlinkClick r:id="rId3"/>
              </a:rPr>
              <a:t>Pesenti</a:t>
            </a:r>
            <a:r>
              <a:rPr lang="nl-NL" dirty="0" smtClean="0">
                <a:hlinkClick r:id="rId3"/>
              </a:rPr>
              <a:t> (2013)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09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/>
          </p:cNvSpPr>
          <p:nvPr/>
        </p:nvSpPr>
        <p:spPr bwMode="auto">
          <a:xfrm>
            <a:off x="683568" y="527583"/>
            <a:ext cx="6172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nl-NL" kern="0" smtClean="0"/>
              <a:t>Check-in</a:t>
            </a:r>
            <a:endParaRPr lang="nl-NL" kern="0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176" y="2492896"/>
            <a:ext cx="2253070" cy="2016224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880" y="2616786"/>
            <a:ext cx="2129219" cy="1988089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217" y="2712543"/>
            <a:ext cx="1873659" cy="179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3769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Scatterplot</a:t>
            </a:r>
            <a:r>
              <a:rPr lang="nl-NL" dirty="0" smtClean="0"/>
              <a:t> matrix</a:t>
            </a:r>
            <a:endParaRPr lang="nl-NL" dirty="0"/>
          </a:p>
        </p:txBody>
      </p:sp>
      <p:sp>
        <p:nvSpPr>
          <p:cNvPr id="5" name="Rechthoek 4"/>
          <p:cNvSpPr/>
          <p:nvPr/>
        </p:nvSpPr>
        <p:spPr>
          <a:xfrm>
            <a:off x="2286000" y="-232851067"/>
            <a:ext cx="4572000" cy="472560134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275" y="1556792"/>
            <a:ext cx="4810125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47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Anscombe’s</a:t>
            </a:r>
            <a:r>
              <a:rPr lang="nl-NL" dirty="0" smtClean="0"/>
              <a:t> </a:t>
            </a:r>
            <a:r>
              <a:rPr lang="nl-NL" dirty="0" err="1" smtClean="0"/>
              <a:t>quartet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1138773"/>
          </a:xfrm>
        </p:spPr>
        <p:txBody>
          <a:bodyPr/>
          <a:lstStyle/>
          <a:p>
            <a:r>
              <a:rPr lang="nl-NL" sz="2000" dirty="0" err="1" smtClean="0"/>
              <a:t>All</a:t>
            </a:r>
            <a:r>
              <a:rPr lang="nl-NL" sz="2000" dirty="0" smtClean="0"/>
              <a:t> these data sets have the </a:t>
            </a:r>
            <a:r>
              <a:rPr lang="nl-NL" sz="2000" dirty="0" err="1" smtClean="0"/>
              <a:t>same</a:t>
            </a:r>
            <a:r>
              <a:rPr lang="nl-NL" sz="2000" dirty="0" smtClean="0"/>
              <a:t> mean, </a:t>
            </a:r>
            <a:r>
              <a:rPr lang="nl-NL" sz="2000" dirty="0" err="1" smtClean="0"/>
              <a:t>variance</a:t>
            </a:r>
            <a:r>
              <a:rPr lang="nl-NL" sz="2000" dirty="0"/>
              <a:t> </a:t>
            </a:r>
            <a:r>
              <a:rPr lang="nl-NL" sz="2000" dirty="0" smtClean="0"/>
              <a:t>&amp; </a:t>
            </a:r>
            <a:r>
              <a:rPr lang="nl-NL" sz="2000" dirty="0" err="1" smtClean="0"/>
              <a:t>correlation</a:t>
            </a:r>
            <a:endParaRPr lang="nl-NL" sz="2000" dirty="0" smtClean="0"/>
          </a:p>
          <a:p>
            <a:endParaRPr lang="nl-NL" sz="2000" dirty="0"/>
          </a:p>
          <a:p>
            <a:r>
              <a:rPr lang="nl-NL" sz="2000" dirty="0" smtClean="0"/>
              <a:t>Always </a:t>
            </a:r>
            <a:r>
              <a:rPr lang="nl-NL" sz="2000" dirty="0" err="1" smtClean="0"/>
              <a:t>visualize</a:t>
            </a:r>
            <a:r>
              <a:rPr lang="nl-NL" sz="2000" dirty="0" smtClean="0"/>
              <a:t> </a:t>
            </a:r>
            <a:r>
              <a:rPr lang="nl-NL" sz="2000" dirty="0" err="1" smtClean="0"/>
              <a:t>your</a:t>
            </a:r>
            <a:r>
              <a:rPr lang="nl-NL" sz="2000" dirty="0" smtClean="0"/>
              <a:t> data!</a:t>
            </a:r>
            <a:endParaRPr lang="nl-NL" sz="2000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3140968"/>
            <a:ext cx="4270673" cy="3106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01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Correlation</a:t>
            </a:r>
            <a:r>
              <a:rPr lang="nl-NL" dirty="0" smtClean="0"/>
              <a:t>: </a:t>
            </a:r>
            <a:r>
              <a:rPr lang="nl-NL" dirty="0" err="1" smtClean="0"/>
              <a:t>Pearson’s</a:t>
            </a:r>
            <a:r>
              <a:rPr lang="nl-NL" dirty="0" smtClean="0"/>
              <a:t> </a:t>
            </a:r>
            <a:r>
              <a:rPr lang="nl-NL" i="1" dirty="0" smtClean="0"/>
              <a:t>r</a:t>
            </a:r>
            <a:endParaRPr lang="nl-NL" i="1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809263"/>
            <a:ext cx="5832648" cy="2449146"/>
          </a:xfrm>
          <a:prstGeom prst="rect">
            <a:avLst/>
          </a:prstGeom>
        </p:spPr>
      </p:pic>
      <p:sp>
        <p:nvSpPr>
          <p:cNvPr id="9" name="Tekstvak 8"/>
          <p:cNvSpPr txBox="1"/>
          <p:nvPr/>
        </p:nvSpPr>
        <p:spPr>
          <a:xfrm>
            <a:off x="6876256" y="1906090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/>
              <a:t>Linear</a:t>
            </a:r>
            <a:r>
              <a:rPr lang="nl-NL" dirty="0" smtClean="0"/>
              <a:t> relations</a:t>
            </a:r>
            <a:endParaRPr lang="nl-NL" dirty="0"/>
          </a:p>
        </p:txBody>
      </p:sp>
      <p:sp>
        <p:nvSpPr>
          <p:cNvPr id="10" name="Tekstvak 9"/>
          <p:cNvSpPr txBox="1"/>
          <p:nvPr/>
        </p:nvSpPr>
        <p:spPr>
          <a:xfrm>
            <a:off x="6876256" y="3759906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Non-</a:t>
            </a:r>
            <a:r>
              <a:rPr lang="nl-NL" dirty="0" err="1" smtClean="0"/>
              <a:t>linear</a:t>
            </a:r>
            <a:r>
              <a:rPr lang="nl-NL" dirty="0" smtClean="0"/>
              <a:t> relations</a:t>
            </a:r>
            <a:endParaRPr lang="nl-NL" dirty="0"/>
          </a:p>
        </p:txBody>
      </p:sp>
      <p:sp>
        <p:nvSpPr>
          <p:cNvPr id="11" name="Tekstvak 10"/>
          <p:cNvSpPr txBox="1"/>
          <p:nvPr/>
        </p:nvSpPr>
        <p:spPr>
          <a:xfrm>
            <a:off x="6876256" y="2861913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/>
              <a:t>Linear</a:t>
            </a:r>
            <a:r>
              <a:rPr lang="nl-NL" dirty="0" smtClean="0"/>
              <a:t> relations (perfect </a:t>
            </a:r>
            <a:r>
              <a:rPr lang="nl-NL" dirty="0" err="1" smtClean="0"/>
              <a:t>correlation</a:t>
            </a:r>
            <a:r>
              <a:rPr lang="nl-NL" dirty="0" smtClean="0"/>
              <a:t>)</a:t>
            </a:r>
            <a:endParaRPr lang="nl-NL" dirty="0"/>
          </a:p>
        </p:txBody>
      </p:sp>
      <p:sp>
        <p:nvSpPr>
          <p:cNvPr id="15" name="Tekstvak 14"/>
          <p:cNvSpPr txBox="1"/>
          <p:nvPr/>
        </p:nvSpPr>
        <p:spPr>
          <a:xfrm>
            <a:off x="838200" y="4633182"/>
            <a:ext cx="44538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800" i="1" dirty="0"/>
              <a:t>r</a:t>
            </a:r>
            <a:r>
              <a:rPr lang="nl-NL" sz="1800" i="1" dirty="0" smtClean="0"/>
              <a:t> </a:t>
            </a:r>
            <a:r>
              <a:rPr lang="nl-NL" sz="1800" dirty="0" err="1" smtClean="0"/>
              <a:t>gives</a:t>
            </a:r>
            <a:r>
              <a:rPr lang="nl-NL" sz="1800" dirty="0" smtClean="0"/>
              <a:t> a </a:t>
            </a:r>
            <a:r>
              <a:rPr lang="nl-NL" sz="1800" dirty="0" err="1" smtClean="0"/>
              <a:t>measure</a:t>
            </a:r>
            <a:r>
              <a:rPr lang="nl-NL" sz="1800" dirty="0" smtClean="0"/>
              <a:t> of </a:t>
            </a:r>
            <a:r>
              <a:rPr lang="nl-NL" sz="1800" dirty="0" err="1" smtClean="0"/>
              <a:t>how</a:t>
            </a:r>
            <a:r>
              <a:rPr lang="nl-NL" sz="1800" dirty="0" smtClean="0"/>
              <a:t> </a:t>
            </a:r>
            <a:r>
              <a:rPr lang="nl-NL" sz="1800" dirty="0" err="1" smtClean="0"/>
              <a:t>much</a:t>
            </a:r>
            <a:r>
              <a:rPr lang="nl-NL" sz="1800" dirty="0" smtClean="0"/>
              <a:t> </a:t>
            </a:r>
            <a:r>
              <a:rPr lang="nl-NL" sz="1800" dirty="0" err="1" smtClean="0"/>
              <a:t>two</a:t>
            </a:r>
            <a:r>
              <a:rPr lang="nl-NL" sz="1800" dirty="0" smtClean="0"/>
              <a:t> </a:t>
            </a:r>
            <a:r>
              <a:rPr lang="nl-NL" sz="1800" dirty="0" err="1" smtClean="0"/>
              <a:t>quantative</a:t>
            </a:r>
            <a:r>
              <a:rPr lang="nl-NL" sz="1800" dirty="0" smtClean="0"/>
              <a:t> variables ‘move </a:t>
            </a:r>
            <a:r>
              <a:rPr lang="nl-NL" sz="1800" dirty="0" err="1" smtClean="0"/>
              <a:t>together</a:t>
            </a:r>
            <a:r>
              <a:rPr lang="nl-NL" sz="1800" dirty="0" smtClean="0"/>
              <a:t>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1800" i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800" dirty="0" err="1" smtClean="0"/>
              <a:t>Correlation</a:t>
            </a:r>
            <a:r>
              <a:rPr lang="nl-NL" sz="1800" dirty="0" smtClean="0"/>
              <a:t> is </a:t>
            </a:r>
            <a:r>
              <a:rPr lang="nl-NL" sz="1800" i="1" dirty="0" err="1" smtClean="0"/>
              <a:t>normalized</a:t>
            </a:r>
            <a:r>
              <a:rPr lang="nl-NL" sz="1800" dirty="0" smtClean="0"/>
              <a:t>. The </a:t>
            </a:r>
            <a:r>
              <a:rPr lang="nl-NL" sz="1800" dirty="0" err="1" smtClean="0"/>
              <a:t>variation</a:t>
            </a:r>
            <a:r>
              <a:rPr lang="nl-NL" sz="1800" dirty="0" smtClean="0"/>
              <a:t> in the X </a:t>
            </a:r>
            <a:r>
              <a:rPr lang="nl-NL" sz="1800" dirty="0" err="1" smtClean="0"/>
              <a:t>and</a:t>
            </a:r>
            <a:r>
              <a:rPr lang="nl-NL" sz="1800" dirty="0" smtClean="0"/>
              <a:t> Y </a:t>
            </a:r>
            <a:r>
              <a:rPr lang="nl-NL" sz="1800" dirty="0" err="1" smtClean="0"/>
              <a:t>values</a:t>
            </a:r>
            <a:r>
              <a:rPr lang="nl-NL" sz="1800" dirty="0" smtClean="0"/>
              <a:t> is ‘</a:t>
            </a:r>
            <a:r>
              <a:rPr lang="nl-NL" sz="1800" dirty="0" err="1" smtClean="0"/>
              <a:t>cancelled</a:t>
            </a:r>
            <a:r>
              <a:rPr lang="nl-NL" sz="1800" dirty="0" smtClean="0"/>
              <a:t> out’, </a:t>
            </a:r>
            <a:r>
              <a:rPr lang="nl-NL" sz="1800" dirty="0" err="1" smtClean="0"/>
              <a:t>so</a:t>
            </a:r>
            <a:r>
              <a:rPr lang="nl-NL" sz="1800" dirty="0" smtClean="0"/>
              <a:t> </a:t>
            </a:r>
            <a:r>
              <a:rPr lang="nl-NL" sz="1800" dirty="0" err="1" smtClean="0"/>
              <a:t>that</a:t>
            </a:r>
            <a:r>
              <a:rPr lang="nl-NL" sz="1800" dirty="0" smtClean="0"/>
              <a:t> the </a:t>
            </a:r>
            <a:r>
              <a:rPr lang="nl-NL" sz="1800" dirty="0" err="1" smtClean="0"/>
              <a:t>result</a:t>
            </a:r>
            <a:r>
              <a:rPr lang="nl-NL" sz="1800" dirty="0" smtClean="0"/>
              <a:t> is </a:t>
            </a:r>
            <a:r>
              <a:rPr lang="nl-NL" sz="1800" dirty="0" err="1" smtClean="0"/>
              <a:t>always</a:t>
            </a:r>
            <a:r>
              <a:rPr lang="nl-NL" sz="1800" dirty="0" smtClean="0"/>
              <a:t> </a:t>
            </a:r>
            <a:r>
              <a:rPr lang="nl-NL" sz="1800" dirty="0" err="1" smtClean="0"/>
              <a:t>between</a:t>
            </a:r>
            <a:r>
              <a:rPr lang="nl-NL" sz="1800" dirty="0" smtClean="0"/>
              <a:t> -1 </a:t>
            </a:r>
            <a:r>
              <a:rPr lang="nl-NL" sz="1800" dirty="0" err="1" smtClean="0"/>
              <a:t>and</a:t>
            </a:r>
            <a:r>
              <a:rPr lang="nl-NL" sz="1800" dirty="0" smtClean="0"/>
              <a:t> </a:t>
            </a:r>
            <a:r>
              <a:rPr lang="nl-NL" sz="1800" dirty="0" smtClean="0"/>
              <a:t>1</a:t>
            </a:r>
            <a:endParaRPr lang="nl-NL" sz="1800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4878634"/>
            <a:ext cx="3389799" cy="1003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569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Strength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3490186"/>
          </a:xfrm>
        </p:spPr>
        <p:txBody>
          <a:bodyPr/>
          <a:lstStyle/>
          <a:p>
            <a:r>
              <a:rPr lang="nl-NL" sz="2400" dirty="0" err="1" smtClean="0"/>
              <a:t>Weak</a:t>
            </a:r>
            <a:r>
              <a:rPr lang="nl-NL" sz="2400" dirty="0" smtClean="0"/>
              <a:t>  0.1 &lt; r &lt; 0.3</a:t>
            </a:r>
          </a:p>
          <a:p>
            <a:endParaRPr lang="nl-NL" sz="2400" dirty="0" smtClean="0"/>
          </a:p>
          <a:p>
            <a:r>
              <a:rPr lang="nl-NL" sz="2400" dirty="0" smtClean="0"/>
              <a:t>Moderate 0.3 &lt; r &lt; 0.6</a:t>
            </a:r>
          </a:p>
          <a:p>
            <a:endParaRPr lang="nl-NL" sz="2400" dirty="0" smtClean="0"/>
          </a:p>
          <a:p>
            <a:r>
              <a:rPr lang="nl-NL" sz="2400" dirty="0" smtClean="0"/>
              <a:t>Strong &gt; 0.6</a:t>
            </a:r>
          </a:p>
          <a:p>
            <a:endParaRPr lang="nl-NL" sz="2400" dirty="0"/>
          </a:p>
          <a:p>
            <a:pPr marL="0" indent="0">
              <a:buNone/>
            </a:pPr>
            <a:r>
              <a:rPr lang="nl-NL" sz="2400" dirty="0" err="1" smtClean="0"/>
              <a:t>Interpreation</a:t>
            </a:r>
            <a:r>
              <a:rPr lang="nl-NL" sz="2400" dirty="0" smtClean="0"/>
              <a:t> </a:t>
            </a:r>
            <a:r>
              <a:rPr lang="nl-NL" sz="2400" dirty="0" err="1" smtClean="0"/>
              <a:t>depends</a:t>
            </a:r>
            <a:r>
              <a:rPr lang="nl-NL" sz="2400" dirty="0" smtClean="0"/>
              <a:t> on context. Most </a:t>
            </a:r>
            <a:r>
              <a:rPr lang="nl-NL" sz="2400" dirty="0" err="1" smtClean="0"/>
              <a:t>correlations</a:t>
            </a:r>
            <a:r>
              <a:rPr lang="nl-NL" sz="2400" dirty="0" smtClean="0"/>
              <a:t> in </a:t>
            </a:r>
            <a:r>
              <a:rPr lang="nl-NL" sz="2400" dirty="0" err="1" smtClean="0"/>
              <a:t>social</a:t>
            </a:r>
            <a:r>
              <a:rPr lang="nl-NL" sz="2400" dirty="0" smtClean="0"/>
              <a:t> </a:t>
            </a:r>
            <a:r>
              <a:rPr lang="nl-NL" sz="2400" dirty="0" err="1" smtClean="0"/>
              <a:t>science</a:t>
            </a:r>
            <a:r>
              <a:rPr lang="nl-NL" sz="2400" dirty="0" smtClean="0"/>
              <a:t> are </a:t>
            </a:r>
            <a:r>
              <a:rPr lang="nl-NL" sz="2400" dirty="0" err="1" smtClean="0"/>
              <a:t>weak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269829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7584" y="615351"/>
            <a:ext cx="6172200" cy="584775"/>
          </a:xfrm>
        </p:spPr>
        <p:txBody>
          <a:bodyPr/>
          <a:lstStyle/>
          <a:p>
            <a:r>
              <a:rPr lang="nl-NL" dirty="0" err="1" smtClean="0"/>
              <a:t>Exercise</a:t>
            </a:r>
            <a:r>
              <a:rPr lang="nl-NL" dirty="0" smtClean="0"/>
              <a:t> 2: </a:t>
            </a:r>
            <a:r>
              <a:rPr lang="nl-NL" dirty="0" err="1" smtClean="0"/>
              <a:t>correlations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83568" y="1700808"/>
            <a:ext cx="7881938" cy="2111347"/>
          </a:xfrm>
        </p:spPr>
        <p:txBody>
          <a:bodyPr/>
          <a:lstStyle/>
          <a:p>
            <a:pPr marL="0" indent="0">
              <a:buNone/>
            </a:pPr>
            <a:endParaRPr lang="nl-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ijdelijke aanduiding voor inhoud 2"/>
          <p:cNvSpPr txBox="1">
            <a:spLocks/>
          </p:cNvSpPr>
          <p:nvPr/>
        </p:nvSpPr>
        <p:spPr bwMode="auto">
          <a:xfrm>
            <a:off x="683568" y="1700808"/>
            <a:ext cx="7881938" cy="6592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191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+mn-lt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+mn-lt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Font typeface="Zapf Dingbats" charset="2"/>
              <a:buNone/>
            </a:pP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Choose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three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b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quantitative</a:t>
            </a:r>
            <a:r>
              <a:rPr lang="nl-NL" sz="16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variables in the class data set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expect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are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correlated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Font typeface="Zapf Dingbats" charset="2"/>
              <a:buNone/>
            </a:pPr>
            <a:endParaRPr lang="nl-NL" sz="16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Using Seaborn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Pandas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make:</a:t>
            </a:r>
          </a:p>
          <a:p>
            <a:pPr marL="0" indent="0">
              <a:buFont typeface="Zapf Dingbats" charset="2"/>
              <a:buNone/>
            </a:pPr>
            <a:endParaRPr lang="nl-NL" sz="16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scatterplot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matrix</a:t>
            </a:r>
          </a:p>
          <a:p>
            <a:pPr>
              <a:buFont typeface="+mj-lt"/>
              <a:buAutoNum type="arabicPeriod"/>
            </a:pP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scatterplot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one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combination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variables (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think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about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which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 most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suited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 – the independent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NL" sz="16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Comment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on the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linearity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of the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relationship</a:t>
            </a:r>
            <a:r>
              <a:rPr lang="nl-NL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nl-NL" sz="16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Calculate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Pearson’s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this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combination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Is the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correlation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significant (p &lt; 0.05)?</a:t>
            </a:r>
          </a:p>
          <a:p>
            <a:pPr>
              <a:buFont typeface="+mj-lt"/>
              <a:buAutoNum type="arabicPeriod"/>
            </a:pPr>
            <a:endParaRPr lang="nl-NL" sz="16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nl-NL" sz="16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What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your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conclusion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about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relation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between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variables? </a:t>
            </a:r>
          </a:p>
          <a:p>
            <a:pPr marL="0" indent="0">
              <a:buFont typeface="Zapf Dingbats" charset="2"/>
              <a:buNone/>
            </a:pPr>
            <a:endParaRPr lang="nl-NL" sz="16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6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6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6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6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6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6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02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Topics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5262979"/>
          </a:xfrm>
        </p:spPr>
        <p:txBody>
          <a:bodyPr/>
          <a:lstStyle/>
          <a:p>
            <a:r>
              <a:rPr lang="nl-NL" sz="2400" dirty="0" smtClean="0"/>
              <a:t>Variables: </a:t>
            </a:r>
            <a:r>
              <a:rPr lang="nl-NL" sz="2400" dirty="0" err="1" smtClean="0"/>
              <a:t>terminology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dirty="0" err="1" smtClean="0"/>
              <a:t>Exploring</a:t>
            </a:r>
            <a:r>
              <a:rPr lang="nl-NL" sz="2400" dirty="0" smtClean="0"/>
              <a:t> </a:t>
            </a:r>
            <a:r>
              <a:rPr lang="nl-NL" sz="2400" dirty="0" smtClean="0"/>
              <a:t>1 or 2 </a:t>
            </a:r>
            <a:r>
              <a:rPr lang="nl-NL" sz="2400" dirty="0" err="1" smtClean="0"/>
              <a:t>qualitative</a:t>
            </a:r>
            <a:r>
              <a:rPr lang="nl-NL" sz="2400" dirty="0" smtClean="0"/>
              <a:t> variables</a:t>
            </a:r>
          </a:p>
          <a:p>
            <a:endParaRPr lang="nl-NL" sz="2400" dirty="0"/>
          </a:p>
          <a:p>
            <a:r>
              <a:rPr lang="nl-NL" sz="2400" dirty="0" err="1" smtClean="0"/>
              <a:t>Exploring</a:t>
            </a:r>
            <a:r>
              <a:rPr lang="nl-NL" sz="2400" dirty="0" smtClean="0"/>
              <a:t> </a:t>
            </a:r>
            <a:r>
              <a:rPr lang="nl-NL" sz="2400" dirty="0" err="1" smtClean="0"/>
              <a:t>relation</a:t>
            </a:r>
            <a:r>
              <a:rPr lang="nl-NL" sz="2400" dirty="0" smtClean="0"/>
              <a:t> </a:t>
            </a:r>
            <a:r>
              <a:rPr lang="nl-NL" sz="2400" dirty="0" err="1" smtClean="0"/>
              <a:t>between</a:t>
            </a:r>
            <a:r>
              <a:rPr lang="nl-NL" sz="2400" dirty="0" smtClean="0"/>
              <a:t> </a:t>
            </a:r>
            <a:r>
              <a:rPr lang="nl-NL" sz="2400" dirty="0" err="1" smtClean="0"/>
              <a:t>qualitative</a:t>
            </a:r>
            <a:r>
              <a:rPr lang="nl-NL" sz="2400" dirty="0" smtClean="0"/>
              <a:t> &amp; </a:t>
            </a:r>
            <a:r>
              <a:rPr lang="nl-NL" sz="2400" dirty="0" err="1" smtClean="0"/>
              <a:t>quantitative</a:t>
            </a:r>
            <a:r>
              <a:rPr lang="nl-NL" sz="2400" dirty="0" smtClean="0"/>
              <a:t> variables</a:t>
            </a:r>
          </a:p>
          <a:p>
            <a:endParaRPr lang="nl-NL" sz="2400" dirty="0" smtClean="0"/>
          </a:p>
          <a:p>
            <a:r>
              <a:rPr lang="nl-NL" sz="2400" dirty="0" err="1" smtClean="0"/>
              <a:t>Correlation</a:t>
            </a:r>
            <a:endParaRPr lang="nl-NL" sz="2400" dirty="0" smtClean="0"/>
          </a:p>
          <a:p>
            <a:endParaRPr lang="nl-NL" sz="2400" dirty="0" smtClean="0"/>
          </a:p>
          <a:p>
            <a:r>
              <a:rPr lang="nl-NL" sz="2400" dirty="0" smtClean="0"/>
              <a:t>Hypothesis </a:t>
            </a:r>
            <a:r>
              <a:rPr lang="nl-NL" sz="2400" dirty="0" err="1" smtClean="0"/>
              <a:t>testing</a:t>
            </a:r>
            <a:endParaRPr lang="nl-NL" sz="2400" dirty="0" smtClean="0"/>
          </a:p>
          <a:p>
            <a:endParaRPr lang="nl-NL" sz="2400" dirty="0" smtClean="0"/>
          </a:p>
          <a:p>
            <a:pPr marL="0" indent="0">
              <a:buNone/>
            </a:pP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14387262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Hypothesis </a:t>
            </a:r>
            <a:r>
              <a:rPr lang="nl-NL" dirty="0" err="1" smtClean="0"/>
              <a:t>testing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5386090"/>
          </a:xfrm>
        </p:spPr>
        <p:txBody>
          <a:bodyPr/>
          <a:lstStyle/>
          <a:p>
            <a:r>
              <a:rPr lang="nl-NL" sz="2000" dirty="0" smtClean="0"/>
              <a:t>Research question</a:t>
            </a:r>
            <a:r>
              <a:rPr lang="nl-NL" sz="2000" dirty="0"/>
              <a:t>: ‘Are </a:t>
            </a:r>
            <a:r>
              <a:rPr lang="nl-NL" sz="2000" dirty="0" err="1"/>
              <a:t>paid</a:t>
            </a:r>
            <a:r>
              <a:rPr lang="nl-NL" sz="2000" dirty="0"/>
              <a:t> apps </a:t>
            </a:r>
            <a:r>
              <a:rPr lang="nl-NL" sz="2000" dirty="0" err="1"/>
              <a:t>rated</a:t>
            </a:r>
            <a:r>
              <a:rPr lang="nl-NL" sz="2000" dirty="0"/>
              <a:t> </a:t>
            </a:r>
            <a:r>
              <a:rPr lang="nl-NL" sz="2000" dirty="0" err="1"/>
              <a:t>higher</a:t>
            </a:r>
            <a:r>
              <a:rPr lang="nl-NL" sz="2000" dirty="0"/>
              <a:t> </a:t>
            </a:r>
            <a:r>
              <a:rPr lang="nl-NL" sz="2000" dirty="0" err="1"/>
              <a:t>than</a:t>
            </a:r>
            <a:r>
              <a:rPr lang="nl-NL" sz="2000" dirty="0"/>
              <a:t> free apps?’</a:t>
            </a:r>
          </a:p>
          <a:p>
            <a:endParaRPr lang="nl-NL" sz="2000" dirty="0"/>
          </a:p>
          <a:p>
            <a:r>
              <a:rPr lang="nl-NL" sz="2000" dirty="0" smtClean="0"/>
              <a:t>How </a:t>
            </a:r>
            <a:r>
              <a:rPr lang="nl-NL" sz="2000" dirty="0" err="1" smtClean="0"/>
              <a:t>to</a:t>
            </a:r>
            <a:r>
              <a:rPr lang="nl-NL" sz="2000" dirty="0" smtClean="0"/>
              <a:t> separate ‘real </a:t>
            </a:r>
            <a:r>
              <a:rPr lang="nl-NL" sz="2000" dirty="0" err="1" smtClean="0"/>
              <a:t>effects</a:t>
            </a:r>
            <a:r>
              <a:rPr lang="nl-NL" sz="2000" dirty="0" smtClean="0"/>
              <a:t>’ from sampling ‘</a:t>
            </a:r>
            <a:r>
              <a:rPr lang="nl-NL" sz="2000" dirty="0" err="1" smtClean="0"/>
              <a:t>noise</a:t>
            </a:r>
            <a:r>
              <a:rPr lang="nl-NL" sz="2000" dirty="0" smtClean="0"/>
              <a:t>’? </a:t>
            </a:r>
            <a:r>
              <a:rPr lang="nl-NL" sz="2000" dirty="0" err="1" smtClean="0"/>
              <a:t>Significance</a:t>
            </a:r>
            <a:r>
              <a:rPr lang="nl-NL" sz="2000" dirty="0" smtClean="0"/>
              <a:t> </a:t>
            </a:r>
            <a:r>
              <a:rPr lang="nl-NL" sz="2000" dirty="0" err="1" smtClean="0"/>
              <a:t>testing</a:t>
            </a:r>
            <a:r>
              <a:rPr lang="nl-NL" sz="2000" dirty="0" smtClean="0"/>
              <a:t> </a:t>
            </a:r>
            <a:r>
              <a:rPr lang="nl-NL" sz="2000" dirty="0" err="1" smtClean="0"/>
              <a:t>provides</a:t>
            </a:r>
            <a:r>
              <a:rPr lang="nl-NL" sz="2000" dirty="0" smtClean="0"/>
              <a:t> </a:t>
            </a:r>
            <a:r>
              <a:rPr lang="nl-NL" sz="2000" dirty="0" err="1" smtClean="0"/>
              <a:t>one</a:t>
            </a:r>
            <a:r>
              <a:rPr lang="nl-NL" sz="2000" dirty="0" smtClean="0"/>
              <a:t> </a:t>
            </a:r>
            <a:r>
              <a:rPr lang="nl-NL" sz="2000" dirty="0" err="1" smtClean="0"/>
              <a:t>answer</a:t>
            </a:r>
            <a:endParaRPr lang="nl-NL" sz="2000" dirty="0" smtClean="0"/>
          </a:p>
          <a:p>
            <a:endParaRPr lang="nl-NL" sz="2000" dirty="0"/>
          </a:p>
          <a:p>
            <a:r>
              <a:rPr lang="nl-NL" sz="2000" dirty="0" smtClean="0"/>
              <a:t>Hypotheses are </a:t>
            </a:r>
            <a:r>
              <a:rPr lang="nl-NL" sz="2000" dirty="0" err="1" smtClean="0"/>
              <a:t>always</a:t>
            </a:r>
            <a:r>
              <a:rPr lang="nl-NL" sz="2000" dirty="0" smtClean="0"/>
              <a:t> </a:t>
            </a:r>
            <a:r>
              <a:rPr lang="nl-NL" sz="2000" dirty="0" err="1" smtClean="0"/>
              <a:t>about</a:t>
            </a:r>
            <a:r>
              <a:rPr lang="nl-NL" sz="2000" dirty="0" smtClean="0"/>
              <a:t> the </a:t>
            </a:r>
            <a:r>
              <a:rPr lang="nl-NL" sz="2000" b="1" dirty="0" err="1" smtClean="0"/>
              <a:t>population</a:t>
            </a:r>
            <a:r>
              <a:rPr lang="nl-NL" sz="2000" dirty="0" smtClean="0"/>
              <a:t>. </a:t>
            </a:r>
            <a:r>
              <a:rPr lang="nl-NL" sz="2000" dirty="0" err="1" smtClean="0"/>
              <a:t>You</a:t>
            </a:r>
            <a:r>
              <a:rPr lang="nl-NL" sz="2000" dirty="0" smtClean="0"/>
              <a:t> </a:t>
            </a:r>
            <a:r>
              <a:rPr lang="nl-NL" sz="2000" dirty="0" err="1" smtClean="0"/>
              <a:t>already</a:t>
            </a:r>
            <a:r>
              <a:rPr lang="nl-NL" sz="2000" dirty="0" smtClean="0"/>
              <a:t> </a:t>
            </a:r>
            <a:r>
              <a:rPr lang="nl-NL" sz="2000" dirty="0" err="1" smtClean="0"/>
              <a:t>know</a:t>
            </a:r>
            <a:r>
              <a:rPr lang="nl-NL" sz="2000" dirty="0" smtClean="0"/>
              <a:t> the </a:t>
            </a:r>
            <a:r>
              <a:rPr lang="nl-NL" sz="2000" dirty="0" err="1" smtClean="0"/>
              <a:t>answer</a:t>
            </a:r>
            <a:r>
              <a:rPr lang="nl-NL" sz="2000" dirty="0" smtClean="0"/>
              <a:t> </a:t>
            </a:r>
            <a:r>
              <a:rPr lang="nl-NL" sz="2000" dirty="0" err="1" smtClean="0"/>
              <a:t>for</a:t>
            </a:r>
            <a:r>
              <a:rPr lang="nl-NL" sz="2000" dirty="0" smtClean="0"/>
              <a:t> the sample!</a:t>
            </a:r>
          </a:p>
          <a:p>
            <a:endParaRPr lang="nl-NL" sz="2000" dirty="0"/>
          </a:p>
          <a:p>
            <a:r>
              <a:rPr lang="nl-NL" sz="2000" dirty="0" err="1" smtClean="0"/>
              <a:t>You</a:t>
            </a:r>
            <a:r>
              <a:rPr lang="nl-NL" sz="2000" dirty="0" smtClean="0"/>
              <a:t> start </a:t>
            </a:r>
            <a:r>
              <a:rPr lang="nl-NL" sz="2000" dirty="0" err="1" smtClean="0"/>
              <a:t>with</a:t>
            </a:r>
            <a:r>
              <a:rPr lang="nl-NL" sz="2000" dirty="0" smtClean="0"/>
              <a:t> the </a:t>
            </a:r>
            <a:r>
              <a:rPr lang="nl-NL" sz="2000" b="1" dirty="0" err="1" smtClean="0"/>
              <a:t>null</a:t>
            </a:r>
            <a:r>
              <a:rPr lang="nl-NL" sz="2000" b="1" dirty="0" smtClean="0"/>
              <a:t> hypothesis </a:t>
            </a:r>
            <a:r>
              <a:rPr lang="nl-NL" sz="2000" dirty="0" smtClean="0"/>
              <a:t>of no </a:t>
            </a:r>
            <a:r>
              <a:rPr lang="nl-NL" sz="2000" dirty="0" err="1" smtClean="0"/>
              <a:t>difference</a:t>
            </a:r>
            <a:r>
              <a:rPr lang="nl-NL" sz="2000" dirty="0"/>
              <a:t> </a:t>
            </a:r>
            <a:r>
              <a:rPr lang="nl-NL" sz="2000" dirty="0" smtClean="0"/>
              <a:t>/ no effect, </a:t>
            </a:r>
            <a:r>
              <a:rPr lang="nl-NL" sz="2000" dirty="0" err="1" smtClean="0"/>
              <a:t>and</a:t>
            </a:r>
            <a:r>
              <a:rPr lang="nl-NL" sz="2000" dirty="0" smtClean="0"/>
              <a:t> </a:t>
            </a:r>
            <a:r>
              <a:rPr lang="nl-NL" sz="2000" dirty="0" err="1" smtClean="0"/>
              <a:t>calculate</a:t>
            </a:r>
            <a:r>
              <a:rPr lang="nl-NL" sz="2000" dirty="0" smtClean="0"/>
              <a:t> a p-</a:t>
            </a:r>
            <a:r>
              <a:rPr lang="nl-NL" sz="2000" dirty="0" err="1" smtClean="0"/>
              <a:t>value</a:t>
            </a:r>
            <a:r>
              <a:rPr lang="nl-NL" sz="2000" dirty="0" smtClean="0"/>
              <a:t> (more on </a:t>
            </a:r>
            <a:r>
              <a:rPr lang="nl-NL" sz="2000" dirty="0" err="1" smtClean="0"/>
              <a:t>that</a:t>
            </a:r>
            <a:r>
              <a:rPr lang="nl-NL" sz="2000" dirty="0" smtClean="0"/>
              <a:t> later)</a:t>
            </a:r>
          </a:p>
          <a:p>
            <a:endParaRPr lang="nl-NL" sz="2000" dirty="0"/>
          </a:p>
          <a:p>
            <a:r>
              <a:rPr lang="nl-NL" sz="2000" dirty="0" smtClean="0"/>
              <a:t>Hypothesis </a:t>
            </a:r>
            <a:r>
              <a:rPr lang="nl-NL" sz="2000" dirty="0" err="1" smtClean="0"/>
              <a:t>testing</a:t>
            </a:r>
            <a:r>
              <a:rPr lang="nl-NL" sz="2000" dirty="0" smtClean="0"/>
              <a:t> </a:t>
            </a:r>
            <a:r>
              <a:rPr lang="nl-NL" sz="2000" dirty="0" err="1" smtClean="0"/>
              <a:t>can</a:t>
            </a:r>
            <a:r>
              <a:rPr lang="nl-NL" sz="2000" dirty="0" smtClean="0"/>
              <a:t> </a:t>
            </a:r>
            <a:r>
              <a:rPr lang="nl-NL" sz="2000" dirty="0" err="1" smtClean="0"/>
              <a:t>be</a:t>
            </a:r>
            <a:r>
              <a:rPr lang="nl-NL" sz="2000" dirty="0"/>
              <a:t> </a:t>
            </a:r>
            <a:r>
              <a:rPr lang="nl-NL" sz="2000" dirty="0" err="1" smtClean="0"/>
              <a:t>done</a:t>
            </a:r>
            <a:r>
              <a:rPr lang="nl-NL" sz="2000" dirty="0"/>
              <a:t> </a:t>
            </a:r>
            <a:r>
              <a:rPr lang="nl-NL" sz="2000" smtClean="0"/>
              <a:t>in </a:t>
            </a:r>
            <a:r>
              <a:rPr lang="nl-NL" sz="2000" i="1" smtClean="0"/>
              <a:t>many </a:t>
            </a:r>
            <a:r>
              <a:rPr lang="nl-NL" sz="2000" dirty="0" err="1" smtClean="0"/>
              <a:t>statistical</a:t>
            </a:r>
            <a:r>
              <a:rPr lang="nl-NL" sz="2000" dirty="0" smtClean="0"/>
              <a:t> </a:t>
            </a:r>
            <a:r>
              <a:rPr lang="nl-NL" sz="2000" dirty="0" err="1" smtClean="0"/>
              <a:t>contexts</a:t>
            </a:r>
            <a:endParaRPr lang="nl-NL" sz="2000" dirty="0" smtClean="0"/>
          </a:p>
          <a:p>
            <a:endParaRPr lang="nl-NL" sz="2000" dirty="0"/>
          </a:p>
          <a:p>
            <a:endParaRPr lang="nl-NL" sz="2000" dirty="0"/>
          </a:p>
          <a:p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1721667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111820"/>
            <a:ext cx="6172200" cy="1077218"/>
          </a:xfrm>
        </p:spPr>
        <p:txBody>
          <a:bodyPr/>
          <a:lstStyle/>
          <a:p>
            <a:r>
              <a:rPr lang="nl-NL" dirty="0" smtClean="0"/>
              <a:t>Hypothesis </a:t>
            </a:r>
            <a:r>
              <a:rPr lang="nl-NL" dirty="0" err="1" smtClean="0"/>
              <a:t>testing</a:t>
            </a:r>
            <a:r>
              <a:rPr lang="nl-NL" dirty="0" smtClean="0"/>
              <a:t> is like a court case…</a:t>
            </a:r>
            <a:endParaRPr lang="nl-NL" dirty="0"/>
          </a:p>
        </p:txBody>
      </p:sp>
      <p:pic>
        <p:nvPicPr>
          <p:cNvPr id="5" name="Picture 4" descr="http://1.bp.blogspot.com/-KBa2pYaQCn4/TjKFhhetPHI/AAAAAAAAAUU/6E_PmDhXoiY/s320/innocent+ca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72" y="1628800"/>
            <a:ext cx="2124757" cy="1567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JL-RECHTS 3"/>
          <p:cNvSpPr/>
          <p:nvPr/>
        </p:nvSpPr>
        <p:spPr bwMode="auto">
          <a:xfrm>
            <a:off x="2888465" y="2611250"/>
            <a:ext cx="1296144" cy="50405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PIJL-OMLAAG 4"/>
          <p:cNvSpPr/>
          <p:nvPr/>
        </p:nvSpPr>
        <p:spPr bwMode="auto">
          <a:xfrm rot="2950637">
            <a:off x="2909150" y="4743882"/>
            <a:ext cx="936104" cy="1224136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PIJL-OMLAAG 5"/>
          <p:cNvSpPr/>
          <p:nvPr/>
        </p:nvSpPr>
        <p:spPr bwMode="auto">
          <a:xfrm rot="18101569">
            <a:off x="6789704" y="4602485"/>
            <a:ext cx="936104" cy="1296144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ekstvak 8"/>
          <p:cNvSpPr txBox="1"/>
          <p:nvPr/>
        </p:nvSpPr>
        <p:spPr>
          <a:xfrm>
            <a:off x="811217" y="5864424"/>
            <a:ext cx="38164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 err="1" smtClean="0"/>
              <a:t>Not</a:t>
            </a:r>
            <a:r>
              <a:rPr lang="nl-NL" sz="2000" dirty="0" smtClean="0"/>
              <a:t> </a:t>
            </a:r>
            <a:r>
              <a:rPr lang="nl-NL" sz="2000" dirty="0" err="1" smtClean="0"/>
              <a:t>enough</a:t>
            </a:r>
            <a:r>
              <a:rPr lang="nl-NL" sz="2000" dirty="0" smtClean="0"/>
              <a:t> </a:t>
            </a:r>
            <a:r>
              <a:rPr lang="nl-NL" sz="2000" dirty="0" err="1" smtClean="0"/>
              <a:t>evidence</a:t>
            </a:r>
            <a:endParaRPr lang="nl-NL" sz="2000" dirty="0" smtClean="0"/>
          </a:p>
          <a:p>
            <a:r>
              <a:rPr lang="nl-NL" sz="2000" dirty="0" smtClean="0"/>
              <a:t>(</a:t>
            </a:r>
            <a:r>
              <a:rPr lang="nl-NL" sz="2000" b="1" dirty="0" err="1" smtClean="0"/>
              <a:t>Not</a:t>
            </a:r>
            <a:r>
              <a:rPr lang="nl-NL" sz="2000" dirty="0" smtClean="0"/>
              <a:t> the </a:t>
            </a:r>
            <a:r>
              <a:rPr lang="nl-NL" sz="2000" dirty="0" err="1" smtClean="0"/>
              <a:t>same</a:t>
            </a:r>
            <a:r>
              <a:rPr lang="nl-NL" sz="2000" dirty="0" smtClean="0"/>
              <a:t> as </a:t>
            </a:r>
            <a:r>
              <a:rPr lang="nl-NL" sz="2000" dirty="0" err="1" smtClean="0"/>
              <a:t>not</a:t>
            </a:r>
            <a:r>
              <a:rPr lang="nl-NL" sz="2000" dirty="0" smtClean="0"/>
              <a:t> </a:t>
            </a:r>
            <a:r>
              <a:rPr lang="nl-NL" sz="2000" dirty="0" err="1" smtClean="0"/>
              <a:t>guilty</a:t>
            </a:r>
            <a:r>
              <a:rPr lang="nl-NL" sz="2000" dirty="0" smtClean="0"/>
              <a:t>)</a:t>
            </a:r>
            <a:endParaRPr lang="nl-NL" sz="2000" dirty="0"/>
          </a:p>
        </p:txBody>
      </p:sp>
      <p:sp>
        <p:nvSpPr>
          <p:cNvPr id="10" name="Tekstvak 9"/>
          <p:cNvSpPr txBox="1"/>
          <p:nvPr/>
        </p:nvSpPr>
        <p:spPr>
          <a:xfrm>
            <a:off x="5687610" y="6043073"/>
            <a:ext cx="3529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 smtClean="0"/>
              <a:t>A lot of </a:t>
            </a:r>
            <a:r>
              <a:rPr lang="nl-NL" sz="2000" dirty="0" err="1" smtClean="0"/>
              <a:t>evidence</a:t>
            </a:r>
            <a:r>
              <a:rPr lang="nl-NL" sz="2000" dirty="0" smtClean="0"/>
              <a:t>: </a:t>
            </a:r>
            <a:r>
              <a:rPr lang="nl-NL" sz="2000" dirty="0" err="1" smtClean="0"/>
              <a:t>guilty</a:t>
            </a:r>
            <a:r>
              <a:rPr lang="nl-NL" sz="2000" dirty="0" smtClean="0"/>
              <a:t>!</a:t>
            </a:r>
            <a:endParaRPr lang="nl-NL" sz="2000" dirty="0"/>
          </a:p>
        </p:txBody>
      </p:sp>
      <p:sp>
        <p:nvSpPr>
          <p:cNvPr id="12" name="Tekstvak 11"/>
          <p:cNvSpPr txBox="1"/>
          <p:nvPr/>
        </p:nvSpPr>
        <p:spPr>
          <a:xfrm>
            <a:off x="284861" y="3204727"/>
            <a:ext cx="3816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nl-NL" sz="2000" dirty="0" err="1" smtClean="0"/>
              <a:t>Presume</a:t>
            </a:r>
            <a:r>
              <a:rPr lang="nl-NL" sz="2000" dirty="0" smtClean="0"/>
              <a:t> </a:t>
            </a:r>
            <a:r>
              <a:rPr lang="nl-NL" sz="2000" dirty="0" err="1" smtClean="0"/>
              <a:t>innocence</a:t>
            </a:r>
            <a:endParaRPr lang="nl-NL" sz="2000" dirty="0"/>
          </a:p>
        </p:txBody>
      </p:sp>
      <p:sp>
        <p:nvSpPr>
          <p:cNvPr id="13" name="Tekstvak 12"/>
          <p:cNvSpPr txBox="1"/>
          <p:nvPr/>
        </p:nvSpPr>
        <p:spPr>
          <a:xfrm>
            <a:off x="6556982" y="2164552"/>
            <a:ext cx="14339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nl-NL" sz="2000" dirty="0" smtClean="0"/>
              <a:t>Collect </a:t>
            </a:r>
            <a:r>
              <a:rPr lang="nl-NL" sz="2000" dirty="0" err="1" smtClean="0"/>
              <a:t>evidence</a:t>
            </a:r>
            <a:endParaRPr lang="nl-NL" sz="2000" dirty="0"/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609" y="3604837"/>
            <a:ext cx="2398258" cy="1598839"/>
          </a:xfrm>
          <a:prstGeom prst="rect">
            <a:avLst/>
          </a:prstGeom>
        </p:spPr>
      </p:pic>
      <p:pic>
        <p:nvPicPr>
          <p:cNvPr id="14" name="Afbeelding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405" y="1663176"/>
            <a:ext cx="944409" cy="1848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51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http://1.bp.blogspot.com/-KBa2pYaQCn4/TjKFhhetPHI/AAAAAAAAAUU/6E_PmDhXoiY/s320/innocent+ca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72" y="1628800"/>
            <a:ext cx="2124757" cy="1567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JL-RECHTS 3"/>
          <p:cNvSpPr/>
          <p:nvPr/>
        </p:nvSpPr>
        <p:spPr bwMode="auto">
          <a:xfrm>
            <a:off x="2888465" y="2611250"/>
            <a:ext cx="1296144" cy="50405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PIJL-OMLAAG 4"/>
          <p:cNvSpPr/>
          <p:nvPr/>
        </p:nvSpPr>
        <p:spPr bwMode="auto">
          <a:xfrm rot="2950637">
            <a:off x="2947409" y="4578545"/>
            <a:ext cx="936104" cy="1224136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PIJL-OMLAAG 5"/>
          <p:cNvSpPr/>
          <p:nvPr/>
        </p:nvSpPr>
        <p:spPr bwMode="auto">
          <a:xfrm rot="18101569">
            <a:off x="6789704" y="4602485"/>
            <a:ext cx="936104" cy="1296144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kstvak 9"/>
          <p:cNvSpPr txBox="1"/>
          <p:nvPr/>
        </p:nvSpPr>
        <p:spPr>
          <a:xfrm>
            <a:off x="481616" y="5835707"/>
            <a:ext cx="48409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 err="1" smtClean="0"/>
              <a:t>Not</a:t>
            </a:r>
            <a:r>
              <a:rPr lang="nl-NL" sz="2000" dirty="0" smtClean="0"/>
              <a:t> </a:t>
            </a:r>
            <a:r>
              <a:rPr lang="nl-NL" sz="2000" dirty="0" err="1" smtClean="0"/>
              <a:t>enough</a:t>
            </a:r>
            <a:r>
              <a:rPr lang="nl-NL" sz="2000" dirty="0" smtClean="0"/>
              <a:t> </a:t>
            </a:r>
            <a:r>
              <a:rPr lang="nl-NL" sz="2000" dirty="0" err="1" smtClean="0"/>
              <a:t>evidence</a:t>
            </a:r>
            <a:r>
              <a:rPr lang="nl-NL" sz="2000" dirty="0" smtClean="0"/>
              <a:t> </a:t>
            </a:r>
            <a:r>
              <a:rPr lang="nl-NL" sz="2000" dirty="0" err="1" smtClean="0"/>
              <a:t>for</a:t>
            </a:r>
            <a:r>
              <a:rPr lang="nl-NL" sz="2000" dirty="0" smtClean="0"/>
              <a:t> effect/</a:t>
            </a:r>
            <a:r>
              <a:rPr lang="nl-NL" sz="2000" dirty="0" err="1" smtClean="0"/>
              <a:t>difference</a:t>
            </a:r>
            <a:endParaRPr lang="nl-NL" sz="2000" dirty="0" smtClean="0"/>
          </a:p>
          <a:p>
            <a:r>
              <a:rPr lang="nl-NL" sz="2000" dirty="0" smtClean="0"/>
              <a:t>(</a:t>
            </a:r>
            <a:r>
              <a:rPr lang="nl-NL" sz="2000" b="1" dirty="0" err="1" smtClean="0"/>
              <a:t>Not</a:t>
            </a:r>
            <a:r>
              <a:rPr lang="nl-NL" sz="2000" dirty="0" smtClean="0"/>
              <a:t> the </a:t>
            </a:r>
            <a:r>
              <a:rPr lang="nl-NL" sz="2000" dirty="0" err="1" smtClean="0"/>
              <a:t>same</a:t>
            </a:r>
            <a:r>
              <a:rPr lang="nl-NL" sz="2000" dirty="0" smtClean="0"/>
              <a:t> as no effect/</a:t>
            </a:r>
            <a:r>
              <a:rPr lang="nl-NL" sz="2000" dirty="0" err="1" smtClean="0"/>
              <a:t>difference</a:t>
            </a:r>
            <a:r>
              <a:rPr lang="nl-NL" sz="2000" dirty="0" smtClean="0"/>
              <a:t>)</a:t>
            </a:r>
            <a:endParaRPr lang="nl-NL" sz="2000" dirty="0"/>
          </a:p>
        </p:txBody>
      </p:sp>
      <p:sp>
        <p:nvSpPr>
          <p:cNvPr id="12" name="Tekstvak 11"/>
          <p:cNvSpPr txBox="1"/>
          <p:nvPr/>
        </p:nvSpPr>
        <p:spPr>
          <a:xfrm>
            <a:off x="284861" y="3204727"/>
            <a:ext cx="38164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nl-NL" sz="2000" dirty="0" err="1" smtClean="0"/>
              <a:t>Presume</a:t>
            </a:r>
            <a:r>
              <a:rPr lang="nl-NL" sz="2000" dirty="0" smtClean="0"/>
              <a:t> no effect/</a:t>
            </a:r>
            <a:r>
              <a:rPr lang="nl-NL" sz="2000" dirty="0" err="1" smtClean="0"/>
              <a:t>difference</a:t>
            </a:r>
            <a:endParaRPr lang="nl-NL" sz="2000" dirty="0" smtClean="0"/>
          </a:p>
          <a:p>
            <a:pPr algn="l"/>
            <a:endParaRPr lang="nl-NL" sz="2000" dirty="0"/>
          </a:p>
        </p:txBody>
      </p:sp>
      <p:sp>
        <p:nvSpPr>
          <p:cNvPr id="13" name="Tekstvak 12"/>
          <p:cNvSpPr txBox="1"/>
          <p:nvPr/>
        </p:nvSpPr>
        <p:spPr>
          <a:xfrm>
            <a:off x="7452132" y="2558552"/>
            <a:ext cx="14339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nl-NL" sz="2000" dirty="0" smtClean="0"/>
              <a:t>Collect </a:t>
            </a:r>
            <a:r>
              <a:rPr lang="nl-NL" sz="2000" dirty="0" err="1" smtClean="0"/>
              <a:t>evidence</a:t>
            </a:r>
            <a:r>
              <a:rPr lang="nl-NL" sz="2000" dirty="0" smtClean="0"/>
              <a:t> in sample</a:t>
            </a:r>
          </a:p>
          <a:p>
            <a:pPr algn="l"/>
            <a:r>
              <a:rPr lang="nl-NL" sz="2000" dirty="0" smtClean="0"/>
              <a:t>→ </a:t>
            </a:r>
            <a:r>
              <a:rPr lang="nl-NL" sz="2000" dirty="0" err="1" smtClean="0"/>
              <a:t>calculate</a:t>
            </a:r>
            <a:r>
              <a:rPr lang="nl-NL" sz="2000" dirty="0" smtClean="0"/>
              <a:t> p-</a:t>
            </a:r>
            <a:r>
              <a:rPr lang="nl-NL" sz="2000" dirty="0" err="1" smtClean="0"/>
              <a:t>value</a:t>
            </a:r>
            <a:endParaRPr lang="nl-NL" sz="2000" dirty="0"/>
          </a:p>
        </p:txBody>
      </p:sp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899592" y="730989"/>
            <a:ext cx="6172200" cy="584775"/>
          </a:xfrm>
        </p:spPr>
        <p:txBody>
          <a:bodyPr/>
          <a:lstStyle/>
          <a:p>
            <a:r>
              <a:rPr lang="nl-NL" dirty="0" smtClean="0"/>
              <a:t>Hypothesis </a:t>
            </a:r>
            <a:r>
              <a:rPr lang="nl-NL" dirty="0" err="1" smtClean="0"/>
              <a:t>testing</a:t>
            </a:r>
            <a:endParaRPr lang="nl-NL" dirty="0"/>
          </a:p>
        </p:txBody>
      </p:sp>
      <p:sp>
        <p:nvSpPr>
          <p:cNvPr id="15" name="Tekstvak 14"/>
          <p:cNvSpPr txBox="1"/>
          <p:nvPr/>
        </p:nvSpPr>
        <p:spPr>
          <a:xfrm>
            <a:off x="5767238" y="5772994"/>
            <a:ext cx="33697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800" dirty="0" smtClean="0"/>
              <a:t>Lots of </a:t>
            </a:r>
            <a:r>
              <a:rPr lang="nl-NL" sz="1800" dirty="0" err="1" smtClean="0"/>
              <a:t>evidence</a:t>
            </a:r>
            <a:r>
              <a:rPr lang="nl-NL" sz="1800" dirty="0" smtClean="0"/>
              <a:t>: </a:t>
            </a:r>
            <a:r>
              <a:rPr lang="nl-NL" sz="1800" b="1" dirty="0" smtClean="0"/>
              <a:t>significant </a:t>
            </a:r>
            <a:r>
              <a:rPr lang="nl-NL" sz="1800" dirty="0" err="1" smtClean="0"/>
              <a:t>result</a:t>
            </a:r>
            <a:endParaRPr lang="nl-NL" sz="1800" dirty="0" smtClean="0"/>
          </a:p>
          <a:p>
            <a:r>
              <a:rPr lang="nl-NL" sz="1800" dirty="0" err="1" smtClean="0"/>
              <a:t>Difference</a:t>
            </a:r>
            <a:r>
              <a:rPr lang="nl-NL" sz="1800" dirty="0" smtClean="0"/>
              <a:t>/effect in </a:t>
            </a:r>
            <a:r>
              <a:rPr lang="nl-NL" sz="1800" dirty="0" err="1" smtClean="0"/>
              <a:t>population</a:t>
            </a:r>
            <a:endParaRPr lang="nl-NL" sz="1800" dirty="0"/>
          </a:p>
        </p:txBody>
      </p:sp>
      <p:pic>
        <p:nvPicPr>
          <p:cNvPr id="16" name="Afbeelding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609" y="3604837"/>
            <a:ext cx="2398258" cy="1598839"/>
          </a:xfrm>
          <a:prstGeom prst="rect">
            <a:avLst/>
          </a:prstGeom>
        </p:spPr>
      </p:pic>
      <p:pic>
        <p:nvPicPr>
          <p:cNvPr id="17" name="Afbeelding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405" y="1663176"/>
            <a:ext cx="944409" cy="1848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31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Hypotheses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4487382"/>
          </a:xfrm>
        </p:spPr>
        <p:txBody>
          <a:bodyPr/>
          <a:lstStyle/>
          <a:p>
            <a:pPr marL="109728" indent="0">
              <a:buNone/>
            </a:pPr>
            <a:r>
              <a:rPr lang="nl-NL" sz="2000" dirty="0" err="1" smtClean="0"/>
              <a:t>Null</a:t>
            </a:r>
            <a:r>
              <a:rPr lang="nl-NL" sz="2000" dirty="0" smtClean="0"/>
              <a:t> hypothesis </a:t>
            </a:r>
            <a:r>
              <a:rPr lang="nl-NL" sz="2000" dirty="0" err="1" smtClean="0"/>
              <a:t>and</a:t>
            </a:r>
            <a:r>
              <a:rPr lang="nl-NL" sz="2000" dirty="0" smtClean="0"/>
              <a:t> </a:t>
            </a:r>
            <a:r>
              <a:rPr lang="nl-NL" sz="2000" dirty="0" err="1" smtClean="0"/>
              <a:t>alternative</a:t>
            </a:r>
            <a:r>
              <a:rPr lang="nl-NL" sz="2000" dirty="0" smtClean="0"/>
              <a:t> hypothesis</a:t>
            </a:r>
            <a:endParaRPr lang="nl-NL" sz="2000" dirty="0"/>
          </a:p>
          <a:p>
            <a:pPr marL="109728" indent="0">
              <a:buNone/>
            </a:pPr>
            <a:endParaRPr lang="nl-NL" sz="2000" dirty="0"/>
          </a:p>
          <a:p>
            <a:pPr marL="109728" indent="0">
              <a:buNone/>
            </a:pPr>
            <a:r>
              <a:rPr lang="nl-NL" sz="2000" dirty="0"/>
              <a:t>H</a:t>
            </a:r>
            <a:r>
              <a:rPr lang="nl-NL" sz="2000" baseline="-25000" dirty="0"/>
              <a:t>0</a:t>
            </a:r>
            <a:r>
              <a:rPr lang="nl-NL" sz="2000" dirty="0"/>
              <a:t>: </a:t>
            </a:r>
            <a:r>
              <a:rPr lang="nl-NL" sz="2000" dirty="0" smtClean="0"/>
              <a:t>µ</a:t>
            </a:r>
            <a:r>
              <a:rPr lang="nl-NL" sz="2000" baseline="-25000" dirty="0" err="1" smtClean="0"/>
              <a:t>paid_apps</a:t>
            </a:r>
            <a:r>
              <a:rPr lang="nl-NL" sz="2000" dirty="0" smtClean="0"/>
              <a:t> </a:t>
            </a:r>
            <a:r>
              <a:rPr lang="nl-NL" sz="2000" dirty="0"/>
              <a:t>= </a:t>
            </a:r>
            <a:r>
              <a:rPr lang="nl-NL" sz="2000" dirty="0" smtClean="0"/>
              <a:t>µ</a:t>
            </a:r>
            <a:r>
              <a:rPr lang="nl-NL" sz="2000" baseline="-25000" dirty="0" err="1" smtClean="0"/>
              <a:t>free_app</a:t>
            </a:r>
            <a:r>
              <a:rPr lang="nl-NL" sz="2000" baseline="-25000" dirty="0" err="1"/>
              <a:t>s</a:t>
            </a:r>
            <a:endParaRPr lang="nl-NL" sz="2000" dirty="0"/>
          </a:p>
          <a:p>
            <a:pPr marL="109728" indent="0">
              <a:buNone/>
            </a:pPr>
            <a:endParaRPr lang="nl-NL" sz="2000" dirty="0"/>
          </a:p>
          <a:p>
            <a:pPr marL="109728" indent="0">
              <a:buNone/>
            </a:pPr>
            <a:r>
              <a:rPr lang="nl-NL" sz="2000" dirty="0"/>
              <a:t>H</a:t>
            </a:r>
            <a:r>
              <a:rPr lang="nl-NL" sz="2000" baseline="-25000" dirty="0"/>
              <a:t>1</a:t>
            </a:r>
            <a:r>
              <a:rPr lang="nl-NL" sz="2000" dirty="0"/>
              <a:t>: </a:t>
            </a:r>
            <a:r>
              <a:rPr lang="nl-NL" sz="2000" dirty="0" smtClean="0"/>
              <a:t>µ</a:t>
            </a:r>
            <a:r>
              <a:rPr lang="nl-NL" sz="2000" baseline="-25000" dirty="0" err="1" smtClean="0"/>
              <a:t>paid_apps</a:t>
            </a:r>
            <a:r>
              <a:rPr lang="nl-NL" sz="2000" dirty="0" smtClean="0"/>
              <a:t> </a:t>
            </a:r>
            <a:r>
              <a:rPr lang="nl-NL" sz="2000" dirty="0"/>
              <a:t>≠ </a:t>
            </a:r>
            <a:r>
              <a:rPr lang="nl-NL" sz="2000" dirty="0" smtClean="0"/>
              <a:t>µ</a:t>
            </a:r>
            <a:r>
              <a:rPr lang="nl-NL" sz="2000" baseline="-25000" dirty="0" err="1" smtClean="0"/>
              <a:t>free_apps</a:t>
            </a:r>
            <a:r>
              <a:rPr lang="nl-NL" sz="2000" baseline="-25000" dirty="0" smtClean="0"/>
              <a:t> </a:t>
            </a:r>
            <a:r>
              <a:rPr lang="nl-NL" sz="2000" dirty="0" smtClean="0"/>
              <a:t>(inverse of H</a:t>
            </a:r>
            <a:r>
              <a:rPr lang="nl-NL" sz="2000" baseline="-25000" dirty="0" smtClean="0"/>
              <a:t>0</a:t>
            </a:r>
            <a:r>
              <a:rPr lang="nl-NL" sz="2000" dirty="0" smtClean="0"/>
              <a:t>)</a:t>
            </a:r>
            <a:endParaRPr lang="nl-NL" sz="2000" dirty="0"/>
          </a:p>
          <a:p>
            <a:pPr marL="109728" indent="0">
              <a:buNone/>
            </a:pPr>
            <a:endParaRPr lang="nl-NL" sz="2000" dirty="0"/>
          </a:p>
          <a:p>
            <a:pPr marL="109728" indent="0">
              <a:buNone/>
            </a:pPr>
            <a:r>
              <a:rPr lang="nl-NL" sz="2000" dirty="0"/>
              <a:t>(µ: </a:t>
            </a:r>
            <a:r>
              <a:rPr lang="nl-NL" sz="2000" dirty="0" smtClean="0"/>
              <a:t>mean in </a:t>
            </a:r>
            <a:r>
              <a:rPr lang="nl-NL" sz="2000" i="1" dirty="0" err="1" smtClean="0"/>
              <a:t>population</a:t>
            </a:r>
            <a:r>
              <a:rPr lang="nl-NL" sz="2000" dirty="0" smtClean="0"/>
              <a:t>)</a:t>
            </a:r>
            <a:endParaRPr lang="nl-NL" sz="2000" dirty="0"/>
          </a:p>
          <a:p>
            <a:pPr marL="109728" indent="0">
              <a:buNone/>
            </a:pPr>
            <a:endParaRPr lang="nl-NL" sz="2000" dirty="0"/>
          </a:p>
          <a:p>
            <a:pPr marL="109728" indent="0">
              <a:buNone/>
            </a:pPr>
            <a:r>
              <a:rPr lang="nl-NL" sz="2000" dirty="0" err="1" smtClean="0"/>
              <a:t>Enough</a:t>
            </a:r>
            <a:r>
              <a:rPr lang="nl-NL" sz="2000" dirty="0" smtClean="0"/>
              <a:t> </a:t>
            </a:r>
            <a:r>
              <a:rPr lang="nl-NL" sz="2000" dirty="0" err="1" smtClean="0"/>
              <a:t>evidence</a:t>
            </a:r>
            <a:r>
              <a:rPr lang="nl-NL" sz="2000" dirty="0" smtClean="0"/>
              <a:t> </a:t>
            </a:r>
            <a:r>
              <a:rPr lang="nl-NL" sz="2000" dirty="0" err="1" smtClean="0"/>
              <a:t>against</a:t>
            </a:r>
            <a:r>
              <a:rPr lang="nl-NL" sz="2000" dirty="0" smtClean="0"/>
              <a:t> H</a:t>
            </a:r>
            <a:r>
              <a:rPr lang="nl-NL" sz="2000" baseline="-25000" dirty="0" smtClean="0"/>
              <a:t>0</a:t>
            </a:r>
            <a:r>
              <a:rPr lang="nl-NL" sz="2000" dirty="0"/>
              <a:t> →</a:t>
            </a:r>
            <a:r>
              <a:rPr lang="nl-NL" sz="2000" dirty="0" smtClean="0"/>
              <a:t> </a:t>
            </a:r>
            <a:r>
              <a:rPr lang="nl-NL" sz="2000" dirty="0" err="1" smtClean="0"/>
              <a:t>reject</a:t>
            </a:r>
            <a:r>
              <a:rPr lang="nl-NL" sz="2000" dirty="0" smtClean="0"/>
              <a:t> </a:t>
            </a:r>
            <a:r>
              <a:rPr lang="nl-NL" sz="2000" dirty="0"/>
              <a:t>H</a:t>
            </a:r>
            <a:r>
              <a:rPr lang="nl-NL" sz="2000" baseline="-25000" dirty="0"/>
              <a:t>0</a:t>
            </a:r>
            <a:r>
              <a:rPr lang="nl-NL" sz="2000" dirty="0"/>
              <a:t> </a:t>
            </a:r>
            <a:r>
              <a:rPr lang="nl-NL" sz="2000" dirty="0" err="1" smtClean="0"/>
              <a:t>and</a:t>
            </a:r>
            <a:r>
              <a:rPr lang="nl-NL" sz="2000" dirty="0" smtClean="0"/>
              <a:t> accept H</a:t>
            </a:r>
            <a:r>
              <a:rPr lang="nl-NL" sz="2000" baseline="-25000" dirty="0" smtClean="0"/>
              <a:t>1</a:t>
            </a:r>
            <a:endParaRPr lang="nl-NL" sz="2000" baseline="-25000" dirty="0"/>
          </a:p>
          <a:p>
            <a:pPr marL="109728" indent="0">
              <a:buNone/>
            </a:pPr>
            <a:endParaRPr lang="nl-NL" sz="2000" baseline="-25000" dirty="0" smtClean="0"/>
          </a:p>
          <a:p>
            <a:pPr marL="109728" indent="0">
              <a:buNone/>
            </a:pPr>
            <a:r>
              <a:rPr lang="nl-NL" sz="2000" dirty="0" err="1" smtClean="0"/>
              <a:t>Not</a:t>
            </a:r>
            <a:r>
              <a:rPr lang="nl-NL" sz="2000" dirty="0" smtClean="0"/>
              <a:t> </a:t>
            </a:r>
            <a:r>
              <a:rPr lang="nl-NL" sz="2000" dirty="0" err="1" smtClean="0"/>
              <a:t>enough</a:t>
            </a:r>
            <a:r>
              <a:rPr lang="nl-NL" sz="2000" dirty="0" smtClean="0"/>
              <a:t> </a:t>
            </a:r>
            <a:r>
              <a:rPr lang="nl-NL" sz="2000" dirty="0" err="1" smtClean="0"/>
              <a:t>evidence</a:t>
            </a:r>
            <a:r>
              <a:rPr lang="nl-NL" sz="2000" dirty="0" smtClean="0"/>
              <a:t> </a:t>
            </a:r>
            <a:r>
              <a:rPr lang="nl-NL" sz="2000" dirty="0" err="1" smtClean="0"/>
              <a:t>against</a:t>
            </a:r>
            <a:r>
              <a:rPr lang="nl-NL" sz="2000" dirty="0" smtClean="0"/>
              <a:t> </a:t>
            </a:r>
            <a:r>
              <a:rPr lang="nl-NL" sz="2000" dirty="0"/>
              <a:t>H</a:t>
            </a:r>
            <a:r>
              <a:rPr lang="nl-NL" sz="2000" baseline="-25000" dirty="0"/>
              <a:t>0</a:t>
            </a:r>
            <a:r>
              <a:rPr lang="nl-NL" sz="2000" dirty="0"/>
              <a:t> → </a:t>
            </a:r>
            <a:r>
              <a:rPr lang="nl-NL" sz="2000" dirty="0" smtClean="0"/>
              <a:t>keep H</a:t>
            </a:r>
            <a:r>
              <a:rPr lang="nl-NL" sz="2000" baseline="-25000" dirty="0" smtClean="0"/>
              <a:t>0 </a:t>
            </a:r>
            <a:r>
              <a:rPr lang="nl-NL" sz="2000" dirty="0" smtClean="0"/>
              <a:t>(</a:t>
            </a:r>
            <a:r>
              <a:rPr lang="nl-NL" sz="2000" dirty="0" err="1" smtClean="0"/>
              <a:t>for</a:t>
            </a:r>
            <a:r>
              <a:rPr lang="nl-NL" sz="2000" dirty="0" smtClean="0"/>
              <a:t> the time </a:t>
            </a:r>
            <a:r>
              <a:rPr lang="nl-NL" sz="2000" dirty="0" err="1" smtClean="0"/>
              <a:t>being</a:t>
            </a:r>
            <a:r>
              <a:rPr lang="nl-NL" sz="2000" dirty="0" smtClean="0"/>
              <a:t>)</a:t>
            </a:r>
            <a:endParaRPr lang="nl-NL" sz="2000" dirty="0"/>
          </a:p>
          <a:p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3323684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Relations </a:t>
            </a:r>
            <a:r>
              <a:rPr lang="nl-NL" dirty="0" err="1" smtClean="0"/>
              <a:t>between</a:t>
            </a:r>
            <a:r>
              <a:rPr lang="nl-NL" dirty="0" smtClean="0"/>
              <a:t> variables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523220"/>
          </a:xfrm>
        </p:spPr>
        <p:txBody>
          <a:bodyPr/>
          <a:lstStyle/>
          <a:p>
            <a:pPr marL="0" indent="0">
              <a:buNone/>
            </a:pP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add</a:t>
            </a:r>
            <a:r>
              <a:rPr lang="nl-NL" dirty="0" smtClean="0"/>
              <a:t>: </a:t>
            </a:r>
            <a:r>
              <a:rPr lang="nl-NL" dirty="0" err="1" smtClean="0"/>
              <a:t>graph</a:t>
            </a:r>
            <a:r>
              <a:rPr lang="nl-NL" dirty="0" smtClean="0"/>
              <a:t> of </a:t>
            </a:r>
            <a:r>
              <a:rPr lang="nl-NL" dirty="0" err="1" smtClean="0"/>
              <a:t>relation</a:t>
            </a:r>
            <a:r>
              <a:rPr lang="nl-NL" dirty="0" smtClean="0"/>
              <a:t> in class data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5214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Now</a:t>
            </a:r>
            <a:r>
              <a:rPr lang="nl-NL" dirty="0" smtClean="0"/>
              <a:t> the tricky part… </a:t>
            </a:r>
            <a:r>
              <a:rPr lang="nl-NL" i="1" dirty="0" smtClean="0"/>
              <a:t>p-</a:t>
            </a:r>
            <a:r>
              <a:rPr lang="nl-NL" dirty="0" err="1" smtClean="0"/>
              <a:t>value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6464" y="1641724"/>
            <a:ext cx="7881938" cy="2012859"/>
          </a:xfrm>
        </p:spPr>
        <p:txBody>
          <a:bodyPr/>
          <a:lstStyle/>
          <a:p>
            <a:r>
              <a:rPr lang="nl-NL" sz="1600" i="1" dirty="0" smtClean="0"/>
              <a:t>p </a:t>
            </a:r>
            <a:r>
              <a:rPr lang="nl-NL" sz="1600" dirty="0" smtClean="0"/>
              <a:t>is </a:t>
            </a:r>
            <a:r>
              <a:rPr lang="nl-NL" sz="1600" b="1" dirty="0" err="1" smtClean="0"/>
              <a:t>not</a:t>
            </a:r>
            <a:r>
              <a:rPr lang="nl-NL" sz="1600" dirty="0" smtClean="0"/>
              <a:t> the </a:t>
            </a:r>
            <a:r>
              <a:rPr lang="nl-NL" sz="1600" dirty="0" err="1" smtClean="0"/>
              <a:t>probability</a:t>
            </a:r>
            <a:r>
              <a:rPr lang="nl-NL" sz="1600" dirty="0" smtClean="0"/>
              <a:t> </a:t>
            </a:r>
            <a:r>
              <a:rPr lang="nl-NL" sz="1600" dirty="0" err="1" smtClean="0"/>
              <a:t>that</a:t>
            </a:r>
            <a:r>
              <a:rPr lang="nl-NL" sz="1600" dirty="0" smtClean="0"/>
              <a:t> </a:t>
            </a:r>
            <a:r>
              <a:rPr lang="nl-NL" sz="1600" dirty="0" err="1" smtClean="0"/>
              <a:t>there</a:t>
            </a:r>
            <a:r>
              <a:rPr lang="nl-NL" sz="1600" dirty="0" smtClean="0"/>
              <a:t> is a </a:t>
            </a:r>
            <a:r>
              <a:rPr lang="nl-NL" sz="1600" dirty="0" err="1" smtClean="0"/>
              <a:t>difference</a:t>
            </a:r>
            <a:endParaRPr lang="nl-NL" sz="1600" dirty="0" smtClean="0"/>
          </a:p>
          <a:p>
            <a:endParaRPr lang="nl-NL" sz="1600" dirty="0" smtClean="0"/>
          </a:p>
          <a:p>
            <a:r>
              <a:rPr lang="nl-NL" sz="1600" i="1" dirty="0" smtClean="0"/>
              <a:t>p </a:t>
            </a:r>
            <a:r>
              <a:rPr lang="nl-NL" sz="1600" dirty="0" smtClean="0"/>
              <a:t>is the </a:t>
            </a:r>
            <a:r>
              <a:rPr lang="nl-NL" sz="1600" dirty="0" err="1" smtClean="0"/>
              <a:t>proportion</a:t>
            </a:r>
            <a:r>
              <a:rPr lang="nl-NL" sz="1600" dirty="0" smtClean="0"/>
              <a:t> of </a:t>
            </a:r>
            <a:r>
              <a:rPr lang="nl-NL" sz="1600" b="1" dirty="0" err="1" smtClean="0"/>
              <a:t>hypothetical</a:t>
            </a:r>
            <a:r>
              <a:rPr lang="nl-NL" sz="1600" b="1" dirty="0" smtClean="0"/>
              <a:t> samples</a:t>
            </a:r>
            <a:r>
              <a:rPr lang="nl-NL" sz="1600" dirty="0" smtClean="0"/>
              <a:t> more extreme </a:t>
            </a:r>
            <a:r>
              <a:rPr lang="nl-NL" sz="1600" dirty="0" err="1" smtClean="0"/>
              <a:t>than</a:t>
            </a:r>
            <a:r>
              <a:rPr lang="nl-NL" sz="1600" dirty="0" smtClean="0"/>
              <a:t> </a:t>
            </a:r>
            <a:r>
              <a:rPr lang="nl-NL" sz="1600" dirty="0" err="1" smtClean="0"/>
              <a:t>what</a:t>
            </a:r>
            <a:r>
              <a:rPr lang="nl-NL" sz="1600" dirty="0" smtClean="0"/>
              <a:t> </a:t>
            </a:r>
            <a:r>
              <a:rPr lang="nl-NL" sz="1600" dirty="0" err="1" smtClean="0"/>
              <a:t>you</a:t>
            </a:r>
            <a:r>
              <a:rPr lang="nl-NL" sz="1600" dirty="0" smtClean="0"/>
              <a:t> found, </a:t>
            </a:r>
            <a:r>
              <a:rPr lang="nl-NL" sz="1600" b="1" dirty="0" err="1" smtClean="0"/>
              <a:t>given</a:t>
            </a:r>
            <a:r>
              <a:rPr lang="nl-NL" sz="1600" b="1" dirty="0" smtClean="0"/>
              <a:t> H</a:t>
            </a:r>
            <a:r>
              <a:rPr lang="nl-NL" sz="1600" b="1" baseline="-25000" dirty="0" smtClean="0"/>
              <a:t>0 </a:t>
            </a:r>
            <a:r>
              <a:rPr lang="nl-NL" sz="1600" b="1" dirty="0" smtClean="0"/>
              <a:t> </a:t>
            </a:r>
            <a:r>
              <a:rPr lang="nl-NL" sz="1600" dirty="0" smtClean="0"/>
              <a:t>(</a:t>
            </a:r>
            <a:r>
              <a:rPr lang="nl-NL" sz="1600" dirty="0" err="1" smtClean="0"/>
              <a:t>that</a:t>
            </a:r>
            <a:r>
              <a:rPr lang="nl-NL" sz="1600" dirty="0" smtClean="0"/>
              <a:t> </a:t>
            </a:r>
            <a:r>
              <a:rPr lang="nl-NL" sz="1600" dirty="0" err="1" smtClean="0"/>
              <a:t>there</a:t>
            </a:r>
            <a:r>
              <a:rPr lang="nl-NL" sz="1600" dirty="0" smtClean="0"/>
              <a:t> is no </a:t>
            </a:r>
            <a:r>
              <a:rPr lang="nl-NL" sz="1600" dirty="0" err="1" smtClean="0"/>
              <a:t>difference</a:t>
            </a:r>
            <a:r>
              <a:rPr lang="nl-NL" sz="1600" dirty="0" smtClean="0"/>
              <a:t>)</a:t>
            </a:r>
          </a:p>
          <a:p>
            <a:endParaRPr lang="nl-NL" sz="1600" b="1" i="1" dirty="0"/>
          </a:p>
          <a:p>
            <a:r>
              <a:rPr lang="nl-NL" sz="1600" dirty="0" err="1" smtClean="0"/>
              <a:t>If</a:t>
            </a:r>
            <a:r>
              <a:rPr lang="nl-NL" sz="1600" dirty="0" smtClean="0"/>
              <a:t> </a:t>
            </a:r>
            <a:r>
              <a:rPr lang="nl-NL" sz="1600" i="1" dirty="0" smtClean="0"/>
              <a:t>p </a:t>
            </a:r>
            <a:r>
              <a:rPr lang="nl-NL" sz="1600" dirty="0" smtClean="0"/>
              <a:t>is </a:t>
            </a:r>
            <a:r>
              <a:rPr lang="nl-NL" sz="1600" dirty="0" err="1" smtClean="0"/>
              <a:t>too</a:t>
            </a:r>
            <a:r>
              <a:rPr lang="nl-NL" sz="1600" dirty="0" smtClean="0"/>
              <a:t> small (</a:t>
            </a:r>
            <a:r>
              <a:rPr lang="nl-NL" sz="1600" dirty="0" err="1" smtClean="0"/>
              <a:t>usually</a:t>
            </a:r>
            <a:r>
              <a:rPr lang="nl-NL" sz="1600" dirty="0" smtClean="0"/>
              <a:t> &lt;0.05), </a:t>
            </a:r>
            <a:r>
              <a:rPr lang="nl-NL" sz="1600" dirty="0" err="1" smtClean="0"/>
              <a:t>you</a:t>
            </a:r>
            <a:r>
              <a:rPr lang="nl-NL" sz="1600" dirty="0" smtClean="0"/>
              <a:t> say: ‘Wow, </a:t>
            </a:r>
            <a:r>
              <a:rPr lang="nl-NL" sz="1600" dirty="0" err="1" smtClean="0"/>
              <a:t>that’s</a:t>
            </a:r>
            <a:r>
              <a:rPr lang="nl-NL" sz="1600" dirty="0" smtClean="0"/>
              <a:t> way </a:t>
            </a:r>
            <a:r>
              <a:rPr lang="nl-NL" sz="1600" dirty="0" err="1" smtClean="0"/>
              <a:t>too</a:t>
            </a:r>
            <a:r>
              <a:rPr lang="nl-NL" sz="1600" dirty="0" smtClean="0"/>
              <a:t> </a:t>
            </a:r>
            <a:r>
              <a:rPr lang="nl-NL" sz="1600" dirty="0" err="1" smtClean="0"/>
              <a:t>weird</a:t>
            </a:r>
            <a:r>
              <a:rPr lang="nl-NL" sz="1600" dirty="0" smtClean="0"/>
              <a:t> (</a:t>
            </a:r>
            <a:r>
              <a:rPr lang="nl-NL" sz="1600" dirty="0" smtClean="0"/>
              <a:t>wo)man! </a:t>
            </a:r>
            <a:r>
              <a:rPr lang="nl-NL" sz="1600" dirty="0" smtClean="0"/>
              <a:t>I </a:t>
            </a:r>
            <a:r>
              <a:rPr lang="nl-NL" sz="1600" dirty="0" err="1" smtClean="0"/>
              <a:t>don’t</a:t>
            </a:r>
            <a:r>
              <a:rPr lang="nl-NL" sz="1600" dirty="0" smtClean="0"/>
              <a:t> </a:t>
            </a:r>
            <a:r>
              <a:rPr lang="nl-NL" sz="1600" dirty="0" err="1" smtClean="0"/>
              <a:t>believe</a:t>
            </a:r>
            <a:r>
              <a:rPr lang="nl-NL" sz="1600" dirty="0" smtClean="0"/>
              <a:t> this </a:t>
            </a:r>
            <a:r>
              <a:rPr lang="nl-NL" sz="1600" dirty="0" err="1" smtClean="0"/>
              <a:t>really</a:t>
            </a:r>
            <a:r>
              <a:rPr lang="nl-NL" sz="1600" dirty="0" smtClean="0"/>
              <a:t> </a:t>
            </a:r>
            <a:r>
              <a:rPr lang="nl-NL" sz="1600" dirty="0" err="1" smtClean="0"/>
              <a:t>happened</a:t>
            </a:r>
            <a:r>
              <a:rPr lang="nl-NL" sz="1600" dirty="0" smtClean="0"/>
              <a:t>. H</a:t>
            </a:r>
            <a:r>
              <a:rPr lang="nl-NL" sz="1600" baseline="-25000" dirty="0" smtClean="0"/>
              <a:t>0 </a:t>
            </a:r>
            <a:r>
              <a:rPr lang="nl-NL" sz="1600" dirty="0" smtClean="0"/>
              <a:t>must </a:t>
            </a:r>
            <a:r>
              <a:rPr lang="nl-NL" sz="1600" dirty="0" err="1" smtClean="0"/>
              <a:t>be</a:t>
            </a:r>
            <a:r>
              <a:rPr lang="nl-NL" sz="1600" dirty="0" smtClean="0"/>
              <a:t> </a:t>
            </a:r>
            <a:r>
              <a:rPr lang="nl-NL" sz="1600" dirty="0" err="1" smtClean="0"/>
              <a:t>false</a:t>
            </a:r>
            <a:r>
              <a:rPr lang="nl-NL" sz="1600" dirty="0" smtClean="0"/>
              <a:t>.’ </a:t>
            </a:r>
            <a:endParaRPr lang="nl-NL" sz="1600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3789040"/>
            <a:ext cx="3952875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43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Controversy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5115246"/>
          </a:xfrm>
        </p:spPr>
        <p:txBody>
          <a:bodyPr/>
          <a:lstStyle/>
          <a:p>
            <a:r>
              <a:rPr lang="nl-NL" sz="2400" dirty="0" err="1" smtClean="0"/>
              <a:t>Seems</a:t>
            </a:r>
            <a:r>
              <a:rPr lang="nl-NL" sz="2400" dirty="0" smtClean="0"/>
              <a:t> kind of </a:t>
            </a:r>
            <a:r>
              <a:rPr lang="nl-NL" sz="2400" dirty="0" err="1" smtClean="0"/>
              <a:t>complicated</a:t>
            </a:r>
            <a:r>
              <a:rPr lang="nl-NL" sz="2400" dirty="0" smtClean="0"/>
              <a:t>, right?</a:t>
            </a:r>
          </a:p>
          <a:p>
            <a:endParaRPr lang="nl-NL" sz="2400" dirty="0"/>
          </a:p>
          <a:p>
            <a:r>
              <a:rPr lang="nl-NL" sz="2400" dirty="0" err="1" smtClean="0"/>
              <a:t>You</a:t>
            </a:r>
            <a:r>
              <a:rPr lang="nl-NL" sz="2400" dirty="0" smtClean="0"/>
              <a:t> </a:t>
            </a:r>
            <a:r>
              <a:rPr lang="nl-NL" sz="2400" dirty="0" err="1" smtClean="0"/>
              <a:t>really</a:t>
            </a:r>
            <a:r>
              <a:rPr lang="nl-NL" sz="2400" dirty="0" smtClean="0"/>
              <a:t> want </a:t>
            </a:r>
            <a:r>
              <a:rPr lang="nl-NL" sz="2400" dirty="0" err="1" smtClean="0"/>
              <a:t>to</a:t>
            </a:r>
            <a:r>
              <a:rPr lang="nl-NL" sz="2400" dirty="0" smtClean="0"/>
              <a:t> </a:t>
            </a:r>
            <a:r>
              <a:rPr lang="nl-NL" sz="2400" dirty="0" err="1" smtClean="0"/>
              <a:t>know</a:t>
            </a:r>
            <a:r>
              <a:rPr lang="nl-NL" sz="2400" dirty="0" smtClean="0"/>
              <a:t> </a:t>
            </a:r>
            <a:r>
              <a:rPr lang="nl-NL" sz="2400" dirty="0" err="1" smtClean="0"/>
              <a:t>if</a:t>
            </a:r>
            <a:r>
              <a:rPr lang="nl-NL" sz="2400" dirty="0" smtClean="0"/>
              <a:t> </a:t>
            </a:r>
            <a:r>
              <a:rPr lang="nl-NL" sz="2400" dirty="0" err="1" smtClean="0"/>
              <a:t>there’s</a:t>
            </a:r>
            <a:r>
              <a:rPr lang="nl-NL" sz="2400" dirty="0" smtClean="0"/>
              <a:t> a </a:t>
            </a:r>
            <a:r>
              <a:rPr lang="nl-NL" sz="2400" dirty="0" err="1" smtClean="0"/>
              <a:t>difference</a:t>
            </a:r>
            <a:r>
              <a:rPr lang="nl-NL" sz="2400" dirty="0" smtClean="0"/>
              <a:t>, but </a:t>
            </a:r>
            <a:r>
              <a:rPr lang="nl-NL" sz="2400" dirty="0" err="1" smtClean="0"/>
              <a:t>instead</a:t>
            </a:r>
            <a:r>
              <a:rPr lang="nl-NL" sz="2400" dirty="0" smtClean="0"/>
              <a:t> </a:t>
            </a:r>
            <a:r>
              <a:rPr lang="nl-NL" sz="2400" dirty="0" err="1" smtClean="0"/>
              <a:t>you’re</a:t>
            </a:r>
            <a:r>
              <a:rPr lang="nl-NL" sz="2400" dirty="0" smtClean="0"/>
              <a:t> </a:t>
            </a:r>
            <a:r>
              <a:rPr lang="nl-NL" sz="2400" dirty="0" err="1" smtClean="0"/>
              <a:t>looking</a:t>
            </a:r>
            <a:r>
              <a:rPr lang="nl-NL" sz="2400" dirty="0" smtClean="0"/>
              <a:t> </a:t>
            </a:r>
            <a:r>
              <a:rPr lang="nl-NL" sz="2400" dirty="0" err="1" smtClean="0"/>
              <a:t>for</a:t>
            </a:r>
            <a:r>
              <a:rPr lang="nl-NL" sz="2400" dirty="0" smtClean="0"/>
              <a:t> </a:t>
            </a:r>
            <a:r>
              <a:rPr lang="nl-NL" sz="2400" i="1" dirty="0" err="1" smtClean="0"/>
              <a:t>evidence</a:t>
            </a:r>
            <a:r>
              <a:rPr lang="nl-NL" sz="2400" i="1" dirty="0" smtClean="0"/>
              <a:t> </a:t>
            </a:r>
            <a:r>
              <a:rPr lang="nl-NL" sz="2400" i="1" dirty="0" err="1" smtClean="0"/>
              <a:t>against</a:t>
            </a:r>
            <a:r>
              <a:rPr lang="nl-NL" sz="2400" dirty="0" smtClean="0"/>
              <a:t> the </a:t>
            </a:r>
            <a:r>
              <a:rPr lang="nl-NL" sz="2400" i="1" dirty="0" smtClean="0"/>
              <a:t>absence</a:t>
            </a:r>
            <a:r>
              <a:rPr lang="nl-NL" sz="2400" dirty="0" smtClean="0"/>
              <a:t> of a </a:t>
            </a:r>
            <a:r>
              <a:rPr lang="nl-NL" sz="2400" dirty="0" err="1" smtClean="0"/>
              <a:t>difference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dirty="0" err="1" smtClean="0"/>
              <a:t>Bayesian</a:t>
            </a:r>
            <a:r>
              <a:rPr lang="nl-NL" sz="2400" dirty="0" smtClean="0"/>
              <a:t> </a:t>
            </a:r>
            <a:r>
              <a:rPr lang="nl-NL" sz="2400" dirty="0" err="1" smtClean="0"/>
              <a:t>statistics</a:t>
            </a:r>
            <a:r>
              <a:rPr lang="nl-NL" sz="2400" dirty="0" smtClean="0"/>
              <a:t> </a:t>
            </a:r>
            <a:r>
              <a:rPr lang="nl-NL" sz="2400" dirty="0" err="1" smtClean="0"/>
              <a:t>instead</a:t>
            </a:r>
            <a:r>
              <a:rPr lang="nl-NL" sz="2400" dirty="0" smtClean="0"/>
              <a:t> </a:t>
            </a:r>
            <a:r>
              <a:rPr lang="nl-NL" sz="2400" dirty="0" err="1" smtClean="0"/>
              <a:t>tries</a:t>
            </a:r>
            <a:r>
              <a:rPr lang="nl-NL" sz="2400" dirty="0" smtClean="0"/>
              <a:t> </a:t>
            </a:r>
            <a:r>
              <a:rPr lang="nl-NL" sz="2400" dirty="0" err="1" smtClean="0"/>
              <a:t>to</a:t>
            </a:r>
            <a:r>
              <a:rPr lang="nl-NL" sz="2400" dirty="0" smtClean="0"/>
              <a:t> </a:t>
            </a:r>
            <a:r>
              <a:rPr lang="nl-NL" sz="2400" dirty="0" err="1" smtClean="0"/>
              <a:t>quantify</a:t>
            </a:r>
            <a:r>
              <a:rPr lang="nl-NL" sz="2400" dirty="0" smtClean="0"/>
              <a:t> </a:t>
            </a:r>
            <a:r>
              <a:rPr lang="nl-NL" sz="2400" dirty="0" err="1" smtClean="0"/>
              <a:t>one’s</a:t>
            </a:r>
            <a:r>
              <a:rPr lang="nl-NL" sz="2400" dirty="0" smtClean="0"/>
              <a:t> </a:t>
            </a:r>
            <a:r>
              <a:rPr lang="nl-NL" sz="2400" i="1" dirty="0" smtClean="0"/>
              <a:t>belief</a:t>
            </a:r>
            <a:r>
              <a:rPr lang="nl-NL" sz="2400" dirty="0" smtClean="0"/>
              <a:t> in a </a:t>
            </a:r>
            <a:r>
              <a:rPr lang="nl-NL" sz="2400" dirty="0" err="1" smtClean="0"/>
              <a:t>difference</a:t>
            </a:r>
            <a:r>
              <a:rPr lang="nl-NL" sz="2400" dirty="0" smtClean="0"/>
              <a:t>, but this is tricky </a:t>
            </a:r>
            <a:r>
              <a:rPr lang="nl-NL" sz="2400" dirty="0" err="1" smtClean="0"/>
              <a:t>too</a:t>
            </a:r>
            <a:r>
              <a:rPr lang="nl-NL" sz="2400" dirty="0" smtClean="0"/>
              <a:t> (this is </a:t>
            </a:r>
            <a:r>
              <a:rPr lang="nl-NL" sz="2400" dirty="0" err="1" smtClean="0"/>
              <a:t>actually</a:t>
            </a:r>
            <a:r>
              <a:rPr lang="nl-NL" sz="2400" dirty="0" smtClean="0"/>
              <a:t> a </a:t>
            </a:r>
            <a:r>
              <a:rPr lang="nl-NL" sz="2400" dirty="0" err="1" smtClean="0"/>
              <a:t>huge</a:t>
            </a:r>
            <a:r>
              <a:rPr lang="nl-NL" sz="2400" dirty="0" smtClean="0"/>
              <a:t> </a:t>
            </a:r>
            <a:r>
              <a:rPr lang="nl-NL" sz="2400" dirty="0" err="1" smtClean="0"/>
              <a:t>debate</a:t>
            </a:r>
            <a:r>
              <a:rPr lang="nl-NL" sz="2400" dirty="0" smtClean="0"/>
              <a:t> </a:t>
            </a:r>
            <a:r>
              <a:rPr lang="nl-NL" sz="2400" dirty="0" err="1" smtClean="0"/>
              <a:t>within</a:t>
            </a:r>
            <a:r>
              <a:rPr lang="nl-NL" sz="2400" dirty="0" smtClean="0"/>
              <a:t> </a:t>
            </a:r>
            <a:r>
              <a:rPr lang="nl-NL" sz="2400" dirty="0" err="1" smtClean="0"/>
              <a:t>statistics</a:t>
            </a:r>
            <a:r>
              <a:rPr lang="nl-NL" sz="2400" dirty="0" smtClean="0"/>
              <a:t>, but </a:t>
            </a:r>
            <a:r>
              <a:rPr lang="nl-NL" sz="2400" dirty="0" err="1" smtClean="0"/>
              <a:t>let’s</a:t>
            </a:r>
            <a:r>
              <a:rPr lang="nl-NL" sz="2400" dirty="0" smtClean="0"/>
              <a:t> </a:t>
            </a:r>
            <a:r>
              <a:rPr lang="nl-NL" sz="2400" dirty="0" err="1" smtClean="0"/>
              <a:t>leave</a:t>
            </a:r>
            <a:r>
              <a:rPr lang="nl-NL" sz="2400" dirty="0" smtClean="0"/>
              <a:t> </a:t>
            </a:r>
            <a:r>
              <a:rPr lang="nl-NL" sz="2400" dirty="0" err="1" smtClean="0"/>
              <a:t>it</a:t>
            </a:r>
            <a:r>
              <a:rPr lang="nl-NL" sz="2400" dirty="0" smtClean="0"/>
              <a:t> </a:t>
            </a:r>
            <a:r>
              <a:rPr lang="nl-NL" sz="2400" dirty="0" err="1" smtClean="0"/>
              <a:t>there</a:t>
            </a:r>
            <a:r>
              <a:rPr lang="nl-NL" sz="2400" dirty="0" smtClean="0"/>
              <a:t>…)</a:t>
            </a:r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25804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T-test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3219343"/>
          </a:xfrm>
        </p:spPr>
        <p:txBody>
          <a:bodyPr/>
          <a:lstStyle/>
          <a:p>
            <a:r>
              <a:rPr lang="nl-NL" sz="2000" dirty="0" smtClean="0"/>
              <a:t>A t-test is a </a:t>
            </a:r>
            <a:r>
              <a:rPr lang="nl-NL" sz="2000" dirty="0" err="1" smtClean="0"/>
              <a:t>significance</a:t>
            </a:r>
            <a:r>
              <a:rPr lang="nl-NL" sz="2000" dirty="0" smtClean="0"/>
              <a:t> test of a mean </a:t>
            </a:r>
            <a:r>
              <a:rPr lang="nl-NL" sz="2000" dirty="0" err="1" smtClean="0"/>
              <a:t>difference</a:t>
            </a:r>
            <a:r>
              <a:rPr lang="nl-NL" sz="2000" dirty="0" smtClean="0"/>
              <a:t> </a:t>
            </a:r>
            <a:r>
              <a:rPr lang="nl-NL" sz="2000" dirty="0" err="1" smtClean="0"/>
              <a:t>between</a:t>
            </a:r>
            <a:r>
              <a:rPr lang="nl-NL" sz="2000" dirty="0" smtClean="0"/>
              <a:t> </a:t>
            </a:r>
            <a:r>
              <a:rPr lang="nl-NL" sz="2000" dirty="0" err="1" smtClean="0"/>
              <a:t>groups</a:t>
            </a:r>
            <a:r>
              <a:rPr lang="nl-NL" sz="2000" dirty="0" smtClean="0"/>
              <a:t> (or </a:t>
            </a:r>
            <a:r>
              <a:rPr lang="nl-NL" sz="2000" dirty="0" err="1" smtClean="0"/>
              <a:t>between</a:t>
            </a:r>
            <a:r>
              <a:rPr lang="nl-NL" sz="2000" dirty="0" smtClean="0"/>
              <a:t> different </a:t>
            </a:r>
            <a:r>
              <a:rPr lang="nl-NL" sz="2000" dirty="0" err="1" smtClean="0"/>
              <a:t>measurements</a:t>
            </a:r>
            <a:r>
              <a:rPr lang="nl-NL" sz="2000" dirty="0" smtClean="0"/>
              <a:t> </a:t>
            </a:r>
            <a:r>
              <a:rPr lang="nl-NL" sz="2000" dirty="0" err="1" smtClean="0"/>
              <a:t>within</a:t>
            </a:r>
            <a:r>
              <a:rPr lang="nl-NL" sz="2000" dirty="0" smtClean="0"/>
              <a:t> </a:t>
            </a:r>
            <a:r>
              <a:rPr lang="nl-NL" sz="2000" dirty="0" err="1" smtClean="0"/>
              <a:t>people</a:t>
            </a:r>
            <a:r>
              <a:rPr lang="nl-NL" sz="2000" dirty="0" smtClean="0"/>
              <a:t>)</a:t>
            </a:r>
          </a:p>
          <a:p>
            <a:endParaRPr lang="nl-NL" sz="2000" dirty="0"/>
          </a:p>
          <a:p>
            <a:r>
              <a:rPr lang="nl-NL" sz="2000" dirty="0" smtClean="0"/>
              <a:t>Distribution has </a:t>
            </a:r>
            <a:r>
              <a:rPr lang="nl-NL" sz="2000" dirty="0" err="1" smtClean="0"/>
              <a:t>to</a:t>
            </a:r>
            <a:r>
              <a:rPr lang="nl-NL" sz="2000" dirty="0" smtClean="0"/>
              <a:t> </a:t>
            </a:r>
            <a:r>
              <a:rPr lang="nl-NL" sz="2000" dirty="0" err="1" smtClean="0"/>
              <a:t>be</a:t>
            </a:r>
            <a:r>
              <a:rPr lang="nl-NL" sz="2000" dirty="0" smtClean="0"/>
              <a:t> </a:t>
            </a:r>
            <a:r>
              <a:rPr lang="nl-NL" sz="2000" dirty="0" err="1" smtClean="0"/>
              <a:t>normal</a:t>
            </a:r>
            <a:r>
              <a:rPr lang="nl-NL" sz="2000" dirty="0" smtClean="0"/>
              <a:t> (</a:t>
            </a:r>
            <a:r>
              <a:rPr lang="nl-NL" sz="2000" dirty="0" err="1" smtClean="0"/>
              <a:t>generally</a:t>
            </a:r>
            <a:r>
              <a:rPr lang="nl-NL" sz="2000" dirty="0" smtClean="0"/>
              <a:t> </a:t>
            </a:r>
            <a:r>
              <a:rPr lang="nl-NL" sz="2000" dirty="0" err="1" smtClean="0"/>
              <a:t>when</a:t>
            </a:r>
            <a:r>
              <a:rPr lang="nl-NL" sz="2000" dirty="0" smtClean="0"/>
              <a:t> N &gt; 30)</a:t>
            </a:r>
          </a:p>
          <a:p>
            <a:endParaRPr lang="nl-NL" sz="2000" dirty="0"/>
          </a:p>
          <a:p>
            <a:r>
              <a:rPr lang="nl-NL" sz="2000" dirty="0" err="1" smtClean="0"/>
              <a:t>Result</a:t>
            </a:r>
            <a:r>
              <a:rPr lang="nl-NL" sz="2000" dirty="0" smtClean="0"/>
              <a:t>: t(30) = 5.21, p = 0.012</a:t>
            </a:r>
          </a:p>
          <a:p>
            <a:pPr marL="0" indent="0">
              <a:buNone/>
            </a:pPr>
            <a:endParaRPr lang="nl-NL" dirty="0" smtClean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Pijl-rechts 3"/>
          <p:cNvSpPr/>
          <p:nvPr/>
        </p:nvSpPr>
        <p:spPr bwMode="auto">
          <a:xfrm rot="16200000">
            <a:off x="2012230" y="4130203"/>
            <a:ext cx="576064" cy="36004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Pijl-rechts 4"/>
          <p:cNvSpPr/>
          <p:nvPr/>
        </p:nvSpPr>
        <p:spPr bwMode="auto">
          <a:xfrm rot="16200000">
            <a:off x="2952138" y="4113075"/>
            <a:ext cx="576064" cy="36004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Pijl-rechts 5"/>
          <p:cNvSpPr/>
          <p:nvPr/>
        </p:nvSpPr>
        <p:spPr bwMode="auto">
          <a:xfrm rot="16200000">
            <a:off x="4175956" y="4113075"/>
            <a:ext cx="576064" cy="36004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kstvak 6"/>
          <p:cNvSpPr txBox="1"/>
          <p:nvPr/>
        </p:nvSpPr>
        <p:spPr>
          <a:xfrm flipH="1">
            <a:off x="1900414" y="4666585"/>
            <a:ext cx="115973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/>
              <a:t>Degrees</a:t>
            </a:r>
            <a:r>
              <a:rPr lang="nl-NL" dirty="0" smtClean="0"/>
              <a:t> of </a:t>
            </a:r>
            <a:r>
              <a:rPr lang="nl-NL" dirty="0" err="1" smtClean="0"/>
              <a:t>freedom</a:t>
            </a:r>
            <a:r>
              <a:rPr lang="nl-NL" dirty="0" smtClean="0"/>
              <a:t>: </a:t>
            </a:r>
            <a:r>
              <a:rPr lang="nl-NL" dirty="0" err="1" smtClean="0"/>
              <a:t>closely</a:t>
            </a:r>
            <a:r>
              <a:rPr lang="nl-NL" dirty="0" smtClean="0"/>
              <a:t> </a:t>
            </a:r>
            <a:r>
              <a:rPr lang="nl-NL" dirty="0" err="1" smtClean="0"/>
              <a:t>related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sample </a:t>
            </a:r>
            <a:r>
              <a:rPr lang="nl-NL" dirty="0" err="1" smtClean="0"/>
              <a:t>size</a:t>
            </a:r>
            <a:endParaRPr lang="nl-NL" dirty="0"/>
          </a:p>
        </p:txBody>
      </p:sp>
      <p:sp>
        <p:nvSpPr>
          <p:cNvPr id="8" name="Tekstvak 7"/>
          <p:cNvSpPr txBox="1"/>
          <p:nvPr/>
        </p:nvSpPr>
        <p:spPr>
          <a:xfrm flipH="1">
            <a:off x="3027006" y="4666585"/>
            <a:ext cx="130928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T-</a:t>
            </a:r>
            <a:r>
              <a:rPr lang="nl-NL" dirty="0" err="1" smtClean="0"/>
              <a:t>statistic</a:t>
            </a:r>
            <a:r>
              <a:rPr lang="nl-NL" dirty="0" smtClean="0"/>
              <a:t>: </a:t>
            </a:r>
            <a:r>
              <a:rPr lang="nl-NL" dirty="0" err="1" smtClean="0"/>
              <a:t>how</a:t>
            </a:r>
            <a:r>
              <a:rPr lang="nl-NL" dirty="0" smtClean="0"/>
              <a:t> big is the </a:t>
            </a:r>
            <a:r>
              <a:rPr lang="nl-NL" dirty="0" err="1" smtClean="0"/>
              <a:t>difference</a:t>
            </a:r>
            <a:r>
              <a:rPr lang="nl-NL" dirty="0" smtClean="0"/>
              <a:t>, </a:t>
            </a:r>
            <a:r>
              <a:rPr lang="nl-NL" dirty="0" err="1" smtClean="0"/>
              <a:t>compared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the </a:t>
            </a:r>
            <a:r>
              <a:rPr lang="nl-NL" dirty="0" err="1" smtClean="0"/>
              <a:t>variation</a:t>
            </a:r>
            <a:r>
              <a:rPr lang="nl-NL" dirty="0" smtClean="0"/>
              <a:t> </a:t>
            </a:r>
            <a:r>
              <a:rPr lang="nl-NL" dirty="0" err="1" smtClean="0"/>
              <a:t>within</a:t>
            </a:r>
            <a:r>
              <a:rPr lang="nl-NL" dirty="0" smtClean="0"/>
              <a:t> the </a:t>
            </a:r>
            <a:r>
              <a:rPr lang="nl-NL" dirty="0" err="1" smtClean="0"/>
              <a:t>groups</a:t>
            </a:r>
            <a:r>
              <a:rPr lang="nl-NL" dirty="0" smtClean="0"/>
              <a:t>?</a:t>
            </a:r>
            <a:endParaRPr lang="nl-NL" dirty="0"/>
          </a:p>
        </p:txBody>
      </p:sp>
      <p:sp>
        <p:nvSpPr>
          <p:cNvPr id="9" name="Tekstvak 8"/>
          <p:cNvSpPr txBox="1"/>
          <p:nvPr/>
        </p:nvSpPr>
        <p:spPr>
          <a:xfrm flipH="1">
            <a:off x="4283968" y="4654865"/>
            <a:ext cx="13092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P-</a:t>
            </a:r>
            <a:r>
              <a:rPr lang="nl-NL" dirty="0" err="1" smtClean="0"/>
              <a:t>value</a:t>
            </a:r>
            <a:endParaRPr lang="nl-NL" dirty="0" smtClean="0"/>
          </a:p>
          <a:p>
            <a:r>
              <a:rPr lang="nl-NL" dirty="0" smtClean="0"/>
              <a:t>0.012 &lt; 0.05, </a:t>
            </a:r>
            <a:r>
              <a:rPr lang="nl-NL" dirty="0" err="1" smtClean="0"/>
              <a:t>so</a:t>
            </a:r>
            <a:r>
              <a:rPr lang="nl-NL" dirty="0" smtClean="0"/>
              <a:t> significant!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17252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  <p:bldP spid="8" grpId="0"/>
      <p:bldP spid="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7584" y="615351"/>
            <a:ext cx="6172200" cy="584775"/>
          </a:xfrm>
        </p:spPr>
        <p:txBody>
          <a:bodyPr/>
          <a:lstStyle/>
          <a:p>
            <a:r>
              <a:rPr lang="nl-NL" dirty="0" err="1" smtClean="0"/>
              <a:t>Exercise</a:t>
            </a:r>
            <a:r>
              <a:rPr lang="nl-NL" dirty="0" smtClean="0"/>
              <a:t> 3: t-test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83568" y="1700808"/>
            <a:ext cx="7881938" cy="2111347"/>
          </a:xfrm>
        </p:spPr>
        <p:txBody>
          <a:bodyPr/>
          <a:lstStyle/>
          <a:p>
            <a:pPr marL="0" indent="0">
              <a:buNone/>
            </a:pPr>
            <a:endParaRPr lang="nl-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ijdelijke aanduiding voor inhoud 2"/>
          <p:cNvSpPr txBox="1">
            <a:spLocks/>
          </p:cNvSpPr>
          <p:nvPr/>
        </p:nvSpPr>
        <p:spPr bwMode="auto">
          <a:xfrm>
            <a:off x="683568" y="1700808"/>
            <a:ext cx="7881938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191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+mn-lt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+mn-lt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Font typeface="Zapf Dingbats" charset="2"/>
              <a:buNone/>
            </a:pP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Perform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t-test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Font typeface="Zapf Dingbats" charset="2"/>
              <a:buNone/>
            </a:pPr>
            <a:endParaRPr lang="nl-NL" sz="16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Independent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factor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two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levels (gender, OS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phone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Font typeface="Zapf Dingbats" charset="2"/>
              <a:buNone/>
            </a:pP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Dependent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quantitative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your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choice</a:t>
            </a:r>
            <a:endParaRPr lang="nl-NL" sz="16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6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Report:</a:t>
            </a:r>
          </a:p>
          <a:p>
            <a:pPr>
              <a:buFont typeface="+mj-lt"/>
              <a:buAutoNum type="arabicPeriod"/>
            </a:pP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 t-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statistic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degrees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freedom</a:t>
            </a:r>
            <a:endParaRPr lang="nl-NL" sz="16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 p-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endParaRPr lang="nl-NL" sz="16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Whether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there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 a significant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relation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Font typeface="Zapf Dingbats" charset="2"/>
              <a:buNone/>
            </a:pPr>
            <a:endParaRPr lang="nl-NL" sz="16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6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6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6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6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6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6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181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Image credit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6013954"/>
          </a:xfrm>
        </p:spPr>
        <p:txBody>
          <a:bodyPr/>
          <a:lstStyle/>
          <a:p>
            <a:r>
              <a:rPr lang="nl-NL" sz="2000" i="1" dirty="0" smtClean="0"/>
              <a:t>Nobel </a:t>
            </a:r>
            <a:r>
              <a:rPr lang="nl-NL" sz="2000" i="1" dirty="0" err="1" smtClean="0"/>
              <a:t>Prize</a:t>
            </a:r>
            <a:r>
              <a:rPr lang="nl-NL" sz="2000" i="1" dirty="0" smtClean="0"/>
              <a:t> </a:t>
            </a:r>
            <a:r>
              <a:rPr lang="nl-NL" sz="2000" i="1" dirty="0" err="1" smtClean="0"/>
              <a:t>and</a:t>
            </a:r>
            <a:r>
              <a:rPr lang="nl-NL" sz="2000" i="1" dirty="0" smtClean="0"/>
              <a:t> </a:t>
            </a:r>
            <a:r>
              <a:rPr lang="nl-NL" sz="2000" i="1" dirty="0" smtClean="0"/>
              <a:t>Chocolate </a:t>
            </a:r>
            <a:r>
              <a:rPr lang="nl-NL" sz="2000" dirty="0" err="1" smtClean="0"/>
              <a:t>by</a:t>
            </a:r>
            <a:r>
              <a:rPr lang="nl-NL" sz="2000" dirty="0" smtClean="0"/>
              <a:t> </a:t>
            </a:r>
            <a:r>
              <a:rPr lang="nl-NL" sz="2000" dirty="0" err="1" smtClean="0"/>
              <a:t>Maurage</a:t>
            </a:r>
            <a:r>
              <a:rPr lang="nl-NL" sz="2000" dirty="0" smtClean="0"/>
              <a:t> et al. (fair </a:t>
            </a:r>
            <a:r>
              <a:rPr lang="nl-NL" sz="2000" dirty="0" err="1" smtClean="0"/>
              <a:t>use</a:t>
            </a:r>
            <a:r>
              <a:rPr lang="nl-NL" sz="2000" dirty="0"/>
              <a:t>)</a:t>
            </a:r>
            <a:r>
              <a:rPr lang="nl-NL" sz="2000" dirty="0" smtClean="0"/>
              <a:t> </a:t>
            </a:r>
          </a:p>
          <a:p>
            <a:r>
              <a:rPr lang="nl-NL" sz="2000" i="1" dirty="0" err="1" smtClean="0"/>
              <a:t>Scatterplot</a:t>
            </a:r>
            <a:r>
              <a:rPr lang="nl-NL" sz="2000" i="1" dirty="0" smtClean="0"/>
              <a:t> matrix </a:t>
            </a:r>
            <a:r>
              <a:rPr lang="nl-NL" sz="2000" dirty="0" err="1"/>
              <a:t>by</a:t>
            </a:r>
            <a:r>
              <a:rPr lang="nl-NL" sz="2000" dirty="0"/>
              <a:t> </a:t>
            </a:r>
            <a:r>
              <a:rPr lang="nl-NL" sz="2000" dirty="0" err="1"/>
              <a:t>Nicoguaro</a:t>
            </a:r>
            <a:r>
              <a:rPr lang="nl-NL" sz="2000" dirty="0"/>
              <a:t> (CC-BY)</a:t>
            </a:r>
            <a:endParaRPr lang="nl-NL" sz="2000" dirty="0" smtClean="0"/>
          </a:p>
          <a:p>
            <a:r>
              <a:rPr lang="nl-NL" sz="2000" i="1" dirty="0" err="1" smtClean="0"/>
              <a:t>Anscombe’s</a:t>
            </a:r>
            <a:r>
              <a:rPr lang="nl-NL" sz="2000" i="1" dirty="0" smtClean="0"/>
              <a:t> </a:t>
            </a:r>
            <a:r>
              <a:rPr lang="nl-NL" sz="2000" i="1" dirty="0" err="1" smtClean="0"/>
              <a:t>quartet</a:t>
            </a:r>
            <a:r>
              <a:rPr lang="nl-NL" sz="2000" i="1" dirty="0" smtClean="0"/>
              <a:t> </a:t>
            </a:r>
            <a:r>
              <a:rPr lang="nl-NL" sz="2000" dirty="0" err="1" smtClean="0"/>
              <a:t>by</a:t>
            </a:r>
            <a:r>
              <a:rPr lang="nl-NL" sz="2000" dirty="0" smtClean="0"/>
              <a:t> </a:t>
            </a:r>
            <a:r>
              <a:rPr lang="nl-NL" sz="2000" dirty="0" err="1" smtClean="0"/>
              <a:t>Schutz</a:t>
            </a:r>
            <a:r>
              <a:rPr lang="nl-NL" sz="2000" dirty="0" smtClean="0"/>
              <a:t> (CC-BY-SA)</a:t>
            </a:r>
            <a:endParaRPr lang="nl-NL" sz="2000" dirty="0" smtClean="0"/>
          </a:p>
          <a:p>
            <a:r>
              <a:rPr lang="nl-NL" sz="2000" dirty="0" smtClean="0"/>
              <a:t>p-</a:t>
            </a:r>
            <a:r>
              <a:rPr lang="nl-NL" sz="2000" dirty="0" err="1" smtClean="0"/>
              <a:t>value</a:t>
            </a:r>
            <a:r>
              <a:rPr lang="nl-NL" sz="2000" dirty="0" smtClean="0"/>
              <a:t> </a:t>
            </a:r>
            <a:r>
              <a:rPr lang="nl-NL" sz="2000" dirty="0" err="1" smtClean="0"/>
              <a:t>by</a:t>
            </a:r>
            <a:r>
              <a:rPr lang="nl-NL" sz="2000" dirty="0" smtClean="0"/>
              <a:t> </a:t>
            </a:r>
            <a:r>
              <a:rPr lang="nl-NL" sz="2000" dirty="0" err="1" smtClean="0"/>
              <a:t>Repapetilto</a:t>
            </a:r>
            <a:r>
              <a:rPr lang="nl-NL" sz="2000" dirty="0" smtClean="0"/>
              <a:t> (CC-BY-SA)</a:t>
            </a:r>
          </a:p>
          <a:p>
            <a:r>
              <a:rPr lang="nl-NL" sz="2000" i="1" dirty="0" smtClean="0"/>
              <a:t>Mars </a:t>
            </a:r>
            <a:r>
              <a:rPr lang="nl-NL" sz="2000" i="1" dirty="0" err="1" smtClean="0"/>
              <a:t>Curiosity</a:t>
            </a:r>
            <a:r>
              <a:rPr lang="nl-NL" sz="2000" i="1" dirty="0" smtClean="0"/>
              <a:t> </a:t>
            </a:r>
            <a:r>
              <a:rPr lang="nl-NL" sz="2000" dirty="0" err="1" smtClean="0"/>
              <a:t>by</a:t>
            </a:r>
            <a:r>
              <a:rPr lang="nl-NL" sz="2000" dirty="0" smtClean="0"/>
              <a:t> NASA (PD)</a:t>
            </a:r>
          </a:p>
          <a:p>
            <a:r>
              <a:rPr lang="nl-NL" sz="2000" i="1" dirty="0" smtClean="0"/>
              <a:t>Bar </a:t>
            </a:r>
            <a:r>
              <a:rPr lang="nl-NL" sz="2000" i="1" dirty="0" err="1" smtClean="0"/>
              <a:t>bar</a:t>
            </a:r>
            <a:r>
              <a:rPr lang="nl-NL" sz="2000" i="1" dirty="0" smtClean="0"/>
              <a:t> plots </a:t>
            </a:r>
            <a:r>
              <a:rPr lang="nl-NL" sz="2000" dirty="0" err="1" smtClean="0"/>
              <a:t>by</a:t>
            </a:r>
            <a:r>
              <a:rPr lang="nl-NL" sz="2000" dirty="0" smtClean="0"/>
              <a:t> Page </a:t>
            </a:r>
            <a:r>
              <a:rPr lang="nl-NL" sz="2000" dirty="0" err="1" smtClean="0"/>
              <a:t>Piccinini</a:t>
            </a:r>
            <a:r>
              <a:rPr lang="nl-NL" sz="2000" dirty="0" smtClean="0"/>
              <a:t> (fair </a:t>
            </a:r>
            <a:r>
              <a:rPr lang="nl-NL" sz="2000" dirty="0" err="1" smtClean="0"/>
              <a:t>use</a:t>
            </a:r>
            <a:r>
              <a:rPr lang="nl-NL" sz="2000" dirty="0" smtClean="0"/>
              <a:t>)</a:t>
            </a:r>
          </a:p>
          <a:p>
            <a:r>
              <a:rPr lang="nl-NL" sz="2000" i="1" dirty="0" smtClean="0"/>
              <a:t>Free PSA bar </a:t>
            </a:r>
            <a:r>
              <a:rPr lang="nl-NL" sz="2000" i="1" dirty="0" err="1" smtClean="0"/>
              <a:t>graph</a:t>
            </a:r>
            <a:r>
              <a:rPr lang="nl-NL" sz="2000" i="1" dirty="0" smtClean="0"/>
              <a:t> </a:t>
            </a:r>
            <a:r>
              <a:rPr lang="nl-NL" sz="2000" dirty="0" err="1" smtClean="0"/>
              <a:t>by</a:t>
            </a:r>
            <a:r>
              <a:rPr lang="nl-NL" sz="2000" dirty="0" smtClean="0"/>
              <a:t> The </a:t>
            </a:r>
            <a:r>
              <a:rPr lang="nl-NL" sz="2000" dirty="0" err="1" smtClean="0"/>
              <a:t>RedBurn</a:t>
            </a:r>
            <a:r>
              <a:rPr lang="nl-NL" sz="2000" dirty="0" smtClean="0"/>
              <a:t> (CC-BY-SA)</a:t>
            </a:r>
          </a:p>
          <a:p>
            <a:r>
              <a:rPr lang="nl-NL" sz="2000" i="1" dirty="0" err="1" smtClean="0"/>
              <a:t>Edit</a:t>
            </a:r>
            <a:r>
              <a:rPr lang="nl-NL" sz="2000" i="1" dirty="0" smtClean="0"/>
              <a:t> </a:t>
            </a:r>
            <a:r>
              <a:rPr lang="nl-NL" sz="2000" i="1" dirty="0" err="1" smtClean="0"/>
              <a:t>count</a:t>
            </a:r>
            <a:r>
              <a:rPr lang="nl-NL" sz="2000" i="1" dirty="0" smtClean="0"/>
              <a:t> </a:t>
            </a:r>
            <a:r>
              <a:rPr lang="nl-NL" sz="2000" dirty="0" err="1" smtClean="0"/>
              <a:t>by</a:t>
            </a:r>
            <a:r>
              <a:rPr lang="nl-NL" sz="2000" dirty="0" smtClean="0"/>
              <a:t> </a:t>
            </a:r>
            <a:r>
              <a:rPr lang="nl-NL" sz="2000" dirty="0" err="1" smtClean="0"/>
              <a:t>Computermacgyver</a:t>
            </a:r>
            <a:r>
              <a:rPr lang="nl-NL" sz="2000" dirty="0" smtClean="0"/>
              <a:t> (CC-BY-SA)</a:t>
            </a:r>
          </a:p>
          <a:p>
            <a:r>
              <a:rPr lang="nl-NL" sz="2000" i="1" dirty="0" smtClean="0"/>
              <a:t>Level of </a:t>
            </a:r>
            <a:r>
              <a:rPr lang="nl-NL" sz="2000" i="1" dirty="0" err="1" smtClean="0"/>
              <a:t>measurement</a:t>
            </a:r>
            <a:r>
              <a:rPr lang="nl-NL" sz="2000" i="1" dirty="0" smtClean="0"/>
              <a:t> </a:t>
            </a:r>
            <a:r>
              <a:rPr lang="nl-NL" sz="2000" dirty="0" err="1" smtClean="0"/>
              <a:t>by</a:t>
            </a:r>
            <a:r>
              <a:rPr lang="nl-NL" sz="2000" dirty="0" smtClean="0"/>
              <a:t> Johan van Berkel (HU)</a:t>
            </a:r>
          </a:p>
          <a:p>
            <a:r>
              <a:rPr lang="nl-NL" sz="2000" i="1" dirty="0" err="1" smtClean="0"/>
              <a:t>Gavel</a:t>
            </a:r>
            <a:r>
              <a:rPr lang="nl-NL" sz="2000" i="1" dirty="0" smtClean="0"/>
              <a:t> </a:t>
            </a:r>
            <a:r>
              <a:rPr lang="nl-NL" sz="2000" dirty="0" err="1" smtClean="0"/>
              <a:t>by</a:t>
            </a:r>
            <a:r>
              <a:rPr lang="nl-NL" sz="2000" dirty="0" smtClean="0"/>
              <a:t> StockMonkeys.com (CC-BY)</a:t>
            </a:r>
          </a:p>
          <a:p>
            <a:r>
              <a:rPr lang="nl-NL" sz="2000" i="1" dirty="0" err="1" smtClean="0"/>
              <a:t>Fingerprint</a:t>
            </a:r>
            <a:r>
              <a:rPr lang="nl-NL" sz="2000" i="1" dirty="0" smtClean="0"/>
              <a:t> </a:t>
            </a:r>
            <a:r>
              <a:rPr lang="nl-NL" sz="2000" dirty="0" err="1" smtClean="0"/>
              <a:t>by</a:t>
            </a:r>
            <a:r>
              <a:rPr lang="nl-NL" sz="2000" smtClean="0"/>
              <a:t> Pixabay.com (PD)</a:t>
            </a:r>
            <a:endParaRPr lang="nl-NL" sz="2000" i="1" dirty="0" smtClean="0"/>
          </a:p>
          <a:p>
            <a:endParaRPr lang="nl-NL" sz="2000" i="1" dirty="0" smtClean="0"/>
          </a:p>
          <a:p>
            <a:endParaRPr lang="nl-NL" sz="2000" dirty="0" smtClean="0"/>
          </a:p>
          <a:p>
            <a:endParaRPr lang="nl-NL" sz="2000" dirty="0" smtClean="0"/>
          </a:p>
          <a:p>
            <a:endParaRPr lang="nl-NL" sz="2000" dirty="0" smtClean="0"/>
          </a:p>
          <a:p>
            <a:pPr marL="0" indent="0">
              <a:buNone/>
            </a:pPr>
            <a:endParaRPr lang="nl-NL" sz="2400" i="1" dirty="0"/>
          </a:p>
        </p:txBody>
      </p:sp>
    </p:spTree>
    <p:extLst>
      <p:ext uri="{BB962C8B-B14F-4D97-AF65-F5344CB8AC3E}">
        <p14:creationId xmlns:p14="http://schemas.microsoft.com/office/powerpoint/2010/main" val="64228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Topics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5262979"/>
          </a:xfrm>
        </p:spPr>
        <p:txBody>
          <a:bodyPr/>
          <a:lstStyle/>
          <a:p>
            <a:r>
              <a:rPr lang="nl-NL" sz="2400" dirty="0" smtClean="0"/>
              <a:t>Variables: </a:t>
            </a:r>
            <a:r>
              <a:rPr lang="nl-NL" sz="2400" dirty="0" err="1" smtClean="0"/>
              <a:t>terminology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dirty="0" err="1" smtClean="0"/>
              <a:t>Exploring</a:t>
            </a:r>
            <a:r>
              <a:rPr lang="nl-NL" sz="2400" dirty="0" smtClean="0"/>
              <a:t> </a:t>
            </a:r>
            <a:r>
              <a:rPr lang="nl-NL" sz="2400" dirty="0" smtClean="0"/>
              <a:t>1 or 2 </a:t>
            </a:r>
            <a:r>
              <a:rPr lang="nl-NL" sz="2400" dirty="0" err="1" smtClean="0"/>
              <a:t>qualitative</a:t>
            </a:r>
            <a:r>
              <a:rPr lang="nl-NL" sz="2400" dirty="0" smtClean="0"/>
              <a:t> variables</a:t>
            </a:r>
          </a:p>
          <a:p>
            <a:endParaRPr lang="nl-NL" sz="2400" dirty="0"/>
          </a:p>
          <a:p>
            <a:r>
              <a:rPr lang="nl-NL" sz="2400" dirty="0" err="1" smtClean="0"/>
              <a:t>Exploring</a:t>
            </a:r>
            <a:r>
              <a:rPr lang="nl-NL" sz="2400" dirty="0" smtClean="0"/>
              <a:t> </a:t>
            </a:r>
            <a:r>
              <a:rPr lang="nl-NL" sz="2400" dirty="0" err="1" smtClean="0"/>
              <a:t>relation</a:t>
            </a:r>
            <a:r>
              <a:rPr lang="nl-NL" sz="2400" dirty="0" smtClean="0"/>
              <a:t> </a:t>
            </a:r>
            <a:r>
              <a:rPr lang="nl-NL" sz="2400" dirty="0" err="1" smtClean="0"/>
              <a:t>between</a:t>
            </a:r>
            <a:r>
              <a:rPr lang="nl-NL" sz="2400" dirty="0" smtClean="0"/>
              <a:t> </a:t>
            </a:r>
            <a:r>
              <a:rPr lang="nl-NL" sz="2400" dirty="0" err="1" smtClean="0"/>
              <a:t>qualitative</a:t>
            </a:r>
            <a:r>
              <a:rPr lang="nl-NL" sz="2400" dirty="0" smtClean="0"/>
              <a:t> &amp; </a:t>
            </a:r>
            <a:r>
              <a:rPr lang="nl-NL" sz="2400" dirty="0" err="1" smtClean="0"/>
              <a:t>quantitative</a:t>
            </a:r>
            <a:r>
              <a:rPr lang="nl-NL" sz="2400" dirty="0" smtClean="0"/>
              <a:t> variables</a:t>
            </a:r>
          </a:p>
          <a:p>
            <a:endParaRPr lang="nl-NL" sz="2400" dirty="0" smtClean="0"/>
          </a:p>
          <a:p>
            <a:r>
              <a:rPr lang="nl-NL" sz="2400" dirty="0" err="1" smtClean="0"/>
              <a:t>Correlation</a:t>
            </a:r>
            <a:endParaRPr lang="nl-NL" sz="2400" dirty="0" smtClean="0"/>
          </a:p>
          <a:p>
            <a:endParaRPr lang="nl-NL" sz="2400" dirty="0" smtClean="0"/>
          </a:p>
          <a:p>
            <a:r>
              <a:rPr lang="nl-NL" sz="2400" dirty="0" smtClean="0"/>
              <a:t>Hypothesis </a:t>
            </a:r>
            <a:r>
              <a:rPr lang="nl-NL" sz="2400" dirty="0" err="1" smtClean="0"/>
              <a:t>testing</a:t>
            </a:r>
            <a:endParaRPr lang="nl-NL" sz="2400" dirty="0" smtClean="0"/>
          </a:p>
          <a:p>
            <a:endParaRPr lang="nl-NL" sz="2400" dirty="0" smtClean="0"/>
          </a:p>
          <a:p>
            <a:pPr marL="0" indent="0">
              <a:buNone/>
            </a:pP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965119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Level of </a:t>
            </a:r>
            <a:r>
              <a:rPr lang="nl-NL" dirty="0" err="1" smtClean="0"/>
              <a:t>measurement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00948" y="2251931"/>
            <a:ext cx="7881938" cy="2627313"/>
          </a:xfrm>
        </p:spPr>
        <p:txBody>
          <a:bodyPr/>
          <a:lstStyle/>
          <a:p>
            <a:endParaRPr lang="nl-NL" dirty="0"/>
          </a:p>
        </p:txBody>
      </p:sp>
      <p:graphicFrame>
        <p:nvGraphicFramePr>
          <p:cNvPr id="8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482014"/>
              </p:ext>
            </p:extLst>
          </p:nvPr>
        </p:nvGraphicFramePr>
        <p:xfrm>
          <a:off x="467544" y="2132856"/>
          <a:ext cx="8286812" cy="2194560"/>
        </p:xfrm>
        <a:graphic>
          <a:graphicData uri="http://schemas.openxmlformats.org/drawingml/2006/table">
            <a:tbl>
              <a:tblPr firstRow="1" bandRow="1"/>
              <a:tblGrid>
                <a:gridCol w="20717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17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17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717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4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nl-NL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nl-NL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nl-NL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nl-NL" dirty="0" smtClean="0">
                          <a:solidFill>
                            <a:srgbClr val="FFFFFF"/>
                          </a:solidFill>
                        </a:rPr>
                        <a:t>Ratio</a:t>
                      </a:r>
                      <a:endParaRPr lang="nl-NL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nl-NL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nl-NL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rtl="0"/>
                      <a:r>
                        <a:rPr lang="nl-NL" b="1" kern="1200" baseline="0" dirty="0" smtClean="0">
                          <a:solidFill>
                            <a:srgbClr val="FFFFFF"/>
                          </a:solidFill>
                          <a:latin typeface="+mn-lt"/>
                        </a:rPr>
                        <a:t>Interval</a:t>
                      </a:r>
                      <a:endParaRPr lang="nl-NL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nl-NL" dirty="0" err="1" smtClean="0"/>
                        <a:t>true</a:t>
                      </a:r>
                      <a:r>
                        <a:rPr lang="nl-NL" dirty="0" smtClean="0"/>
                        <a:t> zero point</a:t>
                      </a:r>
                      <a:endParaRPr lang="nl-NL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nl-NL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rtl="0"/>
                      <a:r>
                        <a:rPr lang="nl-NL" b="1" kern="1200" baseline="0" dirty="0" err="1" smtClean="0">
                          <a:solidFill>
                            <a:srgbClr val="FFFFFF"/>
                          </a:solidFill>
                          <a:latin typeface="+mn-lt"/>
                        </a:rPr>
                        <a:t>Ordinal</a:t>
                      </a:r>
                      <a:endParaRPr lang="nl-NL" b="1" kern="1200" baseline="0" dirty="0" smtClean="0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nl-NL" dirty="0" err="1" smtClean="0"/>
                        <a:t>equal</a:t>
                      </a:r>
                      <a:r>
                        <a:rPr lang="nl-NL" baseline="0" dirty="0" smtClean="0"/>
                        <a:t> </a:t>
                      </a:r>
                      <a:r>
                        <a:rPr lang="nl-NL" baseline="0" dirty="0" err="1" smtClean="0"/>
                        <a:t>difference</a:t>
                      </a:r>
                      <a:endParaRPr lang="nl-NL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err="1" smtClean="0"/>
                        <a:t>equal</a:t>
                      </a:r>
                      <a:r>
                        <a:rPr lang="nl-NL" baseline="0" dirty="0" smtClean="0"/>
                        <a:t> </a:t>
                      </a:r>
                      <a:r>
                        <a:rPr lang="nl-NL" baseline="0" dirty="0" err="1" smtClean="0"/>
                        <a:t>difference</a:t>
                      </a:r>
                      <a:endParaRPr lang="nl-NL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rtl="0"/>
                      <a:r>
                        <a:rPr lang="nl-NL" b="1" kern="1200" baseline="0" dirty="0" err="1" smtClean="0">
                          <a:solidFill>
                            <a:srgbClr val="FFFFFF"/>
                          </a:solidFill>
                          <a:latin typeface="+mn-lt"/>
                        </a:rPr>
                        <a:t>Nominal</a:t>
                      </a:r>
                      <a:endParaRPr lang="nl-NL" b="1" kern="1200" baseline="0" dirty="0" smtClean="0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nl-NL" dirty="0" err="1" smtClean="0"/>
                        <a:t>ranking</a:t>
                      </a:r>
                      <a:endParaRPr lang="nl-NL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err="1" smtClean="0"/>
                        <a:t>ranking</a:t>
                      </a:r>
                      <a:endParaRPr lang="nl-NL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err="1" smtClean="0"/>
                        <a:t>ranking</a:t>
                      </a:r>
                      <a:endParaRPr lang="nl-NL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nl-NL" dirty="0" err="1" smtClean="0"/>
                        <a:t>distinction</a:t>
                      </a:r>
                      <a:endParaRPr lang="nl-NL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nl-NL" dirty="0" err="1" smtClean="0"/>
                        <a:t>distinction</a:t>
                      </a:r>
                      <a:endParaRPr lang="nl-NL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nl-NL" dirty="0" err="1" smtClean="0"/>
                        <a:t>distinction</a:t>
                      </a:r>
                      <a:endParaRPr lang="nl-NL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nl-NL" dirty="0" err="1" smtClean="0"/>
                        <a:t>distinction</a:t>
                      </a:r>
                      <a:endParaRPr lang="nl-NL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nl-NL" b="1" i="1" dirty="0" err="1" smtClean="0"/>
                        <a:t>gender</a:t>
                      </a:r>
                      <a:endParaRPr lang="nl-NL" b="1" i="1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nl-NL" b="1" i="1" smtClean="0"/>
                        <a:t>opinion</a:t>
                      </a:r>
                      <a:endParaRPr lang="nl-NL" b="1" i="1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nl-NL" b="1" i="1" dirty="0" err="1" smtClean="0"/>
                        <a:t>temperature</a:t>
                      </a:r>
                      <a:endParaRPr lang="nl-NL" b="1" i="1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nl-NL" b="1" i="1" dirty="0" err="1" smtClean="0"/>
                        <a:t>age</a:t>
                      </a:r>
                      <a:endParaRPr lang="nl-NL" b="1" i="1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Left Brace 19"/>
          <p:cNvSpPr/>
          <p:nvPr/>
        </p:nvSpPr>
        <p:spPr>
          <a:xfrm rot="16200000">
            <a:off x="2254654" y="2783741"/>
            <a:ext cx="500066" cy="3929090"/>
          </a:xfrm>
          <a:prstGeom prst="leftBrace">
            <a:avLst>
              <a:gd name="adj1" fmla="val 8333"/>
              <a:gd name="adj2" fmla="val 50000"/>
            </a:avLst>
          </a:prstGeom>
          <a:noFill/>
          <a:ln w="38100" cap="flat" cmpd="sng" algn="ctr">
            <a:solidFill>
              <a:srgbClr val="C0504D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Left Brace 20"/>
          <p:cNvSpPr/>
          <p:nvPr/>
        </p:nvSpPr>
        <p:spPr>
          <a:xfrm rot="16200000">
            <a:off x="6468308" y="2783556"/>
            <a:ext cx="500066" cy="3929090"/>
          </a:xfrm>
          <a:prstGeom prst="leftBrace">
            <a:avLst>
              <a:gd name="adj1" fmla="val 8333"/>
              <a:gd name="adj2" fmla="val 50000"/>
            </a:avLst>
          </a:prstGeom>
          <a:noFill/>
          <a:ln w="38100" cap="flat" cmpd="sng" algn="ctr">
            <a:solidFill>
              <a:srgbClr val="C0504D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21"/>
          <p:cNvSpPr txBox="1"/>
          <p:nvPr/>
        </p:nvSpPr>
        <p:spPr>
          <a:xfrm>
            <a:off x="467548" y="5191617"/>
            <a:ext cx="8286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nl-NL" sz="1800" dirty="0" err="1" smtClean="0">
                <a:solidFill>
                  <a:prstClr val="black"/>
                </a:solidFill>
                <a:latin typeface="Calibri"/>
              </a:rPr>
              <a:t>categorical</a:t>
            </a:r>
            <a:r>
              <a:rPr lang="nl-NL" sz="1800" dirty="0" smtClean="0">
                <a:solidFill>
                  <a:prstClr val="black"/>
                </a:solidFill>
                <a:latin typeface="Calibri"/>
              </a:rPr>
              <a:t>			                    </a:t>
            </a:r>
            <a:r>
              <a:rPr lang="nl-NL" sz="1800" dirty="0" err="1" smtClean="0">
                <a:solidFill>
                  <a:prstClr val="black"/>
                </a:solidFill>
                <a:latin typeface="Calibri"/>
              </a:rPr>
              <a:t>numerical</a:t>
            </a:r>
            <a:endParaRPr lang="nl-NL" sz="1800" dirty="0" smtClean="0">
              <a:solidFill>
                <a:prstClr val="black"/>
              </a:solidFill>
              <a:latin typeface="Calibri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nl-NL" sz="1800" dirty="0" smtClean="0">
                <a:solidFill>
                  <a:prstClr val="black"/>
                </a:solidFill>
                <a:latin typeface="Calibri"/>
              </a:rPr>
              <a:t>   </a:t>
            </a:r>
            <a:r>
              <a:rPr lang="nl-NL" sz="1800" dirty="0" err="1" smtClean="0">
                <a:solidFill>
                  <a:prstClr val="black"/>
                </a:solidFill>
                <a:latin typeface="Calibri"/>
              </a:rPr>
              <a:t>qualitative</a:t>
            </a:r>
            <a:r>
              <a:rPr lang="nl-NL" sz="1800" dirty="0" smtClean="0">
                <a:solidFill>
                  <a:prstClr val="black"/>
                </a:solidFill>
                <a:latin typeface="Calibri"/>
              </a:rPr>
              <a:t> </a:t>
            </a:r>
            <a:r>
              <a:rPr lang="nl-NL" sz="1800" dirty="0" smtClean="0">
                <a:solidFill>
                  <a:prstClr val="black"/>
                </a:solidFill>
                <a:latin typeface="Calibri"/>
              </a:rPr>
              <a:t>			                     </a:t>
            </a:r>
            <a:r>
              <a:rPr lang="nl-NL" sz="1800" dirty="0" smtClean="0">
                <a:solidFill>
                  <a:prstClr val="black"/>
                </a:solidFill>
                <a:latin typeface="Calibri"/>
              </a:rPr>
              <a:t>  </a:t>
            </a:r>
            <a:r>
              <a:rPr lang="nl-NL" sz="1800" dirty="0" err="1" smtClean="0">
                <a:solidFill>
                  <a:prstClr val="black"/>
                </a:solidFill>
                <a:latin typeface="Calibri"/>
              </a:rPr>
              <a:t>quantitative</a:t>
            </a:r>
            <a:endParaRPr lang="nl-NL" sz="1800" dirty="0" smtClean="0">
              <a:solidFill>
                <a:prstClr val="black"/>
              </a:solidFill>
              <a:latin typeface="Calibri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nl-NL" sz="1800" dirty="0" smtClean="0">
                <a:solidFill>
                  <a:prstClr val="black"/>
                </a:solidFill>
                <a:latin typeface="Calibri"/>
              </a:rPr>
              <a:t>			</a:t>
            </a:r>
            <a:endParaRPr lang="nl-NL" sz="18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7271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Quiz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3625608"/>
          </a:xfrm>
        </p:spPr>
        <p:txBody>
          <a:bodyPr/>
          <a:lstStyle/>
          <a:p>
            <a:r>
              <a:rPr lang="nl-NL" dirty="0" err="1" smtClean="0"/>
              <a:t>Heart</a:t>
            </a:r>
            <a:r>
              <a:rPr lang="nl-NL" dirty="0" smtClean="0"/>
              <a:t> </a:t>
            </a:r>
            <a:r>
              <a:rPr lang="nl-NL" dirty="0" err="1" smtClean="0"/>
              <a:t>rate</a:t>
            </a:r>
            <a:endParaRPr lang="nl-NL" dirty="0" smtClean="0"/>
          </a:p>
          <a:p>
            <a:endParaRPr lang="nl-NL" dirty="0"/>
          </a:p>
          <a:p>
            <a:endParaRPr lang="nl-NL" dirty="0" smtClean="0"/>
          </a:p>
          <a:p>
            <a:r>
              <a:rPr lang="nl-NL" dirty="0" smtClean="0"/>
              <a:t>School </a:t>
            </a:r>
            <a:r>
              <a:rPr lang="nl-NL" dirty="0" err="1" smtClean="0"/>
              <a:t>grade</a:t>
            </a:r>
            <a:r>
              <a:rPr lang="nl-NL" dirty="0" smtClean="0"/>
              <a:t> (1-10)</a:t>
            </a:r>
          </a:p>
          <a:p>
            <a:endParaRPr lang="nl-NL" dirty="0"/>
          </a:p>
          <a:p>
            <a:endParaRPr lang="nl-NL" dirty="0" smtClean="0"/>
          </a:p>
          <a:p>
            <a:r>
              <a:rPr lang="nl-NL" dirty="0" smtClean="0"/>
              <a:t>Hair </a:t>
            </a:r>
            <a:r>
              <a:rPr lang="nl-NL" dirty="0" err="1" smtClean="0"/>
              <a:t>color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66806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Quiz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3625608"/>
          </a:xfrm>
        </p:spPr>
        <p:txBody>
          <a:bodyPr/>
          <a:lstStyle/>
          <a:p>
            <a:r>
              <a:rPr lang="nl-NL" dirty="0" err="1" smtClean="0"/>
              <a:t>Heart</a:t>
            </a:r>
            <a:r>
              <a:rPr lang="nl-NL" dirty="0" smtClean="0"/>
              <a:t> </a:t>
            </a:r>
            <a:r>
              <a:rPr lang="nl-NL" dirty="0" err="1" smtClean="0"/>
              <a:t>rate</a:t>
            </a:r>
            <a:r>
              <a:rPr lang="nl-NL" dirty="0" smtClean="0"/>
              <a:t> = ratio</a:t>
            </a:r>
          </a:p>
          <a:p>
            <a:endParaRPr lang="nl-NL" dirty="0"/>
          </a:p>
          <a:p>
            <a:endParaRPr lang="nl-NL" dirty="0" smtClean="0"/>
          </a:p>
          <a:p>
            <a:r>
              <a:rPr lang="nl-NL" dirty="0" smtClean="0"/>
              <a:t>School </a:t>
            </a:r>
            <a:r>
              <a:rPr lang="nl-NL" dirty="0" err="1" smtClean="0"/>
              <a:t>grade</a:t>
            </a:r>
            <a:r>
              <a:rPr lang="nl-NL" dirty="0" smtClean="0"/>
              <a:t> (1-10) = </a:t>
            </a:r>
            <a:r>
              <a:rPr lang="nl-NL" dirty="0" err="1" smtClean="0"/>
              <a:t>ordinal</a:t>
            </a:r>
            <a:endParaRPr lang="nl-NL" dirty="0" smtClean="0"/>
          </a:p>
          <a:p>
            <a:endParaRPr lang="nl-NL" dirty="0"/>
          </a:p>
          <a:p>
            <a:endParaRPr lang="nl-NL" dirty="0" smtClean="0"/>
          </a:p>
          <a:p>
            <a:r>
              <a:rPr lang="nl-NL" dirty="0" smtClean="0"/>
              <a:t>Hair </a:t>
            </a:r>
            <a:r>
              <a:rPr lang="nl-NL" dirty="0" err="1" smtClean="0"/>
              <a:t>color</a:t>
            </a:r>
            <a:r>
              <a:rPr lang="nl-NL" dirty="0" smtClean="0"/>
              <a:t> = </a:t>
            </a:r>
            <a:r>
              <a:rPr lang="nl-NL" dirty="0" err="1" smtClean="0"/>
              <a:t>nominal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28487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111820"/>
            <a:ext cx="6172200" cy="1077218"/>
          </a:xfrm>
        </p:spPr>
        <p:txBody>
          <a:bodyPr/>
          <a:lstStyle/>
          <a:p>
            <a:r>
              <a:rPr lang="nl-NL" dirty="0" smtClean="0"/>
              <a:t>Independent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dependent</a:t>
            </a:r>
            <a:r>
              <a:rPr lang="nl-NL" dirty="0" smtClean="0"/>
              <a:t> variables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4278094"/>
          </a:xfrm>
        </p:spPr>
        <p:txBody>
          <a:bodyPr/>
          <a:lstStyle/>
          <a:p>
            <a:r>
              <a:rPr lang="nl-NL" sz="2000" dirty="0" smtClean="0"/>
              <a:t>A </a:t>
            </a:r>
            <a:r>
              <a:rPr lang="nl-NL" sz="2000" i="1" dirty="0" err="1" smtClean="0"/>
              <a:t>dependent</a:t>
            </a:r>
            <a:r>
              <a:rPr lang="nl-NL" sz="2000" i="1" dirty="0" smtClean="0"/>
              <a:t> </a:t>
            </a:r>
            <a:r>
              <a:rPr lang="nl-NL" sz="2000" dirty="0" smtClean="0"/>
              <a:t>(Y)</a:t>
            </a:r>
            <a:r>
              <a:rPr lang="nl-NL" sz="2000" i="1" dirty="0" smtClean="0"/>
              <a:t> </a:t>
            </a:r>
            <a:r>
              <a:rPr lang="nl-NL" sz="2000" dirty="0" err="1" smtClean="0"/>
              <a:t>variable</a:t>
            </a:r>
            <a:r>
              <a:rPr lang="nl-NL" sz="2000" dirty="0" smtClean="0"/>
              <a:t> is </a:t>
            </a:r>
            <a:r>
              <a:rPr lang="nl-NL" sz="2000" dirty="0" err="1" smtClean="0"/>
              <a:t>studied</a:t>
            </a:r>
            <a:r>
              <a:rPr lang="nl-NL" sz="2000" dirty="0" smtClean="0"/>
              <a:t> </a:t>
            </a:r>
            <a:r>
              <a:rPr lang="nl-NL" sz="2000" dirty="0" err="1" smtClean="0"/>
              <a:t>for</a:t>
            </a:r>
            <a:r>
              <a:rPr lang="nl-NL" sz="2000" dirty="0" smtClean="0"/>
              <a:t> changes </a:t>
            </a:r>
            <a:r>
              <a:rPr lang="nl-NL" sz="2000" dirty="0" err="1" smtClean="0"/>
              <a:t>when</a:t>
            </a:r>
            <a:r>
              <a:rPr lang="nl-NL" sz="2000" dirty="0" smtClean="0"/>
              <a:t> the </a:t>
            </a:r>
            <a:r>
              <a:rPr lang="nl-NL" sz="2000" i="1" dirty="0" smtClean="0"/>
              <a:t>independent </a:t>
            </a:r>
            <a:r>
              <a:rPr lang="nl-NL" sz="2000" dirty="0" smtClean="0"/>
              <a:t>(X) </a:t>
            </a:r>
            <a:r>
              <a:rPr lang="nl-NL" sz="2000" dirty="0" err="1" smtClean="0"/>
              <a:t>variable</a:t>
            </a:r>
            <a:r>
              <a:rPr lang="nl-NL" sz="2000" dirty="0" smtClean="0"/>
              <a:t>(s) changes</a:t>
            </a:r>
          </a:p>
          <a:p>
            <a:endParaRPr lang="nl-NL" sz="2000" dirty="0"/>
          </a:p>
          <a:p>
            <a:r>
              <a:rPr lang="nl-NL" sz="2000" dirty="0" err="1" smtClean="0"/>
              <a:t>Example</a:t>
            </a:r>
            <a:r>
              <a:rPr lang="nl-NL" sz="2000" dirty="0" smtClean="0"/>
              <a:t>: </a:t>
            </a:r>
          </a:p>
          <a:p>
            <a:pPr lvl="1"/>
            <a:r>
              <a:rPr lang="nl-NL" sz="2000" dirty="0" smtClean="0"/>
              <a:t>independent variables: </a:t>
            </a:r>
            <a:r>
              <a:rPr lang="nl-NL" sz="2000" dirty="0" err="1" smtClean="0"/>
              <a:t>boredom</a:t>
            </a:r>
            <a:r>
              <a:rPr lang="nl-NL" sz="2000" dirty="0" smtClean="0"/>
              <a:t>, </a:t>
            </a:r>
            <a:r>
              <a:rPr lang="nl-NL" sz="2000" dirty="0" err="1" smtClean="0"/>
              <a:t>age</a:t>
            </a:r>
            <a:endParaRPr lang="nl-NL" sz="2000" dirty="0" smtClean="0"/>
          </a:p>
          <a:p>
            <a:pPr lvl="1"/>
            <a:r>
              <a:rPr lang="nl-NL" sz="2000" dirty="0" err="1" smtClean="0"/>
              <a:t>dependent</a:t>
            </a:r>
            <a:r>
              <a:rPr lang="nl-NL" sz="2000" dirty="0" smtClean="0"/>
              <a:t>: </a:t>
            </a:r>
            <a:r>
              <a:rPr lang="nl-NL" sz="2000" dirty="0" err="1" smtClean="0"/>
              <a:t>social</a:t>
            </a:r>
            <a:r>
              <a:rPr lang="nl-NL" sz="2000" dirty="0" smtClean="0"/>
              <a:t> media </a:t>
            </a:r>
            <a:r>
              <a:rPr lang="nl-NL" sz="2000" dirty="0" err="1" smtClean="0"/>
              <a:t>use</a:t>
            </a:r>
            <a:endParaRPr lang="nl-NL" sz="2000" dirty="0" smtClean="0"/>
          </a:p>
          <a:p>
            <a:pPr marL="533400" lvl="1" indent="0">
              <a:buNone/>
            </a:pPr>
            <a:endParaRPr lang="nl-NL" sz="2000" dirty="0"/>
          </a:p>
          <a:p>
            <a:r>
              <a:rPr lang="nl-NL" sz="2000" dirty="0" err="1" smtClean="0"/>
              <a:t>Correlation</a:t>
            </a:r>
            <a:r>
              <a:rPr lang="nl-NL" sz="2000" dirty="0" smtClean="0"/>
              <a:t> is </a:t>
            </a:r>
            <a:r>
              <a:rPr lang="nl-NL" sz="2000" dirty="0" err="1" smtClean="0"/>
              <a:t>not</a:t>
            </a:r>
            <a:r>
              <a:rPr lang="nl-NL" sz="2000" dirty="0" smtClean="0"/>
              <a:t> </a:t>
            </a:r>
            <a:r>
              <a:rPr lang="nl-NL" sz="2000" dirty="0" err="1" smtClean="0"/>
              <a:t>causation</a:t>
            </a:r>
            <a:r>
              <a:rPr lang="nl-NL" sz="2000" dirty="0" smtClean="0"/>
              <a:t>! Ice cream sales </a:t>
            </a:r>
            <a:r>
              <a:rPr lang="nl-NL" sz="2000" dirty="0" err="1" smtClean="0"/>
              <a:t>and</a:t>
            </a:r>
            <a:r>
              <a:rPr lang="nl-NL" sz="2000" dirty="0" smtClean="0"/>
              <a:t> </a:t>
            </a:r>
            <a:r>
              <a:rPr lang="nl-NL" sz="2000" dirty="0" err="1" smtClean="0"/>
              <a:t>drownings</a:t>
            </a:r>
            <a:r>
              <a:rPr lang="nl-NL" sz="2000" dirty="0" smtClean="0"/>
              <a:t> are </a:t>
            </a:r>
            <a:r>
              <a:rPr lang="nl-NL" sz="2000" dirty="0" err="1" smtClean="0"/>
              <a:t>correlated</a:t>
            </a:r>
            <a:r>
              <a:rPr lang="nl-NL" sz="2000" dirty="0" smtClean="0"/>
              <a:t>, but ice cream sales </a:t>
            </a:r>
            <a:r>
              <a:rPr lang="nl-NL" sz="2000" dirty="0" err="1" smtClean="0"/>
              <a:t>don’t</a:t>
            </a:r>
            <a:r>
              <a:rPr lang="nl-NL" sz="2000" dirty="0" smtClean="0"/>
              <a:t> </a:t>
            </a:r>
            <a:r>
              <a:rPr lang="nl-NL" sz="2000" dirty="0" err="1" smtClean="0"/>
              <a:t>cause</a:t>
            </a:r>
            <a:r>
              <a:rPr lang="nl-NL" sz="2000" dirty="0" smtClean="0"/>
              <a:t> </a:t>
            </a:r>
            <a:r>
              <a:rPr lang="nl-NL" sz="2000" dirty="0" err="1" smtClean="0"/>
              <a:t>drownings</a:t>
            </a:r>
            <a:endParaRPr lang="nl-NL" sz="2000" dirty="0" smtClean="0"/>
          </a:p>
          <a:p>
            <a:endParaRPr lang="nl-NL" sz="2000" dirty="0"/>
          </a:p>
          <a:p>
            <a:r>
              <a:rPr lang="nl-NL" sz="2000" i="1" dirty="0" smtClean="0"/>
              <a:t>Target </a:t>
            </a:r>
            <a:r>
              <a:rPr lang="nl-NL" sz="2000" dirty="0" smtClean="0"/>
              <a:t>(Y) </a:t>
            </a:r>
            <a:r>
              <a:rPr lang="nl-NL" sz="2000" dirty="0" err="1" smtClean="0"/>
              <a:t>and</a:t>
            </a:r>
            <a:r>
              <a:rPr lang="nl-NL" sz="2000" dirty="0" smtClean="0"/>
              <a:t> </a:t>
            </a:r>
            <a:r>
              <a:rPr lang="nl-NL" sz="2000" i="1" dirty="0" smtClean="0"/>
              <a:t>predictor </a:t>
            </a:r>
            <a:r>
              <a:rPr lang="nl-NL" sz="2000" dirty="0" smtClean="0"/>
              <a:t>(X) are </a:t>
            </a:r>
            <a:r>
              <a:rPr lang="nl-NL" sz="2000" dirty="0" err="1" smtClean="0"/>
              <a:t>used</a:t>
            </a:r>
            <a:r>
              <a:rPr lang="nl-NL" sz="2000" dirty="0" smtClean="0"/>
              <a:t> more in the machine </a:t>
            </a:r>
            <a:r>
              <a:rPr lang="nl-NL" sz="2000" dirty="0" err="1" smtClean="0"/>
              <a:t>learning</a:t>
            </a:r>
            <a:r>
              <a:rPr lang="nl-NL" sz="2000" dirty="0" smtClean="0"/>
              <a:t> </a:t>
            </a:r>
            <a:r>
              <a:rPr lang="nl-NL" sz="2000" dirty="0" err="1" smtClean="0"/>
              <a:t>world</a:t>
            </a:r>
            <a:endParaRPr lang="nl-NL" sz="2000" i="1" dirty="0"/>
          </a:p>
        </p:txBody>
      </p:sp>
    </p:spTree>
    <p:extLst>
      <p:ext uri="{BB962C8B-B14F-4D97-AF65-F5344CB8AC3E}">
        <p14:creationId xmlns:p14="http://schemas.microsoft.com/office/powerpoint/2010/main" val="131721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Topics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5262979"/>
          </a:xfrm>
        </p:spPr>
        <p:txBody>
          <a:bodyPr/>
          <a:lstStyle/>
          <a:p>
            <a:r>
              <a:rPr lang="nl-NL" sz="2400" dirty="0" smtClean="0"/>
              <a:t>Variables: </a:t>
            </a:r>
            <a:r>
              <a:rPr lang="nl-NL" sz="2400" dirty="0" err="1" smtClean="0"/>
              <a:t>terminology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dirty="0" err="1" smtClean="0"/>
              <a:t>Exploring</a:t>
            </a:r>
            <a:r>
              <a:rPr lang="nl-NL" sz="2400" dirty="0" smtClean="0"/>
              <a:t> </a:t>
            </a:r>
            <a:r>
              <a:rPr lang="nl-NL" sz="2400" dirty="0" smtClean="0"/>
              <a:t>1 or 2 </a:t>
            </a:r>
            <a:r>
              <a:rPr lang="nl-NL" sz="2400" dirty="0" err="1" smtClean="0"/>
              <a:t>qualitative</a:t>
            </a:r>
            <a:r>
              <a:rPr lang="nl-NL" sz="2400" dirty="0" smtClean="0"/>
              <a:t> variables</a:t>
            </a:r>
          </a:p>
          <a:p>
            <a:endParaRPr lang="nl-NL" sz="2400" dirty="0"/>
          </a:p>
          <a:p>
            <a:r>
              <a:rPr lang="nl-NL" sz="2400" dirty="0" err="1" smtClean="0"/>
              <a:t>Exploring</a:t>
            </a:r>
            <a:r>
              <a:rPr lang="nl-NL" sz="2400" dirty="0" smtClean="0"/>
              <a:t> </a:t>
            </a:r>
            <a:r>
              <a:rPr lang="nl-NL" sz="2400" dirty="0" err="1" smtClean="0"/>
              <a:t>relation</a:t>
            </a:r>
            <a:r>
              <a:rPr lang="nl-NL" sz="2400" dirty="0" smtClean="0"/>
              <a:t> </a:t>
            </a:r>
            <a:r>
              <a:rPr lang="nl-NL" sz="2400" dirty="0" err="1" smtClean="0"/>
              <a:t>between</a:t>
            </a:r>
            <a:r>
              <a:rPr lang="nl-NL" sz="2400" dirty="0" smtClean="0"/>
              <a:t> </a:t>
            </a:r>
            <a:r>
              <a:rPr lang="nl-NL" sz="2400" dirty="0" err="1" smtClean="0"/>
              <a:t>qualitative</a:t>
            </a:r>
            <a:r>
              <a:rPr lang="nl-NL" sz="2400" dirty="0" smtClean="0"/>
              <a:t> &amp; </a:t>
            </a:r>
            <a:r>
              <a:rPr lang="nl-NL" sz="2400" dirty="0" err="1" smtClean="0"/>
              <a:t>quantitative</a:t>
            </a:r>
            <a:r>
              <a:rPr lang="nl-NL" sz="2400" dirty="0" smtClean="0"/>
              <a:t> variables</a:t>
            </a:r>
          </a:p>
          <a:p>
            <a:endParaRPr lang="nl-NL" sz="2400" dirty="0" smtClean="0"/>
          </a:p>
          <a:p>
            <a:r>
              <a:rPr lang="nl-NL" sz="2400" dirty="0" err="1" smtClean="0"/>
              <a:t>Correlation</a:t>
            </a:r>
            <a:endParaRPr lang="nl-NL" sz="2400" dirty="0" smtClean="0"/>
          </a:p>
          <a:p>
            <a:endParaRPr lang="nl-NL" sz="2400" dirty="0" smtClean="0"/>
          </a:p>
          <a:p>
            <a:r>
              <a:rPr lang="nl-NL" sz="2400" dirty="0" smtClean="0"/>
              <a:t>Hypothesis </a:t>
            </a:r>
            <a:r>
              <a:rPr lang="nl-NL" sz="2400" dirty="0" err="1" smtClean="0"/>
              <a:t>testing</a:t>
            </a:r>
            <a:endParaRPr lang="nl-NL" sz="2400" dirty="0" smtClean="0"/>
          </a:p>
          <a:p>
            <a:endParaRPr lang="nl-NL" sz="2400" dirty="0" smtClean="0"/>
          </a:p>
          <a:p>
            <a:pPr marL="0" indent="0">
              <a:buNone/>
            </a:pP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2128006569"/>
      </p:ext>
    </p:extLst>
  </p:cSld>
  <p:clrMapOvr>
    <a:masterClrMapping/>
  </p:clrMapOvr>
</p:sld>
</file>

<file path=ppt/theme/theme1.xml><?xml version="1.0" encoding="utf-8"?>
<a:theme xmlns:a="http://schemas.openxmlformats.org/drawingml/2006/main" name="HUoverhead[1]">
  <a:themeElements>
    <a:clrScheme name="HUoverhead[1] 8">
      <a:dk1>
        <a:srgbClr val="000000"/>
      </a:dk1>
      <a:lt1>
        <a:srgbClr val="00A0D2"/>
      </a:lt1>
      <a:dk2>
        <a:srgbClr val="000000"/>
      </a:dk2>
      <a:lt2>
        <a:srgbClr val="005A6F"/>
      </a:lt2>
      <a:accent1>
        <a:srgbClr val="AAFFFD"/>
      </a:accent1>
      <a:accent2>
        <a:srgbClr val="ED0010"/>
      </a:accent2>
      <a:accent3>
        <a:srgbClr val="AACDE5"/>
      </a:accent3>
      <a:accent4>
        <a:srgbClr val="000000"/>
      </a:accent4>
      <a:accent5>
        <a:srgbClr val="D2FFFE"/>
      </a:accent5>
      <a:accent6>
        <a:srgbClr val="D7000D"/>
      </a:accent6>
      <a:hlink>
        <a:srgbClr val="380060"/>
      </a:hlink>
      <a:folHlink>
        <a:srgbClr val="FFFFFF"/>
      </a:folHlink>
    </a:clrScheme>
    <a:fontScheme name="HUoverhead[1]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HUoverhead[1] 1">
        <a:dk1>
          <a:srgbClr val="000000"/>
        </a:dk1>
        <a:lt1>
          <a:srgbClr val="FFFFFF"/>
        </a:lt1>
        <a:dk2>
          <a:srgbClr val="00ADCD"/>
        </a:dk2>
        <a:lt2>
          <a:srgbClr val="FFFFFF"/>
        </a:lt2>
        <a:accent1>
          <a:srgbClr val="FF1E00"/>
        </a:accent1>
        <a:accent2>
          <a:srgbClr val="6D6FC7"/>
        </a:accent2>
        <a:accent3>
          <a:srgbClr val="AAD3E3"/>
        </a:accent3>
        <a:accent4>
          <a:srgbClr val="DADADA"/>
        </a:accent4>
        <a:accent5>
          <a:srgbClr val="FFABAA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Uoverhead[1] 2">
        <a:dk1>
          <a:srgbClr val="000000"/>
        </a:dk1>
        <a:lt1>
          <a:srgbClr val="00ADCD"/>
        </a:lt1>
        <a:dk2>
          <a:srgbClr val="000000"/>
        </a:dk2>
        <a:lt2>
          <a:srgbClr val="000000"/>
        </a:lt2>
        <a:accent1>
          <a:srgbClr val="FF1E00"/>
        </a:accent1>
        <a:accent2>
          <a:srgbClr val="6D6FC7"/>
        </a:accent2>
        <a:accent3>
          <a:srgbClr val="AAD3E3"/>
        </a:accent3>
        <a:accent4>
          <a:srgbClr val="000000"/>
        </a:accent4>
        <a:accent5>
          <a:srgbClr val="FFABAA"/>
        </a:accent5>
        <a:accent6>
          <a:srgbClr val="6264B4"/>
        </a:accent6>
        <a:hlink>
          <a:srgbClr val="FD8300"/>
        </a:hlink>
        <a:folHlink>
          <a:srgbClr val="78BB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3">
        <a:dk1>
          <a:srgbClr val="FFFFFF"/>
        </a:dk1>
        <a:lt1>
          <a:srgbClr val="FFFFFF"/>
        </a:lt1>
        <a:dk2>
          <a:srgbClr val="000000"/>
        </a:dk2>
        <a:lt2>
          <a:srgbClr val="000000"/>
        </a:lt2>
        <a:accent1>
          <a:srgbClr val="FF1E00"/>
        </a:accent1>
        <a:accent2>
          <a:srgbClr val="6D6FC7"/>
        </a:accent2>
        <a:accent3>
          <a:srgbClr val="FFFFFF"/>
        </a:accent3>
        <a:accent4>
          <a:srgbClr val="DADADA"/>
        </a:accent4>
        <a:accent5>
          <a:srgbClr val="FFABAA"/>
        </a:accent5>
        <a:accent6>
          <a:srgbClr val="6264B4"/>
        </a:accent6>
        <a:hlink>
          <a:srgbClr val="FD8300"/>
        </a:hlink>
        <a:folHlink>
          <a:srgbClr val="78BB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4">
        <a:dk1>
          <a:srgbClr val="000000"/>
        </a:dk1>
        <a:lt1>
          <a:srgbClr val="FFFFFF"/>
        </a:lt1>
        <a:dk2>
          <a:srgbClr val="000000"/>
        </a:dk2>
        <a:lt2>
          <a:srgbClr val="005A6F"/>
        </a:lt2>
        <a:accent1>
          <a:srgbClr val="FF1E00"/>
        </a:accent1>
        <a:accent2>
          <a:srgbClr val="005A6F"/>
        </a:accent2>
        <a:accent3>
          <a:srgbClr val="FFFFFF"/>
        </a:accent3>
        <a:accent4>
          <a:srgbClr val="000000"/>
        </a:accent4>
        <a:accent5>
          <a:srgbClr val="FFABAA"/>
        </a:accent5>
        <a:accent6>
          <a:srgbClr val="005164"/>
        </a:accent6>
        <a:hlink>
          <a:srgbClr val="FF1E00"/>
        </a:hlink>
        <a:folHlink>
          <a:srgbClr val="005A6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5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92DDFD"/>
        </a:accent1>
        <a:accent2>
          <a:srgbClr val="FF007E"/>
        </a:accent2>
        <a:accent3>
          <a:srgbClr val="AAD3E3"/>
        </a:accent3>
        <a:accent4>
          <a:srgbClr val="000000"/>
        </a:accent4>
        <a:accent5>
          <a:srgbClr val="C7EBFE"/>
        </a:accent5>
        <a:accent6>
          <a:srgbClr val="E70072"/>
        </a:accent6>
        <a:hlink>
          <a:srgbClr val="FFBD00"/>
        </a:hlink>
        <a:folHlink>
          <a:srgbClr val="005A6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6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AAD5DB"/>
        </a:accent1>
        <a:accent2>
          <a:srgbClr val="FF1E00"/>
        </a:accent2>
        <a:accent3>
          <a:srgbClr val="AAD3E3"/>
        </a:accent3>
        <a:accent4>
          <a:srgbClr val="000000"/>
        </a:accent4>
        <a:accent5>
          <a:srgbClr val="D2E7EA"/>
        </a:accent5>
        <a:accent6>
          <a:srgbClr val="E71A00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7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AAFFFD"/>
        </a:accent1>
        <a:accent2>
          <a:srgbClr val="ED0010"/>
        </a:accent2>
        <a:accent3>
          <a:srgbClr val="AAD3E3"/>
        </a:accent3>
        <a:accent4>
          <a:srgbClr val="000000"/>
        </a:accent4>
        <a:accent5>
          <a:srgbClr val="D2FFFE"/>
        </a:accent5>
        <a:accent6>
          <a:srgbClr val="D7000D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8">
        <a:dk1>
          <a:srgbClr val="000000"/>
        </a:dk1>
        <a:lt1>
          <a:srgbClr val="00A0D2"/>
        </a:lt1>
        <a:dk2>
          <a:srgbClr val="000000"/>
        </a:dk2>
        <a:lt2>
          <a:srgbClr val="005A6F"/>
        </a:lt2>
        <a:accent1>
          <a:srgbClr val="AAFFFD"/>
        </a:accent1>
        <a:accent2>
          <a:srgbClr val="ED0010"/>
        </a:accent2>
        <a:accent3>
          <a:srgbClr val="AACDE5"/>
        </a:accent3>
        <a:accent4>
          <a:srgbClr val="000000"/>
        </a:accent4>
        <a:accent5>
          <a:srgbClr val="D2FFFE"/>
        </a:accent5>
        <a:accent6>
          <a:srgbClr val="D7000D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Kantoor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Kantoor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Kantoor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Kantoor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Kantoor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Kantoor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Kantoor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Kantoor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Kantoor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662</TotalTime>
  <Words>1488</Words>
  <Application>Microsoft Office PowerPoint</Application>
  <PresentationFormat>Diavoorstelling (4:3)</PresentationFormat>
  <Paragraphs>2547</Paragraphs>
  <Slides>34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34</vt:i4>
      </vt:variant>
    </vt:vector>
  </HeadingPairs>
  <TitlesOfParts>
    <vt:vector size="39" baseType="lpstr">
      <vt:lpstr>Arial</vt:lpstr>
      <vt:lpstr>Calibri</vt:lpstr>
      <vt:lpstr>Courier New</vt:lpstr>
      <vt:lpstr>Zapf Dingbats</vt:lpstr>
      <vt:lpstr>HUoverhead[1]</vt:lpstr>
      <vt:lpstr>Data-driven learning W4 L2: associations between variables</vt:lpstr>
      <vt:lpstr>PowerPoint-presentatie</vt:lpstr>
      <vt:lpstr>Relations between variables</vt:lpstr>
      <vt:lpstr>Topics</vt:lpstr>
      <vt:lpstr>Level of measurement</vt:lpstr>
      <vt:lpstr>Quiz</vt:lpstr>
      <vt:lpstr>Quiz</vt:lpstr>
      <vt:lpstr>Independent and dependent variables</vt:lpstr>
      <vt:lpstr>Topics</vt:lpstr>
      <vt:lpstr>Bar charts</vt:lpstr>
      <vt:lpstr>Tips for graphs</vt:lpstr>
      <vt:lpstr>Crosstables</vt:lpstr>
      <vt:lpstr>Exercise 1: exploring qualitative variables</vt:lpstr>
      <vt:lpstr>Topics</vt:lpstr>
      <vt:lpstr>Distributional graphs</vt:lpstr>
      <vt:lpstr>Bar graphs (summary data)</vt:lpstr>
      <vt:lpstr>Bar graphs</vt:lpstr>
      <vt:lpstr>Topics</vt:lpstr>
      <vt:lpstr>Relation between two quantitative variables: scatterplot</vt:lpstr>
      <vt:lpstr>Scatterplot matrix</vt:lpstr>
      <vt:lpstr>Anscombe’s quartet</vt:lpstr>
      <vt:lpstr>Correlation: Pearson’s r</vt:lpstr>
      <vt:lpstr>Strength</vt:lpstr>
      <vt:lpstr>Exercise 2: correlations</vt:lpstr>
      <vt:lpstr>Topics</vt:lpstr>
      <vt:lpstr>Hypothesis testing</vt:lpstr>
      <vt:lpstr>Hypothesis testing is like a court case…</vt:lpstr>
      <vt:lpstr>Hypothesis testing</vt:lpstr>
      <vt:lpstr>Hypotheses</vt:lpstr>
      <vt:lpstr>Now the tricky part… p-value</vt:lpstr>
      <vt:lpstr>Controversy</vt:lpstr>
      <vt:lpstr>T-test</vt:lpstr>
      <vt:lpstr>Exercise 3: t-test</vt:lpstr>
      <vt:lpstr>Image credit</vt:lpstr>
    </vt:vector>
  </TitlesOfParts>
  <Company>Hogeschool van Utrecht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 powerpoint-presentatie</dc:title>
  <dc:creator>ilja.beun</dc:creator>
  <cp:lastModifiedBy>Jonas Moons</cp:lastModifiedBy>
  <cp:revision>49</cp:revision>
  <cp:lastPrinted>2005-06-13T08:01:16Z</cp:lastPrinted>
  <dcterms:created xsi:type="dcterms:W3CDTF">2007-11-06T09:59:11Z</dcterms:created>
  <dcterms:modified xsi:type="dcterms:W3CDTF">2018-12-01T15:03:43Z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2</vt:i4>
  </property>
</Properties>
</file>