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82" r:id="rId6"/>
    <p:sldId id="280" r:id="rId7"/>
    <p:sldId id="284" r:id="rId8"/>
    <p:sldId id="268" r:id="rId9"/>
    <p:sldId id="279" r:id="rId10"/>
    <p:sldId id="267" r:id="rId11"/>
    <p:sldId id="278" r:id="rId12"/>
    <p:sldId id="273" r:id="rId13"/>
    <p:sldId id="276" r:id="rId14"/>
    <p:sldId id="277" r:id="rId15"/>
    <p:sldId id="281" r:id="rId16"/>
    <p:sldId id="261" r:id="rId17"/>
    <p:sldId id="265" r:id="rId18"/>
    <p:sldId id="266" r:id="rId19"/>
    <p:sldId id="274" r:id="rId20"/>
    <p:sldId id="28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1/12/2019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1/12/2019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1/12/2019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19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1/12/2019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1/12/2019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261884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W8 L1: Text mining: Naïve Bayes</a:t>
            </a:r>
            <a:br>
              <a:rPr lang="en-US" sz="24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Bag of </a:t>
            </a:r>
            <a:r>
              <a:rPr lang="nl-NL" dirty="0" err="1" smtClean="0"/>
              <a:t>words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4450449"/>
          </a:xfrm>
        </p:spPr>
        <p:txBody>
          <a:bodyPr/>
          <a:lstStyle/>
          <a:p>
            <a:r>
              <a:rPr lang="nl-NL" sz="2400" dirty="0" smtClean="0"/>
              <a:t>The ‘bag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 model </a:t>
            </a:r>
            <a:r>
              <a:rPr lang="nl-NL" sz="2400" dirty="0" err="1" smtClean="0"/>
              <a:t>treats</a:t>
            </a:r>
            <a:r>
              <a:rPr lang="nl-NL" sz="2400" dirty="0" smtClean="0"/>
              <a:t> a document as a </a:t>
            </a:r>
            <a:r>
              <a:rPr lang="nl-NL" sz="2400" dirty="0" err="1" smtClean="0"/>
              <a:t>collection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, </a:t>
            </a:r>
            <a:r>
              <a:rPr lang="nl-NL" sz="2400" dirty="0" err="1" smtClean="0"/>
              <a:t>and</a:t>
            </a:r>
            <a:r>
              <a:rPr lang="nl-NL" sz="2400" dirty="0" smtClean="0"/>
              <a:t> a </a:t>
            </a:r>
            <a:r>
              <a:rPr lang="nl-NL" sz="2400" dirty="0" err="1" smtClean="0"/>
              <a:t>count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It </a:t>
            </a:r>
            <a:r>
              <a:rPr lang="nl-NL" sz="2400" dirty="0" err="1" smtClean="0"/>
              <a:t>ignores</a:t>
            </a:r>
            <a:r>
              <a:rPr lang="nl-NL" sz="2400" dirty="0" smtClean="0"/>
              <a:t> </a:t>
            </a:r>
            <a:r>
              <a:rPr lang="nl-NL" sz="2400" dirty="0" err="1" smtClean="0"/>
              <a:t>semantics</a:t>
            </a:r>
            <a:r>
              <a:rPr lang="nl-NL" sz="2400" dirty="0" smtClean="0"/>
              <a:t>, syntax (word order), </a:t>
            </a:r>
            <a:r>
              <a:rPr lang="nl-NL" sz="2400" dirty="0" err="1" smtClean="0"/>
              <a:t>morphology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pragmatics</a:t>
            </a:r>
            <a:r>
              <a:rPr lang="nl-NL" sz="2400" dirty="0"/>
              <a:t> </a:t>
            </a:r>
            <a:r>
              <a:rPr lang="nl-NL" sz="2400" dirty="0" smtClean="0"/>
              <a:t>(e.g., </a:t>
            </a:r>
            <a:r>
              <a:rPr lang="nl-NL" sz="2400" dirty="0" err="1" smtClean="0"/>
              <a:t>irony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but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endParaRPr lang="nl-NL" sz="2400" dirty="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43460"/>
              </p:ext>
            </p:extLst>
          </p:nvPr>
        </p:nvGraphicFramePr>
        <p:xfrm>
          <a:off x="5580112" y="3645024"/>
          <a:ext cx="2543944" cy="246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72">
                  <a:extLst>
                    <a:ext uri="{9D8B030D-6E8A-4147-A177-3AD203B41FA5}">
                      <a16:colId xmlns:a16="http://schemas.microsoft.com/office/drawing/2014/main" val="2772722430"/>
                    </a:ext>
                  </a:extLst>
                </a:gridCol>
                <a:gridCol w="1271972">
                  <a:extLst>
                    <a:ext uri="{9D8B030D-6E8A-4147-A177-3AD203B41FA5}">
                      <a16:colId xmlns:a16="http://schemas.microsoft.com/office/drawing/2014/main" val="3705205455"/>
                    </a:ext>
                  </a:extLst>
                </a:gridCol>
              </a:tblGrid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Word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Count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08583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You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2263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2068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85924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Will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1328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Be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8617"/>
                  </a:ext>
                </a:extLst>
              </a:tr>
            </a:tbl>
          </a:graphicData>
        </a:graphic>
      </p:graphicFrame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89038"/>
            <a:ext cx="2132856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Tokenizing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Tokenizing</a:t>
            </a:r>
            <a:r>
              <a:rPr lang="nl-NL" sz="2400" dirty="0" smtClean="0"/>
              <a:t> is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breaking</a:t>
            </a:r>
            <a:r>
              <a:rPr lang="nl-NL" sz="2400" dirty="0" smtClean="0"/>
              <a:t> text up </a:t>
            </a:r>
            <a:r>
              <a:rPr lang="nl-NL" sz="2400" dirty="0" err="1" smtClean="0"/>
              <a:t>into</a:t>
            </a:r>
            <a:r>
              <a:rPr lang="nl-NL" sz="2400" dirty="0" smtClean="0"/>
              <a:t> units (‘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’)</a:t>
            </a:r>
          </a:p>
          <a:p>
            <a:endParaRPr lang="nl-NL" sz="2400" dirty="0"/>
          </a:p>
          <a:p>
            <a:r>
              <a:rPr lang="nl-NL" sz="2400" dirty="0" err="1" smtClean="0"/>
              <a:t>Relatively</a:t>
            </a:r>
            <a:r>
              <a:rPr lang="nl-NL" sz="2400" dirty="0" smtClean="0"/>
              <a:t> easy in English…</a:t>
            </a:r>
          </a:p>
          <a:p>
            <a:pPr marL="533400" lvl="1" indent="0">
              <a:buNone/>
            </a:pPr>
            <a:r>
              <a:rPr lang="nl-NL" sz="2400" dirty="0" smtClean="0"/>
              <a:t>(But </a:t>
            </a:r>
            <a:r>
              <a:rPr lang="nl-NL" sz="2400" dirty="0" err="1" smtClean="0"/>
              <a:t>what</a:t>
            </a:r>
            <a:r>
              <a:rPr lang="nl-NL" sz="2400" dirty="0" smtClean="0"/>
              <a:t> </a:t>
            </a:r>
            <a:r>
              <a:rPr lang="nl-NL" sz="2400" dirty="0" err="1" smtClean="0"/>
              <a:t>about</a:t>
            </a:r>
            <a:r>
              <a:rPr lang="nl-NL" sz="2400" dirty="0" smtClean="0"/>
              <a:t> ‘New York’, ‘ice cream’)</a:t>
            </a:r>
          </a:p>
          <a:p>
            <a:pPr lvl="1"/>
            <a:endParaRPr lang="nl-NL" sz="2400" dirty="0" smtClean="0"/>
          </a:p>
          <a:p>
            <a:r>
              <a:rPr lang="nl-NL" sz="2400" dirty="0" smtClean="0"/>
              <a:t>A lot harder in ‘</a:t>
            </a:r>
            <a:r>
              <a:rPr lang="nl-NL" sz="2400" dirty="0" err="1" smtClean="0"/>
              <a:t>agglutinative</a:t>
            </a:r>
            <a:r>
              <a:rPr lang="nl-NL" sz="2400" dirty="0" smtClean="0"/>
              <a:t>’ </a:t>
            </a:r>
            <a:r>
              <a:rPr lang="nl-NL" sz="2400" dirty="0" err="1" smtClean="0"/>
              <a:t>languages</a:t>
            </a:r>
            <a:r>
              <a:rPr lang="nl-NL" sz="2400" dirty="0" smtClean="0"/>
              <a:t> like </a:t>
            </a:r>
            <a:r>
              <a:rPr lang="nl-NL" sz="2400" dirty="0" err="1" smtClean="0"/>
              <a:t>Turkish</a:t>
            </a:r>
            <a:r>
              <a:rPr lang="nl-NL" sz="2400" dirty="0" smtClean="0"/>
              <a:t> or </a:t>
            </a:r>
            <a:r>
              <a:rPr lang="nl-NL" sz="2400" dirty="0" err="1" smtClean="0"/>
              <a:t>Finnish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1249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Document-feature matrix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9963"/>
              </p:ext>
            </p:extLst>
          </p:nvPr>
        </p:nvGraphicFramePr>
        <p:xfrm>
          <a:off x="1232366" y="2060848"/>
          <a:ext cx="6696746" cy="36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699">
                  <a:extLst>
                    <a:ext uri="{9D8B030D-6E8A-4147-A177-3AD203B41FA5}">
                      <a16:colId xmlns:a16="http://schemas.microsoft.com/office/drawing/2014/main" val="3316881083"/>
                    </a:ext>
                  </a:extLst>
                </a:gridCol>
                <a:gridCol w="909536">
                  <a:extLst>
                    <a:ext uri="{9D8B030D-6E8A-4147-A177-3AD203B41FA5}">
                      <a16:colId xmlns:a16="http://schemas.microsoft.com/office/drawing/2014/main" val="306565805"/>
                    </a:ext>
                  </a:extLst>
                </a:gridCol>
                <a:gridCol w="929739">
                  <a:extLst>
                    <a:ext uri="{9D8B030D-6E8A-4147-A177-3AD203B41FA5}">
                      <a16:colId xmlns:a16="http://schemas.microsoft.com/office/drawing/2014/main" val="807612761"/>
                    </a:ext>
                  </a:extLst>
                </a:gridCol>
                <a:gridCol w="808738">
                  <a:extLst>
                    <a:ext uri="{9D8B030D-6E8A-4147-A177-3AD203B41FA5}">
                      <a16:colId xmlns:a16="http://schemas.microsoft.com/office/drawing/2014/main" val="2263090308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350935630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2889941945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1740416763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flouncy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flow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 smtClean="0"/>
                        <a:t>flower</a:t>
                      </a:r>
                      <a:endParaRPr lang="nl-NL" sz="1400" dirty="0" smtClean="0"/>
                    </a:p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flowier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8000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2215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8199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9963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6743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25466"/>
                  </a:ext>
                </a:extLst>
              </a:tr>
            </a:tbl>
          </a:graphicData>
        </a:graphic>
      </p:graphicFrame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1247182" y="6021288"/>
            <a:ext cx="7881938" cy="461665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High-</a:t>
            </a:r>
            <a:r>
              <a:rPr lang="nl-NL" sz="2400" dirty="0" err="1" smtClean="0"/>
              <a:t>dimensional</a:t>
            </a:r>
            <a:r>
              <a:rPr lang="nl-NL" sz="2400" dirty="0" smtClean="0"/>
              <a:t> &amp; </a:t>
            </a:r>
            <a:r>
              <a:rPr lang="nl-NL" sz="2400" dirty="0" err="1" smtClean="0"/>
              <a:t>sparse</a:t>
            </a:r>
            <a:r>
              <a:rPr lang="nl-NL" sz="2400" dirty="0" smtClean="0"/>
              <a:t>: </a:t>
            </a:r>
            <a:r>
              <a:rPr lang="nl-NL" sz="2400" dirty="0" err="1" smtClean="0"/>
              <a:t>almost</a:t>
            </a:r>
            <a:r>
              <a:rPr lang="nl-NL" sz="2400" dirty="0" smtClean="0"/>
              <a:t> </a:t>
            </a:r>
            <a:r>
              <a:rPr lang="nl-NL" sz="2400" dirty="0" err="1" smtClean="0"/>
              <a:t>entirely</a:t>
            </a:r>
            <a:r>
              <a:rPr lang="nl-NL" sz="2400" dirty="0" smtClean="0"/>
              <a:t> empty 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2915816" y="1469032"/>
            <a:ext cx="7881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2000" kern="0" dirty="0" smtClean="0"/>
              <a:t>Features / </a:t>
            </a:r>
            <a:r>
              <a:rPr lang="nl-NL" sz="2000" kern="0" dirty="0" err="1" smtClean="0"/>
              <a:t>words</a:t>
            </a:r>
            <a:r>
              <a:rPr lang="nl-NL" sz="2000" kern="0" dirty="0" smtClean="0"/>
              <a:t> / variables</a:t>
            </a:r>
          </a:p>
        </p:txBody>
      </p:sp>
    </p:spTree>
    <p:extLst>
      <p:ext uri="{BB962C8B-B14F-4D97-AF65-F5344CB8AC3E}">
        <p14:creationId xmlns:p14="http://schemas.microsoft.com/office/powerpoint/2010/main" val="238436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building a text model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660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the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Simpsons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distinguishes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Lisa’s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in the .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have a look at the data 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building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Lisa’s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Make the relevant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 set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Tip: this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brackets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around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document-feature matrix of the text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features/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document (this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case).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a regular matrix out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frame. Does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How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memory does Python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1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Lemmatization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stemming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4585871"/>
          </a:xfrm>
        </p:spPr>
        <p:txBody>
          <a:bodyPr/>
          <a:lstStyle/>
          <a:p>
            <a:r>
              <a:rPr lang="nl-NL" sz="2000" dirty="0" err="1" smtClean="0"/>
              <a:t>Lemmatization</a:t>
            </a:r>
            <a:r>
              <a:rPr lang="nl-NL" sz="2000" dirty="0" smtClean="0"/>
              <a:t>: means </a:t>
            </a:r>
            <a:r>
              <a:rPr lang="nl-NL" sz="2000" dirty="0" err="1" smtClean="0"/>
              <a:t>reducing</a:t>
            </a:r>
            <a:r>
              <a:rPr lang="nl-NL" sz="2000" dirty="0" smtClean="0"/>
              <a:t> a word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its</a:t>
            </a:r>
            <a:r>
              <a:rPr lang="nl-NL" sz="2000" dirty="0" smtClean="0"/>
              <a:t> </a:t>
            </a:r>
            <a:r>
              <a:rPr lang="nl-NL" sz="2000" dirty="0" err="1" smtClean="0"/>
              <a:t>grammatical</a:t>
            </a:r>
            <a:r>
              <a:rPr lang="nl-NL" sz="2000" dirty="0" smtClean="0"/>
              <a:t> stem</a:t>
            </a:r>
          </a:p>
          <a:p>
            <a:endParaRPr lang="nl-NL" sz="2000" dirty="0"/>
          </a:p>
          <a:p>
            <a:r>
              <a:rPr lang="nl-NL" sz="2000" dirty="0" err="1" smtClean="0"/>
              <a:t>Removing</a:t>
            </a:r>
            <a:r>
              <a:rPr lang="nl-NL" sz="2000" dirty="0" smtClean="0"/>
              <a:t> pre-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suffixes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things</a:t>
            </a:r>
            <a:r>
              <a:rPr lang="nl-NL" sz="2000" dirty="0" smtClean="0"/>
              <a:t> like gender, </a:t>
            </a:r>
            <a:r>
              <a:rPr lang="nl-NL" sz="2000" dirty="0" err="1" smtClean="0"/>
              <a:t>number</a:t>
            </a:r>
            <a:r>
              <a:rPr lang="nl-NL" sz="2000" dirty="0" smtClean="0"/>
              <a:t>, </a:t>
            </a:r>
            <a:r>
              <a:rPr lang="nl-NL" sz="2000" dirty="0" err="1" smtClean="0"/>
              <a:t>tense</a:t>
            </a:r>
            <a:r>
              <a:rPr lang="nl-NL" sz="2000" dirty="0" smtClean="0"/>
              <a:t>, aspect, etc.</a:t>
            </a:r>
          </a:p>
          <a:p>
            <a:endParaRPr lang="nl-NL" sz="2000" dirty="0"/>
          </a:p>
          <a:p>
            <a:r>
              <a:rPr lang="nl-NL" sz="2000" dirty="0" err="1" smtClean="0"/>
              <a:t>Going</a:t>
            </a:r>
            <a:r>
              <a:rPr lang="nl-NL" sz="2000" dirty="0" smtClean="0"/>
              <a:t>, </a:t>
            </a:r>
            <a:r>
              <a:rPr lang="nl-NL" sz="2000" dirty="0" err="1" smtClean="0"/>
              <a:t>goes</a:t>
            </a:r>
            <a:r>
              <a:rPr lang="nl-NL" sz="2000" dirty="0" smtClean="0"/>
              <a:t>, </a:t>
            </a:r>
            <a:r>
              <a:rPr lang="nl-NL" sz="2000" dirty="0" err="1" smtClean="0"/>
              <a:t>gone</a:t>
            </a:r>
            <a:r>
              <a:rPr lang="nl-NL" sz="2000" dirty="0" smtClean="0"/>
              <a:t>, go → </a:t>
            </a:r>
            <a:r>
              <a:rPr lang="nl-NL" sz="2000" dirty="0" smtClean="0">
                <a:solidFill>
                  <a:srgbClr val="0070C0"/>
                </a:solidFill>
              </a:rPr>
              <a:t>go</a:t>
            </a:r>
          </a:p>
          <a:p>
            <a:endParaRPr lang="nl-NL" sz="2000" dirty="0"/>
          </a:p>
          <a:p>
            <a:r>
              <a:rPr lang="nl-NL" sz="2000" dirty="0" err="1" smtClean="0"/>
              <a:t>Falo</a:t>
            </a:r>
            <a:r>
              <a:rPr lang="nl-NL" sz="2000" dirty="0" smtClean="0"/>
              <a:t>, </a:t>
            </a:r>
            <a:r>
              <a:rPr lang="nl-NL" sz="2000" dirty="0" err="1" smtClean="0"/>
              <a:t>falas</a:t>
            </a:r>
            <a:r>
              <a:rPr lang="nl-NL" sz="2000" dirty="0" smtClean="0"/>
              <a:t>, </a:t>
            </a:r>
            <a:r>
              <a:rPr lang="nl-NL" sz="2000" dirty="0" err="1" smtClean="0"/>
              <a:t>fala</a:t>
            </a:r>
            <a:r>
              <a:rPr lang="nl-NL" sz="2000" dirty="0" smtClean="0"/>
              <a:t>, </a:t>
            </a:r>
            <a:r>
              <a:rPr lang="nl-NL" sz="2000" dirty="0" err="1" smtClean="0"/>
              <a:t>falamos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falavas</a:t>
            </a:r>
            <a:r>
              <a:rPr lang="nl-NL" sz="2000" dirty="0" smtClean="0"/>
              <a:t>, </a:t>
            </a:r>
            <a:r>
              <a:rPr lang="nl-NL" sz="2000" dirty="0" err="1" smtClean="0"/>
              <a:t>falávamos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falavam</a:t>
            </a:r>
            <a:r>
              <a:rPr lang="nl-NL" sz="2000" dirty="0" smtClean="0"/>
              <a:t>, </a:t>
            </a:r>
            <a:r>
              <a:rPr lang="nl-NL" sz="2000" dirty="0" err="1" smtClean="0"/>
              <a:t>falei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falaste</a:t>
            </a:r>
            <a:r>
              <a:rPr lang="nl-NL" sz="2000" dirty="0" smtClean="0"/>
              <a:t>, </a:t>
            </a:r>
            <a:r>
              <a:rPr lang="nl-NL" sz="2000" dirty="0" err="1" smtClean="0"/>
              <a:t>falou</a:t>
            </a:r>
            <a:r>
              <a:rPr lang="nl-NL" sz="2000" dirty="0" smtClean="0"/>
              <a:t>, </a:t>
            </a:r>
            <a:r>
              <a:rPr lang="nl-NL" sz="2000" dirty="0" err="1" smtClean="0"/>
              <a:t>falámos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falarão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falarias</a:t>
            </a:r>
            <a:r>
              <a:rPr lang="nl-NL" sz="2000" dirty="0" smtClean="0"/>
              <a:t>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falaríamos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falariam</a:t>
            </a:r>
            <a:r>
              <a:rPr lang="nl-NL" sz="2000" dirty="0" smtClean="0"/>
              <a:t>,… → </a:t>
            </a:r>
            <a:r>
              <a:rPr lang="nl-NL" sz="2000" dirty="0" err="1" smtClean="0">
                <a:solidFill>
                  <a:srgbClr val="0070C0"/>
                </a:solidFill>
              </a:rPr>
              <a:t>falar</a:t>
            </a:r>
            <a:endParaRPr lang="nl-NL" sz="2000" dirty="0" smtClean="0">
              <a:solidFill>
                <a:srgbClr val="0070C0"/>
              </a:solidFill>
            </a:endParaRPr>
          </a:p>
          <a:p>
            <a:endParaRPr lang="nl-NL" sz="2000" dirty="0">
              <a:solidFill>
                <a:srgbClr val="0070C0"/>
              </a:solidFill>
            </a:endParaRPr>
          </a:p>
          <a:p>
            <a:r>
              <a:rPr lang="nl-NL" sz="2000" dirty="0" err="1" smtClean="0">
                <a:solidFill>
                  <a:schemeClr val="tx1"/>
                </a:solidFill>
              </a:rPr>
              <a:t>Not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included</a:t>
            </a:r>
            <a:r>
              <a:rPr lang="nl-NL" sz="2000" dirty="0" smtClean="0">
                <a:solidFill>
                  <a:schemeClr val="tx1"/>
                </a:solidFill>
              </a:rPr>
              <a:t> in </a:t>
            </a:r>
            <a:r>
              <a:rPr lang="nl-NL" sz="2000" i="1" dirty="0" err="1" smtClean="0">
                <a:solidFill>
                  <a:schemeClr val="tx1"/>
                </a:solidFill>
              </a:rPr>
              <a:t>sklearn</a:t>
            </a:r>
            <a:endParaRPr lang="nl-NL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1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9636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 bwMode="auto">
          <a:xfrm>
            <a:off x="1223904" y="3671065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3642476" y="2653754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3611552" y="4791798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048440" y="1580692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5993211" y="6057836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Rechte verbindingslijn 11"/>
          <p:cNvCxnSpPr/>
          <p:nvPr/>
        </p:nvCxnSpPr>
        <p:spPr bwMode="auto">
          <a:xfrm flipV="1">
            <a:off x="1584584" y="2901690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Rechte verbindingslijn 12"/>
          <p:cNvCxnSpPr>
            <a:stCxn id="5" idx="6"/>
            <a:endCxn id="7" idx="2"/>
          </p:cNvCxnSpPr>
          <p:nvPr/>
        </p:nvCxnSpPr>
        <p:spPr bwMode="auto">
          <a:xfrm>
            <a:off x="1573328" y="3851085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Rechte verbindingslijn 15"/>
          <p:cNvCxnSpPr/>
          <p:nvPr/>
        </p:nvCxnSpPr>
        <p:spPr bwMode="auto">
          <a:xfrm flipV="1">
            <a:off x="3960976" y="1830862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Rechte verbindingslijn 18"/>
          <p:cNvCxnSpPr/>
          <p:nvPr/>
        </p:nvCxnSpPr>
        <p:spPr bwMode="auto">
          <a:xfrm>
            <a:off x="3954987" y="5080980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kstvak 19"/>
          <p:cNvSpPr txBox="1"/>
          <p:nvPr/>
        </p:nvSpPr>
        <p:spPr>
          <a:xfrm>
            <a:off x="2419836" y="3390124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P(spam) = 30%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2471190" y="4061597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P(mail) = 70%</a:t>
            </a:r>
            <a:endParaRPr lang="nl-NL" dirty="0"/>
          </a:p>
        </p:txBody>
      </p:sp>
      <p:sp>
        <p:nvSpPr>
          <p:cNvPr id="22" name="Tekstvak 21"/>
          <p:cNvSpPr txBox="1"/>
          <p:nvPr/>
        </p:nvSpPr>
        <p:spPr>
          <a:xfrm>
            <a:off x="3984926" y="1620325"/>
            <a:ext cx="1943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</a:t>
            </a:r>
            <a:r>
              <a:rPr lang="nl-NL" dirty="0" err="1" smtClean="0"/>
              <a:t>offer”|spam</a:t>
            </a:r>
            <a:r>
              <a:rPr lang="nl-NL" dirty="0" smtClean="0"/>
              <a:t>) = 50%</a:t>
            </a:r>
            <a:endParaRPr lang="nl-NL" dirty="0"/>
          </a:p>
        </p:txBody>
      </p:sp>
      <p:sp>
        <p:nvSpPr>
          <p:cNvPr id="25" name="Tekstvak 24"/>
          <p:cNvSpPr txBox="1"/>
          <p:nvPr/>
        </p:nvSpPr>
        <p:spPr>
          <a:xfrm>
            <a:off x="4187587" y="4693798"/>
            <a:ext cx="1834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</a:t>
            </a:r>
            <a:r>
              <a:rPr lang="nl-NL" dirty="0" err="1" smtClean="0"/>
              <a:t>offer”|mail</a:t>
            </a:r>
            <a:r>
              <a:rPr lang="nl-NL" dirty="0" smtClean="0"/>
              <a:t>) = 10%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6574944" y="5915410"/>
            <a:ext cx="1907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P(“offer” &amp; mail) = 7%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6588224" y="1556792"/>
            <a:ext cx="2116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P(“offer” &amp; spam) = 15%</a:t>
            </a:r>
            <a:endParaRPr lang="nl-NL" dirty="0"/>
          </a:p>
        </p:txBody>
      </p:sp>
      <p:sp>
        <p:nvSpPr>
          <p:cNvPr id="28" name="Tekstvak 27"/>
          <p:cNvSpPr txBox="1"/>
          <p:nvPr/>
        </p:nvSpPr>
        <p:spPr>
          <a:xfrm>
            <a:off x="3722231" y="5750118"/>
            <a:ext cx="2503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The word “offer”</a:t>
            </a:r>
          </a:p>
          <a:p>
            <a:r>
              <a:rPr lang="nl-NL" dirty="0" err="1" smtClean="0"/>
              <a:t>occurs</a:t>
            </a:r>
            <a:r>
              <a:rPr lang="nl-NL" dirty="0" smtClean="0"/>
              <a:t> in 10% of </a:t>
            </a:r>
          </a:p>
          <a:p>
            <a:r>
              <a:rPr lang="nl-NL" dirty="0" smtClean="0"/>
              <a:t>regular mail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998388" y="4488610"/>
            <a:ext cx="1279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The </a:t>
            </a:r>
            <a:r>
              <a:rPr lang="nl-NL" dirty="0" err="1" smtClean="0"/>
              <a:t>majority</a:t>
            </a:r>
            <a:r>
              <a:rPr lang="nl-NL" dirty="0" smtClean="0"/>
              <a:t> of e-mail is </a:t>
            </a:r>
            <a:r>
              <a:rPr lang="nl-NL" dirty="0" err="1" smtClean="0"/>
              <a:t>not</a:t>
            </a:r>
            <a:r>
              <a:rPr lang="nl-NL" dirty="0" smtClean="0"/>
              <a:t> spam</a:t>
            </a:r>
            <a:endParaRPr lang="nl-NL" dirty="0"/>
          </a:p>
        </p:txBody>
      </p:sp>
      <p:sp>
        <p:nvSpPr>
          <p:cNvPr id="31" name="Tekstvak 30"/>
          <p:cNvSpPr txBox="1"/>
          <p:nvPr/>
        </p:nvSpPr>
        <p:spPr>
          <a:xfrm>
            <a:off x="4638652" y="2461964"/>
            <a:ext cx="1279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 spam, the word </a:t>
            </a:r>
            <a:r>
              <a:rPr lang="nl-NL" dirty="0" err="1" smtClean="0"/>
              <a:t>occurs</a:t>
            </a:r>
            <a:r>
              <a:rPr lang="nl-NL" dirty="0" smtClean="0"/>
              <a:t> in 50% of mail</a:t>
            </a:r>
            <a:endParaRPr lang="nl-NL" dirty="0"/>
          </a:p>
        </p:txBody>
      </p:sp>
      <p:sp>
        <p:nvSpPr>
          <p:cNvPr id="32" name="Tekstvak 31"/>
          <p:cNvSpPr txBox="1"/>
          <p:nvPr/>
        </p:nvSpPr>
        <p:spPr>
          <a:xfrm>
            <a:off x="6374295" y="3097736"/>
            <a:ext cx="2544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If</a:t>
            </a:r>
            <a:r>
              <a:rPr lang="nl-NL" sz="1800" dirty="0" smtClean="0"/>
              <a:t> we </a:t>
            </a:r>
            <a:r>
              <a:rPr lang="nl-NL" sz="1800" dirty="0" err="1" smtClean="0"/>
              <a:t>encounter</a:t>
            </a:r>
            <a:r>
              <a:rPr lang="nl-NL" sz="1800" dirty="0" smtClean="0"/>
              <a:t> the word “offer”, the e-mail is  </a:t>
            </a:r>
            <a:r>
              <a:rPr lang="nl-NL" sz="1800" dirty="0" err="1" smtClean="0"/>
              <a:t>about</a:t>
            </a:r>
            <a:r>
              <a:rPr lang="nl-NL" sz="1800" dirty="0" smtClean="0"/>
              <a:t> </a:t>
            </a:r>
            <a:r>
              <a:rPr lang="nl-NL" sz="1800" dirty="0" err="1" smtClean="0"/>
              <a:t>twice</a:t>
            </a:r>
            <a:r>
              <a:rPr lang="nl-NL" sz="1800" dirty="0" smtClean="0"/>
              <a:t> as </a:t>
            </a:r>
            <a:r>
              <a:rPr lang="nl-NL" sz="1800" dirty="0" err="1" smtClean="0"/>
              <a:t>likely</a:t>
            </a:r>
            <a:r>
              <a:rPr lang="nl-NL" sz="1800" dirty="0" smtClean="0"/>
              <a:t> (15/7)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spam </a:t>
            </a:r>
            <a:r>
              <a:rPr lang="nl-NL" sz="1800" dirty="0" err="1" smtClean="0"/>
              <a:t>than</a:t>
            </a:r>
            <a:r>
              <a:rPr lang="nl-NL" sz="1800" dirty="0" smtClean="0"/>
              <a:t> </a:t>
            </a:r>
            <a:r>
              <a:rPr lang="nl-NL" sz="1800" dirty="0" err="1" smtClean="0"/>
              <a:t>not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15411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/>
      <p:bldP spid="25" grpId="0"/>
      <p:bldP spid="26" grpId="0"/>
      <p:bldP spid="27" grpId="0"/>
      <p:bldP spid="28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r>
              <a:rPr lang="nl-NL" dirty="0" smtClean="0"/>
              <a:t> in text </a:t>
            </a:r>
            <a:r>
              <a:rPr lang="nl-NL" dirty="0" err="1" smtClean="0"/>
              <a:t>mining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28850"/>
          </a:xfrm>
        </p:spPr>
        <p:txBody>
          <a:bodyPr/>
          <a:lstStyle/>
          <a:p>
            <a:r>
              <a:rPr lang="nl-NL" sz="2400" dirty="0" smtClean="0"/>
              <a:t>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Bayes’ </a:t>
            </a:r>
            <a:r>
              <a:rPr lang="nl-NL" sz="2400" dirty="0" err="1" smtClean="0"/>
              <a:t>theorem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calculate</a:t>
            </a:r>
            <a:r>
              <a:rPr lang="nl-NL" sz="2400" dirty="0" smtClean="0"/>
              <a:t> a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a text </a:t>
            </a:r>
            <a:r>
              <a:rPr lang="nl-NL" sz="2400" dirty="0" err="1" smtClean="0"/>
              <a:t>belongs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a </a:t>
            </a:r>
            <a:r>
              <a:rPr lang="nl-NL" sz="2400" dirty="0" err="1" smtClean="0"/>
              <a:t>certain</a:t>
            </a:r>
            <a:r>
              <a:rPr lang="nl-NL" sz="2400" dirty="0" smtClean="0"/>
              <a:t> </a:t>
            </a:r>
            <a:r>
              <a:rPr lang="nl-NL" sz="2400" dirty="0" err="1" smtClean="0"/>
              <a:t>category</a:t>
            </a:r>
            <a:r>
              <a:rPr lang="nl-NL" sz="2400" dirty="0" smtClean="0"/>
              <a:t> (e.g., spam)</a:t>
            </a:r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frequency</a:t>
            </a:r>
            <a:r>
              <a:rPr lang="nl-NL" sz="2400" dirty="0" smtClean="0"/>
              <a:t> of </a:t>
            </a:r>
            <a:r>
              <a:rPr lang="nl-NL" sz="2400" dirty="0" err="1" smtClean="0"/>
              <a:t>each</a:t>
            </a:r>
            <a:r>
              <a:rPr lang="nl-NL" sz="2400" dirty="0" smtClean="0"/>
              <a:t> word </a:t>
            </a:r>
            <a:r>
              <a:rPr lang="nl-NL" sz="2400" dirty="0" err="1" smtClean="0"/>
              <a:t>determines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But </a:t>
            </a:r>
            <a:r>
              <a:rPr lang="nl-NL" sz="2400" dirty="0" err="1" smtClean="0"/>
              <a:t>how</a:t>
            </a:r>
            <a:r>
              <a:rPr lang="nl-NL" sz="2400" dirty="0" smtClean="0"/>
              <a:t> do we combine 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the different </a:t>
            </a:r>
            <a:r>
              <a:rPr lang="nl-NL" sz="2400" dirty="0" err="1" smtClean="0"/>
              <a:t>words</a:t>
            </a:r>
            <a:r>
              <a:rPr lang="nl-NL" sz="2400" dirty="0" smtClean="0"/>
              <a:t>?</a:t>
            </a:r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6662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711785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I flip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coins</a:t>
            </a:r>
            <a:r>
              <a:rPr lang="nl-NL" sz="2400" dirty="0" smtClean="0"/>
              <a:t>, the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of </a:t>
            </a:r>
            <a:r>
              <a:rPr lang="nl-NL" sz="2400" dirty="0" err="1" smtClean="0"/>
              <a:t>one</a:t>
            </a:r>
            <a:r>
              <a:rPr lang="nl-NL" sz="2400" dirty="0" smtClean="0"/>
              <a:t> </a:t>
            </a:r>
            <a:r>
              <a:rPr lang="nl-NL" sz="2400" dirty="0" err="1" smtClean="0"/>
              <a:t>coin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</a:t>
            </a:r>
            <a:r>
              <a:rPr lang="nl-NL" sz="2400" dirty="0" err="1" smtClean="0"/>
              <a:t>heads</a:t>
            </a:r>
            <a:r>
              <a:rPr lang="nl-NL" sz="2400" dirty="0" smtClean="0"/>
              <a:t> does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influence</a:t>
            </a:r>
            <a:r>
              <a:rPr lang="nl-NL" sz="2400" dirty="0" smtClean="0"/>
              <a:t> the </a:t>
            </a:r>
            <a:r>
              <a:rPr lang="nl-NL" sz="2400" dirty="0" err="1" smtClean="0"/>
              <a:t>other</a:t>
            </a:r>
            <a:r>
              <a:rPr lang="nl-NL" sz="2400" dirty="0" smtClean="0"/>
              <a:t>: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independent. 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multiply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probabilities</a:t>
            </a:r>
            <a:r>
              <a:rPr lang="nl-NL" sz="2400" dirty="0"/>
              <a:t>.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words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in a text (e.g., ‘</a:t>
            </a:r>
            <a:r>
              <a:rPr lang="nl-NL" sz="2400" dirty="0" err="1" smtClean="0"/>
              <a:t>police</a:t>
            </a:r>
            <a:r>
              <a:rPr lang="nl-NL" sz="2400" dirty="0" smtClean="0"/>
              <a:t>’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‘crime’) are </a:t>
            </a:r>
            <a:r>
              <a:rPr lang="nl-NL" sz="2400" dirty="0" err="1" smtClean="0"/>
              <a:t>definitely</a:t>
            </a:r>
            <a:r>
              <a:rPr lang="nl-NL" sz="2400" dirty="0" smtClean="0"/>
              <a:t> </a:t>
            </a:r>
            <a:r>
              <a:rPr lang="nl-NL" sz="2400" b="1" dirty="0" err="1" smtClean="0"/>
              <a:t>not</a:t>
            </a:r>
            <a:r>
              <a:rPr lang="nl-NL" sz="2400" b="1" dirty="0" smtClean="0"/>
              <a:t> </a:t>
            </a:r>
            <a:r>
              <a:rPr lang="nl-NL" sz="2400" dirty="0" smtClean="0"/>
              <a:t>independent</a:t>
            </a:r>
          </a:p>
          <a:p>
            <a:endParaRPr lang="nl-NL" sz="2400" dirty="0"/>
          </a:p>
          <a:p>
            <a:r>
              <a:rPr lang="nl-NL" sz="2400" dirty="0" err="1" smtClean="0"/>
              <a:t>Yet</a:t>
            </a:r>
            <a:r>
              <a:rPr lang="nl-NL" sz="2400" dirty="0" smtClean="0"/>
              <a:t> this is </a:t>
            </a:r>
            <a:r>
              <a:rPr lang="nl-NL" sz="2400" dirty="0" err="1" smtClean="0"/>
              <a:t>exactly</a:t>
            </a:r>
            <a:r>
              <a:rPr lang="nl-NL" sz="2400" dirty="0" smtClean="0"/>
              <a:t> </a:t>
            </a:r>
            <a:r>
              <a:rPr lang="nl-NL" sz="2400" dirty="0" err="1" smtClean="0"/>
              <a:t>what</a:t>
            </a:r>
            <a:r>
              <a:rPr lang="nl-NL" sz="2400" dirty="0" smtClean="0"/>
              <a:t> is </a:t>
            </a:r>
            <a:r>
              <a:rPr lang="nl-NL" sz="2400" dirty="0" err="1" smtClean="0"/>
              <a:t>assumed</a:t>
            </a:r>
            <a:r>
              <a:rPr lang="nl-NL" sz="2400" dirty="0" smtClean="0"/>
              <a:t> in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 (</a:t>
            </a:r>
            <a:r>
              <a:rPr lang="nl-NL" sz="2400" dirty="0" err="1" smtClean="0"/>
              <a:t>hence</a:t>
            </a:r>
            <a:r>
              <a:rPr lang="nl-NL" sz="2400" dirty="0" smtClean="0"/>
              <a:t>: ‘</a:t>
            </a:r>
            <a:r>
              <a:rPr lang="nl-NL" sz="2400" dirty="0" err="1" smtClean="0"/>
              <a:t>naïve</a:t>
            </a:r>
            <a:r>
              <a:rPr lang="nl-NL" sz="2400" dirty="0" smtClean="0"/>
              <a:t>’),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works</a:t>
            </a:r>
            <a:r>
              <a:rPr lang="nl-NL" sz="2400" dirty="0" smtClean="0"/>
              <a:t> well in </a:t>
            </a:r>
            <a:r>
              <a:rPr lang="nl-NL" sz="2400" dirty="0" err="1" smtClean="0"/>
              <a:t>practice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173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 bwMode="auto">
          <a:xfrm>
            <a:off x="838200" y="1521384"/>
            <a:ext cx="7881938" cy="664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code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yourself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kind of code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documentation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sklearn.naive_bayes_MultinomialNB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Bayes model object.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Steps: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relevant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libraries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NB model on the training set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class (Lisa or Bart) of the test set.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Wednesday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look at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further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this model.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3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120854"/>
          </a:xfrm>
        </p:spPr>
        <p:txBody>
          <a:bodyPr/>
          <a:lstStyle/>
          <a:p>
            <a:r>
              <a:rPr lang="nl-NL" sz="2400" dirty="0" err="1" smtClean="0"/>
              <a:t>Simpons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20th </a:t>
            </a:r>
            <a:r>
              <a:rPr lang="nl-NL" sz="2400" dirty="0" err="1" smtClean="0"/>
              <a:t>century</a:t>
            </a:r>
            <a:r>
              <a:rPr lang="nl-NL" sz="2400" dirty="0" smtClean="0"/>
              <a:t> Fox,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err="1" smtClean="0"/>
              <a:t>Sloth</a:t>
            </a:r>
            <a:r>
              <a:rPr lang="nl-NL" sz="2400" dirty="0" smtClean="0"/>
              <a:t> </a:t>
            </a:r>
            <a:r>
              <a:rPr lang="nl-NL" sz="2400" dirty="0" err="1" smtClean="0"/>
              <a:t>meme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author</a:t>
            </a:r>
            <a:r>
              <a:rPr lang="nl-NL" sz="2400" dirty="0" smtClean="0"/>
              <a:t> </a:t>
            </a:r>
            <a:r>
              <a:rPr lang="nl-NL" sz="2400" dirty="0" err="1" smtClean="0"/>
              <a:t>unknown</a:t>
            </a:r>
            <a:r>
              <a:rPr lang="nl-NL" sz="2400" dirty="0" smtClean="0"/>
              <a:t>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smtClean="0"/>
              <a:t>Bag </a:t>
            </a:r>
            <a:r>
              <a:rPr lang="nl-NL" sz="2400" dirty="0" err="1" smtClean="0"/>
              <a:t>by</a:t>
            </a:r>
            <a:r>
              <a:rPr lang="nl-NL" sz="2400" dirty="0" smtClean="0"/>
              <a:t> wixin_56: public domain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933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89038"/>
            <a:ext cx="3456384" cy="5184576"/>
          </a:xfrm>
        </p:spPr>
      </p:pic>
    </p:spTree>
    <p:extLst>
      <p:ext uri="{BB962C8B-B14F-4D97-AF65-F5344CB8AC3E}">
        <p14:creationId xmlns:p14="http://schemas.microsoft.com/office/powerpoint/2010/main" val="91971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830997"/>
          </a:xfrm>
        </p:spPr>
        <p:txBody>
          <a:bodyPr/>
          <a:lstStyle/>
          <a:p>
            <a:r>
              <a:rPr lang="nl-NL" sz="2400" dirty="0" smtClean="0"/>
              <a:t>I </a:t>
            </a:r>
            <a:r>
              <a:rPr lang="nl-NL" sz="2400" dirty="0" err="1" smtClean="0"/>
              <a:t>couldn’t</a:t>
            </a:r>
            <a:r>
              <a:rPr lang="nl-NL" sz="2400" dirty="0" smtClean="0"/>
              <a:t> </a:t>
            </a:r>
            <a:r>
              <a:rPr lang="nl-NL" sz="2400" dirty="0" err="1" smtClean="0"/>
              <a:t>think</a:t>
            </a:r>
            <a:r>
              <a:rPr lang="nl-NL" sz="2400" dirty="0" smtClean="0"/>
              <a:t> of </a:t>
            </a:r>
            <a:r>
              <a:rPr lang="nl-NL" sz="2400" dirty="0" err="1" smtClean="0"/>
              <a:t>any</a:t>
            </a:r>
            <a:r>
              <a:rPr lang="nl-NL" sz="2400" dirty="0" smtClean="0"/>
              <a:t> </a:t>
            </a:r>
            <a:r>
              <a:rPr lang="nl-NL" sz="2400" dirty="0" err="1" smtClean="0"/>
              <a:t>based</a:t>
            </a:r>
            <a:r>
              <a:rPr lang="nl-NL" sz="2400" dirty="0" smtClean="0"/>
              <a:t> on </a:t>
            </a:r>
            <a:r>
              <a:rPr lang="nl-NL" sz="2400" dirty="0" err="1" smtClean="0"/>
              <a:t>what</a:t>
            </a:r>
            <a:r>
              <a:rPr lang="nl-NL" sz="2400" dirty="0" smtClean="0"/>
              <a:t> was </a:t>
            </a:r>
            <a:r>
              <a:rPr lang="nl-NL" sz="2400" dirty="0" err="1" smtClean="0"/>
              <a:t>posted</a:t>
            </a:r>
            <a:r>
              <a:rPr lang="nl-NL" sz="2400" dirty="0" smtClean="0"/>
              <a:t> on Slack…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5627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396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Natural </a:t>
            </a:r>
            <a:r>
              <a:rPr lang="nl-NL" dirty="0" err="1" smtClean="0"/>
              <a:t>language</a:t>
            </a:r>
            <a:r>
              <a:rPr lang="nl-NL" dirty="0" smtClean="0"/>
              <a:t> 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21292"/>
          </a:xfrm>
        </p:spPr>
        <p:txBody>
          <a:bodyPr/>
          <a:lstStyle/>
          <a:p>
            <a:r>
              <a:rPr lang="nl-NL" sz="2000" dirty="0" err="1" smtClean="0"/>
              <a:t>Production</a:t>
            </a:r>
            <a:endParaRPr lang="nl-NL" sz="2000" dirty="0" smtClean="0"/>
          </a:p>
          <a:p>
            <a:pPr lvl="1"/>
            <a:r>
              <a:rPr lang="nl-NL" sz="1800" dirty="0" smtClean="0"/>
              <a:t>Natural </a:t>
            </a:r>
            <a:r>
              <a:rPr lang="nl-NL" sz="1800" dirty="0" err="1" smtClean="0"/>
              <a:t>language</a:t>
            </a:r>
            <a:r>
              <a:rPr lang="nl-NL" sz="1800" dirty="0" smtClean="0"/>
              <a:t> </a:t>
            </a:r>
            <a:r>
              <a:rPr lang="nl-NL" sz="1800" dirty="0" err="1" smtClean="0"/>
              <a:t>generation</a:t>
            </a:r>
            <a:endParaRPr lang="nl-NL" sz="1800" dirty="0" smtClean="0"/>
          </a:p>
          <a:p>
            <a:pPr lvl="1"/>
            <a:r>
              <a:rPr lang="nl-NL" sz="1800" dirty="0"/>
              <a:t>Text-</a:t>
            </a:r>
            <a:r>
              <a:rPr lang="nl-NL" sz="1800" dirty="0" err="1"/>
              <a:t>to</a:t>
            </a:r>
            <a:r>
              <a:rPr lang="nl-NL" sz="1800" dirty="0"/>
              <a:t>-speech</a:t>
            </a:r>
          </a:p>
          <a:p>
            <a:pPr lvl="1"/>
            <a:r>
              <a:rPr lang="nl-NL" sz="1800" dirty="0" smtClean="0"/>
              <a:t>Chatbots </a:t>
            </a:r>
          </a:p>
          <a:p>
            <a:pPr lvl="1"/>
            <a:endParaRPr lang="nl-NL" sz="2000" dirty="0"/>
          </a:p>
          <a:p>
            <a:r>
              <a:rPr lang="nl-NL" sz="2000" dirty="0" err="1" smtClean="0"/>
              <a:t>Recognition</a:t>
            </a:r>
            <a:endParaRPr lang="nl-NL" sz="2000" dirty="0" smtClean="0"/>
          </a:p>
          <a:p>
            <a:pPr lvl="1"/>
            <a:r>
              <a:rPr lang="nl-NL" sz="1800" dirty="0"/>
              <a:t>Speech </a:t>
            </a:r>
            <a:r>
              <a:rPr lang="nl-NL" sz="1800" dirty="0" err="1" smtClean="0"/>
              <a:t>recognition</a:t>
            </a:r>
            <a:endParaRPr lang="nl-NL" sz="1800" dirty="0" smtClean="0"/>
          </a:p>
          <a:p>
            <a:pPr lvl="1"/>
            <a:r>
              <a:rPr lang="nl-NL" sz="1800" dirty="0" smtClean="0"/>
              <a:t>Understanding </a:t>
            </a:r>
            <a:r>
              <a:rPr lang="nl-NL" sz="1800" dirty="0" err="1" smtClean="0"/>
              <a:t>written</a:t>
            </a:r>
            <a:r>
              <a:rPr lang="nl-NL" sz="1800" dirty="0" smtClean="0"/>
              <a:t> text</a:t>
            </a:r>
            <a:endParaRPr lang="nl-NL" sz="18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 smtClean="0"/>
              <a:t>Translation</a:t>
            </a:r>
            <a:endParaRPr lang="nl-NL" sz="2000" dirty="0" smtClean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89302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Challenges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45915"/>
          </a:xfrm>
        </p:spPr>
        <p:txBody>
          <a:bodyPr/>
          <a:lstStyle/>
          <a:p>
            <a:r>
              <a:rPr lang="nl-NL" sz="2400" dirty="0" err="1" smtClean="0"/>
              <a:t>Requires</a:t>
            </a:r>
            <a:r>
              <a:rPr lang="nl-NL" sz="2400" dirty="0" smtClean="0"/>
              <a:t> </a:t>
            </a:r>
            <a:r>
              <a:rPr lang="nl-NL" sz="2400" dirty="0" err="1" smtClean="0"/>
              <a:t>huge</a:t>
            </a:r>
            <a:r>
              <a:rPr lang="nl-NL" sz="2400" dirty="0" smtClean="0"/>
              <a:t> corpora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tagged</a:t>
            </a:r>
            <a:r>
              <a:rPr lang="nl-NL" sz="2400" dirty="0" smtClean="0"/>
              <a:t> databases</a:t>
            </a:r>
          </a:p>
          <a:p>
            <a:endParaRPr lang="nl-NL" sz="2400" dirty="0"/>
          </a:p>
          <a:p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specialized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linguistic</a:t>
            </a:r>
            <a:r>
              <a:rPr lang="nl-NL" sz="2400" dirty="0" smtClean="0"/>
              <a:t> expertise</a:t>
            </a:r>
          </a:p>
          <a:p>
            <a:endParaRPr lang="nl-NL" sz="2400" dirty="0" smtClean="0"/>
          </a:p>
          <a:p>
            <a:r>
              <a:rPr lang="nl-NL" sz="2400" dirty="0" smtClean="0"/>
              <a:t>Context is </a:t>
            </a:r>
            <a:r>
              <a:rPr lang="nl-NL" sz="2400" dirty="0" err="1" smtClean="0"/>
              <a:t>everything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Big </a:t>
            </a:r>
            <a:r>
              <a:rPr lang="nl-NL" sz="2400" dirty="0" err="1" smtClean="0"/>
              <a:t>differences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languages</a:t>
            </a:r>
            <a:r>
              <a:rPr lang="nl-NL" sz="2400" dirty="0" smtClean="0"/>
              <a:t>: </a:t>
            </a:r>
            <a:r>
              <a:rPr lang="nl-NL" sz="2400" dirty="0" err="1" smtClean="0"/>
              <a:t>relatively</a:t>
            </a:r>
            <a:r>
              <a:rPr lang="nl-NL" sz="2400" dirty="0" smtClean="0"/>
              <a:t> </a:t>
            </a:r>
            <a:r>
              <a:rPr lang="nl-NL" sz="2400" dirty="0"/>
              <a:t>well </a:t>
            </a:r>
            <a:r>
              <a:rPr lang="nl-NL" sz="2400" dirty="0" err="1"/>
              <a:t>developed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English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some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big </a:t>
            </a:r>
            <a:r>
              <a:rPr lang="nl-NL" sz="2400" dirty="0" err="1"/>
              <a:t>and</a:t>
            </a:r>
            <a:r>
              <a:rPr lang="nl-NL" sz="2400" dirty="0"/>
              <a:t>/or (Indo-)European </a:t>
            </a:r>
            <a:r>
              <a:rPr lang="nl-NL" sz="2400" dirty="0" err="1"/>
              <a:t>languages</a:t>
            </a:r>
            <a:r>
              <a:rPr lang="nl-NL" sz="2400" dirty="0"/>
              <a:t>, </a:t>
            </a:r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so</a:t>
            </a:r>
            <a:r>
              <a:rPr lang="nl-NL" sz="2400" dirty="0"/>
              <a:t> </a:t>
            </a:r>
            <a:r>
              <a:rPr lang="nl-NL" sz="2400" dirty="0" err="1"/>
              <a:t>much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others</a:t>
            </a:r>
            <a:endParaRPr lang="nl-NL" sz="2400" dirty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7286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Language is complex…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525856" y="1772816"/>
            <a:ext cx="41764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“</a:t>
            </a:r>
            <a:r>
              <a:rPr lang="nl-NL" sz="2400" dirty="0" err="1" smtClean="0"/>
              <a:t>What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doing</a:t>
            </a:r>
            <a:r>
              <a:rPr lang="nl-NL" sz="2400" dirty="0" smtClean="0"/>
              <a:t> in this classroom?”</a:t>
            </a:r>
          </a:p>
          <a:p>
            <a:endParaRPr lang="nl-NL" sz="1800" dirty="0"/>
          </a:p>
          <a:p>
            <a:r>
              <a:rPr lang="nl-NL" sz="1800" dirty="0" smtClean="0"/>
              <a:t>We have: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Semantics</a:t>
            </a:r>
            <a:r>
              <a:rPr lang="nl-NL" sz="1800" dirty="0" smtClean="0"/>
              <a:t> (</a:t>
            </a:r>
            <a:r>
              <a:rPr lang="nl-NL" sz="1800" dirty="0" err="1" smtClean="0"/>
              <a:t>what</a:t>
            </a:r>
            <a:r>
              <a:rPr lang="nl-NL" sz="1800" dirty="0" smtClean="0"/>
              <a:t> </a:t>
            </a:r>
            <a:r>
              <a:rPr lang="nl-NL" sz="1800" dirty="0" err="1" smtClean="0"/>
              <a:t>words</a:t>
            </a:r>
            <a:r>
              <a:rPr lang="nl-NL" sz="1800" dirty="0" smtClean="0"/>
              <a:t> mean)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Morphology</a:t>
            </a:r>
            <a:r>
              <a:rPr lang="nl-NL" sz="1800" dirty="0" smtClean="0"/>
              <a:t> (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words</a:t>
            </a:r>
            <a:r>
              <a:rPr lang="nl-NL" sz="1800" dirty="0" smtClean="0"/>
              <a:t> are </a:t>
            </a:r>
            <a:r>
              <a:rPr lang="nl-NL" sz="1800" dirty="0" err="1" smtClean="0"/>
              <a:t>formed</a:t>
            </a:r>
            <a:r>
              <a:rPr lang="nl-NL" sz="1800" dirty="0" smtClean="0"/>
              <a:t>) </a:t>
            </a:r>
            <a:r>
              <a:rPr lang="nl-NL" sz="1800" dirty="0"/>
              <a:t>→ ‘do-</a:t>
            </a:r>
            <a:r>
              <a:rPr lang="nl-NL" sz="1800" dirty="0" err="1"/>
              <a:t>ing</a:t>
            </a:r>
            <a:r>
              <a:rPr lang="nl-NL" sz="1800" dirty="0"/>
              <a:t>’, ‘are’, word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smtClean="0"/>
              <a:t>Syntax (</a:t>
            </a:r>
            <a:r>
              <a:rPr lang="nl-NL" sz="1800" dirty="0" err="1" smtClean="0"/>
              <a:t>sentence</a:t>
            </a:r>
            <a:r>
              <a:rPr lang="nl-NL" sz="1800" dirty="0" smtClean="0"/>
              <a:t> </a:t>
            </a:r>
            <a:r>
              <a:rPr lang="nl-NL" sz="1800" dirty="0" err="1" smtClean="0"/>
              <a:t>construction</a:t>
            </a:r>
            <a:r>
              <a:rPr lang="nl-NL" sz="1800" dirty="0" smtClean="0"/>
              <a:t>, word order) → </a:t>
            </a:r>
            <a:r>
              <a:rPr lang="nl-NL" sz="1800" dirty="0" err="1" smtClean="0"/>
              <a:t>what</a:t>
            </a:r>
            <a:r>
              <a:rPr lang="nl-NL" sz="1800" dirty="0" smtClean="0"/>
              <a:t> are </a:t>
            </a:r>
            <a:r>
              <a:rPr lang="nl-NL" sz="1800" dirty="0" err="1" smtClean="0"/>
              <a:t>you</a:t>
            </a:r>
            <a:r>
              <a:rPr lang="nl-NL" sz="1800" dirty="0" smtClean="0"/>
              <a:t> …</a:t>
            </a:r>
          </a:p>
          <a:p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Pragmatics</a:t>
            </a:r>
            <a:r>
              <a:rPr lang="nl-NL" sz="1800" dirty="0" smtClean="0"/>
              <a:t> (</a:t>
            </a:r>
            <a:r>
              <a:rPr lang="nl-NL" sz="1800" dirty="0" err="1" smtClean="0"/>
              <a:t>meaning</a:t>
            </a:r>
            <a:r>
              <a:rPr lang="nl-NL" sz="1800" dirty="0" smtClean="0"/>
              <a:t> in context) → ‘get out!’</a:t>
            </a:r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3540832" cy="35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4613006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968</Words>
  <Application>Microsoft Office PowerPoint</Application>
  <PresentationFormat>Diavoorstelling (4:3)</PresentationFormat>
  <Paragraphs>215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Zapf Dingbats</vt:lpstr>
      <vt:lpstr>HUoverhead[1]</vt:lpstr>
      <vt:lpstr>Data-driven learning W8 L1: Text mining: Naïve Bayes </vt:lpstr>
      <vt:lpstr>Check-in</vt:lpstr>
      <vt:lpstr>Intro</vt:lpstr>
      <vt:lpstr>Feedback</vt:lpstr>
      <vt:lpstr>Topics</vt:lpstr>
      <vt:lpstr>Natural language processing</vt:lpstr>
      <vt:lpstr>Challenges</vt:lpstr>
      <vt:lpstr>Language is complex…</vt:lpstr>
      <vt:lpstr>Topics</vt:lpstr>
      <vt:lpstr>Bag of words</vt:lpstr>
      <vt:lpstr>Tokenizing</vt:lpstr>
      <vt:lpstr>Document-feature matrix</vt:lpstr>
      <vt:lpstr>Exercise 1: building a text model</vt:lpstr>
      <vt:lpstr>Lemmatization and stemming</vt:lpstr>
      <vt:lpstr>Topics</vt:lpstr>
      <vt:lpstr>Bayes’ theorem</vt:lpstr>
      <vt:lpstr>Bayes’ theorem in text mining</vt:lpstr>
      <vt:lpstr>Naïve Bayes</vt:lpstr>
      <vt:lpstr>Exercise 2: Naïve Bayes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48</cp:revision>
  <cp:lastPrinted>2005-06-13T08:01:16Z</cp:lastPrinted>
  <dcterms:created xsi:type="dcterms:W3CDTF">2007-11-06T09:59:11Z</dcterms:created>
  <dcterms:modified xsi:type="dcterms:W3CDTF">2019-01-12T14:41:35Z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