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1" r:id="rId5"/>
    <p:sldId id="267" r:id="rId6"/>
    <p:sldId id="270" r:id="rId7"/>
    <p:sldId id="269" r:id="rId8"/>
    <p:sldId id="259" r:id="rId9"/>
    <p:sldId id="262" r:id="rId10"/>
    <p:sldId id="265" r:id="rId11"/>
    <p:sldId id="264" r:id="rId12"/>
    <p:sldId id="263" r:id="rId13"/>
    <p:sldId id="268" r:id="rId14"/>
    <p:sldId id="266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9494"/>
    <a:srgbClr val="E4E4E4"/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988" autoAdjust="0"/>
    <p:restoredTop sz="94660"/>
  </p:normalViewPr>
  <p:slideViewPr>
    <p:cSldViewPr>
      <p:cViewPr varScale="1">
        <p:scale>
          <a:sx n="84" d="100"/>
          <a:sy n="84" d="100"/>
        </p:scale>
        <p:origin x="869" y="77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12/10/2018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12/10/2018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12/10/2018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12/10/2018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12/10/2018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1877437"/>
          </a:xfrm>
        </p:spPr>
        <p:txBody>
          <a:bodyPr/>
          <a:lstStyle/>
          <a:p>
            <a:r>
              <a:rPr lang="en-US" dirty="0" smtClean="0"/>
              <a:t>Data-driven learning</a:t>
            </a:r>
            <a:br>
              <a:rPr lang="en-US" dirty="0" smtClean="0"/>
            </a:br>
            <a:r>
              <a:rPr lang="en-US" sz="2400" dirty="0" smtClean="0"/>
              <a:t>W5 L2:</a:t>
            </a:r>
            <a:br>
              <a:rPr lang="en-US" sz="2400" dirty="0" smtClean="0"/>
            </a:br>
            <a:r>
              <a:rPr lang="en-US" sz="2000" dirty="0" smtClean="0"/>
              <a:t>Evaluation of linear regression</a:t>
            </a:r>
            <a:br>
              <a:rPr lang="en-US" sz="2000" dirty="0" smtClean="0"/>
            </a:br>
            <a:r>
              <a:rPr lang="en-US" sz="2000" dirty="0" smtClean="0"/>
              <a:t>Overfitting and model validation</a:t>
            </a:r>
            <a:br>
              <a:rPr lang="en-US" sz="2000" dirty="0" smtClean="0"/>
            </a:br>
            <a:r>
              <a:rPr lang="en-US" sz="2000" dirty="0" smtClean="0"/>
              <a:t>Multiple linear regression</a:t>
            </a:r>
            <a:endParaRPr lang="en-US" sz="20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156966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Jonas Moons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Experience</a:t>
            </a:r>
            <a:r>
              <a:rPr lang="nl-NL" dirty="0" smtClean="0"/>
              <a:t> </a:t>
            </a:r>
            <a:r>
              <a:rPr lang="nl-NL" dirty="0" err="1" smtClean="0"/>
              <a:t>overfitting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93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615351"/>
            <a:ext cx="6172200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</a:t>
            </a:r>
            <a:r>
              <a:rPr lang="nl-NL" dirty="0"/>
              <a:t>2</a:t>
            </a:r>
            <a:r>
              <a:rPr lang="nl-NL" dirty="0" smtClean="0"/>
              <a:t>: model </a:t>
            </a:r>
            <a:r>
              <a:rPr lang="nl-NL" dirty="0" err="1" smtClean="0"/>
              <a:t>validation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2111347"/>
          </a:xfrm>
        </p:spPr>
        <p:txBody>
          <a:bodyPr/>
          <a:lstStyle/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83568" y="1700808"/>
            <a:ext cx="7881938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Split data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Train on train set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 train &amp; test set (?)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R^2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MSE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57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268587"/>
          </a:xfrm>
        </p:spPr>
        <p:txBody>
          <a:bodyPr/>
          <a:lstStyle/>
          <a:p>
            <a:r>
              <a:rPr lang="nl-NL" sz="2400" dirty="0" smtClean="0"/>
              <a:t>Evaluation of </a:t>
            </a:r>
            <a:r>
              <a:rPr lang="nl-NL" sz="2400" dirty="0" err="1" smtClean="0"/>
              <a:t>simple</a:t>
            </a:r>
            <a:r>
              <a:rPr lang="nl-NL" sz="2400" dirty="0" smtClean="0"/>
              <a:t>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Overfitting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model </a:t>
            </a:r>
            <a:r>
              <a:rPr lang="nl-NL" sz="2400" dirty="0" err="1" smtClean="0"/>
              <a:t>validation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Multiple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12860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Qualitative</a:t>
            </a:r>
            <a:r>
              <a:rPr lang="nl-NL" dirty="0" smtClean="0"/>
              <a:t> variables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8184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3</a:t>
            </a:r>
            <a:endParaRPr lang="nl-NL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838200" y="1844824"/>
            <a:ext cx="7881938" cy="3668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Fit model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multiple variables?</a:t>
            </a: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down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formula</a:t>
            </a: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Colinearity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-&gt;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leave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out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bedrooms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Evaluate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 performance</a:t>
            </a: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0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Check-in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492896"/>
            <a:ext cx="2253070" cy="201622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616786"/>
            <a:ext cx="2129219" cy="198808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17" y="2712543"/>
            <a:ext cx="1873659" cy="17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8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497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268587"/>
          </a:xfrm>
        </p:spPr>
        <p:txBody>
          <a:bodyPr/>
          <a:lstStyle/>
          <a:p>
            <a:r>
              <a:rPr lang="nl-NL" sz="2400" dirty="0" smtClean="0"/>
              <a:t>Evaluation of </a:t>
            </a:r>
            <a:r>
              <a:rPr lang="nl-NL" sz="2400" dirty="0" err="1" smtClean="0"/>
              <a:t>simple</a:t>
            </a:r>
            <a:r>
              <a:rPr lang="nl-NL" sz="2400" dirty="0" smtClean="0"/>
              <a:t>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Overfitting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model </a:t>
            </a:r>
            <a:r>
              <a:rPr lang="nl-NL" sz="2400" dirty="0" err="1" smtClean="0"/>
              <a:t>validation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Multiple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6400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6172200" cy="1077218"/>
          </a:xfrm>
        </p:spPr>
        <p:txBody>
          <a:bodyPr/>
          <a:lstStyle/>
          <a:p>
            <a:r>
              <a:rPr lang="nl-NL" dirty="0" err="1" smtClean="0"/>
              <a:t>Assumptions</a:t>
            </a:r>
            <a:r>
              <a:rPr lang="nl-NL" dirty="0" smtClean="0"/>
              <a:t> of </a:t>
            </a:r>
            <a:r>
              <a:rPr lang="nl-NL" dirty="0" err="1" smtClean="0"/>
              <a:t>simple</a:t>
            </a:r>
            <a:r>
              <a:rPr lang="nl-NL" dirty="0" smtClean="0"/>
              <a:t> </a:t>
            </a:r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regression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131840" y="1916832"/>
            <a:ext cx="4248472" cy="414267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sz="2000" dirty="0" err="1" smtClean="0"/>
              <a:t>Linearity</a:t>
            </a:r>
            <a:r>
              <a:rPr lang="nl-NL" sz="2000" dirty="0" smtClean="0"/>
              <a:t> (the points are </a:t>
            </a:r>
            <a:r>
              <a:rPr lang="nl-NL" sz="2000" dirty="0" err="1" smtClean="0"/>
              <a:t>around</a:t>
            </a:r>
            <a:r>
              <a:rPr lang="nl-NL" sz="2000" dirty="0" smtClean="0"/>
              <a:t> a straight line, </a:t>
            </a:r>
            <a:r>
              <a:rPr lang="nl-NL" sz="2000" dirty="0" err="1" smtClean="0"/>
              <a:t>not</a:t>
            </a:r>
            <a:r>
              <a:rPr lang="nl-NL" sz="2000" dirty="0" smtClean="0"/>
              <a:t> on a </a:t>
            </a:r>
            <a:r>
              <a:rPr lang="nl-NL" sz="2000" dirty="0" err="1" smtClean="0"/>
              <a:t>curved</a:t>
            </a:r>
            <a:r>
              <a:rPr lang="nl-NL" sz="2000" dirty="0" smtClean="0"/>
              <a:t> line)</a:t>
            </a:r>
          </a:p>
          <a:p>
            <a:pPr marL="514350" indent="-514350">
              <a:buFont typeface="+mj-lt"/>
              <a:buAutoNum type="arabicPeriod"/>
            </a:pPr>
            <a:endParaRPr lang="nl-NL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nl-NL" sz="2000" dirty="0" err="1" smtClean="0"/>
              <a:t>Equal</a:t>
            </a:r>
            <a:r>
              <a:rPr lang="nl-NL" sz="2000" dirty="0" smtClean="0"/>
              <a:t> </a:t>
            </a:r>
            <a:r>
              <a:rPr lang="nl-NL" sz="2000" dirty="0" err="1" smtClean="0"/>
              <a:t>variance</a:t>
            </a:r>
            <a:r>
              <a:rPr lang="nl-NL" sz="2000" dirty="0" smtClean="0"/>
              <a:t> (the </a:t>
            </a:r>
            <a:r>
              <a:rPr lang="nl-NL" sz="2000" dirty="0" err="1" smtClean="0"/>
              <a:t>distance</a:t>
            </a:r>
            <a:r>
              <a:rPr lang="nl-NL" sz="2000" dirty="0" smtClean="0"/>
              <a:t> </a:t>
            </a:r>
            <a:r>
              <a:rPr lang="nl-NL" sz="2000" dirty="0" err="1" smtClean="0"/>
              <a:t>between</a:t>
            </a:r>
            <a:r>
              <a:rPr lang="nl-NL" sz="2000" dirty="0" smtClean="0"/>
              <a:t> the points </a:t>
            </a:r>
            <a:r>
              <a:rPr lang="nl-NL" sz="2000" dirty="0" err="1" smtClean="0"/>
              <a:t>and</a:t>
            </a:r>
            <a:r>
              <a:rPr lang="nl-NL" sz="2000" dirty="0" smtClean="0"/>
              <a:t> the line does </a:t>
            </a:r>
            <a:r>
              <a:rPr lang="nl-NL" sz="2000" dirty="0" err="1" smtClean="0"/>
              <a:t>not</a:t>
            </a:r>
            <a:r>
              <a:rPr lang="nl-NL" sz="2000" dirty="0" smtClean="0"/>
              <a:t> change </a:t>
            </a:r>
            <a:r>
              <a:rPr lang="nl-NL" sz="2000" dirty="0" err="1" smtClean="0"/>
              <a:t>very</a:t>
            </a:r>
            <a:r>
              <a:rPr lang="nl-NL" sz="2000" dirty="0" smtClean="0"/>
              <a:t> </a:t>
            </a:r>
            <a:r>
              <a:rPr lang="nl-NL" sz="2000" dirty="0" err="1" smtClean="0"/>
              <a:t>much</a:t>
            </a:r>
            <a:r>
              <a:rPr lang="nl-NL" sz="20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nl-NL" sz="2000" dirty="0"/>
          </a:p>
          <a:p>
            <a:pPr marL="514350" indent="-514350">
              <a:buFont typeface="+mj-lt"/>
              <a:buAutoNum type="arabicPeriod"/>
            </a:pPr>
            <a:r>
              <a:rPr lang="nl-NL" sz="2000" dirty="0" err="1" smtClean="0">
                <a:solidFill>
                  <a:srgbClr val="949494"/>
                </a:solidFill>
              </a:rPr>
              <a:t>Residuals</a:t>
            </a:r>
            <a:r>
              <a:rPr lang="nl-NL" sz="2000" dirty="0" smtClean="0">
                <a:solidFill>
                  <a:srgbClr val="949494"/>
                </a:solidFill>
              </a:rPr>
              <a:t> are </a:t>
            </a:r>
            <a:r>
              <a:rPr lang="nl-NL" sz="2000" dirty="0" err="1" smtClean="0">
                <a:solidFill>
                  <a:srgbClr val="949494"/>
                </a:solidFill>
              </a:rPr>
              <a:t>normally</a:t>
            </a:r>
            <a:r>
              <a:rPr lang="nl-NL" sz="2000" dirty="0" smtClean="0">
                <a:solidFill>
                  <a:srgbClr val="949494"/>
                </a:solidFill>
              </a:rPr>
              <a:t> </a:t>
            </a:r>
            <a:r>
              <a:rPr lang="nl-NL" sz="2000" dirty="0" err="1" smtClean="0">
                <a:solidFill>
                  <a:srgbClr val="949494"/>
                </a:solidFill>
              </a:rPr>
              <a:t>distributed</a:t>
            </a:r>
            <a:r>
              <a:rPr lang="nl-NL" sz="2000" dirty="0" smtClean="0">
                <a:solidFill>
                  <a:srgbClr val="949494"/>
                </a:solidFill>
              </a:rPr>
              <a:t> (</a:t>
            </a:r>
            <a:r>
              <a:rPr lang="nl-NL" sz="2000" dirty="0" err="1" smtClean="0">
                <a:solidFill>
                  <a:srgbClr val="949494"/>
                </a:solidFill>
              </a:rPr>
              <a:t>ignore</a:t>
            </a:r>
            <a:r>
              <a:rPr lang="nl-NL" sz="2000" dirty="0" smtClean="0">
                <a:solidFill>
                  <a:srgbClr val="949494"/>
                </a:solidFill>
              </a:rPr>
              <a:t> this </a:t>
            </a:r>
            <a:r>
              <a:rPr lang="nl-NL" sz="2000" dirty="0" err="1" smtClean="0">
                <a:solidFill>
                  <a:srgbClr val="949494"/>
                </a:solidFill>
              </a:rPr>
              <a:t>one</a:t>
            </a:r>
            <a:r>
              <a:rPr lang="nl-NL" sz="2000" dirty="0" smtClean="0">
                <a:solidFill>
                  <a:srgbClr val="949494"/>
                </a:solidFill>
              </a:rPr>
              <a:t> </a:t>
            </a:r>
            <a:r>
              <a:rPr lang="nl-NL" sz="2000" dirty="0" err="1" smtClean="0">
                <a:solidFill>
                  <a:srgbClr val="949494"/>
                </a:solidFill>
              </a:rPr>
              <a:t>for</a:t>
            </a:r>
            <a:r>
              <a:rPr lang="nl-NL" sz="2000" dirty="0" smtClean="0">
                <a:solidFill>
                  <a:srgbClr val="949494"/>
                </a:solidFill>
              </a:rPr>
              <a:t> </a:t>
            </a:r>
            <a:r>
              <a:rPr lang="nl-NL" sz="2000" dirty="0" err="1" smtClean="0">
                <a:solidFill>
                  <a:srgbClr val="949494"/>
                </a:solidFill>
              </a:rPr>
              <a:t>now</a:t>
            </a:r>
            <a:r>
              <a:rPr lang="nl-NL" sz="2000" dirty="0" smtClean="0">
                <a:solidFill>
                  <a:srgbClr val="94949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endParaRPr lang="nl-NL" dirty="0" smtClean="0"/>
          </a:p>
          <a:p>
            <a:pPr marL="514350" indent="-514350">
              <a:buFont typeface="+mj-lt"/>
              <a:buAutoNum type="arabicPeriod"/>
            </a:pP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88840"/>
            <a:ext cx="2748359" cy="2842053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916832"/>
            <a:ext cx="1238016" cy="107387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3284984"/>
            <a:ext cx="1124744" cy="112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36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Inspect</a:t>
            </a:r>
            <a:r>
              <a:rPr lang="nl-NL" dirty="0" smtClean="0"/>
              <a:t> </a:t>
            </a:r>
            <a:r>
              <a:rPr lang="nl-NL" dirty="0" err="1" smtClean="0"/>
              <a:t>residuals</a:t>
            </a:r>
            <a:r>
              <a:rPr lang="nl-NL" dirty="0" smtClean="0"/>
              <a:t>/</a:t>
            </a:r>
            <a:r>
              <a:rPr lang="nl-NL" dirty="0" err="1" smtClean="0"/>
              <a:t>errors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132856"/>
            <a:ext cx="2748359" cy="284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14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Transformations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4242048" cy="5146024"/>
          </a:xfrm>
        </p:spPr>
        <p:txBody>
          <a:bodyPr/>
          <a:lstStyle/>
          <a:p>
            <a:r>
              <a:rPr lang="nl-NL" sz="2400" dirty="0" err="1" smtClean="0"/>
              <a:t>Sometimes</a:t>
            </a:r>
            <a:r>
              <a:rPr lang="nl-NL" sz="2400" dirty="0" smtClean="0"/>
              <a:t> a </a:t>
            </a:r>
            <a:r>
              <a:rPr lang="nl-NL" sz="2400" i="1" dirty="0" err="1" smtClean="0"/>
              <a:t>transformation</a:t>
            </a:r>
            <a:r>
              <a:rPr lang="nl-NL" sz="2400" i="1" dirty="0" smtClean="0"/>
              <a:t> </a:t>
            </a:r>
            <a:r>
              <a:rPr lang="nl-NL" sz="2400" dirty="0" smtClean="0"/>
              <a:t>of a </a:t>
            </a:r>
            <a:r>
              <a:rPr lang="nl-NL" sz="2400" dirty="0" err="1" smtClean="0"/>
              <a:t>variable</a:t>
            </a:r>
            <a:r>
              <a:rPr lang="nl-NL" sz="2400" dirty="0" smtClean="0"/>
              <a:t> </a:t>
            </a:r>
            <a:r>
              <a:rPr lang="nl-NL" sz="2400" dirty="0" err="1" smtClean="0"/>
              <a:t>can</a:t>
            </a:r>
            <a:r>
              <a:rPr lang="nl-NL" sz="2400" dirty="0" smtClean="0"/>
              <a:t> </a:t>
            </a:r>
            <a:r>
              <a:rPr lang="nl-NL" sz="2400" dirty="0" err="1" smtClean="0"/>
              <a:t>improve</a:t>
            </a:r>
            <a:r>
              <a:rPr lang="nl-NL" sz="2400" dirty="0" smtClean="0"/>
              <a:t> the model fit</a:t>
            </a:r>
          </a:p>
          <a:p>
            <a:endParaRPr lang="nl-NL" sz="2400" dirty="0"/>
          </a:p>
          <a:p>
            <a:r>
              <a:rPr lang="nl-NL" sz="2400" dirty="0" err="1" smtClean="0"/>
              <a:t>Typical</a:t>
            </a:r>
            <a:r>
              <a:rPr lang="nl-NL" sz="2400" dirty="0" smtClean="0"/>
              <a:t> </a:t>
            </a:r>
            <a:r>
              <a:rPr lang="nl-NL" sz="2400" dirty="0" err="1" smtClean="0"/>
              <a:t>transformations</a:t>
            </a:r>
            <a:r>
              <a:rPr lang="nl-NL" sz="2400" dirty="0" smtClean="0"/>
              <a:t> </a:t>
            </a:r>
            <a:r>
              <a:rPr lang="nl-NL" sz="2400" dirty="0" err="1" smtClean="0"/>
              <a:t>include</a:t>
            </a:r>
            <a:r>
              <a:rPr lang="nl-NL" sz="2400" dirty="0" smtClean="0"/>
              <a:t>:</a:t>
            </a:r>
          </a:p>
          <a:p>
            <a:pPr lvl="1"/>
            <a:r>
              <a:rPr lang="nl-NL" sz="2400" baseline="30000" dirty="0" smtClean="0"/>
              <a:t>10</a:t>
            </a:r>
            <a:r>
              <a:rPr lang="nl-NL" sz="2400" dirty="0" smtClean="0"/>
              <a:t>log(x)</a:t>
            </a:r>
          </a:p>
          <a:p>
            <a:pPr lvl="1"/>
            <a:r>
              <a:rPr lang="nl-NL" sz="2400" dirty="0" smtClean="0"/>
              <a:t>√(x)</a:t>
            </a:r>
          </a:p>
          <a:p>
            <a:pPr lvl="1"/>
            <a:endParaRPr lang="nl-NL" sz="2400" dirty="0"/>
          </a:p>
          <a:p>
            <a:r>
              <a:rPr lang="nl-NL" sz="2600" dirty="0" err="1" smtClean="0"/>
              <a:t>Remember</a:t>
            </a:r>
            <a:r>
              <a:rPr lang="nl-NL" sz="2600" dirty="0" smtClean="0"/>
              <a:t> </a:t>
            </a:r>
            <a:r>
              <a:rPr lang="nl-NL" sz="2600" dirty="0" err="1" smtClean="0"/>
              <a:t>to</a:t>
            </a:r>
            <a:r>
              <a:rPr lang="nl-NL" sz="2600" dirty="0" smtClean="0"/>
              <a:t> </a:t>
            </a:r>
            <a:r>
              <a:rPr lang="nl-NL" sz="2600" dirty="0" err="1" smtClean="0"/>
              <a:t>apply</a:t>
            </a:r>
            <a:r>
              <a:rPr lang="nl-NL" sz="2600" dirty="0" smtClean="0"/>
              <a:t> the reverse </a:t>
            </a:r>
            <a:r>
              <a:rPr lang="nl-NL" sz="2600" dirty="0" err="1" smtClean="0"/>
              <a:t>transformation</a:t>
            </a:r>
            <a:endParaRPr lang="nl-NL" sz="2600" dirty="0" smtClean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2055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615351"/>
            <a:ext cx="6172200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</a:t>
            </a:r>
            <a:r>
              <a:rPr lang="nl-NL" dirty="0" err="1" smtClean="0"/>
              <a:t>evaluation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2111347"/>
          </a:xfrm>
        </p:spPr>
        <p:txBody>
          <a:bodyPr/>
          <a:lstStyle/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92672" y="1484784"/>
            <a:ext cx="7881938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 in the Notebook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regression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from the last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lesson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We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evaluate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fit of the model,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area in m</a:t>
            </a:r>
            <a:r>
              <a:rPr lang="nl-NL" sz="1400" kern="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Y: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euros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the R</a:t>
            </a:r>
            <a:r>
              <a:rPr lang="nl-NL" sz="1400" kern="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 the model?</a:t>
            </a: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the mean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squared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error (MSE)?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residuals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(e)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dataframe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following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 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of (Y, Y’) (Y’ means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predicted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Y)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 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of (X, e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conclusion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fit?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houses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improve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model fit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variables  </a:t>
            </a:r>
          </a:p>
          <a:p>
            <a:pPr>
              <a:buFont typeface="+mj-lt"/>
              <a:buAutoNum type="arabicPeriod"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3400" lvl="1" indent="0">
              <a:buNone/>
            </a:pPr>
            <a:endParaRPr lang="nl-NL" sz="11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48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268587"/>
          </a:xfrm>
        </p:spPr>
        <p:txBody>
          <a:bodyPr/>
          <a:lstStyle/>
          <a:p>
            <a:r>
              <a:rPr lang="nl-NL" sz="2400" dirty="0" smtClean="0"/>
              <a:t>Evaluation of </a:t>
            </a:r>
            <a:r>
              <a:rPr lang="nl-NL" sz="2400" dirty="0" err="1" smtClean="0"/>
              <a:t>simple</a:t>
            </a:r>
            <a:r>
              <a:rPr lang="nl-NL" sz="2400" dirty="0" smtClean="0"/>
              <a:t>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Overfitting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model </a:t>
            </a:r>
            <a:r>
              <a:rPr lang="nl-NL" sz="2400" dirty="0" err="1" smtClean="0"/>
              <a:t>validation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Multiple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39240308"/>
      </p:ext>
    </p:extLst>
  </p:cSld>
  <p:clrMapOvr>
    <a:masterClrMapping/>
  </p:clrMapOvr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Words>309</Words>
  <Application>Microsoft Office PowerPoint</Application>
  <PresentationFormat>Diavoorstelling (4:3)</PresentationFormat>
  <Paragraphs>103</Paragraphs>
  <Slides>14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9" baseType="lpstr">
      <vt:lpstr>Arial</vt:lpstr>
      <vt:lpstr>Courier New</vt:lpstr>
      <vt:lpstr>Wingdings</vt:lpstr>
      <vt:lpstr>Zapf Dingbats</vt:lpstr>
      <vt:lpstr>HUoverhead[1]</vt:lpstr>
      <vt:lpstr>Data-driven learning W5 L2: Evaluation of linear regression Overfitting and model validation Multiple linear regression</vt:lpstr>
      <vt:lpstr>Check-in</vt:lpstr>
      <vt:lpstr>Intro</vt:lpstr>
      <vt:lpstr>Topics</vt:lpstr>
      <vt:lpstr>Assumptions of simple linear regression</vt:lpstr>
      <vt:lpstr>Inspect residuals/errors</vt:lpstr>
      <vt:lpstr>Transformations</vt:lpstr>
      <vt:lpstr>Exercise 1: evaluation</vt:lpstr>
      <vt:lpstr>Topics</vt:lpstr>
      <vt:lpstr>Experience overfitting</vt:lpstr>
      <vt:lpstr>Exercise 2: model validation</vt:lpstr>
      <vt:lpstr>Topics</vt:lpstr>
      <vt:lpstr>Qualitative variables</vt:lpstr>
      <vt:lpstr>Exercise 3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17</cp:revision>
  <cp:lastPrinted>2005-06-13T08:01:16Z</cp:lastPrinted>
  <dcterms:created xsi:type="dcterms:W3CDTF">2007-11-06T09:59:11Z</dcterms:created>
  <dcterms:modified xsi:type="dcterms:W3CDTF">2018-12-10T14:05:10Z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