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76" r:id="rId2"/>
    <p:sldId id="277" r:id="rId3"/>
    <p:sldId id="309" r:id="rId4"/>
    <p:sldId id="303" r:id="rId5"/>
    <p:sldId id="298" r:id="rId6"/>
    <p:sldId id="299" r:id="rId7"/>
    <p:sldId id="300" r:id="rId8"/>
    <p:sldId id="301" r:id="rId9"/>
    <p:sldId id="302" r:id="rId10"/>
    <p:sldId id="307" r:id="rId11"/>
    <p:sldId id="304" r:id="rId12"/>
    <p:sldId id="282" r:id="rId13"/>
    <p:sldId id="283" r:id="rId14"/>
    <p:sldId id="284" r:id="rId15"/>
    <p:sldId id="308" r:id="rId16"/>
    <p:sldId id="305" r:id="rId17"/>
    <p:sldId id="289" r:id="rId18"/>
    <p:sldId id="291" r:id="rId19"/>
    <p:sldId id="306" r:id="rId20"/>
    <p:sldId id="293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94660"/>
  </p:normalViewPr>
  <p:slideViewPr>
    <p:cSldViewPr>
      <p:cViewPr varScale="1">
        <p:scale>
          <a:sx n="66" d="100"/>
          <a:sy n="66" d="100"/>
        </p:scale>
        <p:origin x="824" y="-984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E23-48E9-A739-930E51C69A1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E23-48E9-A739-930E51C69A1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E23-48E9-A739-930E51C69A1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158288"/>
        <c:axId val="366160248"/>
      </c:scatterChart>
      <c:valAx>
        <c:axId val="366158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6160248"/>
        <c:crosses val="autoZero"/>
        <c:crossBetween val="midCat"/>
        <c:majorUnit val="1"/>
      </c:valAx>
      <c:valAx>
        <c:axId val="366160248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6158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12/12/2019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12/12/2019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963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12/12/2019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4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12/12/2019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12/12/2019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12/12/2019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rancksylla/titanic-machine-learning-from-disaster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smtClean="0"/>
              <a:t>Week 5: </a:t>
            </a:r>
            <a:r>
              <a:rPr lang="en-US" sz="2400" dirty="0" smtClean="0"/>
              <a:t>machine learning</a:t>
            </a:r>
            <a:br>
              <a:rPr lang="en-US" sz="2400" dirty="0" smtClean="0"/>
            </a:br>
            <a:r>
              <a:rPr lang="en-US" sz="2400" dirty="0" smtClean="0"/>
              <a:t>Decision trees and Random Forest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776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 setting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973122"/>
          </a:xfrm>
        </p:spPr>
        <p:txBody>
          <a:bodyPr/>
          <a:lstStyle/>
          <a:p>
            <a:r>
              <a:rPr lang="nl-NL" sz="2400" dirty="0" smtClean="0"/>
              <a:t>Every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has </a:t>
            </a:r>
            <a:r>
              <a:rPr lang="nl-NL" sz="2400" i="1" dirty="0" smtClean="0"/>
              <a:t>parameters</a:t>
            </a:r>
          </a:p>
          <a:p>
            <a:endParaRPr lang="nl-NL" sz="2400" i="1" dirty="0"/>
          </a:p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, </a:t>
            </a:r>
            <a:r>
              <a:rPr lang="nl-NL" sz="2400" dirty="0" err="1" smtClean="0"/>
              <a:t>with</a:t>
            </a:r>
            <a:r>
              <a:rPr lang="nl-NL" sz="2400" dirty="0" smtClean="0"/>
              <a:t> KNN the most important parameter is </a:t>
            </a:r>
            <a:r>
              <a:rPr lang="nl-NL" sz="2400" i="1" dirty="0" smtClean="0"/>
              <a:t>k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</a:t>
            </a:r>
            <a:r>
              <a:rPr lang="nl-NL" sz="2400" dirty="0" err="1" smtClean="0"/>
              <a:t>neighbors</a:t>
            </a:r>
            <a:endParaRPr lang="nl-NL" sz="2400" dirty="0" smtClean="0"/>
          </a:p>
          <a:p>
            <a:endParaRPr lang="nl-NL" sz="2400" i="1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try</a:t>
            </a:r>
            <a:r>
              <a:rPr lang="nl-NL" sz="2400" dirty="0" smtClean="0"/>
              <a:t> different parameter </a:t>
            </a:r>
            <a:r>
              <a:rPr lang="nl-NL" sz="2400" dirty="0" err="1" smtClean="0"/>
              <a:t>settings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optimize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model (</a:t>
            </a:r>
            <a:r>
              <a:rPr lang="nl-NL" sz="2400" dirty="0" err="1" smtClean="0"/>
              <a:t>use</a:t>
            </a:r>
            <a:r>
              <a:rPr lang="nl-NL" sz="2400" dirty="0" smtClean="0"/>
              <a:t> the test set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evaluate</a:t>
            </a:r>
            <a:r>
              <a:rPr lang="nl-NL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11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10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tree: </a:t>
            </a:r>
            <a:r>
              <a:rPr lang="nl-NL" dirty="0" err="1" smtClean="0"/>
              <a:t>intuition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61665"/>
          </a:xfrm>
        </p:spPr>
        <p:txBody>
          <a:bodyPr/>
          <a:lstStyle/>
          <a:p>
            <a:r>
              <a:rPr lang="nl-NL" sz="2400" dirty="0" smtClean="0"/>
              <a:t>I </a:t>
            </a:r>
            <a:r>
              <a:rPr lang="nl-NL" sz="2400" dirty="0" err="1" smtClean="0"/>
              <a:t>need</a:t>
            </a:r>
            <a:r>
              <a:rPr lang="nl-NL" sz="2400" dirty="0" smtClean="0"/>
              <a:t> a </a:t>
            </a:r>
            <a:r>
              <a:rPr lang="nl-NL" sz="2400" dirty="0" err="1" smtClean="0"/>
              <a:t>volunteer</a:t>
            </a:r>
            <a:r>
              <a:rPr lang="nl-NL" sz="2400" dirty="0" smtClean="0"/>
              <a:t>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01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/>
          <p:cNvSpPr/>
          <p:nvPr/>
        </p:nvSpPr>
        <p:spPr bwMode="auto">
          <a:xfrm>
            <a:off x="6633064" y="221752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al 16"/>
          <p:cNvSpPr/>
          <p:nvPr/>
        </p:nvSpPr>
        <p:spPr bwMode="auto">
          <a:xfrm>
            <a:off x="5968631" y="120490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al 15"/>
          <p:cNvSpPr/>
          <p:nvPr/>
        </p:nvSpPr>
        <p:spPr bwMode="auto">
          <a:xfrm>
            <a:off x="7418131" y="179068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 </a:t>
            </a:r>
            <a:r>
              <a:rPr lang="nl-NL" dirty="0" err="1" smtClean="0"/>
              <a:t>algorith</a:t>
            </a:r>
            <a:r>
              <a:rPr lang="nl-NL" dirty="0" err="1"/>
              <a:t>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6586" y="1613765"/>
            <a:ext cx="3659390" cy="4302716"/>
          </a:xfrm>
        </p:spPr>
        <p:txBody>
          <a:bodyPr/>
          <a:lstStyle/>
          <a:p>
            <a:r>
              <a:rPr lang="nl-NL" sz="1800" dirty="0" err="1" smtClean="0"/>
              <a:t>Choose</a:t>
            </a:r>
            <a:r>
              <a:rPr lang="nl-NL" sz="1800" dirty="0" smtClean="0"/>
              <a:t> a Y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At </a:t>
            </a:r>
            <a:r>
              <a:rPr lang="nl-NL" sz="1800" dirty="0" err="1" smtClean="0"/>
              <a:t>each</a:t>
            </a:r>
            <a:r>
              <a:rPr lang="nl-NL" sz="1800" dirty="0" smtClean="0"/>
              <a:t> node of the tree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X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&amp; </a:t>
            </a:r>
            <a:r>
              <a:rPr lang="nl-NL" sz="1800" dirty="0" err="1" smtClean="0"/>
              <a:t>cut-off</a:t>
            </a:r>
            <a:r>
              <a:rPr lang="nl-NL" sz="1800" dirty="0" smtClean="0"/>
              <a:t> point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produces</a:t>
            </a:r>
            <a:r>
              <a:rPr lang="nl-NL" sz="1800" dirty="0" smtClean="0"/>
              <a:t> the </a:t>
            </a:r>
            <a:r>
              <a:rPr lang="nl-NL" sz="1800" dirty="0" err="1" smtClean="0"/>
              <a:t>optimal</a:t>
            </a:r>
            <a:r>
              <a:rPr lang="nl-NL" sz="1800" dirty="0" smtClean="0"/>
              <a:t> split </a:t>
            </a:r>
            <a:r>
              <a:rPr lang="nl-NL" sz="1800" dirty="0" err="1" smtClean="0"/>
              <a:t>for</a:t>
            </a:r>
            <a:r>
              <a:rPr lang="nl-NL" sz="1800" dirty="0" smtClean="0"/>
              <a:t> the Y </a:t>
            </a:r>
            <a:r>
              <a:rPr lang="nl-NL" sz="1800" dirty="0" err="1" smtClean="0"/>
              <a:t>variable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err="1" smtClean="0"/>
              <a:t>Optimal</a:t>
            </a:r>
            <a:r>
              <a:rPr lang="nl-NL" sz="1800" dirty="0" smtClean="0"/>
              <a:t>: large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difference</a:t>
            </a:r>
            <a:r>
              <a:rPr lang="nl-NL" sz="1800" dirty="0" smtClean="0"/>
              <a:t>)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branches, small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similarity</a:t>
            </a:r>
            <a:r>
              <a:rPr lang="nl-NL" sz="1800" dirty="0" smtClean="0"/>
              <a:t>) </a:t>
            </a:r>
            <a:r>
              <a:rPr lang="nl-NL" sz="1800" dirty="0" err="1" smtClean="0"/>
              <a:t>within</a:t>
            </a:r>
            <a:r>
              <a:rPr lang="nl-NL" sz="1800" dirty="0" smtClean="0"/>
              <a:t> </a:t>
            </a:r>
            <a:r>
              <a:rPr lang="nl-NL" sz="1800" dirty="0" err="1" smtClean="0"/>
              <a:t>branch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Stop </a:t>
            </a:r>
            <a:r>
              <a:rPr lang="nl-NL" sz="1800" dirty="0" err="1" smtClean="0"/>
              <a:t>when</a:t>
            </a:r>
            <a:r>
              <a:rPr lang="nl-NL" sz="1800" dirty="0" smtClean="0"/>
              <a:t> </a:t>
            </a:r>
            <a:r>
              <a:rPr lang="nl-NL" sz="1800" dirty="0" err="1" smtClean="0"/>
              <a:t>you</a:t>
            </a:r>
            <a:r>
              <a:rPr lang="nl-NL" sz="1800" dirty="0" smtClean="0"/>
              <a:t> have ‘pure’ </a:t>
            </a:r>
            <a:r>
              <a:rPr lang="nl-NL" sz="1800" dirty="0" err="1" smtClean="0"/>
              <a:t>leaves</a:t>
            </a:r>
            <a:endParaRPr lang="nl-NL" sz="1800" dirty="0"/>
          </a:p>
        </p:txBody>
      </p:sp>
      <p:sp>
        <p:nvSpPr>
          <p:cNvPr id="5" name="Ovaal 4"/>
          <p:cNvSpPr/>
          <p:nvPr/>
        </p:nvSpPr>
        <p:spPr bwMode="auto">
          <a:xfrm>
            <a:off x="6061525" y="153839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429087" y="133658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6570443" y="203386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466455" y="17003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6908227" y="141233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al 9"/>
          <p:cNvSpPr/>
          <p:nvPr/>
        </p:nvSpPr>
        <p:spPr bwMode="auto">
          <a:xfrm>
            <a:off x="7061967" y="177161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al 10"/>
          <p:cNvSpPr/>
          <p:nvPr/>
        </p:nvSpPr>
        <p:spPr bwMode="auto">
          <a:xfrm>
            <a:off x="7165955" y="207871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al 11"/>
          <p:cNvSpPr/>
          <p:nvPr/>
        </p:nvSpPr>
        <p:spPr bwMode="auto">
          <a:xfrm>
            <a:off x="6913779" y="232189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al 12"/>
          <p:cNvSpPr/>
          <p:nvPr/>
        </p:nvSpPr>
        <p:spPr bwMode="auto">
          <a:xfrm>
            <a:off x="7349999" y="1288685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6196844" y="1889844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al 14"/>
          <p:cNvSpPr/>
          <p:nvPr/>
        </p:nvSpPr>
        <p:spPr bwMode="auto">
          <a:xfrm>
            <a:off x="6781787" y="121294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Pijl-omlaag 18"/>
          <p:cNvSpPr/>
          <p:nvPr/>
        </p:nvSpPr>
        <p:spPr bwMode="auto">
          <a:xfrm rot="1931679">
            <a:off x="6135886" y="2960666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Pijl-omlaag 19"/>
          <p:cNvSpPr/>
          <p:nvPr/>
        </p:nvSpPr>
        <p:spPr bwMode="auto">
          <a:xfrm rot="18922623">
            <a:off x="7650314" y="2946361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al 20"/>
          <p:cNvSpPr/>
          <p:nvPr/>
        </p:nvSpPr>
        <p:spPr bwMode="auto">
          <a:xfrm>
            <a:off x="5615020" y="378162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al 21"/>
          <p:cNvSpPr/>
          <p:nvPr/>
        </p:nvSpPr>
        <p:spPr bwMode="auto">
          <a:xfrm>
            <a:off x="5968631" y="416691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al 22"/>
          <p:cNvSpPr/>
          <p:nvPr/>
        </p:nvSpPr>
        <p:spPr bwMode="auto">
          <a:xfrm>
            <a:off x="6070482" y="3651119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al 23"/>
          <p:cNvSpPr/>
          <p:nvPr/>
        </p:nvSpPr>
        <p:spPr bwMode="auto">
          <a:xfrm>
            <a:off x="5516000" y="421237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al 24"/>
          <p:cNvSpPr/>
          <p:nvPr/>
        </p:nvSpPr>
        <p:spPr bwMode="auto">
          <a:xfrm>
            <a:off x="6019557" y="449755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al 25"/>
          <p:cNvSpPr/>
          <p:nvPr/>
        </p:nvSpPr>
        <p:spPr bwMode="auto">
          <a:xfrm>
            <a:off x="5785334" y="360255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al 26"/>
          <p:cNvSpPr/>
          <p:nvPr/>
        </p:nvSpPr>
        <p:spPr bwMode="auto">
          <a:xfrm>
            <a:off x="5580112" y="347709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al 27"/>
          <p:cNvSpPr/>
          <p:nvPr/>
        </p:nvSpPr>
        <p:spPr bwMode="auto">
          <a:xfrm>
            <a:off x="6349556" y="377000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6286007" y="401489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al 29"/>
          <p:cNvSpPr/>
          <p:nvPr/>
        </p:nvSpPr>
        <p:spPr bwMode="auto">
          <a:xfrm>
            <a:off x="7765126" y="365111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al 30"/>
          <p:cNvSpPr/>
          <p:nvPr/>
        </p:nvSpPr>
        <p:spPr bwMode="auto">
          <a:xfrm>
            <a:off x="8247580" y="3907468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8001515" y="405804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8279819" y="405861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al 33"/>
          <p:cNvSpPr/>
          <p:nvPr/>
        </p:nvSpPr>
        <p:spPr bwMode="auto">
          <a:xfrm>
            <a:off x="7567098" y="393915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ijl-omlaag 34"/>
          <p:cNvSpPr/>
          <p:nvPr/>
        </p:nvSpPr>
        <p:spPr bwMode="auto">
          <a:xfrm rot="1931679">
            <a:off x="5341276" y="4914265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Pijl-omlaag 35"/>
          <p:cNvSpPr/>
          <p:nvPr/>
        </p:nvSpPr>
        <p:spPr bwMode="auto">
          <a:xfrm rot="18922623">
            <a:off x="6607641" y="4939518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4426214" y="6040857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4677992" y="603046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al 38"/>
          <p:cNvSpPr/>
          <p:nvPr/>
        </p:nvSpPr>
        <p:spPr bwMode="auto">
          <a:xfrm>
            <a:off x="4605751" y="576608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4966024" y="601978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al 40"/>
          <p:cNvSpPr/>
          <p:nvPr/>
        </p:nvSpPr>
        <p:spPr bwMode="auto">
          <a:xfrm>
            <a:off x="5032861" y="577675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al 41"/>
          <p:cNvSpPr/>
          <p:nvPr/>
        </p:nvSpPr>
        <p:spPr bwMode="auto">
          <a:xfrm>
            <a:off x="6412363" y="562827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al 42"/>
          <p:cNvSpPr/>
          <p:nvPr/>
        </p:nvSpPr>
        <p:spPr bwMode="auto">
          <a:xfrm>
            <a:off x="6775839" y="556985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al 43"/>
          <p:cNvSpPr/>
          <p:nvPr/>
        </p:nvSpPr>
        <p:spPr bwMode="auto">
          <a:xfrm>
            <a:off x="4803996" y="548872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al 44"/>
          <p:cNvSpPr/>
          <p:nvPr/>
        </p:nvSpPr>
        <p:spPr bwMode="auto">
          <a:xfrm>
            <a:off x="5326988" y="56881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6604799" y="2953871"/>
            <a:ext cx="102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Uses</a:t>
            </a:r>
            <a:r>
              <a:rPr lang="nl-NL" dirty="0" smtClean="0"/>
              <a:t> Mac  computer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5828080" y="5146548"/>
            <a:ext cx="77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Into</a:t>
            </a:r>
            <a:r>
              <a:rPr lang="nl-NL" dirty="0" smtClean="0"/>
              <a:t> design</a:t>
            </a:r>
            <a:endParaRPr lang="nl-NL" dirty="0"/>
          </a:p>
        </p:txBody>
      </p:sp>
      <p:sp>
        <p:nvSpPr>
          <p:cNvPr id="49" name="Tekstvak 48"/>
          <p:cNvSpPr txBox="1"/>
          <p:nvPr/>
        </p:nvSpPr>
        <p:spPr>
          <a:xfrm>
            <a:off x="5010784" y="1515641"/>
            <a:ext cx="778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Predict</a:t>
            </a:r>
            <a:endParaRPr lang="nl-NL" dirty="0" smtClean="0"/>
          </a:p>
          <a:p>
            <a:r>
              <a:rPr lang="nl-NL" dirty="0" smtClean="0"/>
              <a:t>iPhone users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4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</a:t>
            </a:r>
            <a:r>
              <a:rPr lang="nl-NL" dirty="0" smtClean="0"/>
              <a:t> of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err="1" smtClean="0"/>
              <a:t>Advantages</a:t>
            </a:r>
            <a:endParaRPr lang="nl-NL" sz="2400" dirty="0" smtClean="0"/>
          </a:p>
          <a:p>
            <a:pPr lvl="1"/>
            <a:r>
              <a:rPr lang="nl-NL" sz="2400" dirty="0" smtClean="0"/>
              <a:t>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interpret</a:t>
            </a:r>
            <a:endParaRPr lang="nl-NL" sz="2400" dirty="0" smtClean="0"/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a ‘black box’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pPr lvl="1"/>
            <a:r>
              <a:rPr lang="nl-NL" sz="2400" dirty="0" err="1" smtClean="0"/>
              <a:t>When</a:t>
            </a:r>
            <a:r>
              <a:rPr lang="nl-NL" sz="2400" dirty="0" smtClean="0"/>
              <a:t> ’</a:t>
            </a:r>
            <a:r>
              <a:rPr lang="nl-NL" sz="2400" dirty="0" err="1" smtClean="0"/>
              <a:t>pruned</a:t>
            </a:r>
            <a:r>
              <a:rPr lang="nl-NL" sz="2400" dirty="0" smtClean="0"/>
              <a:t>’,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communicate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professionals, e.g. </a:t>
            </a:r>
            <a:r>
              <a:rPr lang="nl-NL" sz="2400" dirty="0" err="1" smtClean="0"/>
              <a:t>clinicians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err="1" smtClean="0"/>
              <a:t>Disadvantages</a:t>
            </a:r>
            <a:endParaRPr lang="nl-NL" sz="2400" dirty="0" smtClean="0"/>
          </a:p>
          <a:p>
            <a:pPr lvl="1"/>
            <a:r>
              <a:rPr lang="nl-NL" sz="2400" dirty="0" err="1" smtClean="0"/>
              <a:t>Overfits</a:t>
            </a:r>
            <a:r>
              <a:rPr lang="nl-NL" sz="2400" dirty="0" smtClean="0"/>
              <a:t> </a:t>
            </a:r>
            <a:r>
              <a:rPr lang="nl-NL" sz="2400" dirty="0" err="1" smtClean="0"/>
              <a:t>easily</a:t>
            </a:r>
            <a:endParaRPr lang="nl-NL" sz="2400" dirty="0"/>
          </a:p>
          <a:p>
            <a:pPr lvl="1"/>
            <a:r>
              <a:rPr lang="nl-NL" sz="2400" dirty="0" err="1" smtClean="0"/>
              <a:t>Also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a </a:t>
            </a:r>
            <a:r>
              <a:rPr lang="nl-NL" sz="2400" dirty="0" err="1" smtClean="0"/>
              <a:t>very</a:t>
            </a:r>
            <a:r>
              <a:rPr lang="nl-NL" sz="2400" dirty="0" smtClean="0"/>
              <a:t> strong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in </a:t>
            </a:r>
            <a:r>
              <a:rPr lang="nl-NL" sz="2400" dirty="0" err="1" smtClean="0"/>
              <a:t>terms</a:t>
            </a:r>
            <a:r>
              <a:rPr lang="nl-NL" sz="2400" dirty="0" smtClean="0"/>
              <a:t> of </a:t>
            </a:r>
            <a:r>
              <a:rPr lang="nl-NL" sz="2400" dirty="0" err="1" smtClean="0"/>
              <a:t>prediction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158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1382475"/>
            <a:ext cx="7881938" cy="830997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See Notebook </a:t>
            </a:r>
            <a:r>
              <a:rPr lang="nl-NL" sz="2400" i="1" dirty="0" err="1" smtClean="0"/>
              <a:t>decision_tree</a:t>
            </a:r>
            <a:r>
              <a:rPr lang="nl-NL" sz="2400" i="1" dirty="0" smtClean="0"/>
              <a:t> </a:t>
            </a:r>
            <a:r>
              <a:rPr lang="nl-NL" sz="2400" dirty="0" smtClean="0"/>
              <a:t>in </a:t>
            </a:r>
            <a:r>
              <a:rPr lang="nl-NL" sz="2400" dirty="0" err="1" smtClean="0"/>
              <a:t>Examples</a:t>
            </a:r>
            <a:r>
              <a:rPr lang="nl-NL" sz="2400" dirty="0" smtClean="0"/>
              <a:t> folder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</a:t>
            </a:r>
            <a:r>
              <a:rPr lang="nl-NL" sz="2400" dirty="0" err="1"/>
              <a:t>m</a:t>
            </a:r>
            <a:endParaRPr lang="nl-NL" sz="2400" i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72146"/>
            <a:ext cx="7056784" cy="3634483"/>
          </a:xfrm>
          <a:prstGeom prst="rect">
            <a:avLst/>
          </a:prstGeo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140261" y="6165304"/>
            <a:ext cx="583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 smtClean="0"/>
              <a:t>value</a:t>
            </a:r>
            <a:r>
              <a:rPr lang="nl-NL" sz="2400" kern="0" dirty="0" smtClean="0"/>
              <a:t> = [drama, action, comedy]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3765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76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is </a:t>
            </a:r>
            <a:r>
              <a:rPr lang="nl-NL" sz="2400" dirty="0" err="1" smtClean="0"/>
              <a:t>an</a:t>
            </a:r>
            <a:r>
              <a:rPr lang="nl-NL" sz="2400" dirty="0" smtClean="0"/>
              <a:t> extension of </a:t>
            </a:r>
            <a:r>
              <a:rPr lang="nl-NL" sz="2400" dirty="0" err="1" smtClean="0"/>
              <a:t>decision</a:t>
            </a:r>
            <a:r>
              <a:rPr lang="nl-NL" sz="2400" dirty="0" smtClean="0"/>
              <a:t> tree (Ho, 1995; </a:t>
            </a:r>
            <a:r>
              <a:rPr lang="nl-NL" sz="2400" dirty="0" err="1" smtClean="0"/>
              <a:t>Breiman</a:t>
            </a:r>
            <a:r>
              <a:rPr lang="nl-NL" sz="2400" dirty="0" smtClean="0"/>
              <a:t>, 2001)</a:t>
            </a:r>
          </a:p>
          <a:p>
            <a:endParaRPr lang="nl-NL" sz="2400" dirty="0"/>
          </a:p>
          <a:p>
            <a:r>
              <a:rPr lang="nl-NL" sz="2400" dirty="0" err="1" smtClean="0"/>
              <a:t>Intuition</a:t>
            </a:r>
            <a:r>
              <a:rPr lang="nl-NL" sz="2400" dirty="0" smtClean="0"/>
              <a:t>:</a:t>
            </a:r>
          </a:p>
          <a:p>
            <a:pPr lvl="1"/>
            <a:r>
              <a:rPr lang="nl-NL" sz="2200" dirty="0" err="1"/>
              <a:t>G</a:t>
            </a:r>
            <a:r>
              <a:rPr lang="nl-NL" sz="2200" dirty="0" err="1" smtClean="0"/>
              <a:t>row</a:t>
            </a:r>
            <a:r>
              <a:rPr lang="nl-NL" sz="2200" dirty="0" smtClean="0"/>
              <a:t> </a:t>
            </a:r>
            <a:r>
              <a:rPr lang="nl-NL" sz="2200" dirty="0" err="1" smtClean="0"/>
              <a:t>many</a:t>
            </a:r>
            <a:r>
              <a:rPr lang="nl-NL" sz="2200" dirty="0" smtClean="0"/>
              <a:t> different trees</a:t>
            </a:r>
          </a:p>
          <a:p>
            <a:pPr lvl="1"/>
            <a:r>
              <a:rPr lang="nl-NL" sz="2200" dirty="0"/>
              <a:t>T</a:t>
            </a:r>
            <a:r>
              <a:rPr lang="nl-NL" sz="2200" dirty="0" smtClean="0"/>
              <a:t>rain </a:t>
            </a:r>
            <a:r>
              <a:rPr lang="nl-NL" sz="2200" dirty="0" err="1" smtClean="0"/>
              <a:t>each</a:t>
            </a:r>
            <a:r>
              <a:rPr lang="nl-NL" sz="2200" dirty="0" smtClean="0"/>
              <a:t> on a different sample of the data</a:t>
            </a:r>
          </a:p>
          <a:p>
            <a:pPr lvl="1"/>
            <a:r>
              <a:rPr lang="nl-NL" sz="2200" dirty="0" smtClean="0"/>
              <a:t>Let </a:t>
            </a:r>
            <a:r>
              <a:rPr lang="nl-NL" sz="2200" dirty="0" err="1" smtClean="0"/>
              <a:t>them</a:t>
            </a:r>
            <a:r>
              <a:rPr lang="nl-NL" sz="2200" dirty="0" smtClean="0"/>
              <a:t> </a:t>
            </a:r>
            <a:r>
              <a:rPr lang="nl-NL" sz="2200" dirty="0" err="1" smtClean="0"/>
              <a:t>vote</a:t>
            </a:r>
            <a:r>
              <a:rPr lang="nl-NL" sz="2200" dirty="0" smtClean="0"/>
              <a:t> on the case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predicted</a:t>
            </a:r>
            <a:endParaRPr lang="nl-NL" sz="2200" dirty="0" smtClean="0"/>
          </a:p>
          <a:p>
            <a:pPr lvl="1"/>
            <a:endParaRPr lang="nl-NL" sz="22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improves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 (at the </a:t>
            </a:r>
            <a:r>
              <a:rPr lang="nl-NL" sz="2400" dirty="0" err="1" smtClean="0"/>
              <a:t>cost</a:t>
            </a:r>
            <a:r>
              <a:rPr lang="nl-NL" sz="2400" dirty="0" smtClean="0"/>
              <a:t> of </a:t>
            </a:r>
            <a:r>
              <a:rPr lang="nl-NL" sz="2400" dirty="0" err="1" smtClean="0"/>
              <a:t>interpretability</a:t>
            </a:r>
            <a:r>
              <a:rPr lang="nl-NL" sz="2400" dirty="0" smtClean="0"/>
              <a:t>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482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768752" cy="5076564"/>
          </a:xfrm>
        </p:spPr>
      </p:pic>
    </p:spTree>
    <p:extLst>
      <p:ext uri="{BB962C8B-B14F-4D97-AF65-F5344CB8AC3E}">
        <p14:creationId xmlns:p14="http://schemas.microsoft.com/office/powerpoint/2010/main" val="32248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tweak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 err="1" smtClean="0"/>
              <a:t>n</a:t>
            </a:r>
            <a:r>
              <a:rPr lang="nl-NL" sz="2400" dirty="0" err="1" smtClean="0"/>
              <a:t>_</a:t>
            </a:r>
            <a:r>
              <a:rPr lang="nl-NL" sz="2400" i="1" dirty="0" err="1" smtClean="0"/>
              <a:t>estimators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trees </a:t>
            </a:r>
            <a:r>
              <a:rPr lang="nl-NL" sz="2400" dirty="0" err="1" smtClean="0"/>
              <a:t>grown</a:t>
            </a:r>
            <a:endParaRPr lang="nl-NL" sz="2400" i="1" dirty="0" smtClean="0"/>
          </a:p>
          <a:p>
            <a:endParaRPr lang="nl-NL" sz="2400" i="1" dirty="0"/>
          </a:p>
          <a:p>
            <a:r>
              <a:rPr lang="nl-NL" sz="2400" i="1" dirty="0" err="1" smtClean="0"/>
              <a:t>max_features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variables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considered</a:t>
            </a:r>
            <a:r>
              <a:rPr lang="nl-NL" sz="2400" dirty="0" smtClean="0"/>
              <a:t> at </a:t>
            </a:r>
            <a:r>
              <a:rPr lang="nl-NL" sz="2400" dirty="0" err="1" smtClean="0"/>
              <a:t>each</a:t>
            </a:r>
            <a:r>
              <a:rPr lang="nl-NL" sz="2400" dirty="0" smtClean="0"/>
              <a:t> split of the tree</a:t>
            </a:r>
          </a:p>
          <a:p>
            <a:endParaRPr lang="nl-NL" sz="2400" i="1" dirty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5714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04693" y="1340768"/>
            <a:ext cx="7881938" cy="794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we’r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train the Random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bigger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(66 MB). The data set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285,000 cases of credit card transactions,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31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variables.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time,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Notebook.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Notebook from scratch. Here is the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object.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from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train data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a few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not-fraud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situation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assessing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transaction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risk)?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parameter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especially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max_features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set.</a:t>
            </a:r>
          </a:p>
          <a:p>
            <a:pPr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0110"/>
          </a:xfrm>
        </p:spPr>
        <p:txBody>
          <a:bodyPr/>
          <a:lstStyle/>
          <a:p>
            <a:r>
              <a:rPr lang="nl-NL" sz="2000" dirty="0" smtClean="0"/>
              <a:t>Random </a:t>
            </a:r>
            <a:r>
              <a:rPr lang="nl-NL" sz="2000" dirty="0" err="1" smtClean="0"/>
              <a:t>Forest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Venkata</a:t>
            </a:r>
            <a:r>
              <a:rPr lang="nl-NL" sz="2000" dirty="0" smtClean="0"/>
              <a:t> </a:t>
            </a:r>
            <a:r>
              <a:rPr lang="nl-NL" sz="2000" dirty="0" err="1" smtClean="0"/>
              <a:t>Jagannath</a:t>
            </a:r>
            <a:r>
              <a:rPr lang="nl-NL" sz="2000" dirty="0" smtClean="0"/>
              <a:t> (CC-BY-SA)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439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4770537"/>
          </a:xfrm>
        </p:spPr>
        <p:txBody>
          <a:bodyPr/>
          <a:lstStyle/>
          <a:p>
            <a:r>
              <a:rPr lang="nl-NL" sz="2000" dirty="0" err="1" smtClean="0"/>
              <a:t>Please</a:t>
            </a:r>
            <a:r>
              <a:rPr lang="nl-NL" sz="2000" dirty="0" smtClean="0"/>
              <a:t> </a:t>
            </a:r>
            <a:r>
              <a:rPr lang="nl-NL" sz="2000" dirty="0" err="1" smtClean="0"/>
              <a:t>submit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idea</a:t>
            </a:r>
            <a:r>
              <a:rPr lang="nl-NL" sz="2000" dirty="0" smtClean="0"/>
              <a:t> in </a:t>
            </a:r>
            <a:r>
              <a:rPr lang="nl-NL" sz="2000" dirty="0" err="1" smtClean="0"/>
              <a:t>the</a:t>
            </a:r>
            <a:r>
              <a:rPr lang="nl-NL" sz="2000" dirty="0" smtClean="0"/>
              <a:t> Canvas </a:t>
            </a:r>
            <a:r>
              <a:rPr lang="nl-NL" sz="2000" dirty="0" err="1" smtClean="0"/>
              <a:t>submission</a:t>
            </a:r>
            <a:r>
              <a:rPr lang="nl-NL" sz="2000" dirty="0" smtClean="0"/>
              <a:t> box</a:t>
            </a:r>
          </a:p>
          <a:p>
            <a:endParaRPr lang="nl-NL" sz="2000" dirty="0"/>
          </a:p>
          <a:p>
            <a:r>
              <a:rPr lang="nl-NL" sz="2000" dirty="0" smtClean="0"/>
              <a:t>Is </a:t>
            </a:r>
            <a:r>
              <a:rPr lang="nl-NL" sz="2000" dirty="0" err="1" smtClean="0"/>
              <a:t>the</a:t>
            </a:r>
            <a:r>
              <a:rPr lang="nl-NL" sz="2000" dirty="0" smtClean="0"/>
              <a:t> topic </a:t>
            </a:r>
            <a:r>
              <a:rPr lang="nl-NL" sz="2000" dirty="0" err="1" smtClean="0"/>
              <a:t>broadly</a:t>
            </a:r>
            <a:r>
              <a:rPr lang="nl-NL" sz="2000" dirty="0" smtClean="0"/>
              <a:t> </a:t>
            </a:r>
            <a:r>
              <a:rPr lang="nl-NL" sz="2000" dirty="0" err="1" smtClean="0"/>
              <a:t>related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the</a:t>
            </a:r>
            <a:r>
              <a:rPr lang="nl-NL" sz="2000" dirty="0" smtClean="0"/>
              <a:t> master?</a:t>
            </a:r>
          </a:p>
          <a:p>
            <a:endParaRPr lang="nl-NL" sz="2000" dirty="0"/>
          </a:p>
          <a:p>
            <a:r>
              <a:rPr lang="nl-NL" sz="2000" dirty="0" err="1" smtClean="0"/>
              <a:t>What</a:t>
            </a:r>
            <a:r>
              <a:rPr lang="nl-NL" sz="2000" dirty="0" smtClean="0"/>
              <a:t> is </a:t>
            </a:r>
            <a:r>
              <a:rPr lang="nl-NL" sz="2000" dirty="0" err="1" smtClean="0"/>
              <a:t>your</a:t>
            </a:r>
            <a:r>
              <a:rPr lang="nl-NL" sz="2000" dirty="0" smtClean="0"/>
              <a:t> unit of </a:t>
            </a:r>
            <a:r>
              <a:rPr lang="nl-NL" sz="2000" dirty="0" err="1" smtClean="0"/>
              <a:t>observation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err="1" smtClean="0"/>
              <a:t>Preferably</a:t>
            </a:r>
            <a:r>
              <a:rPr lang="nl-NL" sz="2000" dirty="0" smtClean="0"/>
              <a:t> </a:t>
            </a:r>
            <a:r>
              <a:rPr lang="nl-NL" sz="2000" dirty="0" err="1" smtClean="0"/>
              <a:t>use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used</a:t>
            </a:r>
            <a:r>
              <a:rPr lang="nl-NL" sz="2000" dirty="0" smtClean="0"/>
              <a:t> in a ‘real’ scenario</a:t>
            </a:r>
          </a:p>
          <a:p>
            <a:pPr lvl="1"/>
            <a:r>
              <a:rPr lang="nl-NL" sz="2000" dirty="0" smtClean="0"/>
              <a:t>E.g. movie rating </a:t>
            </a:r>
            <a:r>
              <a:rPr lang="nl-NL" sz="2000" dirty="0" err="1" smtClean="0"/>
              <a:t>from</a:t>
            </a:r>
            <a:r>
              <a:rPr lang="nl-NL" sz="2000" dirty="0" smtClean="0"/>
              <a:t> </a:t>
            </a:r>
            <a:r>
              <a:rPr lang="nl-NL" sz="2000" dirty="0" err="1" smtClean="0"/>
              <a:t>duration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actors, but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from</a:t>
            </a:r>
            <a:r>
              <a:rPr lang="nl-NL" sz="2000" dirty="0" smtClean="0"/>
              <a:t> </a:t>
            </a:r>
            <a:r>
              <a:rPr lang="nl-NL" sz="2000" dirty="0" err="1" smtClean="0"/>
              <a:t>critics</a:t>
            </a:r>
            <a:r>
              <a:rPr lang="nl-NL" sz="2000" dirty="0" smtClean="0"/>
              <a:t> rating (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there</a:t>
            </a:r>
            <a:r>
              <a:rPr lang="nl-NL" sz="2000" dirty="0" smtClean="0"/>
              <a:t> </a:t>
            </a:r>
            <a:r>
              <a:rPr lang="nl-NL" sz="2000" dirty="0" err="1" smtClean="0"/>
              <a:t>when</a:t>
            </a:r>
            <a:r>
              <a:rPr lang="nl-NL" sz="2000" dirty="0" smtClean="0"/>
              <a:t> movie is made)</a:t>
            </a:r>
          </a:p>
          <a:p>
            <a:endParaRPr lang="nl-NL" sz="2000" dirty="0"/>
          </a:p>
          <a:p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idea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gather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clean </a:t>
            </a:r>
            <a:r>
              <a:rPr lang="nl-NL" sz="2000" dirty="0" err="1" smtClean="0"/>
              <a:t>the</a:t>
            </a:r>
            <a:r>
              <a:rPr lang="nl-NL" sz="2000" dirty="0" smtClean="0"/>
              <a:t> data straight </a:t>
            </a:r>
            <a:r>
              <a:rPr lang="nl-NL" sz="2000" dirty="0" err="1" smtClean="0"/>
              <a:t>away</a:t>
            </a:r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9469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2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1956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882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xmlns="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xmlns="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/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7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Normalization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</p:spPr>
            <p:txBody>
              <a:bodyPr/>
              <a:lstStyle/>
              <a:p>
                <a:r>
                  <a:rPr lang="nl-NL" sz="1800" dirty="0" smtClean="0"/>
                  <a:t>By </a:t>
                </a:r>
                <a:r>
                  <a:rPr lang="nl-NL" sz="1800" dirty="0" err="1" smtClean="0"/>
                  <a:t>subtracting</a:t>
                </a:r>
                <a:r>
                  <a:rPr lang="nl-NL" sz="1800" dirty="0" smtClean="0"/>
                  <a:t> the mean </a:t>
                </a:r>
                <a:r>
                  <a:rPr lang="nl-NL" sz="1800" dirty="0" err="1" smtClean="0"/>
                  <a:t>and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dividing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by</a:t>
                </a:r>
                <a:r>
                  <a:rPr lang="nl-NL" sz="1800" dirty="0" smtClean="0"/>
                  <a:t> the standard </a:t>
                </a:r>
                <a:r>
                  <a:rPr lang="nl-NL" sz="1800" dirty="0" err="1" smtClean="0"/>
                  <a:t>deviation</a:t>
                </a:r>
                <a:r>
                  <a:rPr lang="nl-NL" sz="1800" dirty="0" smtClean="0"/>
                  <a:t>, we put </a:t>
                </a:r>
                <a:r>
                  <a:rPr lang="nl-NL" sz="1800" dirty="0" err="1" smtClean="0"/>
                  <a:t>everything</a:t>
                </a:r>
                <a:r>
                  <a:rPr lang="nl-NL" sz="1800" dirty="0" smtClean="0"/>
                  <a:t> on the </a:t>
                </a:r>
                <a:r>
                  <a:rPr lang="nl-NL" sz="1800" dirty="0" err="1" smtClean="0"/>
                  <a:t>same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scale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r>
                  <a:rPr lang="nl-NL" sz="1800" dirty="0" smtClean="0"/>
                  <a:t>This is </a:t>
                </a:r>
                <a:r>
                  <a:rPr lang="nl-NL" sz="1800" dirty="0" err="1" smtClean="0"/>
                  <a:t>done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all</a:t>
                </a:r>
                <a:r>
                  <a:rPr lang="nl-NL" sz="1800" dirty="0" smtClean="0"/>
                  <a:t> the time in machine </a:t>
                </a:r>
                <a:r>
                  <a:rPr lang="nl-NL" sz="1800" dirty="0" err="1" smtClean="0"/>
                  <a:t>learning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to</a:t>
                </a:r>
                <a:r>
                  <a:rPr lang="nl-NL" sz="1800" dirty="0" smtClean="0"/>
                  <a:t> make variables </a:t>
                </a:r>
                <a:r>
                  <a:rPr lang="nl-NL" sz="1800" dirty="0" err="1" smtClean="0"/>
                  <a:t>comparable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/>
              </a:p>
              <a:p>
                <a:pPr marL="0" indent="0">
                  <a:buNone/>
                </a:pPr>
                <a:endParaRPr lang="nl-NL" sz="18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  <a:blipFill>
                <a:blip r:embed="rId2"/>
                <a:stretch>
                  <a:fillRect t="-111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763028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6060425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174196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606042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53088" y="4293096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20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8.2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138788" y="429309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0.82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10046" y="537321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-20</a:t>
            </a:r>
          </a:p>
          <a:p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809112" y="537321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</a:t>
            </a:r>
          </a:p>
          <a:p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334430" y="5720924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/8.2</a:t>
            </a:r>
          </a:p>
          <a:p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4596389" y="570856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/0.82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3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454048" y="2883999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5702"/>
              </p:ext>
            </p:extLst>
          </p:nvPr>
        </p:nvGraphicFramePr>
        <p:xfrm>
          <a:off x="3418505" y="1318297"/>
          <a:ext cx="5184576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xmlns="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xmlns="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xmlns="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606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i="1" dirty="0" smtClean="0"/>
              <a:t>k</a:t>
            </a:r>
            <a:r>
              <a:rPr lang="nl-NL" dirty="0" smtClean="0"/>
              <a:t>-NN</a:t>
            </a:r>
            <a:endParaRPr lang="nl-NL" i="1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340768"/>
            <a:ext cx="7881938" cy="666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are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survivors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Titanic.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classic data set in machine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learning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plenty of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ideas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web. For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2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2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nl-NL" sz="12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folder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(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Notebook).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 in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Notebook.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‘easy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(independent) variables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? Select these.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get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do this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1?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dummy variables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2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shouldn’t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“redundant” variables in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information)</a:t>
            </a:r>
          </a:p>
          <a:p>
            <a:pPr>
              <a:buFont typeface="Zapf Dingbats" charset="2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set.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kNN-algorithm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survival </a:t>
            </a:r>
            <a:r>
              <a:rPr lang="nl-NL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100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best?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1088</Words>
  <Application>Microsoft Office PowerPoint</Application>
  <PresentationFormat>Diavoorstelling (4:3)</PresentationFormat>
  <Paragraphs>228</Paragraphs>
  <Slides>21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Courier New</vt:lpstr>
      <vt:lpstr>Zapf Dingbats</vt:lpstr>
      <vt:lpstr>HUoverhead[1]</vt:lpstr>
      <vt:lpstr>Fundamentals of Machine Learning Week 5: machine learning Decision trees and Random Forest  </vt:lpstr>
      <vt:lpstr>Check-in</vt:lpstr>
      <vt:lpstr>Final assignment</vt:lpstr>
      <vt:lpstr>Topics</vt:lpstr>
      <vt:lpstr>k-nearest neighbor algorithm</vt:lpstr>
      <vt:lpstr>Distance</vt:lpstr>
      <vt:lpstr>Normalization</vt:lpstr>
      <vt:lpstr>Evaluation of classification</vt:lpstr>
      <vt:lpstr>Exercise 1: k-NN</vt:lpstr>
      <vt:lpstr>Parameter setting</vt:lpstr>
      <vt:lpstr>Topics</vt:lpstr>
      <vt:lpstr>Decision tree: intuition</vt:lpstr>
      <vt:lpstr>Decision tree algorithm</vt:lpstr>
      <vt:lpstr>Pros and cons of decision tree</vt:lpstr>
      <vt:lpstr>Example</vt:lpstr>
      <vt:lpstr>Topics</vt:lpstr>
      <vt:lpstr>Random Forest</vt:lpstr>
      <vt:lpstr>Random Forest</vt:lpstr>
      <vt:lpstr>Parameters to tweak</vt:lpstr>
      <vt:lpstr>Exercise 2</vt:lpstr>
      <vt:lpstr>Image credit</vt:lpstr>
    </vt:vector>
  </TitlesOfParts>
  <Company>Hogeschool van Utrecht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65</cp:revision>
  <cp:lastPrinted>2005-06-13T08:01:16Z</cp:lastPrinted>
  <dcterms:created xsi:type="dcterms:W3CDTF">2007-11-06T09:59:11Z</dcterms:created>
  <dcterms:modified xsi:type="dcterms:W3CDTF">2019-12-12T11:43:17Z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