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2" r:id="rId4"/>
    <p:sldId id="280" r:id="rId5"/>
    <p:sldId id="284" r:id="rId6"/>
    <p:sldId id="268" r:id="rId7"/>
    <p:sldId id="279" r:id="rId8"/>
    <p:sldId id="267" r:id="rId9"/>
    <p:sldId id="278" r:id="rId10"/>
    <p:sldId id="273" r:id="rId11"/>
    <p:sldId id="276" r:id="rId12"/>
    <p:sldId id="277" r:id="rId13"/>
    <p:sldId id="281" r:id="rId14"/>
    <p:sldId id="261" r:id="rId15"/>
    <p:sldId id="265" r:id="rId16"/>
    <p:sldId id="266" r:id="rId17"/>
    <p:sldId id="274" r:id="rId18"/>
    <p:sldId id="285" r:id="rId19"/>
    <p:sldId id="286" r:id="rId20"/>
    <p:sldId id="287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110" d="100"/>
          <a:sy n="110" d="100"/>
        </p:scale>
        <p:origin x="1266" y="-67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00329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6: Text mining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60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Simpsons.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 Tip: 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next step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case: save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regular matrix out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frame.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memory does Python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585871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63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19836" y="339012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P(spam) = 30%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P(mail) = 70%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984926" y="1620325"/>
            <a:ext cx="194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offer”|spam</a:t>
            </a:r>
            <a:r>
              <a:rPr lang="nl-NL" dirty="0" smtClean="0"/>
              <a:t>) = 50%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187587" y="469379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offer”|mail</a:t>
            </a:r>
            <a:r>
              <a:rPr lang="nl-NL" dirty="0" smtClean="0"/>
              <a:t>) = 10%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190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mail)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4" y="1556792"/>
            <a:ext cx="2116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spam) = 15%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722231" y="5750118"/>
            <a:ext cx="25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word “offer”</a:t>
            </a:r>
          </a:p>
          <a:p>
            <a:r>
              <a:rPr lang="nl-NL" dirty="0" err="1" smtClean="0"/>
              <a:t>occurs</a:t>
            </a:r>
            <a:r>
              <a:rPr lang="nl-NL" dirty="0" smtClean="0"/>
              <a:t> in 10% of </a:t>
            </a:r>
          </a:p>
          <a:p>
            <a:r>
              <a:rPr lang="nl-NL" dirty="0" smtClean="0"/>
              <a:t>regular mail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998388" y="4488610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638652" y="2461964"/>
            <a:ext cx="12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spam, the word </a:t>
            </a:r>
            <a:r>
              <a:rPr lang="nl-NL" dirty="0" err="1" smtClean="0"/>
              <a:t>occurs</a:t>
            </a:r>
            <a:r>
              <a:rPr lang="nl-NL" dirty="0" smtClean="0"/>
              <a:t> in 50% of mail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74295" y="3097736"/>
            <a:ext cx="254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541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NB model on the training set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 (Lisa or Bart) of the test set.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model?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/>
              <a:t> </a:t>
            </a:r>
            <a:r>
              <a:rPr lang="nl-NL" sz="2400" dirty="0" smtClean="0"/>
              <a:t>the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classes is </a:t>
            </a:r>
            <a:r>
              <a:rPr lang="nl-NL" sz="2400" dirty="0" err="1" smtClean="0"/>
              <a:t>uneven</a:t>
            </a:r>
            <a:r>
              <a:rPr lang="nl-NL" sz="2400" dirty="0" smtClean="0"/>
              <a:t>, the </a:t>
            </a:r>
            <a:r>
              <a:rPr lang="nl-NL" sz="2400" i="1" dirty="0" smtClean="0"/>
              <a:t>prior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reflect</a:t>
            </a:r>
            <a:r>
              <a:rPr lang="nl-NL" sz="2400" dirty="0" smtClean="0"/>
              <a:t> this</a:t>
            </a:r>
          </a:p>
          <a:p>
            <a:endParaRPr lang="nl-NL" sz="2400" dirty="0"/>
          </a:p>
          <a:p>
            <a:r>
              <a:rPr lang="nl-NL" sz="2400" dirty="0" smtClean="0"/>
              <a:t>Simpsons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other</a:t>
            </a:r>
            <a:r>
              <a:rPr lang="nl-NL" sz="2400" dirty="0" smtClean="0"/>
              <a:t> information,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classify</a:t>
            </a:r>
            <a:r>
              <a:rPr lang="nl-NL" sz="2400" dirty="0" smtClean="0"/>
              <a:t> the </a:t>
            </a:r>
            <a:r>
              <a:rPr lang="nl-NL" sz="2400" dirty="0" err="1" smtClean="0"/>
              <a:t>utterance</a:t>
            </a:r>
            <a:r>
              <a:rPr lang="nl-NL" sz="2400" dirty="0" smtClean="0"/>
              <a:t> as </a:t>
            </a:r>
            <a:r>
              <a:rPr lang="nl-NL" sz="2400" dirty="0" err="1" smtClean="0"/>
              <a:t>Bart’s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Whether</a:t>
            </a:r>
            <a:r>
              <a:rPr lang="nl-NL" sz="2400" dirty="0" smtClean="0"/>
              <a:t> this is a </a:t>
            </a:r>
            <a:r>
              <a:rPr lang="nl-NL" sz="2400" dirty="0" err="1" smtClean="0"/>
              <a:t>problem</a:t>
            </a:r>
            <a:r>
              <a:rPr lang="nl-NL" sz="2400" dirty="0" smtClean="0"/>
              <a:t>,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(</a:t>
            </a:r>
            <a:r>
              <a:rPr lang="nl-NL" sz="2400" dirty="0" err="1" smtClean="0"/>
              <a:t>preference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/</a:t>
            </a:r>
            <a:r>
              <a:rPr lang="nl-NL" sz="2400" dirty="0" err="1" smtClean="0"/>
              <a:t>precision</a:t>
            </a:r>
            <a:r>
              <a:rPr lang="nl-NL" sz="2400" dirty="0"/>
              <a:t>/</a:t>
            </a:r>
            <a:r>
              <a:rPr lang="nl-NL" sz="2400" dirty="0" err="1" smtClean="0"/>
              <a:t>recall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sample </a:t>
            </a:r>
            <a:r>
              <a:rPr lang="nl-NL" sz="2400" dirty="0" err="1" smtClean="0"/>
              <a:t>both</a:t>
            </a:r>
            <a:r>
              <a:rPr lang="nl-NL" sz="2400" dirty="0" smtClean="0"/>
              <a:t> classes </a:t>
            </a:r>
            <a:r>
              <a:rPr lang="nl-NL" sz="2400" dirty="0" err="1" smtClean="0"/>
              <a:t>evenly</a:t>
            </a:r>
            <a:r>
              <a:rPr lang="nl-NL" sz="2400" dirty="0" smtClean="0"/>
              <a:t>, or </a:t>
            </a:r>
            <a:r>
              <a:rPr lang="nl-NL" sz="2400" dirty="0" err="1" smtClean="0"/>
              <a:t>explicitly</a:t>
            </a:r>
            <a:r>
              <a:rPr lang="nl-NL" sz="2400" dirty="0" smtClean="0"/>
              <a:t> model </a:t>
            </a:r>
            <a:r>
              <a:rPr lang="nl-NL" sz="2400" dirty="0" err="1" smtClean="0"/>
              <a:t>your</a:t>
            </a:r>
            <a:r>
              <a:rPr lang="nl-NL" sz="2400" dirty="0" smtClean="0"/>
              <a:t> prior 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some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79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49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2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2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Lisa.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Big </a:t>
            </a:r>
            <a:r>
              <a:rPr lang="nl-NL" sz="2400" dirty="0" err="1" smtClean="0"/>
              <a:t>differences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: </a:t>
            </a:r>
            <a:r>
              <a:rPr lang="nl-NL" sz="2400" dirty="0" err="1" smtClean="0"/>
              <a:t>relatively</a:t>
            </a:r>
            <a:r>
              <a:rPr lang="nl-NL" sz="2400" dirty="0" smtClean="0"/>
              <a:t> </a:t>
            </a:r>
            <a:r>
              <a:rPr lang="nl-NL" sz="2400" dirty="0"/>
              <a:t>well </a:t>
            </a:r>
            <a:r>
              <a:rPr lang="nl-NL" sz="2400" dirty="0" err="1"/>
              <a:t>developed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big </a:t>
            </a:r>
            <a:r>
              <a:rPr lang="nl-NL" sz="2400" dirty="0" err="1"/>
              <a:t>and</a:t>
            </a:r>
            <a:r>
              <a:rPr lang="nl-NL" sz="2400" dirty="0"/>
              <a:t>/or (Indo-)European </a:t>
            </a:r>
            <a:r>
              <a:rPr lang="nl-NL" sz="2400" dirty="0" err="1"/>
              <a:t>languages</a:t>
            </a:r>
            <a:r>
              <a:rPr lang="nl-NL" sz="2400" dirty="0"/>
              <a:t>,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so</a:t>
            </a:r>
            <a:r>
              <a:rPr lang="nl-NL" sz="2400" dirty="0"/>
              <a:t> </a:t>
            </a:r>
            <a:r>
              <a:rPr lang="nl-NL" sz="2400" dirty="0" err="1"/>
              <a:t>much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others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41764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r>
              <a:rPr lang="nl-NL" sz="1800" dirty="0" smtClean="0"/>
              <a:t>We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(</a:t>
            </a:r>
            <a:r>
              <a:rPr lang="nl-NL" sz="1800" dirty="0" err="1" smtClean="0"/>
              <a:t>what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mean)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r>
              <a:rPr lang="nl-NL" sz="1800" dirty="0"/>
              <a:t>→ ‘do-</a:t>
            </a:r>
            <a:r>
              <a:rPr lang="nl-NL" sz="1800" dirty="0" err="1"/>
              <a:t>ing</a:t>
            </a:r>
            <a:r>
              <a:rPr lang="nl-NL" sz="1800" dirty="0"/>
              <a:t>’, ‘are’, word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 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540832" cy="3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1275</Words>
  <Application>Microsoft Office PowerPoint</Application>
  <PresentationFormat>Diavoorstelling (4:3)</PresentationFormat>
  <Paragraphs>272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6: Text mining </vt:lpstr>
      <vt:lpstr>Intro</vt:lpstr>
      <vt:lpstr>Topics</vt:lpstr>
      <vt:lpstr>Natural language processing</vt:lpstr>
      <vt:lpstr>Challenges</vt:lpstr>
      <vt:lpstr>Language is complex…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Prior probability</vt:lpstr>
      <vt:lpstr>Classification</vt:lpstr>
      <vt:lpstr>Evaluation of classification</vt:lpstr>
      <vt:lpstr>Exercise 3: evaluation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61</cp:revision>
  <cp:lastPrinted>2005-06-13T08:01:16Z</cp:lastPrinted>
  <dcterms:created xsi:type="dcterms:W3CDTF">2007-11-06T09:59:11Z</dcterms:created>
  <dcterms:modified xsi:type="dcterms:W3CDTF">2019-12-18T22:10:47Z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