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76" r:id="rId2"/>
    <p:sldId id="278" r:id="rId3"/>
    <p:sldId id="277" r:id="rId4"/>
    <p:sldId id="279" r:id="rId5"/>
    <p:sldId id="28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25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138773"/>
          </a:xfrm>
        </p:spPr>
        <p:txBody>
          <a:bodyPr/>
          <a:lstStyle/>
          <a:p>
            <a:r>
              <a:rPr lang="en-US" sz="2800" dirty="0" smtClean="0"/>
              <a:t>Feedback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395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419124"/>
          </a:xfrm>
        </p:spPr>
        <p:txBody>
          <a:bodyPr/>
          <a:lstStyle/>
          <a:p>
            <a:r>
              <a:rPr lang="nl-NL" dirty="0" smtClean="0"/>
              <a:t>Select variables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how</a:t>
            </a:r>
            <a:r>
              <a:rPr lang="nl-NL" dirty="0" smtClean="0"/>
              <a:t> well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predict</a:t>
            </a:r>
            <a:r>
              <a:rPr lang="nl-NL" dirty="0" smtClean="0"/>
              <a:t>, </a:t>
            </a:r>
            <a:r>
              <a:rPr lang="nl-NL" dirty="0" err="1" smtClean="0"/>
              <a:t>using</a:t>
            </a:r>
            <a:r>
              <a:rPr lang="nl-NL" dirty="0" smtClean="0"/>
              <a:t> a </a:t>
            </a:r>
            <a:r>
              <a:rPr lang="nl-NL" dirty="0" err="1" smtClean="0"/>
              <a:t>correlation</a:t>
            </a:r>
            <a:r>
              <a:rPr lang="nl-NL" dirty="0" smtClean="0"/>
              <a:t> matrix </a:t>
            </a:r>
            <a:r>
              <a:rPr lang="nl-NL" dirty="0" err="1" smtClean="0"/>
              <a:t>and</a:t>
            </a:r>
            <a:r>
              <a:rPr lang="nl-NL" dirty="0" smtClean="0"/>
              <a:t>/or </a:t>
            </a:r>
            <a:r>
              <a:rPr lang="nl-NL" dirty="0" err="1" smtClean="0"/>
              <a:t>scatterplot</a:t>
            </a:r>
            <a:r>
              <a:rPr lang="nl-NL" dirty="0" smtClean="0"/>
              <a:t> matrix</a:t>
            </a:r>
          </a:p>
          <a:p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141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28800"/>
            <a:ext cx="6542856" cy="429083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835696" y="6021288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Only</a:t>
            </a:r>
            <a:r>
              <a:rPr lang="nl-NL" sz="2400" dirty="0" smtClean="0"/>
              <a:t> </a:t>
            </a:r>
            <a:r>
              <a:rPr lang="nl-NL" sz="2400" dirty="0" err="1" smtClean="0"/>
              <a:t>when</a:t>
            </a:r>
            <a:r>
              <a:rPr lang="nl-NL" sz="2400" dirty="0" smtClean="0"/>
              <a:t> variables are </a:t>
            </a:r>
            <a:r>
              <a:rPr lang="nl-NL" sz="2400" dirty="0" err="1" smtClean="0"/>
              <a:t>normalized</a:t>
            </a:r>
            <a:r>
              <a:rPr lang="nl-NL" sz="2400" dirty="0"/>
              <a:t>!</a:t>
            </a:r>
            <a:r>
              <a:rPr lang="nl-NL" sz="2400" dirty="0" smtClean="0"/>
              <a:t>  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549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44824"/>
            <a:ext cx="3743325" cy="34861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004048" y="19888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</a:t>
            </a:r>
            <a:r>
              <a:rPr lang="nl-NL" sz="2400" dirty="0" smtClean="0"/>
              <a:t> </a:t>
            </a:r>
            <a:r>
              <a:rPr lang="nl-NL" sz="2400" dirty="0" err="1" smtClean="0"/>
              <a:t>could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apply</a:t>
            </a:r>
            <a:r>
              <a:rPr lang="nl-NL" sz="2400" dirty="0" smtClean="0"/>
              <a:t> on </a:t>
            </a:r>
            <a:r>
              <a:rPr lang="nl-NL" sz="2400" i="1" dirty="0" err="1" smtClean="0"/>
              <a:t>length</a:t>
            </a:r>
            <a:r>
              <a:rPr lang="nl-NL" sz="2400" dirty="0" smtClean="0"/>
              <a:t>?</a:t>
            </a:r>
            <a:endParaRPr lang="nl-NL" sz="2400" dirty="0"/>
          </a:p>
        </p:txBody>
      </p:sp>
      <p:sp>
        <p:nvSpPr>
          <p:cNvPr id="6" name="Tekstvak 5"/>
          <p:cNvSpPr txBox="1"/>
          <p:nvPr/>
        </p:nvSpPr>
        <p:spPr>
          <a:xfrm>
            <a:off x="5004049" y="4109486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e.g. |11.5 – </a:t>
            </a:r>
            <a:r>
              <a:rPr lang="nl-NL" sz="2400" i="1" dirty="0" err="1" smtClean="0"/>
              <a:t>length</a:t>
            </a:r>
            <a:r>
              <a:rPr lang="nl-NL" sz="2400" dirty="0" smtClean="0"/>
              <a:t>|</a:t>
            </a:r>
          </a:p>
          <a:p>
            <a:endParaRPr lang="nl-NL" sz="2400" dirty="0"/>
          </a:p>
          <a:p>
            <a:r>
              <a:rPr lang="nl-NL" sz="2400" dirty="0" smtClean="0"/>
              <a:t>| | = absolute </a:t>
            </a:r>
            <a:r>
              <a:rPr lang="nl-NL" sz="2400" dirty="0" err="1" smtClean="0"/>
              <a:t>value</a:t>
            </a:r>
            <a:r>
              <a:rPr lang="nl-NL" sz="2400" dirty="0" smtClean="0"/>
              <a:t>,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positive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089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Which</a:t>
            </a:r>
            <a:r>
              <a:rPr lang="nl-NL" dirty="0" smtClean="0"/>
              <a:t> model?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07599"/>
              </p:ext>
            </p:extLst>
          </p:nvPr>
        </p:nvGraphicFramePr>
        <p:xfrm>
          <a:off x="1065396" y="1844824"/>
          <a:ext cx="6912768" cy="270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449861219"/>
                    </a:ext>
                  </a:extLst>
                </a:gridCol>
                <a:gridCol w="2023737">
                  <a:extLst>
                    <a:ext uri="{9D8B030D-6E8A-4147-A177-3AD203B41FA5}">
                      <a16:colId xmlns:a16="http://schemas.microsoft.com/office/drawing/2014/main" val="735180423"/>
                    </a:ext>
                  </a:extLst>
                </a:gridCol>
                <a:gridCol w="2584775">
                  <a:extLst>
                    <a:ext uri="{9D8B030D-6E8A-4147-A177-3AD203B41FA5}">
                      <a16:colId xmlns:a16="http://schemas.microsoft.com/office/drawing/2014/main" val="2683206379"/>
                    </a:ext>
                  </a:extLst>
                </a:gridCol>
              </a:tblGrid>
              <a:tr h="59844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Interpretation</a:t>
                      </a:r>
                      <a:r>
                        <a:rPr lang="nl-NL" dirty="0" smtClean="0"/>
                        <a:t>: easy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Interpretation</a:t>
                      </a:r>
                      <a:r>
                        <a:rPr lang="nl-NL" dirty="0" smtClean="0"/>
                        <a:t>: </a:t>
                      </a:r>
                    </a:p>
                    <a:p>
                      <a:r>
                        <a:rPr lang="nl-NL" dirty="0" smtClean="0"/>
                        <a:t>black box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70605"/>
                  </a:ext>
                </a:extLst>
              </a:tr>
              <a:tr h="103292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Classification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Decision</a:t>
                      </a:r>
                      <a:r>
                        <a:rPr lang="nl-NL" dirty="0" smtClean="0"/>
                        <a:t> tree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i="1" dirty="0" smtClean="0"/>
                        <a:t>k-</a:t>
                      </a:r>
                      <a:r>
                        <a:rPr lang="nl-NL" i="0" dirty="0" smtClean="0"/>
                        <a:t>NN</a:t>
                      </a:r>
                      <a:endParaRPr lang="nl-NL" i="1" dirty="0" smtClean="0"/>
                    </a:p>
                    <a:p>
                      <a:r>
                        <a:rPr lang="nl-NL" baseline="0" dirty="0" smtClean="0"/>
                        <a:t>Random </a:t>
                      </a:r>
                      <a:r>
                        <a:rPr lang="nl-NL" baseline="0" dirty="0" err="1" smtClean="0"/>
                        <a:t>Forest</a:t>
                      </a:r>
                      <a:endParaRPr lang="nl-NL" baseline="0" dirty="0" smtClean="0"/>
                    </a:p>
                    <a:p>
                      <a:r>
                        <a:rPr lang="nl-NL" baseline="0" dirty="0" err="1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78020"/>
                  </a:ext>
                </a:extLst>
              </a:tr>
              <a:tr h="103292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i="1" dirty="0" smtClean="0"/>
                        <a:t>k</a:t>
                      </a:r>
                      <a:r>
                        <a:rPr lang="nl-NL" i="0" dirty="0" smtClean="0"/>
                        <a:t>-NN</a:t>
                      </a:r>
                      <a:endParaRPr lang="nl-NL" i="1" dirty="0" smtClean="0"/>
                    </a:p>
                    <a:p>
                      <a:r>
                        <a:rPr lang="nl-NL" dirty="0" smtClean="0"/>
                        <a:t>Random </a:t>
                      </a:r>
                      <a:r>
                        <a:rPr lang="nl-NL" dirty="0" err="1" smtClean="0"/>
                        <a:t>Forest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49072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621937" y="4797152"/>
            <a:ext cx="6356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Read online blogs </a:t>
            </a:r>
            <a:r>
              <a:rPr lang="nl-NL" sz="2400" dirty="0" err="1" smtClean="0"/>
              <a:t>and</a:t>
            </a:r>
            <a:r>
              <a:rPr lang="nl-NL" sz="2400" dirty="0" smtClean="0"/>
              <a:t>/or in </a:t>
            </a:r>
            <a:r>
              <a:rPr lang="nl-NL" sz="2400" dirty="0" err="1" smtClean="0"/>
              <a:t>journal</a:t>
            </a:r>
            <a:r>
              <a:rPr lang="nl-NL" sz="2400" dirty="0" smtClean="0"/>
              <a:t> </a:t>
            </a:r>
            <a:r>
              <a:rPr lang="nl-NL" sz="2400" dirty="0" err="1" smtClean="0"/>
              <a:t>articles</a:t>
            </a: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 smtClean="0"/>
              <a:t>Try</a:t>
            </a:r>
            <a:r>
              <a:rPr lang="nl-NL" sz="2400" dirty="0" smtClean="0"/>
              <a:t> out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 smtClean="0"/>
              <a:t>Settle</a:t>
            </a:r>
            <a:r>
              <a:rPr lang="nl-NL" sz="2400" dirty="0" smtClean="0"/>
              <a:t> on </a:t>
            </a:r>
            <a:r>
              <a:rPr lang="nl-NL" sz="2400" dirty="0" err="1" smtClean="0"/>
              <a:t>an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</a:t>
            </a:r>
            <a:r>
              <a:rPr lang="nl-NL" sz="2400" dirty="0" err="1" smtClean="0"/>
              <a:t>m</a:t>
            </a:r>
            <a:r>
              <a:rPr lang="nl-NL" sz="2400" dirty="0" smtClean="0"/>
              <a:t> first, </a:t>
            </a:r>
            <a:r>
              <a:rPr lang="nl-NL" sz="2400" dirty="0" err="1" smtClean="0"/>
              <a:t>then</a:t>
            </a:r>
            <a:r>
              <a:rPr lang="nl-NL" sz="2400" dirty="0" smtClean="0"/>
              <a:t> </a:t>
            </a:r>
            <a:r>
              <a:rPr lang="nl-NL" sz="2400" dirty="0" err="1" smtClean="0"/>
              <a:t>optimize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6548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118</Words>
  <Application>Microsoft Office PowerPoint</Application>
  <PresentationFormat>Diavoorstelling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Zapf Dingbats</vt:lpstr>
      <vt:lpstr>HUoverhead[1]</vt:lpstr>
      <vt:lpstr>Feedback  </vt:lpstr>
      <vt:lpstr>Linear regression</vt:lpstr>
      <vt:lpstr>Linear regression</vt:lpstr>
      <vt:lpstr>Non-linear relations</vt:lpstr>
      <vt:lpstr>Which model?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66</cp:revision>
  <cp:lastPrinted>2005-06-13T08:01:16Z</cp:lastPrinted>
  <dcterms:created xsi:type="dcterms:W3CDTF">2007-11-06T09:59:11Z</dcterms:created>
  <dcterms:modified xsi:type="dcterms:W3CDTF">2019-12-18T22:10:41Z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