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2398184" y="2286000"/>
            <a:ext cx="8777816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398184" y="3886201"/>
            <a:ext cx="8777816" cy="338554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12/18/2018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216773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55240" y="1762126"/>
            <a:ext cx="8470011" cy="222214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5407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98467" y="609600"/>
            <a:ext cx="1169551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519013" y="609600"/>
            <a:ext cx="3176254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7260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7600" y="609600"/>
            <a:ext cx="82296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16001" y="1762126"/>
            <a:ext cx="5151967" cy="265303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71167" y="1762126"/>
            <a:ext cx="5154084" cy="265303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10160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82092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7600" y="609600"/>
            <a:ext cx="82296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1016001" y="1762126"/>
            <a:ext cx="5151967" cy="52322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71167" y="1762126"/>
            <a:ext cx="5154084" cy="265303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10160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57715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7600" y="609600"/>
            <a:ext cx="82296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1016000" y="1762126"/>
            <a:ext cx="10509251" cy="52322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0160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817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7600" y="609600"/>
            <a:ext cx="82296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1016000" y="1762126"/>
            <a:ext cx="10509251" cy="52322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0160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24454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7600" y="609600"/>
            <a:ext cx="82296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1016001" y="1762126"/>
            <a:ext cx="5151967" cy="265303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71167" y="1762126"/>
            <a:ext cx="5154084" cy="265303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10160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3577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0229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4006790"/>
            <a:ext cx="10363200" cy="40011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0738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16001" y="1762126"/>
            <a:ext cx="5151967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71167" y="1762126"/>
            <a:ext cx="5154084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1015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32863"/>
            <a:ext cx="10972800" cy="584775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343878"/>
            <a:ext cx="5386917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343878"/>
            <a:ext cx="5389033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4311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2754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3221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7761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7388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2955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1117600" y="609600"/>
            <a:ext cx="822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1016000" y="1762126"/>
            <a:ext cx="10509251" cy="222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12/18/2018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362344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1&amp;cad=rja&amp;uact=8&amp;ved=2ahUKEwjb9uy46f7eAhUDCRoKHQJ-AToQFjAAegQICBAC&amp;url=https://www.perceptualedge.com/articles/visual_business_intelligence/save_the_pies_for_dessert.pdf&amp;usg=AOvVaw028_adqzITh5jP7qRNOAH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png"/><Relationship Id="rId7" Type="http://schemas.openxmlformats.org/officeDocument/2006/relationships/hyperlink" Target="https://playground.tensorflow.org/#activation=tanh&amp;batchSize=10&amp;dataset=circle&amp;regDataset=reg-plane&amp;learningRate=0.03&amp;regularizationRate=0&amp;noise=0&amp;networkShape=4,2&amp;seed=0.14681&amp;showTestData=false&amp;discretize=false&amp;percTrainData=50&amp;x=true&amp;y=true&amp;xTimesY=false&amp;xSquared=false&amp;ySquared=false&amp;cosX=false&amp;sinX=false&amp;cosY=false&amp;sinY=false&amp;collectStats=false&amp;problem=classification&amp;initZero=false&amp;hideText=fals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png"/><Relationship Id="rId7" Type="http://schemas.openxmlformats.org/officeDocument/2006/relationships/hyperlink" Target="https://playground.tensorflow.org/#activation=tanh&amp;batchSize=10&amp;dataset=circle&amp;regDataset=reg-plane&amp;learningRate=0.03&amp;regularizationRate=0&amp;noise=0&amp;networkShape=4,2&amp;seed=0.14681&amp;showTestData=false&amp;discretize=false&amp;percTrainData=50&amp;x=true&amp;y=true&amp;xTimesY=false&amp;xSquared=false&amp;ySquared=false&amp;cosX=false&amp;sinX=false&amp;cosY=false&amp;sinY=false&amp;collectStats=false&amp;problem=classification&amp;initZero=false&amp;hideText=fals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3: sampling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79576" y="1556793"/>
            <a:ext cx="7881938" cy="5324535"/>
          </a:xfrm>
        </p:spPr>
        <p:txBody>
          <a:bodyPr/>
          <a:lstStyle/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Notebook: sampling</a:t>
            </a:r>
          </a:p>
          <a:p>
            <a:pPr>
              <a:buAutoNum type="arabicPeriod"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Load the class data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file from the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random samples 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of n=1 of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random samples of n=5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means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random samples of n=10</a:t>
            </a:r>
          </a:p>
          <a:p>
            <a:pPr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density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plots of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list. Do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evidence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central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limit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theorem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buAutoNum type="arabicPeriod"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Extra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challenge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superimpose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density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plots in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plot,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differing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07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Tips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graphs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6000" y="1762125"/>
            <a:ext cx="7881938" cy="5176802"/>
          </a:xfrm>
        </p:spPr>
        <p:txBody>
          <a:bodyPr/>
          <a:lstStyle/>
          <a:p>
            <a:r>
              <a:rPr lang="nl-NL" dirty="0" smtClean="0"/>
              <a:t>Keep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simple</a:t>
            </a:r>
            <a:r>
              <a:rPr lang="nl-NL" dirty="0" smtClean="0"/>
              <a:t>, </a:t>
            </a:r>
            <a:r>
              <a:rPr lang="nl-NL" dirty="0" err="1" smtClean="0"/>
              <a:t>stupid</a:t>
            </a:r>
            <a:r>
              <a:rPr lang="nl-NL" dirty="0" smtClean="0"/>
              <a:t> (KISS)</a:t>
            </a:r>
          </a:p>
          <a:p>
            <a:endParaRPr lang="nl-NL" dirty="0" smtClean="0"/>
          </a:p>
          <a:p>
            <a:r>
              <a:rPr lang="nl-NL" dirty="0"/>
              <a:t>Don’t </a:t>
            </a:r>
            <a:r>
              <a:rPr lang="nl-NL" dirty="0" err="1"/>
              <a:t>use</a:t>
            </a:r>
            <a:r>
              <a:rPr lang="nl-NL" dirty="0"/>
              <a:t> 3D</a:t>
            </a:r>
          </a:p>
          <a:p>
            <a:endParaRPr lang="nl-NL" dirty="0" smtClean="0"/>
          </a:p>
          <a:p>
            <a:r>
              <a:rPr lang="nl-NL" dirty="0" smtClean="0">
                <a:hlinkClick r:id="rId2"/>
              </a:rPr>
              <a:t>Don’t </a:t>
            </a:r>
            <a:r>
              <a:rPr lang="nl-NL" dirty="0" err="1" smtClean="0">
                <a:hlinkClick r:id="rId2"/>
              </a:rPr>
              <a:t>use</a:t>
            </a:r>
            <a:r>
              <a:rPr lang="nl-NL" dirty="0" smtClean="0">
                <a:hlinkClick r:id="rId2"/>
              </a:rPr>
              <a:t> </a:t>
            </a:r>
            <a:r>
              <a:rPr lang="nl-NL" dirty="0" err="1" smtClean="0">
                <a:hlinkClick r:id="rId2"/>
              </a:rPr>
              <a:t>pie</a:t>
            </a:r>
            <a:r>
              <a:rPr lang="nl-NL" dirty="0" smtClean="0">
                <a:hlinkClick r:id="rId2"/>
              </a:rPr>
              <a:t> </a:t>
            </a:r>
            <a:r>
              <a:rPr lang="nl-NL" dirty="0" err="1" smtClean="0">
                <a:hlinkClick r:id="rId2"/>
              </a:rPr>
              <a:t>charts</a:t>
            </a:r>
            <a:r>
              <a:rPr lang="nl-NL" dirty="0" smtClean="0"/>
              <a:t> (</a:t>
            </a:r>
            <a:r>
              <a:rPr lang="nl-NL" dirty="0" err="1" smtClean="0"/>
              <a:t>too</a:t>
            </a:r>
            <a:r>
              <a:rPr lang="nl-NL" dirty="0" smtClean="0"/>
              <a:t> </a:t>
            </a:r>
            <a:r>
              <a:rPr lang="nl-NL" dirty="0" err="1" smtClean="0"/>
              <a:t>often</a:t>
            </a:r>
            <a:r>
              <a:rPr lang="nl-NL" dirty="0" smtClean="0"/>
              <a:t>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 smtClean="0"/>
              <a:t>Give</a:t>
            </a:r>
            <a:r>
              <a:rPr lang="nl-NL" dirty="0" smtClean="0"/>
              <a:t> a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label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axes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657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62200" y="604264"/>
            <a:ext cx="6172200" cy="584775"/>
          </a:xfrm>
        </p:spPr>
        <p:txBody>
          <a:bodyPr/>
          <a:lstStyle/>
          <a:p>
            <a:r>
              <a:rPr lang="nl-NL" dirty="0" err="1" smtClean="0"/>
              <a:t>Normal</a:t>
            </a:r>
            <a:r>
              <a:rPr lang="nl-NL" dirty="0" smtClean="0"/>
              <a:t> </a:t>
            </a:r>
            <a:r>
              <a:rPr lang="nl-NL" dirty="0" err="1" smtClean="0"/>
              <a:t>distribution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12" y="1168752"/>
            <a:ext cx="7164288" cy="5373216"/>
          </a:xfr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5" y="1145949"/>
            <a:ext cx="3927939" cy="120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62200" y="234932"/>
            <a:ext cx="6172200" cy="954107"/>
          </a:xfrm>
        </p:spPr>
        <p:txBody>
          <a:bodyPr/>
          <a:lstStyle/>
          <a:p>
            <a:r>
              <a:rPr lang="nl-NL" sz="2800" dirty="0" err="1"/>
              <a:t>Why</a:t>
            </a:r>
            <a:r>
              <a:rPr lang="nl-NL" sz="2800" dirty="0"/>
              <a:t> is the </a:t>
            </a:r>
            <a:r>
              <a:rPr lang="nl-NL" sz="2800" dirty="0" err="1"/>
              <a:t>normal</a:t>
            </a:r>
            <a:r>
              <a:rPr lang="nl-NL" sz="2800" dirty="0"/>
              <a:t> </a:t>
            </a:r>
            <a:r>
              <a:rPr lang="nl-NL" sz="2800" dirty="0" err="1"/>
              <a:t>distribution</a:t>
            </a:r>
            <a:r>
              <a:rPr lang="nl-NL" sz="2800" dirty="0"/>
              <a:t> </a:t>
            </a:r>
            <a:r>
              <a:rPr lang="nl-NL" sz="2800" dirty="0" err="1"/>
              <a:t>so</a:t>
            </a:r>
            <a:r>
              <a:rPr lang="nl-NL" sz="2800"/>
              <a:t> important</a:t>
            </a:r>
            <a:r>
              <a:rPr lang="nl-NL" sz="2800" dirty="0"/>
              <a:t>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6000" y="1762125"/>
            <a:ext cx="7881938" cy="3539430"/>
          </a:xfrm>
        </p:spPr>
        <p:txBody>
          <a:bodyPr/>
          <a:lstStyle/>
          <a:p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distributions</a:t>
            </a:r>
            <a:r>
              <a:rPr lang="nl-NL" dirty="0" smtClean="0"/>
              <a:t> in real life approach the ND</a:t>
            </a:r>
          </a:p>
          <a:p>
            <a:endParaRPr lang="nl-NL" dirty="0"/>
          </a:p>
          <a:p>
            <a:r>
              <a:rPr lang="nl-NL" dirty="0" smtClean="0"/>
              <a:t>The ND is </a:t>
            </a:r>
            <a:r>
              <a:rPr lang="nl-NL" dirty="0" err="1" smtClean="0"/>
              <a:t>assumed</a:t>
            </a:r>
            <a:r>
              <a:rPr lang="nl-NL" dirty="0" smtClean="0"/>
              <a:t> in a lot of </a:t>
            </a:r>
            <a:r>
              <a:rPr lang="nl-NL" dirty="0" err="1" smtClean="0"/>
              <a:t>statistical</a:t>
            </a:r>
            <a:r>
              <a:rPr lang="nl-NL" dirty="0" smtClean="0"/>
              <a:t> </a:t>
            </a:r>
            <a:r>
              <a:rPr lang="nl-NL" dirty="0" err="1" smtClean="0"/>
              <a:t>modelling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Central limit </a:t>
            </a:r>
            <a:r>
              <a:rPr lang="nl-NL" dirty="0" err="1" smtClean="0"/>
              <a:t>theorem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125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Central limit </a:t>
            </a:r>
            <a:r>
              <a:rPr lang="nl-NL" dirty="0" err="1" smtClean="0"/>
              <a:t>theorem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1340768"/>
            <a:ext cx="1656184" cy="5243608"/>
          </a:xfrm>
        </p:spPr>
      </p:pic>
      <p:sp>
        <p:nvSpPr>
          <p:cNvPr id="5" name="Tijdelijke aanduiding voor inhoud 2"/>
          <p:cNvSpPr txBox="1">
            <a:spLocks/>
          </p:cNvSpPr>
          <p:nvPr/>
        </p:nvSpPr>
        <p:spPr bwMode="auto">
          <a:xfrm>
            <a:off x="2286000" y="1762125"/>
            <a:ext cx="5106144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nl-NL" kern="0" dirty="0" err="1"/>
              <a:t>Sum</a:t>
            </a:r>
            <a:r>
              <a:rPr lang="nl-NL" kern="0" dirty="0"/>
              <a:t> of independent, </a:t>
            </a:r>
            <a:r>
              <a:rPr lang="nl-NL" kern="0" dirty="0" err="1"/>
              <a:t>identical</a:t>
            </a:r>
            <a:r>
              <a:rPr lang="nl-NL" kern="0" dirty="0"/>
              <a:t> </a:t>
            </a:r>
            <a:r>
              <a:rPr lang="nl-NL" kern="0" dirty="0" err="1"/>
              <a:t>distributions</a:t>
            </a:r>
            <a:r>
              <a:rPr lang="nl-NL" kern="0" dirty="0"/>
              <a:t> approaches </a:t>
            </a:r>
            <a:r>
              <a:rPr lang="nl-NL" kern="0" dirty="0" err="1"/>
              <a:t>normal</a:t>
            </a:r>
            <a:r>
              <a:rPr lang="nl-NL" kern="0" dirty="0"/>
              <a:t> </a:t>
            </a:r>
            <a:r>
              <a:rPr lang="nl-NL" kern="0" dirty="0" err="1"/>
              <a:t>distributions</a:t>
            </a:r>
            <a:endParaRPr lang="nl-NL" kern="0" dirty="0"/>
          </a:p>
          <a:p>
            <a:endParaRPr lang="nl-NL" kern="0" dirty="0"/>
          </a:p>
          <a:p>
            <a:r>
              <a:rPr lang="nl-NL" kern="0" dirty="0"/>
              <a:t>See right: </a:t>
            </a:r>
            <a:r>
              <a:rPr lang="nl-NL" kern="0" dirty="0" err="1"/>
              <a:t>sum</a:t>
            </a:r>
            <a:r>
              <a:rPr lang="nl-NL" kern="0" dirty="0"/>
              <a:t> of 1…5 </a:t>
            </a:r>
            <a:r>
              <a:rPr lang="nl-NL" kern="0" dirty="0" err="1"/>
              <a:t>dice</a:t>
            </a:r>
            <a:endParaRPr lang="nl-NL" kern="0" dirty="0"/>
          </a:p>
          <a:p>
            <a:endParaRPr lang="nl-NL" kern="0" dirty="0"/>
          </a:p>
          <a:p>
            <a:r>
              <a:rPr lang="nl-NL" kern="0" dirty="0"/>
              <a:t>Same </a:t>
            </a:r>
            <a:r>
              <a:rPr lang="nl-NL" kern="0" dirty="0" err="1"/>
              <a:t>goes</a:t>
            </a:r>
            <a:r>
              <a:rPr lang="nl-NL" kern="0" dirty="0"/>
              <a:t> </a:t>
            </a:r>
            <a:r>
              <a:rPr lang="nl-NL" kern="0" dirty="0" err="1"/>
              <a:t>for</a:t>
            </a:r>
            <a:r>
              <a:rPr lang="nl-NL" kern="0" dirty="0"/>
              <a:t> sampling </a:t>
            </a:r>
            <a:r>
              <a:rPr lang="nl-NL" kern="0" dirty="0" err="1"/>
              <a:t>distribution</a:t>
            </a:r>
            <a:r>
              <a:rPr lang="nl-NL" kern="0" dirty="0"/>
              <a:t> of the mean -&gt; </a:t>
            </a:r>
            <a:r>
              <a:rPr lang="nl-NL" kern="0" dirty="0" err="1"/>
              <a:t>larger</a:t>
            </a:r>
            <a:r>
              <a:rPr lang="nl-NL" kern="0" dirty="0"/>
              <a:t> n, closer </a:t>
            </a:r>
            <a:r>
              <a:rPr lang="nl-NL" kern="0" dirty="0" err="1"/>
              <a:t>to</a:t>
            </a:r>
            <a:r>
              <a:rPr lang="nl-NL" kern="0" dirty="0"/>
              <a:t> </a:t>
            </a:r>
            <a:r>
              <a:rPr lang="nl-NL" kern="0" dirty="0" err="1"/>
              <a:t>normal</a:t>
            </a:r>
            <a:endParaRPr lang="nl-NL" kern="0" dirty="0"/>
          </a:p>
          <a:p>
            <a:endParaRPr lang="nl-NL" kern="0" dirty="0"/>
          </a:p>
          <a:p>
            <a:endParaRPr lang="nl-NL" kern="0" dirty="0"/>
          </a:p>
        </p:txBody>
      </p:sp>
    </p:spTree>
    <p:extLst>
      <p:ext uri="{BB962C8B-B14F-4D97-AF65-F5344CB8AC3E}">
        <p14:creationId xmlns:p14="http://schemas.microsoft.com/office/powerpoint/2010/main" val="36072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62200" y="234932"/>
            <a:ext cx="6172200" cy="954107"/>
          </a:xfrm>
        </p:spPr>
        <p:txBody>
          <a:bodyPr/>
          <a:lstStyle/>
          <a:p>
            <a:r>
              <a:rPr lang="nl-NL" sz="2800" dirty="0" err="1"/>
              <a:t>Example</a:t>
            </a:r>
            <a:r>
              <a:rPr lang="nl-NL" sz="2800" dirty="0"/>
              <a:t> </a:t>
            </a:r>
            <a:r>
              <a:rPr lang="nl-NL" sz="2800" dirty="0" err="1"/>
              <a:t>algorithms</a:t>
            </a:r>
            <a:r>
              <a:rPr lang="nl-NL" sz="2800" dirty="0"/>
              <a:t> </a:t>
            </a:r>
            <a:r>
              <a:rPr lang="nl-NL" sz="2800" dirty="0" err="1"/>
              <a:t>and</a:t>
            </a:r>
            <a:r>
              <a:rPr lang="nl-NL" sz="2800" dirty="0"/>
              <a:t> </a:t>
            </a:r>
            <a:r>
              <a:rPr lang="nl-NL" sz="2800" dirty="0" err="1"/>
              <a:t>applications</a:t>
            </a:r>
            <a:endParaRPr lang="nl-NL" sz="28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33" y="1757074"/>
            <a:ext cx="1612979" cy="1440160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07" y="1951613"/>
            <a:ext cx="2182592" cy="1326457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839" y="5182201"/>
            <a:ext cx="1578373" cy="142771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56" y="3448367"/>
            <a:ext cx="1976937" cy="1482703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6"/>
          <a:srcRect t="17262" b="10010"/>
          <a:stretch/>
        </p:blipFill>
        <p:spPr>
          <a:xfrm>
            <a:off x="7680176" y="3599487"/>
            <a:ext cx="2828886" cy="1152129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4981285" y="2215545"/>
            <a:ext cx="1667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linkClick r:id="rId7"/>
              </a:rPr>
              <a:t>Neural </a:t>
            </a:r>
            <a:r>
              <a:rPr lang="nl-NL" dirty="0" err="1">
                <a:hlinkClick r:id="rId7"/>
              </a:rPr>
              <a:t>network</a:t>
            </a:r>
            <a:r>
              <a:rPr lang="nl-NL" dirty="0">
                <a:hlinkClick r:id="rId7"/>
              </a:rPr>
              <a:t> (</a:t>
            </a:r>
            <a:r>
              <a:rPr lang="nl-NL" dirty="0" err="1">
                <a:hlinkClick r:id="rId7"/>
              </a:rPr>
              <a:t>deep</a:t>
            </a:r>
            <a:r>
              <a:rPr lang="nl-NL" dirty="0">
                <a:hlinkClick r:id="rId7"/>
              </a:rPr>
              <a:t> </a:t>
            </a:r>
            <a:r>
              <a:rPr lang="nl-NL" dirty="0" err="1">
                <a:hlinkClick r:id="rId7"/>
              </a:rPr>
              <a:t>learning</a:t>
            </a:r>
            <a:r>
              <a:rPr lang="nl-NL" dirty="0">
                <a:hlinkClick r:id="rId7"/>
              </a:rPr>
              <a:t>)</a:t>
            </a:r>
          </a:p>
          <a:p>
            <a:r>
              <a:rPr lang="nl-NL" dirty="0" err="1">
                <a:hlinkClick r:id="rId7"/>
              </a:rPr>
              <a:t>playground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5164661"/>
            <a:ext cx="1619250" cy="1074420"/>
          </a:xfrm>
          <a:prstGeom prst="rect">
            <a:avLst/>
          </a:prstGeom>
        </p:spPr>
      </p:pic>
      <p:sp>
        <p:nvSpPr>
          <p:cNvPr id="11" name="Rechthoek 10"/>
          <p:cNvSpPr/>
          <p:nvPr/>
        </p:nvSpPr>
        <p:spPr>
          <a:xfrm>
            <a:off x="3284497" y="135205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/>
              <a:t>Algorithms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7943342" y="1304433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Applications</a:t>
            </a:r>
          </a:p>
        </p:txBody>
      </p:sp>
      <p:sp>
        <p:nvSpPr>
          <p:cNvPr id="13" name="Rechthoek 12"/>
          <p:cNvSpPr/>
          <p:nvPr/>
        </p:nvSpPr>
        <p:spPr>
          <a:xfrm>
            <a:off x="4981286" y="3897485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14" name="Rechthoek 13"/>
          <p:cNvSpPr/>
          <p:nvPr/>
        </p:nvSpPr>
        <p:spPr>
          <a:xfrm>
            <a:off x="4981286" y="5701871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i="1" dirty="0"/>
              <a:t>k</a:t>
            </a:r>
            <a:r>
              <a:rPr lang="nl-NL" dirty="0"/>
              <a:t>-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/>
              <a:t>neighbor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84009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</a:t>
            </a:r>
            <a:r>
              <a:rPr lang="nl-NL" dirty="0" err="1" smtClean="0"/>
              <a:t>transformations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/>
          </p:nvPr>
        </p:nvGraphicFramePr>
        <p:xfrm>
          <a:off x="2355304" y="1556792"/>
          <a:ext cx="7881938" cy="48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0969">
                  <a:extLst>
                    <a:ext uri="{9D8B030D-6E8A-4147-A177-3AD203B41FA5}">
                      <a16:colId xmlns:a16="http://schemas.microsoft.com/office/drawing/2014/main" val="944945583"/>
                    </a:ext>
                  </a:extLst>
                </a:gridCol>
                <a:gridCol w="3940969">
                  <a:extLst>
                    <a:ext uri="{9D8B030D-6E8A-4147-A177-3AD203B41FA5}">
                      <a16:colId xmlns:a16="http://schemas.microsoft.com/office/drawing/2014/main" val="2555308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Data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 smtClean="0"/>
                        <a:t>Transformation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29941"/>
                  </a:ext>
                </a:extLst>
              </a:tr>
              <a:tr h="863987"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Multiple </a:t>
                      </a:r>
                      <a:r>
                        <a:rPr lang="nl-NL" sz="1600" dirty="0" err="1" smtClean="0"/>
                        <a:t>similar</a:t>
                      </a:r>
                      <a:r>
                        <a:rPr lang="nl-NL" sz="1600" dirty="0" smtClean="0"/>
                        <a:t> items on survey on </a:t>
                      </a:r>
                      <a:r>
                        <a:rPr lang="nl-NL" sz="1600" dirty="0" err="1" smtClean="0"/>
                        <a:t>happiness</a:t>
                      </a:r>
                      <a:endParaRPr lang="nl-NL" sz="1600" dirty="0" smtClean="0"/>
                    </a:p>
                    <a:p>
                      <a:r>
                        <a:rPr lang="nl-NL" sz="1600" dirty="0" smtClean="0"/>
                        <a:t>‘</a:t>
                      </a:r>
                      <a:r>
                        <a:rPr lang="nl-NL" sz="1600" dirty="0" err="1" smtClean="0"/>
                        <a:t>I’m</a:t>
                      </a:r>
                      <a:r>
                        <a:rPr lang="nl-NL" sz="1600" dirty="0" smtClean="0"/>
                        <a:t> happy </a:t>
                      </a:r>
                      <a:r>
                        <a:rPr lang="nl-NL" sz="1600" dirty="0" err="1" smtClean="0"/>
                        <a:t>with</a:t>
                      </a:r>
                      <a:r>
                        <a:rPr lang="nl-NL" sz="1600" dirty="0" smtClean="0"/>
                        <a:t> the way </a:t>
                      </a:r>
                      <a:r>
                        <a:rPr lang="nl-NL" sz="1600" dirty="0" err="1" smtClean="0"/>
                        <a:t>things</a:t>
                      </a:r>
                      <a:r>
                        <a:rPr lang="nl-NL" sz="1600" baseline="0" dirty="0" smtClean="0"/>
                        <a:t> are </a:t>
                      </a:r>
                      <a:r>
                        <a:rPr lang="nl-NL" sz="1600" baseline="0" dirty="0" err="1" smtClean="0"/>
                        <a:t>going</a:t>
                      </a:r>
                      <a:r>
                        <a:rPr lang="nl-NL" sz="1600" baseline="0" dirty="0" smtClean="0"/>
                        <a:t>’</a:t>
                      </a:r>
                      <a:endParaRPr lang="nl-NL" sz="1600" dirty="0" smtClean="0"/>
                    </a:p>
                    <a:p>
                      <a:r>
                        <a:rPr lang="nl-NL" sz="1600" dirty="0" smtClean="0"/>
                        <a:t>‘</a:t>
                      </a:r>
                      <a:r>
                        <a:rPr lang="nl-NL" sz="1600" dirty="0" err="1" smtClean="0"/>
                        <a:t>I’m</a:t>
                      </a:r>
                      <a:r>
                        <a:rPr lang="nl-NL" sz="1600" dirty="0" smtClean="0"/>
                        <a:t> happy </a:t>
                      </a:r>
                      <a:r>
                        <a:rPr lang="nl-NL" sz="1600" dirty="0" err="1" smtClean="0"/>
                        <a:t>with</a:t>
                      </a:r>
                      <a:r>
                        <a:rPr lang="nl-NL" sz="1600" dirty="0" smtClean="0"/>
                        <a:t> </a:t>
                      </a:r>
                      <a:r>
                        <a:rPr lang="nl-NL" sz="1600" dirty="0" err="1" smtClean="0"/>
                        <a:t>my</a:t>
                      </a:r>
                      <a:r>
                        <a:rPr lang="nl-NL" sz="1600" dirty="0" smtClean="0"/>
                        <a:t> life’</a:t>
                      </a:r>
                    </a:p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aseline="0" dirty="0" err="1" smtClean="0"/>
                        <a:t>Sum</a:t>
                      </a:r>
                      <a:r>
                        <a:rPr lang="nl-NL" sz="1600" baseline="0" dirty="0" smtClean="0"/>
                        <a:t> or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762"/>
                  </a:ext>
                </a:extLst>
              </a:tr>
              <a:tr h="863987">
                <a:tc>
                  <a:txBody>
                    <a:bodyPr/>
                    <a:lstStyle/>
                    <a:p>
                      <a:r>
                        <a:rPr lang="nl-NL" sz="1600" dirty="0" err="1" smtClean="0"/>
                        <a:t>Population</a:t>
                      </a:r>
                      <a:endParaRPr lang="nl-NL" sz="1600" dirty="0" smtClean="0"/>
                    </a:p>
                    <a:p>
                      <a:r>
                        <a:rPr lang="nl-NL" sz="1600" dirty="0" smtClean="0"/>
                        <a:t>Land</a:t>
                      </a:r>
                      <a:r>
                        <a:rPr lang="nl-NL" sz="1600" baseline="0" dirty="0" smtClean="0"/>
                        <a:t> area</a:t>
                      </a:r>
                      <a:endParaRPr lang="nl-NL" sz="1600" dirty="0" smtClean="0"/>
                    </a:p>
                    <a:p>
                      <a:endParaRPr lang="nl-NL" sz="1600" dirty="0" smtClean="0"/>
                    </a:p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Ratio (</a:t>
                      </a:r>
                      <a:r>
                        <a:rPr lang="nl-NL" sz="1600" dirty="0" err="1" smtClean="0"/>
                        <a:t>population</a:t>
                      </a:r>
                      <a:r>
                        <a:rPr lang="nl-NL" sz="1600" dirty="0" smtClean="0"/>
                        <a:t>/land</a:t>
                      </a:r>
                      <a:r>
                        <a:rPr lang="nl-NL" sz="1600" baseline="0" dirty="0" smtClean="0"/>
                        <a:t> area)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4762"/>
                  </a:ext>
                </a:extLst>
              </a:tr>
              <a:tr h="816813"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Date: 20-12-2010</a:t>
                      </a:r>
                    </a:p>
                    <a:p>
                      <a:endParaRPr lang="nl-NL" sz="1600" dirty="0" smtClean="0"/>
                    </a:p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 smtClean="0"/>
                        <a:t>Numbers</a:t>
                      </a:r>
                      <a:r>
                        <a:rPr lang="nl-NL" sz="1600" dirty="0" smtClean="0"/>
                        <a:t> of </a:t>
                      </a:r>
                      <a:r>
                        <a:rPr lang="nl-NL" sz="1600" dirty="0" err="1" smtClean="0"/>
                        <a:t>days</a:t>
                      </a:r>
                      <a:r>
                        <a:rPr lang="nl-NL" sz="1600" dirty="0" smtClean="0"/>
                        <a:t> from start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46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 err="1" smtClean="0"/>
                        <a:t>Very</a:t>
                      </a:r>
                      <a:r>
                        <a:rPr lang="nl-NL" sz="1600" baseline="0" dirty="0" smtClean="0"/>
                        <a:t> right-</a:t>
                      </a:r>
                      <a:r>
                        <a:rPr lang="nl-NL" sz="1600" baseline="0" dirty="0" err="1" smtClean="0"/>
                        <a:t>skewed</a:t>
                      </a:r>
                      <a:r>
                        <a:rPr lang="nl-NL" sz="1600" baseline="0" dirty="0" smtClean="0"/>
                        <a:t> variables, e.g. YouTube views, </a:t>
                      </a:r>
                      <a:r>
                        <a:rPr lang="nl-NL" sz="1600" baseline="0" dirty="0" err="1" smtClean="0"/>
                        <a:t>income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aseline="30000" dirty="0" smtClean="0"/>
                        <a:t>10</a:t>
                      </a:r>
                      <a:r>
                        <a:rPr lang="nl-NL" sz="1600" dirty="0" smtClean="0"/>
                        <a:t>Log(x)</a:t>
                      </a:r>
                    </a:p>
                    <a:p>
                      <a:r>
                        <a:rPr lang="nl-NL" sz="1600" baseline="30000" dirty="0" smtClean="0"/>
                        <a:t>10</a:t>
                      </a:r>
                      <a:r>
                        <a:rPr lang="nl-NL" sz="1600" dirty="0" smtClean="0"/>
                        <a:t>Log(10) =</a:t>
                      </a:r>
                      <a:r>
                        <a:rPr lang="nl-NL" sz="1600" baseline="0" dirty="0" smtClean="0"/>
                        <a:t> 1</a:t>
                      </a:r>
                    </a:p>
                    <a:p>
                      <a:r>
                        <a:rPr lang="nl-NL" sz="1600" baseline="30000" dirty="0" smtClean="0"/>
                        <a:t>10</a:t>
                      </a:r>
                      <a:r>
                        <a:rPr lang="nl-NL" sz="1600" baseline="0" dirty="0" smtClean="0"/>
                        <a:t>Log(100) = 2</a:t>
                      </a:r>
                    </a:p>
                    <a:p>
                      <a:r>
                        <a:rPr lang="nl-NL" sz="1600" baseline="30000" dirty="0" smtClean="0"/>
                        <a:t>10</a:t>
                      </a:r>
                      <a:r>
                        <a:rPr lang="nl-NL" sz="1600" baseline="0" dirty="0" smtClean="0"/>
                        <a:t>Log(1000) = 3</a:t>
                      </a:r>
                      <a:endParaRPr lang="nl-NL" sz="1600" dirty="0" smtClean="0"/>
                    </a:p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90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54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2178" y="1658595"/>
            <a:ext cx="161297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851" y="1853135"/>
            <a:ext cx="2182592" cy="1326457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84" y="5083722"/>
            <a:ext cx="1578373" cy="142771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501" y="3349889"/>
            <a:ext cx="1976937" cy="1482703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6"/>
          <a:srcRect t="17262" b="10010"/>
          <a:stretch/>
        </p:blipFill>
        <p:spPr>
          <a:xfrm>
            <a:off x="7305000" y="3380620"/>
            <a:ext cx="2828886" cy="1152129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4477229" y="2117067"/>
            <a:ext cx="1667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linkClick r:id="rId7"/>
              </a:rPr>
              <a:t>Neural </a:t>
            </a:r>
            <a:r>
              <a:rPr lang="nl-NL" dirty="0" err="1">
                <a:hlinkClick r:id="rId7"/>
              </a:rPr>
              <a:t>network</a:t>
            </a:r>
            <a:r>
              <a:rPr lang="nl-NL" dirty="0">
                <a:hlinkClick r:id="rId7"/>
              </a:rPr>
              <a:t> (</a:t>
            </a:r>
            <a:r>
              <a:rPr lang="nl-NL" dirty="0" err="1">
                <a:hlinkClick r:id="rId7"/>
              </a:rPr>
              <a:t>deep</a:t>
            </a:r>
            <a:r>
              <a:rPr lang="nl-NL" dirty="0">
                <a:hlinkClick r:id="rId7"/>
              </a:rPr>
              <a:t> </a:t>
            </a:r>
            <a:r>
              <a:rPr lang="nl-NL" dirty="0" err="1">
                <a:hlinkClick r:id="rId7"/>
              </a:rPr>
              <a:t>learning</a:t>
            </a:r>
            <a:r>
              <a:rPr lang="nl-NL" dirty="0">
                <a:hlinkClick r:id="rId7"/>
              </a:rPr>
              <a:t>)</a:t>
            </a:r>
          </a:p>
          <a:p>
            <a:r>
              <a:rPr lang="nl-NL" dirty="0" err="1">
                <a:hlinkClick r:id="rId7"/>
              </a:rPr>
              <a:t>playground</a:t>
            </a:r>
            <a:endParaRPr lang="nl-NL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313" y="4901339"/>
            <a:ext cx="1619250" cy="1074420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2780441" y="125357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/>
              <a:t>Algorithms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7439286" y="1205954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Applications</a:t>
            </a:r>
          </a:p>
        </p:txBody>
      </p:sp>
      <p:sp>
        <p:nvSpPr>
          <p:cNvPr id="14" name="Rechthoek 13"/>
          <p:cNvSpPr/>
          <p:nvPr/>
        </p:nvSpPr>
        <p:spPr>
          <a:xfrm>
            <a:off x="4477231" y="3799006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4477231" y="5603392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i="1" dirty="0"/>
              <a:t>k</a:t>
            </a:r>
            <a:r>
              <a:rPr lang="nl-NL" dirty="0"/>
              <a:t>-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/>
              <a:t>neighbor</a:t>
            </a:r>
            <a:endParaRPr lang="nl-NL" i="1" dirty="0"/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2418363" y="465808"/>
            <a:ext cx="6172200" cy="579438"/>
          </a:xfrm>
        </p:spPr>
        <p:txBody>
          <a:bodyPr/>
          <a:lstStyle/>
          <a:p>
            <a:r>
              <a:rPr lang="nl-NL" dirty="0" smtClean="0"/>
              <a:t>More machine </a:t>
            </a:r>
            <a:r>
              <a:rPr lang="nl-NL" dirty="0" err="1" smtClean="0"/>
              <a:t>learning</a:t>
            </a:r>
            <a:r>
              <a:rPr lang="nl-NL" dirty="0" smtClean="0"/>
              <a:t>…</a:t>
            </a:r>
            <a:endParaRPr lang="nl-NL" dirty="0"/>
          </a:p>
        </p:txBody>
      </p:sp>
      <p:sp>
        <p:nvSpPr>
          <p:cNvPr id="17" name="Rechthoek 16"/>
          <p:cNvSpPr/>
          <p:nvPr/>
        </p:nvSpPr>
        <p:spPr>
          <a:xfrm>
            <a:off x="8112225" y="6344350"/>
            <a:ext cx="2719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i="1" dirty="0" err="1"/>
              <a:t>And</a:t>
            </a:r>
            <a:r>
              <a:rPr lang="nl-NL" i="1" dirty="0"/>
              <a:t> </a:t>
            </a:r>
            <a:r>
              <a:rPr lang="nl-NL" i="1" dirty="0" err="1"/>
              <a:t>many</a:t>
            </a:r>
            <a:r>
              <a:rPr lang="nl-NL" i="1" dirty="0"/>
              <a:t>, </a:t>
            </a:r>
            <a:r>
              <a:rPr lang="nl-NL" i="1" dirty="0" err="1"/>
              <a:t>many</a:t>
            </a:r>
            <a:r>
              <a:rPr lang="nl-NL" i="1" dirty="0"/>
              <a:t> more…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408586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2362200" y="1628800"/>
            <a:ext cx="7881938" cy="730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graphviz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nl-NL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NL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graphviz</a:t>
            </a:r>
            <a:endParaRPr lang="nl-NL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NL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python-</a:t>
            </a:r>
            <a:r>
              <a:rPr lang="nl-NL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graphviz</a:t>
            </a:r>
            <a:endParaRPr lang="nl-NL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Titanic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set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variables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See the </a:t>
            </a:r>
            <a:r>
              <a:rPr lang="nl-NL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decision_tree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code. It does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excess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code 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Split the data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training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test set</a:t>
            </a:r>
          </a:p>
          <a:p>
            <a:pPr>
              <a:buFont typeface="+mj-lt"/>
              <a:buAutoNum type="arabicPeriod"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Train a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decision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tree on the training data set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visualize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it. How do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interpret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the tree?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survived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the Titanic?</a:t>
            </a:r>
          </a:p>
          <a:p>
            <a:pPr>
              <a:buFont typeface="+mj-lt"/>
              <a:buAutoNum type="arabicPeriod"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the performance of the tree on the test set. Is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worse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-NN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earlier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buFont typeface="+mj-lt"/>
              <a:buAutoNum type="arabicPeriod"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Experiment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different parameter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232211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402</Words>
  <Application>Microsoft Office PowerPoint</Application>
  <PresentationFormat>Breedbeeld</PresentationFormat>
  <Paragraphs>87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Courier New</vt:lpstr>
      <vt:lpstr>Zapf Dingbats</vt:lpstr>
      <vt:lpstr>HUoverhead[1]</vt:lpstr>
      <vt:lpstr>Exercise 3: sampling</vt:lpstr>
      <vt:lpstr>Tips for graphs</vt:lpstr>
      <vt:lpstr>Normal distribution</vt:lpstr>
      <vt:lpstr>Why is the normal distribution so important?</vt:lpstr>
      <vt:lpstr>Central limit theorem</vt:lpstr>
      <vt:lpstr>Example algorithms and applications</vt:lpstr>
      <vt:lpstr>Common transformations</vt:lpstr>
      <vt:lpstr>More machine learning…</vt:lpstr>
      <vt:lpstr>Exercise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3: sampling</dc:title>
  <dc:creator>Jonas Moons</dc:creator>
  <cp:lastModifiedBy>Jonas Moons</cp:lastModifiedBy>
  <cp:revision>7</cp:revision>
  <dcterms:created xsi:type="dcterms:W3CDTF">2018-12-03T15:13:41Z</dcterms:created>
  <dcterms:modified xsi:type="dcterms:W3CDTF">2018-12-18T21:10:12Z</dcterms:modified>
</cp:coreProperties>
</file>