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76" r:id="rId2"/>
    <p:sldId id="277" r:id="rId3"/>
    <p:sldId id="278" r:id="rId4"/>
    <p:sldId id="279" r:id="rId5"/>
    <p:sldId id="295" r:id="rId6"/>
    <p:sldId id="296" r:id="rId7"/>
    <p:sldId id="280" r:id="rId8"/>
    <p:sldId id="282" r:id="rId9"/>
    <p:sldId id="283" r:id="rId10"/>
    <p:sldId id="288" r:id="rId11"/>
    <p:sldId id="284" r:id="rId12"/>
    <p:sldId id="285" r:id="rId13"/>
    <p:sldId id="286" r:id="rId14"/>
    <p:sldId id="290" r:id="rId15"/>
    <p:sldId id="297" r:id="rId16"/>
    <p:sldId id="289" r:id="rId17"/>
    <p:sldId id="291" r:id="rId18"/>
    <p:sldId id="292" r:id="rId19"/>
    <p:sldId id="293" r:id="rId20"/>
    <p:sldId id="294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12/16/2018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12/16/2018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12/16/2018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4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12/16/2018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12/16/2018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14681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185214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W6 L2:</a:t>
            </a:r>
            <a:br>
              <a:rPr lang="en-US" sz="2400" dirty="0" smtClean="0"/>
            </a:br>
            <a:r>
              <a:rPr lang="en-US" sz="2000" dirty="0" smtClean="0"/>
              <a:t>Machine learning: supervised learning</a:t>
            </a:r>
            <a:br>
              <a:rPr lang="en-US" sz="2000" dirty="0" smtClean="0"/>
            </a:br>
            <a:r>
              <a:rPr lang="en-US" sz="2000" dirty="0" smtClean="0"/>
              <a:t>Decision trees and Random </a:t>
            </a:r>
            <a:r>
              <a:rPr lang="en-US" sz="2000" dirty="0" smtClean="0"/>
              <a:t>Forest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Titanic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6704607" cy="4104456"/>
          </a:xfrm>
        </p:spPr>
      </p:pic>
      <p:sp>
        <p:nvSpPr>
          <p:cNvPr id="8" name="Tekstvak 7"/>
          <p:cNvSpPr txBox="1"/>
          <p:nvPr/>
        </p:nvSpPr>
        <p:spPr>
          <a:xfrm>
            <a:off x="395536" y="317467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0.17: </a:t>
            </a:r>
            <a:r>
              <a:rPr lang="nl-NL" sz="1800" dirty="0" err="1" smtClean="0"/>
              <a:t>proportion</a:t>
            </a:r>
            <a:r>
              <a:rPr lang="nl-NL" sz="1800" dirty="0" smtClean="0"/>
              <a:t> </a:t>
            </a:r>
            <a:r>
              <a:rPr lang="nl-NL" sz="1800" dirty="0" err="1" smtClean="0"/>
              <a:t>survived</a:t>
            </a:r>
            <a:endParaRPr lang="nl-NL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7532188" y="1916832"/>
            <a:ext cx="143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36%: percentage of </a:t>
            </a:r>
            <a:r>
              <a:rPr lang="nl-NL" sz="1800" dirty="0" err="1" smtClean="0"/>
              <a:t>all</a:t>
            </a:r>
            <a:r>
              <a:rPr lang="nl-NL" sz="1800" dirty="0" smtClean="0"/>
              <a:t> cases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49001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</a:t>
            </a:r>
            <a:r>
              <a:rPr lang="nl-NL" dirty="0" smtClean="0"/>
              <a:t> of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933384"/>
          </a:xfrm>
        </p:spPr>
        <p:txBody>
          <a:bodyPr/>
          <a:lstStyle/>
          <a:p>
            <a:r>
              <a:rPr lang="nl-NL" sz="2400" dirty="0" err="1" smtClean="0"/>
              <a:t>Advantages</a:t>
            </a:r>
            <a:endParaRPr lang="nl-NL" sz="2400" dirty="0" smtClean="0"/>
          </a:p>
          <a:p>
            <a:pPr lvl="1"/>
            <a:r>
              <a:rPr lang="nl-NL" sz="2400" dirty="0" smtClean="0"/>
              <a:t>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interpret</a:t>
            </a:r>
            <a:endParaRPr lang="nl-NL" sz="2400" dirty="0" smtClean="0"/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a ‘black box’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pPr lvl="1"/>
            <a:r>
              <a:rPr lang="nl-NL" sz="2400" dirty="0" smtClean="0"/>
              <a:t>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communicate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professionals, e.g. </a:t>
            </a:r>
            <a:r>
              <a:rPr lang="nl-NL" sz="2400" dirty="0" err="1" smtClean="0"/>
              <a:t>clinicians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err="1" smtClean="0"/>
              <a:t>Disadvantes</a:t>
            </a:r>
            <a:endParaRPr lang="nl-NL" sz="2400" dirty="0" smtClean="0"/>
          </a:p>
          <a:p>
            <a:pPr lvl="1"/>
            <a:r>
              <a:rPr lang="nl-NL" sz="2400" dirty="0" err="1" smtClean="0"/>
              <a:t>Overfits</a:t>
            </a:r>
            <a:r>
              <a:rPr lang="nl-NL" sz="2400" dirty="0" smtClean="0"/>
              <a:t> </a:t>
            </a:r>
            <a:r>
              <a:rPr lang="nl-NL" sz="2400" dirty="0" err="1" smtClean="0"/>
              <a:t>easily</a:t>
            </a:r>
            <a:r>
              <a:rPr lang="nl-NL" sz="2400" dirty="0" smtClean="0"/>
              <a:t> (</a:t>
            </a:r>
            <a:r>
              <a:rPr lang="nl-NL" sz="2400" i="1" dirty="0" err="1" smtClean="0"/>
              <a:t>pruning</a:t>
            </a:r>
            <a:r>
              <a:rPr lang="nl-NL" sz="2400" dirty="0" smtClean="0"/>
              <a:t> </a:t>
            </a:r>
            <a:r>
              <a:rPr lang="nl-NL" sz="2400" dirty="0" err="1" smtClean="0"/>
              <a:t>helps</a:t>
            </a:r>
            <a:r>
              <a:rPr lang="nl-NL" sz="2400" dirty="0" smtClean="0"/>
              <a:t>)</a:t>
            </a:r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a </a:t>
            </a:r>
            <a:r>
              <a:rPr lang="nl-NL" sz="2400" dirty="0" err="1" smtClean="0"/>
              <a:t>very</a:t>
            </a:r>
            <a:r>
              <a:rPr lang="nl-NL" sz="2400" dirty="0" smtClean="0"/>
              <a:t> strong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in </a:t>
            </a:r>
            <a:r>
              <a:rPr lang="nl-NL" sz="2400" dirty="0" err="1" smtClean="0"/>
              <a:t>terms</a:t>
            </a:r>
            <a:r>
              <a:rPr lang="nl-NL" sz="2400" dirty="0" smtClean="0"/>
              <a:t> of </a:t>
            </a:r>
            <a:r>
              <a:rPr lang="nl-NL" sz="2400" dirty="0" err="1" smtClean="0"/>
              <a:t>prediction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1586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Pruning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672048"/>
          </a:xfrm>
        </p:spPr>
        <p:txBody>
          <a:bodyPr/>
          <a:lstStyle/>
          <a:p>
            <a:r>
              <a:rPr lang="nl-NL" sz="2400" dirty="0" err="1" smtClean="0"/>
              <a:t>Pruning</a:t>
            </a:r>
            <a:r>
              <a:rPr lang="nl-NL" sz="2400" dirty="0" smtClean="0"/>
              <a:t> </a:t>
            </a:r>
            <a:r>
              <a:rPr lang="nl-NL" sz="2400" dirty="0" err="1" smtClean="0"/>
              <a:t>removes</a:t>
            </a:r>
            <a:r>
              <a:rPr lang="nl-NL" sz="2400" dirty="0" smtClean="0"/>
              <a:t> </a:t>
            </a:r>
            <a:r>
              <a:rPr lang="nl-NL" sz="2400" dirty="0" err="1" smtClean="0"/>
              <a:t>nodes</a:t>
            </a:r>
            <a:r>
              <a:rPr lang="nl-NL" sz="2400" dirty="0" smtClean="0"/>
              <a:t> from the tree </a:t>
            </a:r>
            <a:r>
              <a:rPr lang="nl-NL" sz="2400" dirty="0" err="1" smtClean="0"/>
              <a:t>using</a:t>
            </a:r>
            <a:r>
              <a:rPr lang="nl-NL" sz="2400" dirty="0" smtClean="0"/>
              <a:t> a </a:t>
            </a:r>
            <a:r>
              <a:rPr lang="nl-NL" sz="2400" dirty="0" err="1" smtClean="0"/>
              <a:t>certain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Many</a:t>
            </a:r>
            <a:r>
              <a:rPr lang="nl-NL" sz="2400" dirty="0" smtClean="0"/>
              <a:t> </a:t>
            </a:r>
            <a:r>
              <a:rPr lang="nl-NL" sz="2400" dirty="0" err="1" smtClean="0"/>
              <a:t>methods</a:t>
            </a:r>
            <a:r>
              <a:rPr lang="nl-NL" sz="2400" dirty="0" smtClean="0"/>
              <a:t> of </a:t>
            </a:r>
            <a:r>
              <a:rPr lang="nl-NL" sz="2400" dirty="0" err="1" smtClean="0"/>
              <a:t>pruning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Pruning</a:t>
            </a:r>
            <a:r>
              <a:rPr lang="nl-NL" sz="2400" dirty="0" smtClean="0"/>
              <a:t> </a:t>
            </a:r>
            <a:r>
              <a:rPr lang="nl-NL" sz="2400" dirty="0" err="1" smtClean="0"/>
              <a:t>reduces</a:t>
            </a:r>
            <a:r>
              <a:rPr lang="nl-NL" sz="2400" dirty="0" smtClean="0"/>
              <a:t> </a:t>
            </a:r>
            <a:r>
              <a:rPr lang="nl-NL" sz="2400" dirty="0" err="1" smtClean="0"/>
              <a:t>overfitting</a:t>
            </a:r>
            <a:endParaRPr lang="nl-NL" sz="2400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4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62000" y="1762125"/>
            <a:ext cx="7881938" cy="277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Decision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8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825389"/>
          </a:xfrm>
        </p:spPr>
        <p:txBody>
          <a:bodyPr/>
          <a:lstStyle/>
          <a:p>
            <a:r>
              <a:rPr lang="nl-NL" sz="2400" dirty="0" err="1"/>
              <a:t>Decision</a:t>
            </a:r>
            <a:r>
              <a:rPr lang="nl-NL" sz="2400" dirty="0"/>
              <a:t> tree</a:t>
            </a:r>
          </a:p>
          <a:p>
            <a:endParaRPr lang="nl-NL" sz="2400" dirty="0"/>
          </a:p>
          <a:p>
            <a:r>
              <a:rPr lang="nl-NL" sz="2400" dirty="0" smtClean="0"/>
              <a:t>Parameter setting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449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825389"/>
          </a:xfrm>
        </p:spPr>
        <p:txBody>
          <a:bodyPr/>
          <a:lstStyle/>
          <a:p>
            <a:r>
              <a:rPr lang="nl-NL" sz="2400" dirty="0" err="1"/>
              <a:t>Decision</a:t>
            </a:r>
            <a:r>
              <a:rPr lang="nl-NL" sz="2400" dirty="0"/>
              <a:t> tree</a:t>
            </a:r>
          </a:p>
          <a:p>
            <a:endParaRPr lang="nl-NL" sz="2400" dirty="0"/>
          </a:p>
          <a:p>
            <a:r>
              <a:rPr lang="nl-NL" sz="2400" dirty="0" smtClean="0"/>
              <a:t>Parameter setting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849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is </a:t>
            </a:r>
            <a:r>
              <a:rPr lang="nl-NL" sz="2400" dirty="0" err="1" smtClean="0"/>
              <a:t>an</a:t>
            </a:r>
            <a:r>
              <a:rPr lang="nl-NL" sz="2400" dirty="0" smtClean="0"/>
              <a:t> extension of </a:t>
            </a:r>
            <a:r>
              <a:rPr lang="nl-NL" sz="2400" dirty="0" err="1" smtClean="0"/>
              <a:t>decision</a:t>
            </a:r>
            <a:r>
              <a:rPr lang="nl-NL" sz="2400" dirty="0" smtClean="0"/>
              <a:t> tree (Ho, 1995; </a:t>
            </a:r>
            <a:r>
              <a:rPr lang="nl-NL" sz="2400" dirty="0" err="1" smtClean="0"/>
              <a:t>Breiman</a:t>
            </a:r>
            <a:r>
              <a:rPr lang="nl-NL" sz="2400" dirty="0" smtClean="0"/>
              <a:t>, 2001)</a:t>
            </a:r>
          </a:p>
          <a:p>
            <a:endParaRPr lang="nl-NL" sz="2400" dirty="0"/>
          </a:p>
          <a:p>
            <a:r>
              <a:rPr lang="nl-NL" sz="2400" dirty="0" err="1" smtClean="0"/>
              <a:t>Intuition</a:t>
            </a:r>
            <a:r>
              <a:rPr lang="nl-NL" sz="2400" dirty="0" smtClean="0"/>
              <a:t>:</a:t>
            </a:r>
          </a:p>
          <a:p>
            <a:pPr lvl="1"/>
            <a:r>
              <a:rPr lang="nl-NL" sz="2200" dirty="0" err="1"/>
              <a:t>G</a:t>
            </a:r>
            <a:r>
              <a:rPr lang="nl-NL" sz="2200" dirty="0" err="1" smtClean="0"/>
              <a:t>row</a:t>
            </a:r>
            <a:r>
              <a:rPr lang="nl-NL" sz="2200" dirty="0" smtClean="0"/>
              <a:t> </a:t>
            </a:r>
            <a:r>
              <a:rPr lang="nl-NL" sz="2200" dirty="0" err="1" smtClean="0"/>
              <a:t>many</a:t>
            </a:r>
            <a:r>
              <a:rPr lang="nl-NL" sz="2200" dirty="0" smtClean="0"/>
              <a:t> different trees</a:t>
            </a:r>
          </a:p>
          <a:p>
            <a:pPr lvl="1"/>
            <a:r>
              <a:rPr lang="nl-NL" sz="2200" dirty="0"/>
              <a:t>T</a:t>
            </a:r>
            <a:r>
              <a:rPr lang="nl-NL" sz="2200" dirty="0" smtClean="0"/>
              <a:t>rain </a:t>
            </a:r>
            <a:r>
              <a:rPr lang="nl-NL" sz="2200" dirty="0" err="1" smtClean="0"/>
              <a:t>each</a:t>
            </a:r>
            <a:r>
              <a:rPr lang="nl-NL" sz="2200" dirty="0" smtClean="0"/>
              <a:t> on a different sample of the data</a:t>
            </a:r>
          </a:p>
          <a:p>
            <a:pPr lvl="1"/>
            <a:r>
              <a:rPr lang="nl-NL" sz="2200" dirty="0" smtClean="0"/>
              <a:t>Let </a:t>
            </a:r>
            <a:r>
              <a:rPr lang="nl-NL" sz="2200" dirty="0" err="1" smtClean="0"/>
              <a:t>them</a:t>
            </a:r>
            <a:r>
              <a:rPr lang="nl-NL" sz="2200" dirty="0" smtClean="0"/>
              <a:t> </a:t>
            </a:r>
            <a:r>
              <a:rPr lang="nl-NL" sz="2200" dirty="0" err="1" smtClean="0"/>
              <a:t>vote</a:t>
            </a:r>
            <a:r>
              <a:rPr lang="nl-NL" sz="2200" dirty="0" smtClean="0"/>
              <a:t> on the case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predicted</a:t>
            </a:r>
            <a:endParaRPr lang="nl-NL" sz="2200" dirty="0" smtClean="0"/>
          </a:p>
          <a:p>
            <a:pPr lvl="1"/>
            <a:endParaRPr lang="nl-NL" sz="22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improves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 (at the </a:t>
            </a:r>
            <a:r>
              <a:rPr lang="nl-NL" sz="2400" dirty="0" err="1" smtClean="0"/>
              <a:t>cost</a:t>
            </a:r>
            <a:r>
              <a:rPr lang="nl-NL" sz="2400" dirty="0" smtClean="0"/>
              <a:t> of </a:t>
            </a:r>
            <a:r>
              <a:rPr lang="nl-NL" sz="2400" dirty="0" err="1" smtClean="0"/>
              <a:t>interpretability</a:t>
            </a:r>
            <a:r>
              <a:rPr lang="nl-NL" sz="2400" dirty="0" smtClean="0"/>
              <a:t>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4828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768752" cy="5076564"/>
          </a:xfrm>
        </p:spPr>
      </p:pic>
    </p:spTree>
    <p:extLst>
      <p:ext uri="{BB962C8B-B14F-4D97-AF65-F5344CB8AC3E}">
        <p14:creationId xmlns:p14="http://schemas.microsoft.com/office/powerpoint/2010/main" val="322484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Feature </a:t>
            </a:r>
            <a:r>
              <a:rPr lang="nl-NL" dirty="0" err="1" smtClean="0"/>
              <a:t>importance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975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62000" y="1762125"/>
            <a:ext cx="7881938" cy="277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8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smtClean="0"/>
              <a:t>Time </a:t>
            </a:r>
            <a:r>
              <a:rPr lang="nl-NL" sz="2800" dirty="0" err="1" smtClean="0"/>
              <a:t>for</a:t>
            </a:r>
            <a:r>
              <a:rPr lang="nl-NL" sz="2800" dirty="0" smtClean="0"/>
              <a:t> </a:t>
            </a:r>
            <a:r>
              <a:rPr lang="nl-NL" sz="2800" dirty="0" err="1" smtClean="0"/>
              <a:t>working</a:t>
            </a:r>
            <a:r>
              <a:rPr lang="nl-NL" sz="2800" dirty="0" smtClean="0"/>
              <a:t> on </a:t>
            </a:r>
            <a:r>
              <a:rPr lang="nl-NL" sz="2800" dirty="0" err="1" smtClean="0"/>
              <a:t>assignments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97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46769"/>
          </a:xfrm>
        </p:spPr>
        <p:txBody>
          <a:bodyPr/>
          <a:lstStyle/>
          <a:p>
            <a:r>
              <a:rPr lang="nl-NL" sz="2000" dirty="0"/>
              <a:t>MNIST data set </a:t>
            </a:r>
            <a:r>
              <a:rPr lang="nl-NL" sz="2000" dirty="0" err="1"/>
              <a:t>by</a:t>
            </a:r>
            <a:r>
              <a:rPr lang="nl-NL" sz="2000" dirty="0"/>
              <a:t> Josef </a:t>
            </a:r>
            <a:r>
              <a:rPr lang="nl-NL" sz="2000" dirty="0" err="1"/>
              <a:t>Steppan</a:t>
            </a:r>
            <a:r>
              <a:rPr lang="nl-NL" sz="2000" dirty="0"/>
              <a:t> (CC-BY-SA)</a:t>
            </a:r>
          </a:p>
          <a:p>
            <a:r>
              <a:rPr lang="nl-NL" sz="2000" dirty="0"/>
              <a:t>Spam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Etonic</a:t>
            </a:r>
            <a:r>
              <a:rPr lang="nl-NL" sz="2000" dirty="0"/>
              <a:t> (CC-BY-SA</a:t>
            </a:r>
            <a:r>
              <a:rPr lang="nl-NL" sz="2000" dirty="0" smtClean="0"/>
              <a:t>)</a:t>
            </a:r>
          </a:p>
          <a:p>
            <a:r>
              <a:rPr lang="nl-NL" sz="2000" i="1" dirty="0" smtClean="0"/>
              <a:t>k</a:t>
            </a:r>
            <a:r>
              <a:rPr lang="nl-NL" sz="2000" dirty="0" smtClean="0"/>
              <a:t>-NN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Antti</a:t>
            </a:r>
            <a:r>
              <a:rPr lang="nl-NL" sz="2000" dirty="0" smtClean="0"/>
              <a:t> </a:t>
            </a:r>
            <a:r>
              <a:rPr lang="nl-NL" sz="2000" dirty="0" err="1" smtClean="0"/>
              <a:t>Ajanki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Neural </a:t>
            </a:r>
            <a:r>
              <a:rPr lang="nl-NL" sz="2000" dirty="0" err="1" smtClean="0"/>
              <a:t>network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Cburnett</a:t>
            </a:r>
            <a:r>
              <a:rPr lang="nl-NL" sz="2000" dirty="0" smtClean="0"/>
              <a:t> (CC-BY-SA)</a:t>
            </a:r>
            <a:endParaRPr lang="nl-NL" sz="2000" dirty="0"/>
          </a:p>
          <a:p>
            <a:r>
              <a:rPr lang="nl-NL" sz="2000" dirty="0" smtClean="0"/>
              <a:t>Titanic survival tree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DIary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Random </a:t>
            </a:r>
            <a:r>
              <a:rPr lang="nl-NL" sz="2000" dirty="0" err="1" smtClean="0"/>
              <a:t>Forest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Venkata</a:t>
            </a:r>
            <a:r>
              <a:rPr lang="nl-NL" sz="2000" dirty="0" smtClean="0"/>
              <a:t> </a:t>
            </a:r>
            <a:r>
              <a:rPr lang="nl-NL" sz="2000" dirty="0" err="1" smtClean="0"/>
              <a:t>Jagannath</a:t>
            </a:r>
            <a:r>
              <a:rPr lang="nl-NL" sz="2000" dirty="0" smtClean="0"/>
              <a:t> (CC-BY-SA)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439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45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83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en-US" sz="2400" dirty="0"/>
              <a:t>‘the study of algorithms and statistical models that computer systems use to progressively improve their performance on a specific task.’ (Wikipedia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Supervised learning vs. unsupervised learning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Classification vs. regression</a:t>
            </a:r>
          </a:p>
          <a:p>
            <a:endParaRPr lang="en-US" sz="2400" dirty="0"/>
          </a:p>
          <a:p>
            <a:r>
              <a:rPr lang="en-US" sz="2400" dirty="0" smtClean="0"/>
              <a:t>Algorithm: </a:t>
            </a:r>
            <a:r>
              <a:rPr lang="en-US" sz="2400" i="1" dirty="0" smtClean="0"/>
              <a:t>k</a:t>
            </a:r>
            <a:r>
              <a:rPr lang="en-US" sz="2400" dirty="0" smtClean="0"/>
              <a:t>-nearest neighbor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976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177" y="1658595"/>
            <a:ext cx="161297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51" y="1853134"/>
            <a:ext cx="2182592" cy="132645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3" y="5083722"/>
            <a:ext cx="1578373" cy="142771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00" y="3349888"/>
            <a:ext cx="1976937" cy="148270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6"/>
          <a:srcRect t="17262" b="10010"/>
          <a:stretch/>
        </p:blipFill>
        <p:spPr>
          <a:xfrm>
            <a:off x="5781000" y="3380619"/>
            <a:ext cx="2828886" cy="1152129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2953229" y="2117066"/>
            <a:ext cx="166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7"/>
              </a:rPr>
              <a:t>Neural </a:t>
            </a:r>
            <a:r>
              <a:rPr lang="nl-NL" dirty="0" err="1">
                <a:hlinkClick r:id="rId7"/>
              </a:rPr>
              <a:t>network</a:t>
            </a:r>
            <a:r>
              <a:rPr lang="nl-NL" dirty="0">
                <a:hlinkClick r:id="rId7"/>
              </a:rPr>
              <a:t> (</a:t>
            </a:r>
            <a:r>
              <a:rPr lang="nl-NL" dirty="0" err="1">
                <a:hlinkClick r:id="rId7"/>
              </a:rPr>
              <a:t>deep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learning</a:t>
            </a:r>
            <a:r>
              <a:rPr lang="nl-NL" dirty="0">
                <a:hlinkClick r:id="rId7"/>
              </a:rPr>
              <a:t>)</a:t>
            </a:r>
          </a:p>
          <a:p>
            <a:r>
              <a:rPr lang="nl-NL" dirty="0" err="1">
                <a:hlinkClick r:id="rId7"/>
              </a:rPr>
              <a:t>playground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13" y="4901339"/>
            <a:ext cx="1619250" cy="1074420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1256441" y="125357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5915286" y="120595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Applications</a:t>
            </a:r>
          </a:p>
        </p:txBody>
      </p:sp>
      <p:sp>
        <p:nvSpPr>
          <p:cNvPr id="14" name="Rechthoek 13"/>
          <p:cNvSpPr/>
          <p:nvPr/>
        </p:nvSpPr>
        <p:spPr>
          <a:xfrm>
            <a:off x="2953230" y="3799006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2953230" y="560339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/>
              <a:t>k</a:t>
            </a:r>
            <a:r>
              <a:rPr lang="nl-NL" dirty="0"/>
              <a:t>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neighbor</a:t>
            </a:r>
            <a:endParaRPr lang="nl-NL" i="1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894363" y="465808"/>
            <a:ext cx="6172200" cy="579438"/>
          </a:xfrm>
        </p:spPr>
        <p:txBody>
          <a:bodyPr/>
          <a:lstStyle/>
          <a:p>
            <a:r>
              <a:rPr lang="nl-NL" dirty="0" smtClean="0"/>
              <a:t>More machine </a:t>
            </a:r>
            <a:r>
              <a:rPr lang="nl-NL" dirty="0" err="1" smtClean="0"/>
              <a:t>learning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6588224" y="6344350"/>
            <a:ext cx="2151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err="1" smtClean="0"/>
              <a:t>And</a:t>
            </a:r>
            <a:r>
              <a:rPr lang="nl-NL" i="1" dirty="0" smtClean="0"/>
              <a:t> </a:t>
            </a:r>
            <a:r>
              <a:rPr lang="nl-NL" i="1" dirty="0" err="1" smtClean="0"/>
              <a:t>many</a:t>
            </a:r>
            <a:r>
              <a:rPr lang="nl-NL" i="1" dirty="0" smtClean="0"/>
              <a:t>, </a:t>
            </a:r>
            <a:r>
              <a:rPr lang="nl-NL" i="1" dirty="0" err="1" smtClean="0"/>
              <a:t>many</a:t>
            </a:r>
            <a:r>
              <a:rPr lang="nl-NL" i="1" dirty="0" smtClean="0"/>
              <a:t> more…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86762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825389"/>
          </a:xfrm>
        </p:spPr>
        <p:txBody>
          <a:bodyPr/>
          <a:lstStyle/>
          <a:p>
            <a:r>
              <a:rPr lang="nl-NL" sz="2400" dirty="0" err="1"/>
              <a:t>Decision</a:t>
            </a:r>
            <a:r>
              <a:rPr lang="nl-NL" sz="2400" dirty="0"/>
              <a:t> tree</a:t>
            </a:r>
          </a:p>
          <a:p>
            <a:endParaRPr lang="nl-NL" sz="2400" dirty="0"/>
          </a:p>
          <a:p>
            <a:r>
              <a:rPr lang="nl-NL" sz="2400" dirty="0" smtClean="0"/>
              <a:t>Parameter setting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01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tree: </a:t>
            </a:r>
            <a:r>
              <a:rPr lang="nl-NL" dirty="0" err="1" smtClean="0"/>
              <a:t>intuition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61665"/>
          </a:xfrm>
        </p:spPr>
        <p:txBody>
          <a:bodyPr/>
          <a:lstStyle/>
          <a:p>
            <a:r>
              <a:rPr lang="nl-NL" sz="2400" dirty="0" smtClean="0"/>
              <a:t>I </a:t>
            </a:r>
            <a:r>
              <a:rPr lang="nl-NL" sz="2400" dirty="0" err="1" smtClean="0"/>
              <a:t>need</a:t>
            </a:r>
            <a:r>
              <a:rPr lang="nl-NL" sz="2400" dirty="0" smtClean="0"/>
              <a:t> a </a:t>
            </a:r>
            <a:r>
              <a:rPr lang="nl-NL" sz="2400" dirty="0" err="1" smtClean="0"/>
              <a:t>volunteer</a:t>
            </a:r>
            <a:r>
              <a:rPr lang="nl-NL" sz="2400" dirty="0" smtClean="0"/>
              <a:t>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014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 bwMode="auto">
          <a:xfrm>
            <a:off x="6633064" y="221752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al 16"/>
          <p:cNvSpPr/>
          <p:nvPr/>
        </p:nvSpPr>
        <p:spPr bwMode="auto">
          <a:xfrm>
            <a:off x="5968631" y="120490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al 15"/>
          <p:cNvSpPr/>
          <p:nvPr/>
        </p:nvSpPr>
        <p:spPr bwMode="auto">
          <a:xfrm>
            <a:off x="7418131" y="179068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</a:t>
            </a:r>
            <a:r>
              <a:rPr lang="nl-NL" dirty="0" err="1" smtClean="0"/>
              <a:t>algorith</a:t>
            </a:r>
            <a:r>
              <a:rPr lang="nl-NL" dirty="0" err="1"/>
              <a:t>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6586" y="1613765"/>
            <a:ext cx="3659390" cy="4302716"/>
          </a:xfrm>
        </p:spPr>
        <p:txBody>
          <a:bodyPr/>
          <a:lstStyle/>
          <a:p>
            <a:r>
              <a:rPr lang="nl-NL" sz="1800" dirty="0" err="1" smtClean="0"/>
              <a:t>Choose</a:t>
            </a:r>
            <a:r>
              <a:rPr lang="nl-NL" sz="1800" dirty="0" smtClean="0"/>
              <a:t> a Y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At </a:t>
            </a:r>
            <a:r>
              <a:rPr lang="nl-NL" sz="1800" dirty="0" err="1" smtClean="0"/>
              <a:t>each</a:t>
            </a:r>
            <a:r>
              <a:rPr lang="nl-NL" sz="1800" dirty="0" smtClean="0"/>
              <a:t> node of the tree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X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&amp; </a:t>
            </a:r>
            <a:r>
              <a:rPr lang="nl-NL" sz="1800" dirty="0" err="1" smtClean="0"/>
              <a:t>cut-off</a:t>
            </a:r>
            <a:r>
              <a:rPr lang="nl-NL" sz="1800" dirty="0" smtClean="0"/>
              <a:t> point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produces</a:t>
            </a:r>
            <a:r>
              <a:rPr lang="nl-NL" sz="1800" dirty="0" smtClean="0"/>
              <a:t> the </a:t>
            </a:r>
            <a:r>
              <a:rPr lang="nl-NL" sz="1800" dirty="0" err="1" smtClean="0"/>
              <a:t>optimal</a:t>
            </a:r>
            <a:r>
              <a:rPr lang="nl-NL" sz="1800" dirty="0" smtClean="0"/>
              <a:t> split </a:t>
            </a:r>
            <a:r>
              <a:rPr lang="nl-NL" sz="1800" dirty="0" err="1" smtClean="0"/>
              <a:t>for</a:t>
            </a:r>
            <a:r>
              <a:rPr lang="nl-NL" sz="1800" dirty="0" smtClean="0"/>
              <a:t> the Y </a:t>
            </a:r>
            <a:r>
              <a:rPr lang="nl-NL" sz="1800" dirty="0" err="1" smtClean="0"/>
              <a:t>variable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err="1" smtClean="0"/>
              <a:t>Optimal</a:t>
            </a:r>
            <a:r>
              <a:rPr lang="nl-NL" sz="1800" dirty="0" smtClean="0"/>
              <a:t>: large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difference</a:t>
            </a:r>
            <a:r>
              <a:rPr lang="nl-NL" sz="1800" dirty="0" smtClean="0"/>
              <a:t>)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branches, small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similarity</a:t>
            </a:r>
            <a:r>
              <a:rPr lang="nl-NL" sz="1800" dirty="0" smtClean="0"/>
              <a:t>) </a:t>
            </a:r>
            <a:r>
              <a:rPr lang="nl-NL" sz="1800" dirty="0" err="1" smtClean="0"/>
              <a:t>within</a:t>
            </a:r>
            <a:r>
              <a:rPr lang="nl-NL" sz="1800" dirty="0" smtClean="0"/>
              <a:t> </a:t>
            </a:r>
            <a:r>
              <a:rPr lang="nl-NL" sz="1800" dirty="0" err="1" smtClean="0"/>
              <a:t>branch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Stop </a:t>
            </a:r>
            <a:r>
              <a:rPr lang="nl-NL" sz="1800" dirty="0" err="1" smtClean="0"/>
              <a:t>when</a:t>
            </a:r>
            <a:r>
              <a:rPr lang="nl-NL" sz="1800" dirty="0" smtClean="0"/>
              <a:t> </a:t>
            </a:r>
            <a:r>
              <a:rPr lang="nl-NL" sz="1800" dirty="0" err="1" smtClean="0"/>
              <a:t>you</a:t>
            </a:r>
            <a:r>
              <a:rPr lang="nl-NL" sz="1800" dirty="0" smtClean="0"/>
              <a:t> have ‘pure’ </a:t>
            </a:r>
            <a:r>
              <a:rPr lang="nl-NL" sz="1800" dirty="0" err="1" smtClean="0"/>
              <a:t>leaves</a:t>
            </a:r>
            <a:endParaRPr lang="nl-NL" sz="1800" dirty="0"/>
          </a:p>
        </p:txBody>
      </p:sp>
      <p:sp>
        <p:nvSpPr>
          <p:cNvPr id="5" name="Ovaal 4"/>
          <p:cNvSpPr/>
          <p:nvPr/>
        </p:nvSpPr>
        <p:spPr bwMode="auto">
          <a:xfrm>
            <a:off x="6061525" y="153839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429087" y="133658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6570443" y="203386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466455" y="17003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6908227" y="141233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al 9"/>
          <p:cNvSpPr/>
          <p:nvPr/>
        </p:nvSpPr>
        <p:spPr bwMode="auto">
          <a:xfrm>
            <a:off x="7061967" y="177161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al 10"/>
          <p:cNvSpPr/>
          <p:nvPr/>
        </p:nvSpPr>
        <p:spPr bwMode="auto">
          <a:xfrm>
            <a:off x="7165955" y="207871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al 11"/>
          <p:cNvSpPr/>
          <p:nvPr/>
        </p:nvSpPr>
        <p:spPr bwMode="auto">
          <a:xfrm>
            <a:off x="6913779" y="232189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al 12"/>
          <p:cNvSpPr/>
          <p:nvPr/>
        </p:nvSpPr>
        <p:spPr bwMode="auto">
          <a:xfrm>
            <a:off x="7349999" y="1288685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6196844" y="1889844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al 14"/>
          <p:cNvSpPr/>
          <p:nvPr/>
        </p:nvSpPr>
        <p:spPr bwMode="auto">
          <a:xfrm>
            <a:off x="6781787" y="121294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Pijl-omlaag 18"/>
          <p:cNvSpPr/>
          <p:nvPr/>
        </p:nvSpPr>
        <p:spPr bwMode="auto">
          <a:xfrm rot="1931679">
            <a:off x="6135886" y="2960666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ijl-omlaag 19"/>
          <p:cNvSpPr/>
          <p:nvPr/>
        </p:nvSpPr>
        <p:spPr bwMode="auto">
          <a:xfrm rot="18922623">
            <a:off x="7650314" y="2946361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al 20"/>
          <p:cNvSpPr/>
          <p:nvPr/>
        </p:nvSpPr>
        <p:spPr bwMode="auto">
          <a:xfrm>
            <a:off x="5615020" y="378162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al 21"/>
          <p:cNvSpPr/>
          <p:nvPr/>
        </p:nvSpPr>
        <p:spPr bwMode="auto">
          <a:xfrm>
            <a:off x="5968631" y="416691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al 22"/>
          <p:cNvSpPr/>
          <p:nvPr/>
        </p:nvSpPr>
        <p:spPr bwMode="auto">
          <a:xfrm>
            <a:off x="6070482" y="3651119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al 23"/>
          <p:cNvSpPr/>
          <p:nvPr/>
        </p:nvSpPr>
        <p:spPr bwMode="auto">
          <a:xfrm>
            <a:off x="5516000" y="421237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al 24"/>
          <p:cNvSpPr/>
          <p:nvPr/>
        </p:nvSpPr>
        <p:spPr bwMode="auto">
          <a:xfrm>
            <a:off x="6019557" y="449755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al 25"/>
          <p:cNvSpPr/>
          <p:nvPr/>
        </p:nvSpPr>
        <p:spPr bwMode="auto">
          <a:xfrm>
            <a:off x="5785334" y="360255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al 26"/>
          <p:cNvSpPr/>
          <p:nvPr/>
        </p:nvSpPr>
        <p:spPr bwMode="auto">
          <a:xfrm>
            <a:off x="5580112" y="347709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al 27"/>
          <p:cNvSpPr/>
          <p:nvPr/>
        </p:nvSpPr>
        <p:spPr bwMode="auto">
          <a:xfrm>
            <a:off x="6349556" y="377000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6286007" y="401489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al 29"/>
          <p:cNvSpPr/>
          <p:nvPr/>
        </p:nvSpPr>
        <p:spPr bwMode="auto">
          <a:xfrm>
            <a:off x="7765126" y="365111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al 30"/>
          <p:cNvSpPr/>
          <p:nvPr/>
        </p:nvSpPr>
        <p:spPr bwMode="auto">
          <a:xfrm>
            <a:off x="8247580" y="3907468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8001515" y="405804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8279819" y="405861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al 33"/>
          <p:cNvSpPr/>
          <p:nvPr/>
        </p:nvSpPr>
        <p:spPr bwMode="auto">
          <a:xfrm>
            <a:off x="7567098" y="393915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ijl-omlaag 34"/>
          <p:cNvSpPr/>
          <p:nvPr/>
        </p:nvSpPr>
        <p:spPr bwMode="auto">
          <a:xfrm rot="1931679">
            <a:off x="5341276" y="4914265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Pijl-omlaag 35"/>
          <p:cNvSpPr/>
          <p:nvPr/>
        </p:nvSpPr>
        <p:spPr bwMode="auto">
          <a:xfrm rot="18922623">
            <a:off x="6607641" y="4939518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4426214" y="6040857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4677992" y="603046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al 38"/>
          <p:cNvSpPr/>
          <p:nvPr/>
        </p:nvSpPr>
        <p:spPr bwMode="auto">
          <a:xfrm>
            <a:off x="4605751" y="576608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4966024" y="601978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al 40"/>
          <p:cNvSpPr/>
          <p:nvPr/>
        </p:nvSpPr>
        <p:spPr bwMode="auto">
          <a:xfrm>
            <a:off x="5032861" y="577675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al 41"/>
          <p:cNvSpPr/>
          <p:nvPr/>
        </p:nvSpPr>
        <p:spPr bwMode="auto">
          <a:xfrm>
            <a:off x="6412363" y="562827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al 42"/>
          <p:cNvSpPr/>
          <p:nvPr/>
        </p:nvSpPr>
        <p:spPr bwMode="auto">
          <a:xfrm>
            <a:off x="6775839" y="556985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al 43"/>
          <p:cNvSpPr/>
          <p:nvPr/>
        </p:nvSpPr>
        <p:spPr bwMode="auto">
          <a:xfrm>
            <a:off x="4803996" y="548872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al 44"/>
          <p:cNvSpPr/>
          <p:nvPr/>
        </p:nvSpPr>
        <p:spPr bwMode="auto">
          <a:xfrm>
            <a:off x="5326988" y="56881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604799" y="2953871"/>
            <a:ext cx="102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Uses</a:t>
            </a:r>
            <a:r>
              <a:rPr lang="nl-NL" dirty="0" smtClean="0"/>
              <a:t> Mac  computer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5828080" y="5146548"/>
            <a:ext cx="77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Into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49" name="Tekstvak 48"/>
          <p:cNvSpPr txBox="1"/>
          <p:nvPr/>
        </p:nvSpPr>
        <p:spPr>
          <a:xfrm>
            <a:off x="5266161" y="1562029"/>
            <a:ext cx="778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Predict</a:t>
            </a:r>
            <a:endParaRPr lang="nl-NL" dirty="0" smtClean="0"/>
          </a:p>
          <a:p>
            <a:r>
              <a:rPr lang="nl-NL" dirty="0" smtClean="0"/>
              <a:t>iPhone users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429067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362</Words>
  <Application>Microsoft Office PowerPoint</Application>
  <PresentationFormat>Diavoorstelling (4:3)</PresentationFormat>
  <Paragraphs>119</Paragraphs>
  <Slides>21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Zapf Dingbats</vt:lpstr>
      <vt:lpstr>HUoverhead[1]</vt:lpstr>
      <vt:lpstr>Data-driven learning W6 L2: Machine learning: supervised learning Decision trees and Random Forest  </vt:lpstr>
      <vt:lpstr>Check-in</vt:lpstr>
      <vt:lpstr>Intro</vt:lpstr>
      <vt:lpstr>Feedback</vt:lpstr>
      <vt:lpstr>Recap</vt:lpstr>
      <vt:lpstr>More machine learning…</vt:lpstr>
      <vt:lpstr>Topics</vt:lpstr>
      <vt:lpstr>Decision tree: intuition</vt:lpstr>
      <vt:lpstr>Decision tree algorithm</vt:lpstr>
      <vt:lpstr>Titanic decision tree</vt:lpstr>
      <vt:lpstr>Pros and cons of decision tree</vt:lpstr>
      <vt:lpstr>Pruning</vt:lpstr>
      <vt:lpstr>Exercise 1</vt:lpstr>
      <vt:lpstr>Topics</vt:lpstr>
      <vt:lpstr>Topics</vt:lpstr>
      <vt:lpstr>Random Forest</vt:lpstr>
      <vt:lpstr>Random Forest</vt:lpstr>
      <vt:lpstr>Feature importance</vt:lpstr>
      <vt:lpstr>Exercise 2</vt:lpstr>
      <vt:lpstr>Time for working on assignments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19</cp:revision>
  <cp:lastPrinted>2005-06-13T08:01:16Z</cp:lastPrinted>
  <dcterms:created xsi:type="dcterms:W3CDTF">2007-11-06T09:59:11Z</dcterms:created>
  <dcterms:modified xsi:type="dcterms:W3CDTF">2018-12-16T11:08:00Z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