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2398184" y="2286000"/>
            <a:ext cx="8777816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398184" y="3886201"/>
            <a:ext cx="8777816" cy="338554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12/16/2018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216773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3055240" y="1762126"/>
            <a:ext cx="8470011" cy="2222147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12/16/2018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35407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98467" y="609600"/>
            <a:ext cx="1169551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5519013" y="609600"/>
            <a:ext cx="3176254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12/16/2018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7260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7600" y="609600"/>
            <a:ext cx="82296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016001" y="1762126"/>
            <a:ext cx="5151967" cy="265303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71167" y="1762126"/>
            <a:ext cx="5154084" cy="265303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1016000" y="6248400"/>
            <a:ext cx="18288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12/16/2018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82092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7600" y="609600"/>
            <a:ext cx="82296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1016001" y="1762126"/>
            <a:ext cx="5151967" cy="52322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71167" y="1762126"/>
            <a:ext cx="5154084" cy="265303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1016000" y="6248400"/>
            <a:ext cx="18288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12/16/2018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57715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7600" y="609600"/>
            <a:ext cx="82296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1016000" y="1762126"/>
            <a:ext cx="10509251" cy="52322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016000" y="6248400"/>
            <a:ext cx="18288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12/16/2018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4817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7600" y="609600"/>
            <a:ext cx="82296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1016000" y="1762126"/>
            <a:ext cx="10509251" cy="52322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016000" y="6248400"/>
            <a:ext cx="18288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12/16/2018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924454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7600" y="609600"/>
            <a:ext cx="82296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1016001" y="1762126"/>
            <a:ext cx="5151967" cy="265303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71167" y="1762126"/>
            <a:ext cx="5154084" cy="265303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1016000" y="6248400"/>
            <a:ext cx="18288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12/16/2018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23577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12/16/2018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60229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4006790"/>
            <a:ext cx="10363200" cy="40011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12/16/2018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0738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016001" y="1762126"/>
            <a:ext cx="5151967" cy="2431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71167" y="1762126"/>
            <a:ext cx="5154084" cy="2431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12/16/2018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1015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832863"/>
            <a:ext cx="10972800" cy="584775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343878"/>
            <a:ext cx="5386917" cy="8309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21236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343878"/>
            <a:ext cx="5389033" cy="8309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21236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12/16/2018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4311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12/16/2018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2754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12/16/2018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3221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27761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12/16/2018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67388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12/16/2018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12955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1117600" y="609600"/>
            <a:ext cx="822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1016000" y="1762126"/>
            <a:ext cx="10509251" cy="222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12/16/2018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362344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sa=t&amp;rct=j&amp;q=&amp;esrc=s&amp;source=web&amp;cd=1&amp;cad=rja&amp;uact=8&amp;ved=2ahUKEwjb9uy46f7eAhUDCRoKHQJ-AToQFjAAegQICBAC&amp;url=https://www.perceptualedge.com/articles/visual_business_intelligence/save_the_pies_for_dessert.pdf&amp;usg=AOvVaw028_adqzITh5jP7qRNOAH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7.png"/><Relationship Id="rId7" Type="http://schemas.openxmlformats.org/officeDocument/2006/relationships/hyperlink" Target="https://playground.tensorflow.org/#activation=tanh&amp;batchSize=10&amp;dataset=circle&amp;regDataset=reg-plane&amp;learningRate=0.03&amp;regularizationRate=0&amp;noise=0&amp;networkShape=4,2&amp;seed=0.14681&amp;showTestData=false&amp;discretize=false&amp;percTrainData=50&amp;x=true&amp;y=true&amp;xTimesY=false&amp;xSquared=false&amp;ySquared=false&amp;cosX=false&amp;sinX=false&amp;cosY=false&amp;sinY=false&amp;collectStats=false&amp;problem=classification&amp;initZero=false&amp;hideText=fals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3: sampling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79576" y="1556793"/>
            <a:ext cx="7881938" cy="5324535"/>
          </a:xfrm>
        </p:spPr>
        <p:txBody>
          <a:bodyPr/>
          <a:lstStyle/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Notebook: sampling</a:t>
            </a:r>
          </a:p>
          <a:p>
            <a:pPr>
              <a:buAutoNum type="arabicPeriod"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Load the class data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file from the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AutoNum type="arabicPeriod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random samples 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replacement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of n=1 of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random samples of n=5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means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of random samples of n=10</a:t>
            </a:r>
          </a:p>
          <a:p>
            <a:pPr>
              <a:buAutoNum type="arabicPeriod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density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plots of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list. Do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evidence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central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limit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theorem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>
              <a:buAutoNum type="arabicPeriod"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Extra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challenge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superimpose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density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plots in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plot,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differing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colors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07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Tips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graphs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86000" y="1762125"/>
            <a:ext cx="7881938" cy="5176802"/>
          </a:xfrm>
        </p:spPr>
        <p:txBody>
          <a:bodyPr/>
          <a:lstStyle/>
          <a:p>
            <a:r>
              <a:rPr lang="nl-NL" dirty="0" smtClean="0"/>
              <a:t>Keep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simple</a:t>
            </a:r>
            <a:r>
              <a:rPr lang="nl-NL" dirty="0" smtClean="0"/>
              <a:t>, </a:t>
            </a:r>
            <a:r>
              <a:rPr lang="nl-NL" dirty="0" err="1" smtClean="0"/>
              <a:t>stupid</a:t>
            </a:r>
            <a:r>
              <a:rPr lang="nl-NL" dirty="0" smtClean="0"/>
              <a:t> (KISS)</a:t>
            </a:r>
          </a:p>
          <a:p>
            <a:endParaRPr lang="nl-NL" dirty="0" smtClean="0"/>
          </a:p>
          <a:p>
            <a:r>
              <a:rPr lang="nl-NL" dirty="0"/>
              <a:t>Don’t </a:t>
            </a:r>
            <a:r>
              <a:rPr lang="nl-NL" dirty="0" err="1"/>
              <a:t>use</a:t>
            </a:r>
            <a:r>
              <a:rPr lang="nl-NL" dirty="0"/>
              <a:t> 3D</a:t>
            </a:r>
          </a:p>
          <a:p>
            <a:endParaRPr lang="nl-NL" dirty="0" smtClean="0"/>
          </a:p>
          <a:p>
            <a:r>
              <a:rPr lang="nl-NL" dirty="0" smtClean="0">
                <a:hlinkClick r:id="rId2"/>
              </a:rPr>
              <a:t>Don’t </a:t>
            </a:r>
            <a:r>
              <a:rPr lang="nl-NL" dirty="0" err="1" smtClean="0">
                <a:hlinkClick r:id="rId2"/>
              </a:rPr>
              <a:t>use</a:t>
            </a:r>
            <a:r>
              <a:rPr lang="nl-NL" dirty="0" smtClean="0">
                <a:hlinkClick r:id="rId2"/>
              </a:rPr>
              <a:t> </a:t>
            </a:r>
            <a:r>
              <a:rPr lang="nl-NL" dirty="0" err="1" smtClean="0">
                <a:hlinkClick r:id="rId2"/>
              </a:rPr>
              <a:t>pie</a:t>
            </a:r>
            <a:r>
              <a:rPr lang="nl-NL" dirty="0" smtClean="0">
                <a:hlinkClick r:id="rId2"/>
              </a:rPr>
              <a:t> </a:t>
            </a:r>
            <a:r>
              <a:rPr lang="nl-NL" dirty="0" err="1" smtClean="0">
                <a:hlinkClick r:id="rId2"/>
              </a:rPr>
              <a:t>charts</a:t>
            </a:r>
            <a:r>
              <a:rPr lang="nl-NL" dirty="0" smtClean="0"/>
              <a:t> (</a:t>
            </a:r>
            <a:r>
              <a:rPr lang="nl-NL" dirty="0" err="1" smtClean="0"/>
              <a:t>too</a:t>
            </a:r>
            <a:r>
              <a:rPr lang="nl-NL" dirty="0" smtClean="0"/>
              <a:t> </a:t>
            </a:r>
            <a:r>
              <a:rPr lang="nl-NL" dirty="0" err="1" smtClean="0"/>
              <a:t>often</a:t>
            </a:r>
            <a:r>
              <a:rPr lang="nl-NL" dirty="0" smtClean="0"/>
              <a:t>)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err="1" smtClean="0"/>
              <a:t>Give</a:t>
            </a:r>
            <a:r>
              <a:rPr lang="nl-NL" dirty="0" smtClean="0"/>
              <a:t> a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label </a:t>
            </a:r>
            <a:r>
              <a:rPr lang="nl-NL" dirty="0" err="1" smtClean="0"/>
              <a:t>your</a:t>
            </a:r>
            <a:r>
              <a:rPr lang="nl-NL" dirty="0" smtClean="0"/>
              <a:t> </a:t>
            </a:r>
            <a:r>
              <a:rPr lang="nl-NL" dirty="0" err="1" smtClean="0"/>
              <a:t>axes</a:t>
            </a:r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657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62200" y="604264"/>
            <a:ext cx="6172200" cy="584775"/>
          </a:xfrm>
        </p:spPr>
        <p:txBody>
          <a:bodyPr/>
          <a:lstStyle/>
          <a:p>
            <a:r>
              <a:rPr lang="nl-NL" dirty="0" err="1" smtClean="0"/>
              <a:t>Normal</a:t>
            </a:r>
            <a:r>
              <a:rPr lang="nl-NL" dirty="0" smtClean="0"/>
              <a:t> </a:t>
            </a:r>
            <a:r>
              <a:rPr lang="nl-NL" dirty="0" err="1" smtClean="0"/>
              <a:t>distribution</a:t>
            </a:r>
            <a:endParaRPr lang="nl-NL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312" y="1168752"/>
            <a:ext cx="7164288" cy="5373216"/>
          </a:xfr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65" y="1145949"/>
            <a:ext cx="3927939" cy="120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62200" y="234932"/>
            <a:ext cx="6172200" cy="954107"/>
          </a:xfrm>
        </p:spPr>
        <p:txBody>
          <a:bodyPr/>
          <a:lstStyle/>
          <a:p>
            <a:r>
              <a:rPr lang="nl-NL" sz="2800" dirty="0" err="1"/>
              <a:t>Why</a:t>
            </a:r>
            <a:r>
              <a:rPr lang="nl-NL" sz="2800" dirty="0"/>
              <a:t> is the </a:t>
            </a:r>
            <a:r>
              <a:rPr lang="nl-NL" sz="2800" dirty="0" err="1"/>
              <a:t>normal</a:t>
            </a:r>
            <a:r>
              <a:rPr lang="nl-NL" sz="2800" dirty="0"/>
              <a:t> </a:t>
            </a:r>
            <a:r>
              <a:rPr lang="nl-NL" sz="2800" dirty="0" err="1"/>
              <a:t>distribution</a:t>
            </a:r>
            <a:r>
              <a:rPr lang="nl-NL" sz="2800" dirty="0"/>
              <a:t> </a:t>
            </a:r>
            <a:r>
              <a:rPr lang="nl-NL" sz="2800" dirty="0" err="1"/>
              <a:t>so</a:t>
            </a:r>
            <a:r>
              <a:rPr lang="nl-NL" sz="2800"/>
              <a:t> important</a:t>
            </a:r>
            <a:r>
              <a:rPr lang="nl-NL" sz="2800" dirty="0"/>
              <a:t>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86000" y="1762125"/>
            <a:ext cx="7881938" cy="3539430"/>
          </a:xfrm>
        </p:spPr>
        <p:txBody>
          <a:bodyPr/>
          <a:lstStyle/>
          <a:p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distributions</a:t>
            </a:r>
            <a:r>
              <a:rPr lang="nl-NL" dirty="0" smtClean="0"/>
              <a:t> in real life approach the ND</a:t>
            </a:r>
          </a:p>
          <a:p>
            <a:endParaRPr lang="nl-NL" dirty="0"/>
          </a:p>
          <a:p>
            <a:r>
              <a:rPr lang="nl-NL" dirty="0" smtClean="0"/>
              <a:t>The ND is </a:t>
            </a:r>
            <a:r>
              <a:rPr lang="nl-NL" dirty="0" err="1" smtClean="0"/>
              <a:t>assumed</a:t>
            </a:r>
            <a:r>
              <a:rPr lang="nl-NL" dirty="0" smtClean="0"/>
              <a:t> in a lot of </a:t>
            </a:r>
            <a:r>
              <a:rPr lang="nl-NL" dirty="0" err="1" smtClean="0"/>
              <a:t>statistical</a:t>
            </a:r>
            <a:r>
              <a:rPr lang="nl-NL" dirty="0" smtClean="0"/>
              <a:t> </a:t>
            </a:r>
            <a:r>
              <a:rPr lang="nl-NL" dirty="0" err="1" smtClean="0"/>
              <a:t>modelling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Central limit </a:t>
            </a:r>
            <a:r>
              <a:rPr lang="nl-NL" dirty="0" err="1" smtClean="0"/>
              <a:t>theorem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125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Central limit </a:t>
            </a:r>
            <a:r>
              <a:rPr lang="nl-NL" dirty="0" err="1" smtClean="0"/>
              <a:t>theorem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0" y="1340768"/>
            <a:ext cx="1656184" cy="5243608"/>
          </a:xfrm>
        </p:spPr>
      </p:pic>
      <p:sp>
        <p:nvSpPr>
          <p:cNvPr id="5" name="Tijdelijke aanduiding voor inhoud 2"/>
          <p:cNvSpPr txBox="1">
            <a:spLocks/>
          </p:cNvSpPr>
          <p:nvPr/>
        </p:nvSpPr>
        <p:spPr bwMode="auto">
          <a:xfrm>
            <a:off x="2286000" y="1762125"/>
            <a:ext cx="5106144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nl-NL" kern="0" dirty="0" err="1"/>
              <a:t>Sum</a:t>
            </a:r>
            <a:r>
              <a:rPr lang="nl-NL" kern="0" dirty="0"/>
              <a:t> of independent, </a:t>
            </a:r>
            <a:r>
              <a:rPr lang="nl-NL" kern="0" dirty="0" err="1"/>
              <a:t>identical</a:t>
            </a:r>
            <a:r>
              <a:rPr lang="nl-NL" kern="0" dirty="0"/>
              <a:t> </a:t>
            </a:r>
            <a:r>
              <a:rPr lang="nl-NL" kern="0" dirty="0" err="1"/>
              <a:t>distributions</a:t>
            </a:r>
            <a:r>
              <a:rPr lang="nl-NL" kern="0" dirty="0"/>
              <a:t> approaches </a:t>
            </a:r>
            <a:r>
              <a:rPr lang="nl-NL" kern="0" dirty="0" err="1"/>
              <a:t>normal</a:t>
            </a:r>
            <a:r>
              <a:rPr lang="nl-NL" kern="0" dirty="0"/>
              <a:t> </a:t>
            </a:r>
            <a:r>
              <a:rPr lang="nl-NL" kern="0" dirty="0" err="1"/>
              <a:t>distributions</a:t>
            </a:r>
            <a:endParaRPr lang="nl-NL" kern="0" dirty="0"/>
          </a:p>
          <a:p>
            <a:endParaRPr lang="nl-NL" kern="0" dirty="0"/>
          </a:p>
          <a:p>
            <a:r>
              <a:rPr lang="nl-NL" kern="0" dirty="0"/>
              <a:t>See right: </a:t>
            </a:r>
            <a:r>
              <a:rPr lang="nl-NL" kern="0" dirty="0" err="1"/>
              <a:t>sum</a:t>
            </a:r>
            <a:r>
              <a:rPr lang="nl-NL" kern="0" dirty="0"/>
              <a:t> of 1…5 </a:t>
            </a:r>
            <a:r>
              <a:rPr lang="nl-NL" kern="0" dirty="0" err="1"/>
              <a:t>dice</a:t>
            </a:r>
            <a:endParaRPr lang="nl-NL" kern="0" dirty="0"/>
          </a:p>
          <a:p>
            <a:endParaRPr lang="nl-NL" kern="0" dirty="0"/>
          </a:p>
          <a:p>
            <a:r>
              <a:rPr lang="nl-NL" kern="0" dirty="0"/>
              <a:t>Same </a:t>
            </a:r>
            <a:r>
              <a:rPr lang="nl-NL" kern="0" dirty="0" err="1"/>
              <a:t>goes</a:t>
            </a:r>
            <a:r>
              <a:rPr lang="nl-NL" kern="0" dirty="0"/>
              <a:t> </a:t>
            </a:r>
            <a:r>
              <a:rPr lang="nl-NL" kern="0" dirty="0" err="1"/>
              <a:t>for</a:t>
            </a:r>
            <a:r>
              <a:rPr lang="nl-NL" kern="0" dirty="0"/>
              <a:t> sampling </a:t>
            </a:r>
            <a:r>
              <a:rPr lang="nl-NL" kern="0" dirty="0" err="1"/>
              <a:t>distribution</a:t>
            </a:r>
            <a:r>
              <a:rPr lang="nl-NL" kern="0" dirty="0"/>
              <a:t> of the mean -&gt; </a:t>
            </a:r>
            <a:r>
              <a:rPr lang="nl-NL" kern="0" dirty="0" err="1"/>
              <a:t>larger</a:t>
            </a:r>
            <a:r>
              <a:rPr lang="nl-NL" kern="0" dirty="0"/>
              <a:t> n, closer </a:t>
            </a:r>
            <a:r>
              <a:rPr lang="nl-NL" kern="0" dirty="0" err="1"/>
              <a:t>to</a:t>
            </a:r>
            <a:r>
              <a:rPr lang="nl-NL" kern="0" dirty="0"/>
              <a:t> </a:t>
            </a:r>
            <a:r>
              <a:rPr lang="nl-NL" kern="0" dirty="0" err="1"/>
              <a:t>normal</a:t>
            </a:r>
            <a:endParaRPr lang="nl-NL" kern="0" dirty="0"/>
          </a:p>
          <a:p>
            <a:endParaRPr lang="nl-NL" kern="0" dirty="0"/>
          </a:p>
          <a:p>
            <a:endParaRPr lang="nl-NL" kern="0" dirty="0"/>
          </a:p>
        </p:txBody>
      </p:sp>
    </p:spTree>
    <p:extLst>
      <p:ext uri="{BB962C8B-B14F-4D97-AF65-F5344CB8AC3E}">
        <p14:creationId xmlns:p14="http://schemas.microsoft.com/office/powerpoint/2010/main" val="360727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62200" y="234932"/>
            <a:ext cx="6172200" cy="954107"/>
          </a:xfrm>
        </p:spPr>
        <p:txBody>
          <a:bodyPr/>
          <a:lstStyle/>
          <a:p>
            <a:r>
              <a:rPr lang="nl-NL" sz="2800" dirty="0" err="1"/>
              <a:t>Example</a:t>
            </a:r>
            <a:r>
              <a:rPr lang="nl-NL" sz="2800" dirty="0"/>
              <a:t> </a:t>
            </a:r>
            <a:r>
              <a:rPr lang="nl-NL" sz="2800" dirty="0" err="1"/>
              <a:t>algorithms</a:t>
            </a:r>
            <a:r>
              <a:rPr lang="nl-NL" sz="2800" dirty="0"/>
              <a:t> </a:t>
            </a:r>
            <a:r>
              <a:rPr lang="nl-NL" sz="2800" dirty="0" err="1"/>
              <a:t>and</a:t>
            </a:r>
            <a:r>
              <a:rPr lang="nl-NL" sz="2800" dirty="0"/>
              <a:t> </a:t>
            </a:r>
            <a:r>
              <a:rPr lang="nl-NL" sz="2800" dirty="0" err="1"/>
              <a:t>applications</a:t>
            </a:r>
            <a:endParaRPr lang="nl-NL" sz="2800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233" y="1757074"/>
            <a:ext cx="1612979" cy="1440160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07" y="1951613"/>
            <a:ext cx="2182592" cy="1326457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839" y="5182201"/>
            <a:ext cx="1578373" cy="142771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56" y="3448367"/>
            <a:ext cx="1976937" cy="1482703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6"/>
          <a:srcRect t="17262" b="10010"/>
          <a:stretch/>
        </p:blipFill>
        <p:spPr>
          <a:xfrm>
            <a:off x="7680176" y="3599487"/>
            <a:ext cx="2828886" cy="1152129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4981285" y="2215545"/>
            <a:ext cx="1667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hlinkClick r:id="rId7"/>
              </a:rPr>
              <a:t>Neural </a:t>
            </a:r>
            <a:r>
              <a:rPr lang="nl-NL" dirty="0" err="1">
                <a:hlinkClick r:id="rId7"/>
              </a:rPr>
              <a:t>network</a:t>
            </a:r>
            <a:r>
              <a:rPr lang="nl-NL" dirty="0">
                <a:hlinkClick r:id="rId7"/>
              </a:rPr>
              <a:t> (</a:t>
            </a:r>
            <a:r>
              <a:rPr lang="nl-NL" dirty="0" err="1">
                <a:hlinkClick r:id="rId7"/>
              </a:rPr>
              <a:t>deep</a:t>
            </a:r>
            <a:r>
              <a:rPr lang="nl-NL" dirty="0">
                <a:hlinkClick r:id="rId7"/>
              </a:rPr>
              <a:t> </a:t>
            </a:r>
            <a:r>
              <a:rPr lang="nl-NL" dirty="0" err="1">
                <a:hlinkClick r:id="rId7"/>
              </a:rPr>
              <a:t>learning</a:t>
            </a:r>
            <a:r>
              <a:rPr lang="nl-NL" dirty="0">
                <a:hlinkClick r:id="rId7"/>
              </a:rPr>
              <a:t>)</a:t>
            </a:r>
          </a:p>
          <a:p>
            <a:r>
              <a:rPr lang="nl-NL" dirty="0" err="1">
                <a:hlinkClick r:id="rId7"/>
              </a:rPr>
              <a:t>playground</a:t>
            </a:r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44" y="5164661"/>
            <a:ext cx="1619250" cy="1074420"/>
          </a:xfrm>
          <a:prstGeom prst="rect">
            <a:avLst/>
          </a:prstGeom>
        </p:spPr>
      </p:pic>
      <p:sp>
        <p:nvSpPr>
          <p:cNvPr id="11" name="Rechthoek 10"/>
          <p:cNvSpPr/>
          <p:nvPr/>
        </p:nvSpPr>
        <p:spPr>
          <a:xfrm>
            <a:off x="3284497" y="1352053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/>
              <a:t>Algorithms</a:t>
            </a:r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7943342" y="1304433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Applications</a:t>
            </a:r>
          </a:p>
        </p:txBody>
      </p:sp>
      <p:sp>
        <p:nvSpPr>
          <p:cNvPr id="13" name="Rechthoek 12"/>
          <p:cNvSpPr/>
          <p:nvPr/>
        </p:nvSpPr>
        <p:spPr>
          <a:xfrm>
            <a:off x="4981286" y="3897485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Random </a:t>
            </a:r>
            <a:r>
              <a:rPr lang="nl-NL" dirty="0" err="1"/>
              <a:t>Forest</a:t>
            </a:r>
            <a:endParaRPr lang="nl-NL" dirty="0"/>
          </a:p>
        </p:txBody>
      </p:sp>
      <p:sp>
        <p:nvSpPr>
          <p:cNvPr id="14" name="Rechthoek 13"/>
          <p:cNvSpPr/>
          <p:nvPr/>
        </p:nvSpPr>
        <p:spPr>
          <a:xfrm>
            <a:off x="4981286" y="5701871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i="1" dirty="0"/>
              <a:t>k</a:t>
            </a:r>
            <a:r>
              <a:rPr lang="nl-NL" dirty="0"/>
              <a:t>-</a:t>
            </a:r>
            <a:r>
              <a:rPr lang="nl-NL" dirty="0" err="1"/>
              <a:t>nearest</a:t>
            </a:r>
            <a:r>
              <a:rPr lang="nl-NL" dirty="0"/>
              <a:t> </a:t>
            </a:r>
            <a:r>
              <a:rPr lang="nl-NL" dirty="0" err="1"/>
              <a:t>neighbor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840099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</a:t>
            </a:r>
            <a:r>
              <a:rPr lang="nl-NL" dirty="0" err="1" smtClean="0"/>
              <a:t>transformations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/>
          </p:nvPr>
        </p:nvGraphicFramePr>
        <p:xfrm>
          <a:off x="2355304" y="1556792"/>
          <a:ext cx="7881938" cy="488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0969">
                  <a:extLst>
                    <a:ext uri="{9D8B030D-6E8A-4147-A177-3AD203B41FA5}">
                      <a16:colId xmlns:a16="http://schemas.microsoft.com/office/drawing/2014/main" val="944945583"/>
                    </a:ext>
                  </a:extLst>
                </a:gridCol>
                <a:gridCol w="3940969">
                  <a:extLst>
                    <a:ext uri="{9D8B030D-6E8A-4147-A177-3AD203B41FA5}">
                      <a16:colId xmlns:a16="http://schemas.microsoft.com/office/drawing/2014/main" val="2555308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600" dirty="0" smtClean="0"/>
                        <a:t>Data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 smtClean="0"/>
                        <a:t>Transformation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429941"/>
                  </a:ext>
                </a:extLst>
              </a:tr>
              <a:tr h="863987">
                <a:tc>
                  <a:txBody>
                    <a:bodyPr/>
                    <a:lstStyle/>
                    <a:p>
                      <a:r>
                        <a:rPr lang="nl-NL" sz="1600" dirty="0" smtClean="0"/>
                        <a:t>Multiple </a:t>
                      </a:r>
                      <a:r>
                        <a:rPr lang="nl-NL" sz="1600" dirty="0" err="1" smtClean="0"/>
                        <a:t>similar</a:t>
                      </a:r>
                      <a:r>
                        <a:rPr lang="nl-NL" sz="1600" dirty="0" smtClean="0"/>
                        <a:t> items on survey on </a:t>
                      </a:r>
                      <a:r>
                        <a:rPr lang="nl-NL" sz="1600" dirty="0" err="1" smtClean="0"/>
                        <a:t>happiness</a:t>
                      </a:r>
                      <a:endParaRPr lang="nl-NL" sz="1600" dirty="0" smtClean="0"/>
                    </a:p>
                    <a:p>
                      <a:r>
                        <a:rPr lang="nl-NL" sz="1600" dirty="0" smtClean="0"/>
                        <a:t>‘</a:t>
                      </a:r>
                      <a:r>
                        <a:rPr lang="nl-NL" sz="1600" dirty="0" err="1" smtClean="0"/>
                        <a:t>I’m</a:t>
                      </a:r>
                      <a:r>
                        <a:rPr lang="nl-NL" sz="1600" dirty="0" smtClean="0"/>
                        <a:t> happy </a:t>
                      </a:r>
                      <a:r>
                        <a:rPr lang="nl-NL" sz="1600" dirty="0" err="1" smtClean="0"/>
                        <a:t>with</a:t>
                      </a:r>
                      <a:r>
                        <a:rPr lang="nl-NL" sz="1600" dirty="0" smtClean="0"/>
                        <a:t> the way </a:t>
                      </a:r>
                      <a:r>
                        <a:rPr lang="nl-NL" sz="1600" dirty="0" err="1" smtClean="0"/>
                        <a:t>things</a:t>
                      </a:r>
                      <a:r>
                        <a:rPr lang="nl-NL" sz="1600" baseline="0" dirty="0" smtClean="0"/>
                        <a:t> are </a:t>
                      </a:r>
                      <a:r>
                        <a:rPr lang="nl-NL" sz="1600" baseline="0" dirty="0" err="1" smtClean="0"/>
                        <a:t>going</a:t>
                      </a:r>
                      <a:r>
                        <a:rPr lang="nl-NL" sz="1600" baseline="0" dirty="0" smtClean="0"/>
                        <a:t>’</a:t>
                      </a:r>
                      <a:endParaRPr lang="nl-NL" sz="1600" dirty="0" smtClean="0"/>
                    </a:p>
                    <a:p>
                      <a:r>
                        <a:rPr lang="nl-NL" sz="1600" dirty="0" smtClean="0"/>
                        <a:t>‘</a:t>
                      </a:r>
                      <a:r>
                        <a:rPr lang="nl-NL" sz="1600" dirty="0" err="1" smtClean="0"/>
                        <a:t>I’m</a:t>
                      </a:r>
                      <a:r>
                        <a:rPr lang="nl-NL" sz="1600" dirty="0" smtClean="0"/>
                        <a:t> happy </a:t>
                      </a:r>
                      <a:r>
                        <a:rPr lang="nl-NL" sz="1600" dirty="0" err="1" smtClean="0"/>
                        <a:t>with</a:t>
                      </a:r>
                      <a:r>
                        <a:rPr lang="nl-NL" sz="1600" dirty="0" smtClean="0"/>
                        <a:t> </a:t>
                      </a:r>
                      <a:r>
                        <a:rPr lang="nl-NL" sz="1600" dirty="0" err="1" smtClean="0"/>
                        <a:t>my</a:t>
                      </a:r>
                      <a:r>
                        <a:rPr lang="nl-NL" sz="1600" dirty="0" smtClean="0"/>
                        <a:t> life’</a:t>
                      </a:r>
                    </a:p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baseline="0" dirty="0" err="1" smtClean="0"/>
                        <a:t>Sum</a:t>
                      </a:r>
                      <a:r>
                        <a:rPr lang="nl-NL" sz="1600" baseline="0" dirty="0" smtClean="0"/>
                        <a:t> or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5762"/>
                  </a:ext>
                </a:extLst>
              </a:tr>
              <a:tr h="863987">
                <a:tc>
                  <a:txBody>
                    <a:bodyPr/>
                    <a:lstStyle/>
                    <a:p>
                      <a:r>
                        <a:rPr lang="nl-NL" sz="1600" dirty="0" err="1" smtClean="0"/>
                        <a:t>Population</a:t>
                      </a:r>
                      <a:endParaRPr lang="nl-NL" sz="1600" dirty="0" smtClean="0"/>
                    </a:p>
                    <a:p>
                      <a:r>
                        <a:rPr lang="nl-NL" sz="1600" dirty="0" smtClean="0"/>
                        <a:t>Land</a:t>
                      </a:r>
                      <a:r>
                        <a:rPr lang="nl-NL" sz="1600" baseline="0" dirty="0" smtClean="0"/>
                        <a:t> area</a:t>
                      </a:r>
                      <a:endParaRPr lang="nl-NL" sz="1600" dirty="0" smtClean="0"/>
                    </a:p>
                    <a:p>
                      <a:endParaRPr lang="nl-NL" sz="1600" dirty="0" smtClean="0"/>
                    </a:p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smtClean="0"/>
                        <a:t>Ratio (</a:t>
                      </a:r>
                      <a:r>
                        <a:rPr lang="nl-NL" sz="1600" dirty="0" err="1" smtClean="0"/>
                        <a:t>population</a:t>
                      </a:r>
                      <a:r>
                        <a:rPr lang="nl-NL" sz="1600" dirty="0" smtClean="0"/>
                        <a:t>/land</a:t>
                      </a:r>
                      <a:r>
                        <a:rPr lang="nl-NL" sz="1600" baseline="0" dirty="0" smtClean="0"/>
                        <a:t> area)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04762"/>
                  </a:ext>
                </a:extLst>
              </a:tr>
              <a:tr h="816813">
                <a:tc>
                  <a:txBody>
                    <a:bodyPr/>
                    <a:lstStyle/>
                    <a:p>
                      <a:r>
                        <a:rPr lang="nl-NL" sz="1600" dirty="0" smtClean="0"/>
                        <a:t>Date: 20-12-2010</a:t>
                      </a:r>
                    </a:p>
                    <a:p>
                      <a:endParaRPr lang="nl-NL" sz="1600" dirty="0" smtClean="0"/>
                    </a:p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 smtClean="0"/>
                        <a:t>Numbers</a:t>
                      </a:r>
                      <a:r>
                        <a:rPr lang="nl-NL" sz="1600" dirty="0" smtClean="0"/>
                        <a:t> of </a:t>
                      </a:r>
                      <a:r>
                        <a:rPr lang="nl-NL" sz="1600" dirty="0" err="1" smtClean="0"/>
                        <a:t>days</a:t>
                      </a:r>
                      <a:r>
                        <a:rPr lang="nl-NL" sz="1600" dirty="0" smtClean="0"/>
                        <a:t> from start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46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 dirty="0" err="1" smtClean="0"/>
                        <a:t>Very</a:t>
                      </a:r>
                      <a:r>
                        <a:rPr lang="nl-NL" sz="1600" baseline="0" dirty="0" smtClean="0"/>
                        <a:t> right-</a:t>
                      </a:r>
                      <a:r>
                        <a:rPr lang="nl-NL" sz="1600" baseline="0" dirty="0" err="1" smtClean="0"/>
                        <a:t>skewed</a:t>
                      </a:r>
                      <a:r>
                        <a:rPr lang="nl-NL" sz="1600" baseline="0" dirty="0" smtClean="0"/>
                        <a:t> variables, e.g. YouTube views, </a:t>
                      </a:r>
                      <a:r>
                        <a:rPr lang="nl-NL" sz="1600" baseline="0" dirty="0" err="1" smtClean="0"/>
                        <a:t>income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baseline="30000" dirty="0" smtClean="0"/>
                        <a:t>10</a:t>
                      </a:r>
                      <a:r>
                        <a:rPr lang="nl-NL" sz="1600" dirty="0" smtClean="0"/>
                        <a:t>Log(x)</a:t>
                      </a:r>
                    </a:p>
                    <a:p>
                      <a:r>
                        <a:rPr lang="nl-NL" sz="1600" baseline="30000" dirty="0" smtClean="0"/>
                        <a:t>10</a:t>
                      </a:r>
                      <a:r>
                        <a:rPr lang="nl-NL" sz="1600" dirty="0" smtClean="0"/>
                        <a:t>Log(10) =</a:t>
                      </a:r>
                      <a:r>
                        <a:rPr lang="nl-NL" sz="1600" baseline="0" dirty="0" smtClean="0"/>
                        <a:t> 1</a:t>
                      </a:r>
                    </a:p>
                    <a:p>
                      <a:r>
                        <a:rPr lang="nl-NL" sz="1600" baseline="30000" dirty="0" smtClean="0"/>
                        <a:t>10</a:t>
                      </a:r>
                      <a:r>
                        <a:rPr lang="nl-NL" sz="1600" baseline="0" dirty="0" smtClean="0"/>
                        <a:t>Log(100) = 2</a:t>
                      </a:r>
                    </a:p>
                    <a:p>
                      <a:r>
                        <a:rPr lang="nl-NL" sz="1600" baseline="30000" dirty="0" smtClean="0"/>
                        <a:t>10</a:t>
                      </a:r>
                      <a:r>
                        <a:rPr lang="nl-NL" sz="1600" baseline="0" dirty="0" smtClean="0"/>
                        <a:t>Log(1000) = 3</a:t>
                      </a:r>
                      <a:endParaRPr lang="nl-NL" sz="1600" dirty="0" smtClean="0"/>
                    </a:p>
                    <a:p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590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546654"/>
      </p:ext>
    </p:extLst>
  </p:cSld>
  <p:clrMapOvr>
    <a:masterClrMapping/>
  </p:clrMapOvr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267</Words>
  <Application>Microsoft Office PowerPoint</Application>
  <PresentationFormat>Breedbeeld</PresentationFormat>
  <Paragraphs>58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Courier New</vt:lpstr>
      <vt:lpstr>Zapf Dingbats</vt:lpstr>
      <vt:lpstr>HUoverhead[1]</vt:lpstr>
      <vt:lpstr>Exercise 3: sampling</vt:lpstr>
      <vt:lpstr>Tips for graphs</vt:lpstr>
      <vt:lpstr>Normal distribution</vt:lpstr>
      <vt:lpstr>Why is the normal distribution so important?</vt:lpstr>
      <vt:lpstr>Central limit theorem</vt:lpstr>
      <vt:lpstr>Example algorithms and applications</vt:lpstr>
      <vt:lpstr>Common transformations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3: sampling</dc:title>
  <dc:creator>Jonas Moons</dc:creator>
  <cp:lastModifiedBy>Jonas Moons</cp:lastModifiedBy>
  <cp:revision>4</cp:revision>
  <dcterms:created xsi:type="dcterms:W3CDTF">2018-12-03T15:13:41Z</dcterms:created>
  <dcterms:modified xsi:type="dcterms:W3CDTF">2018-12-16T11:48:15Z</dcterms:modified>
</cp:coreProperties>
</file>