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1" d="100"/>
          <a:sy n="101" d="100"/>
        </p:scale>
        <p:origin x="13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1960395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168790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8449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2642051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379652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1678235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1680468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2354773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1430237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578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123662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152190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1192865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1606409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322785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C228CF-7DD9-4022-98D8-8D807EC10E9E}" type="datetimeFigureOut">
              <a:rPr lang="en-GB" smtClean="0"/>
              <a:t>25/04/2024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463067A-0E6F-452A-A671-1E19827135B7}" type="slidenum">
              <a:rPr lang="en-GB" smtClean="0"/>
              <a:t>‹#›</a:t>
            </a:fld>
            <a:endParaRPr lang="en-GB" dirty="0"/>
          </a:p>
        </p:txBody>
      </p:sp>
    </p:spTree>
    <p:extLst>
      <p:ext uri="{BB962C8B-B14F-4D97-AF65-F5344CB8AC3E}">
        <p14:creationId xmlns:p14="http://schemas.microsoft.com/office/powerpoint/2010/main" val="2892542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5C228CF-7DD9-4022-98D8-8D807EC10E9E}" type="datetimeFigureOut">
              <a:rPr lang="en-GB" smtClean="0"/>
              <a:t>25/04/2024</a:t>
            </a:fld>
            <a:endParaRPr lang="en-GB"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63067A-0E6F-452A-A671-1E19827135B7}" type="slidenum">
              <a:rPr lang="en-GB" smtClean="0"/>
              <a:t>‹#›</a:t>
            </a:fld>
            <a:endParaRPr lang="en-GB" dirty="0"/>
          </a:p>
        </p:txBody>
      </p:sp>
    </p:spTree>
    <p:extLst>
      <p:ext uri="{BB962C8B-B14F-4D97-AF65-F5344CB8AC3E}">
        <p14:creationId xmlns:p14="http://schemas.microsoft.com/office/powerpoint/2010/main" val="1807173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C1EACC-0FE4-262D-C90C-20FA54777FC3}"/>
              </a:ext>
            </a:extLst>
          </p:cNvPr>
          <p:cNvSpPr>
            <a:spLocks noGrp="1"/>
          </p:cNvSpPr>
          <p:nvPr>
            <p:ph type="title"/>
          </p:nvPr>
        </p:nvSpPr>
        <p:spPr>
          <a:xfrm>
            <a:off x="838200" y="365125"/>
            <a:ext cx="10515600" cy="493857"/>
          </a:xfrm>
        </p:spPr>
        <p:txBody>
          <a:bodyPr>
            <a:noAutofit/>
          </a:bodyPr>
          <a:lstStyle/>
          <a:p>
            <a:r>
              <a:rPr lang="en-US" sz="2800" i="1" dirty="0">
                <a:latin typeface="Arial" panose="020B0604020202020204" pitchFamily="34" charset="0"/>
                <a:cs typeface="Arial" panose="020B0604020202020204" pitchFamily="34" charset="0"/>
              </a:rPr>
              <a:t>PROBLEM STATEMENT</a:t>
            </a:r>
            <a:endParaRPr lang="en-GB" sz="2800" i="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2B603C00-C3FF-00F8-2762-6F67A6F282EC}"/>
              </a:ext>
            </a:extLst>
          </p:cNvPr>
          <p:cNvSpPr>
            <a:spLocks noGrp="1"/>
          </p:cNvSpPr>
          <p:nvPr>
            <p:ph idx="1"/>
          </p:nvPr>
        </p:nvSpPr>
        <p:spPr>
          <a:xfrm>
            <a:off x="838200" y="3186544"/>
            <a:ext cx="8065655" cy="2990417"/>
          </a:xfrm>
        </p:spPr>
        <p:txBody>
          <a:bodyPr>
            <a:normAutofit/>
          </a:bodyPr>
          <a:lstStyle/>
          <a:p>
            <a:pPr marL="342900" indent="-342900">
              <a:buClr>
                <a:schemeClr val="accent4">
                  <a:lumMod val="75000"/>
                </a:schemeClr>
              </a:buClr>
              <a:buSzPct val="100000"/>
              <a:buFont typeface="+mj-lt"/>
              <a:buAutoNum type="arabicPeriod"/>
            </a:pPr>
            <a:r>
              <a:rPr lang="en-US" sz="1400" dirty="0">
                <a:solidFill>
                  <a:schemeClr val="accent4">
                    <a:lumMod val="75000"/>
                  </a:schemeClr>
                </a:solidFill>
                <a:latin typeface="Comic Sans MS" panose="030F0702030302020204" pitchFamily="66" charset="0"/>
              </a:rPr>
              <a:t>Total Revenue</a:t>
            </a:r>
            <a:r>
              <a:rPr lang="en-US" sz="1400" dirty="0">
                <a:latin typeface="Comic Sans MS" panose="030F0702030302020204" pitchFamily="66" charset="0"/>
              </a:rPr>
              <a:t>: The sum of the total price of all pizza orders.</a:t>
            </a:r>
          </a:p>
          <a:p>
            <a:pPr marL="342900" indent="-342900">
              <a:buClr>
                <a:schemeClr val="accent4">
                  <a:lumMod val="75000"/>
                </a:schemeClr>
              </a:buClr>
              <a:buSzPct val="100000"/>
              <a:buFont typeface="+mj-lt"/>
              <a:buAutoNum type="arabicPeriod"/>
            </a:pPr>
            <a:r>
              <a:rPr lang="en-US" sz="1400" dirty="0">
                <a:solidFill>
                  <a:schemeClr val="accent4">
                    <a:lumMod val="75000"/>
                  </a:schemeClr>
                </a:solidFill>
                <a:latin typeface="Comic Sans MS" panose="030F0702030302020204" pitchFamily="66" charset="0"/>
              </a:rPr>
              <a:t>Total Orders</a:t>
            </a:r>
            <a:r>
              <a:rPr lang="en-US" sz="1400" dirty="0">
                <a:latin typeface="Comic Sans MS" panose="030F0702030302020204" pitchFamily="66" charset="0"/>
              </a:rPr>
              <a:t>: The total number of orders placed.</a:t>
            </a:r>
          </a:p>
          <a:p>
            <a:pPr marL="342900" indent="-342900">
              <a:buClr>
                <a:schemeClr val="accent4">
                  <a:lumMod val="75000"/>
                </a:schemeClr>
              </a:buClr>
              <a:buSzPct val="100000"/>
              <a:buFont typeface="+mj-lt"/>
              <a:buAutoNum type="arabicPeriod"/>
            </a:pPr>
            <a:r>
              <a:rPr lang="en-US" sz="1400" dirty="0">
                <a:solidFill>
                  <a:schemeClr val="accent4">
                    <a:lumMod val="75000"/>
                  </a:schemeClr>
                </a:solidFill>
                <a:latin typeface="Comic Sans MS" panose="030F0702030302020204" pitchFamily="66" charset="0"/>
              </a:rPr>
              <a:t>Average Order Value</a:t>
            </a:r>
            <a:r>
              <a:rPr lang="en-US" sz="1400" dirty="0">
                <a:latin typeface="Comic Sans MS" panose="030F0702030302020204" pitchFamily="66" charset="0"/>
              </a:rPr>
              <a:t>: The average amount spent per order, calculated by dividing the total revenue by the total number of orders.</a:t>
            </a:r>
          </a:p>
          <a:p>
            <a:pPr marL="342900" indent="-342900">
              <a:buClr>
                <a:schemeClr val="accent4">
                  <a:lumMod val="75000"/>
                </a:schemeClr>
              </a:buClr>
              <a:buSzPct val="100000"/>
              <a:buFont typeface="+mj-lt"/>
              <a:buAutoNum type="arabicPeriod"/>
            </a:pPr>
            <a:r>
              <a:rPr lang="en-US" sz="1400" dirty="0">
                <a:solidFill>
                  <a:schemeClr val="accent4">
                    <a:lumMod val="75000"/>
                  </a:schemeClr>
                </a:solidFill>
                <a:latin typeface="Comic Sans MS" panose="030F0702030302020204" pitchFamily="66" charset="0"/>
              </a:rPr>
              <a:t>Total Pizzas Sold</a:t>
            </a:r>
            <a:r>
              <a:rPr lang="en-US" sz="1400" dirty="0">
                <a:latin typeface="Comic Sans MS" panose="030F0702030302020204" pitchFamily="66" charset="0"/>
              </a:rPr>
              <a:t>: The sum of the quantities of all pizzas sold.</a:t>
            </a:r>
          </a:p>
          <a:p>
            <a:pPr marL="342900" indent="-342900">
              <a:buClr>
                <a:schemeClr val="accent4">
                  <a:lumMod val="75000"/>
                </a:schemeClr>
              </a:buClr>
              <a:buSzPct val="100000"/>
              <a:buFont typeface="+mj-lt"/>
              <a:buAutoNum type="arabicPeriod"/>
            </a:pPr>
            <a:r>
              <a:rPr lang="en-US" sz="1400" dirty="0">
                <a:solidFill>
                  <a:schemeClr val="accent4">
                    <a:lumMod val="75000"/>
                  </a:schemeClr>
                </a:solidFill>
                <a:latin typeface="Comic Sans MS" panose="030F0702030302020204" pitchFamily="66" charset="0"/>
              </a:rPr>
              <a:t>Average Pizzas per order</a:t>
            </a:r>
            <a:r>
              <a:rPr lang="en-US" sz="1400" dirty="0">
                <a:latin typeface="Comic Sans MS" panose="030F0702030302020204" pitchFamily="66" charset="0"/>
              </a:rPr>
              <a:t>: The average pizzas sold per order ,calculated by dividing the total number of pizzas sold  by the total number of orders.</a:t>
            </a:r>
          </a:p>
          <a:p>
            <a:pPr marL="0" indent="0">
              <a:buNone/>
            </a:pPr>
            <a:endParaRPr lang="en-GB" sz="1400" dirty="0">
              <a:latin typeface="Comic Sans MS" panose="030F0702030302020204" pitchFamily="66" charset="0"/>
            </a:endParaRPr>
          </a:p>
        </p:txBody>
      </p:sp>
      <p:sp>
        <p:nvSpPr>
          <p:cNvPr id="6" name="Title 3">
            <a:extLst>
              <a:ext uri="{FF2B5EF4-FFF2-40B4-BE49-F238E27FC236}">
                <a16:creationId xmlns:a16="http://schemas.microsoft.com/office/drawing/2014/main" id="{7A574EFF-93EE-A602-FA3B-40BC49C2B561}"/>
              </a:ext>
            </a:extLst>
          </p:cNvPr>
          <p:cNvSpPr txBox="1">
            <a:spLocks/>
          </p:cNvSpPr>
          <p:nvPr/>
        </p:nvSpPr>
        <p:spPr>
          <a:xfrm>
            <a:off x="838200" y="1219200"/>
            <a:ext cx="10515600" cy="163483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solidFill>
                  <a:schemeClr val="accent3">
                    <a:lumMod val="75000"/>
                  </a:schemeClr>
                </a:solidFill>
                <a:latin typeface="Comic Sans MS" panose="030F0702030302020204" pitchFamily="66" charset="0"/>
              </a:rPr>
              <a:t>KPI’S REQUIREMENT</a:t>
            </a:r>
          </a:p>
          <a:p>
            <a:endParaRPr lang="en-US" sz="2900" dirty="0">
              <a:latin typeface="Comic Sans MS" panose="030F0702030302020204" pitchFamily="66" charset="0"/>
            </a:endParaRPr>
          </a:p>
          <a:p>
            <a:r>
              <a:rPr lang="en-US" sz="1400" dirty="0">
                <a:solidFill>
                  <a:schemeClr val="accent4">
                    <a:lumMod val="75000"/>
                  </a:schemeClr>
                </a:solidFill>
                <a:latin typeface="Comic Sans MS" panose="030F0702030302020204" pitchFamily="66" charset="0"/>
              </a:rPr>
              <a:t>We need to analyze key indicators for pizza sales data to gain insights into business performance.</a:t>
            </a:r>
          </a:p>
          <a:p>
            <a:r>
              <a:rPr lang="en-US" sz="1400" dirty="0">
                <a:solidFill>
                  <a:schemeClr val="accent4">
                    <a:lumMod val="75000"/>
                  </a:schemeClr>
                </a:solidFill>
                <a:latin typeface="Comic Sans MS" panose="030F0702030302020204" pitchFamily="66" charset="0"/>
              </a:rPr>
              <a:t>Specifically, we need to  calculate the following metrics:</a:t>
            </a:r>
          </a:p>
          <a:p>
            <a:endParaRPr lang="en-GB" dirty="0"/>
          </a:p>
        </p:txBody>
      </p:sp>
    </p:spTree>
    <p:extLst>
      <p:ext uri="{BB962C8B-B14F-4D97-AF65-F5344CB8AC3E}">
        <p14:creationId xmlns:p14="http://schemas.microsoft.com/office/powerpoint/2010/main" val="1935055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C1EACC-0FE4-262D-C90C-20FA54777FC3}"/>
              </a:ext>
            </a:extLst>
          </p:cNvPr>
          <p:cNvSpPr>
            <a:spLocks noGrp="1"/>
          </p:cNvSpPr>
          <p:nvPr>
            <p:ph type="title"/>
          </p:nvPr>
        </p:nvSpPr>
        <p:spPr>
          <a:xfrm>
            <a:off x="838200" y="365125"/>
            <a:ext cx="10515600" cy="493857"/>
          </a:xfrm>
        </p:spPr>
        <p:txBody>
          <a:bodyPr>
            <a:noAutofit/>
          </a:bodyPr>
          <a:lstStyle/>
          <a:p>
            <a:r>
              <a:rPr lang="en-US" sz="2800" i="1" dirty="0">
                <a:latin typeface="Arial" panose="020B0604020202020204" pitchFamily="34" charset="0"/>
                <a:cs typeface="Arial" panose="020B0604020202020204" pitchFamily="34" charset="0"/>
              </a:rPr>
              <a:t>PROBLEM STATEMENT</a:t>
            </a:r>
            <a:endParaRPr lang="en-GB" sz="2800" i="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2B603C00-C3FF-00F8-2762-6F67A6F282EC}"/>
              </a:ext>
            </a:extLst>
          </p:cNvPr>
          <p:cNvSpPr>
            <a:spLocks noGrp="1"/>
          </p:cNvSpPr>
          <p:nvPr>
            <p:ph idx="1"/>
          </p:nvPr>
        </p:nvSpPr>
        <p:spPr>
          <a:xfrm>
            <a:off x="838200" y="2699904"/>
            <a:ext cx="9286875" cy="2672197"/>
          </a:xfrm>
        </p:spPr>
        <p:txBody>
          <a:bodyPr>
            <a:normAutofit/>
          </a:bodyPr>
          <a:lstStyle/>
          <a:p>
            <a:pPr marL="342900" indent="-342900">
              <a:buClr>
                <a:schemeClr val="accent4">
                  <a:lumMod val="75000"/>
                </a:schemeClr>
              </a:buClr>
              <a:buSzPct val="100000"/>
              <a:buFont typeface="+mj-lt"/>
              <a:buAutoNum type="arabicPeriod"/>
            </a:pPr>
            <a:r>
              <a:rPr lang="en-US" sz="1400" dirty="0">
                <a:solidFill>
                  <a:schemeClr val="accent4">
                    <a:lumMod val="75000"/>
                  </a:schemeClr>
                </a:solidFill>
                <a:latin typeface="Comic Sans MS" panose="030F0702030302020204" pitchFamily="66" charset="0"/>
              </a:rPr>
              <a:t>Daily Trends for Total Orders: </a:t>
            </a:r>
            <a:r>
              <a:rPr lang="en-US" sz="1400" dirty="0">
                <a:solidFill>
                  <a:schemeClr val="tx2"/>
                </a:solidFill>
                <a:latin typeface="Comic Sans MS" panose="030F0702030302020204" pitchFamily="66" charset="0"/>
              </a:rPr>
              <a:t>Create a bar chart that will display the daily trend of total orders over a specific time period. This chart will help us to identify any patterns or fluctuations in order volumes on a daily basis.</a:t>
            </a:r>
            <a:r>
              <a:rPr lang="en-US" sz="1400" dirty="0">
                <a:latin typeface="Comic Sans MS" panose="030F0702030302020204" pitchFamily="66" charset="0"/>
              </a:rPr>
              <a:t> </a:t>
            </a:r>
          </a:p>
          <a:p>
            <a:pPr>
              <a:buClr>
                <a:schemeClr val="accent4">
                  <a:lumMod val="75000"/>
                </a:schemeClr>
              </a:buClr>
              <a:buSzPct val="100000"/>
              <a:buFont typeface="+mj-lt"/>
              <a:buAutoNum type="arabicPeriod"/>
            </a:pPr>
            <a:r>
              <a:rPr lang="en-US" sz="1400" dirty="0">
                <a:solidFill>
                  <a:schemeClr val="accent4">
                    <a:lumMod val="75000"/>
                  </a:schemeClr>
                </a:solidFill>
                <a:latin typeface="Comic Sans MS" panose="030F0702030302020204" pitchFamily="66" charset="0"/>
              </a:rPr>
              <a:t>Monthly Trends for Total Orders: </a:t>
            </a:r>
            <a:r>
              <a:rPr lang="en-US" sz="1400" dirty="0">
                <a:solidFill>
                  <a:schemeClr val="tx2"/>
                </a:solidFill>
                <a:latin typeface="Comic Sans MS" panose="030F0702030302020204" pitchFamily="66" charset="0"/>
              </a:rPr>
              <a:t>Create a line chart that will display the monthly trend of total orders over a specific time period. This chart  will help to identify peak periods of high order activities.</a:t>
            </a:r>
            <a:r>
              <a:rPr lang="en-US" sz="1400" dirty="0">
                <a:latin typeface="Comic Sans MS" panose="030F0702030302020204" pitchFamily="66" charset="0"/>
              </a:rPr>
              <a:t> </a:t>
            </a:r>
          </a:p>
          <a:p>
            <a:pPr marL="342900" indent="-342900">
              <a:buClr>
                <a:schemeClr val="accent4">
                  <a:lumMod val="75000"/>
                </a:schemeClr>
              </a:buClr>
              <a:buSzPct val="100000"/>
              <a:buFont typeface="+mj-lt"/>
              <a:buAutoNum type="arabicPeriod"/>
            </a:pPr>
            <a:r>
              <a:rPr lang="en-US" sz="1400" dirty="0">
                <a:solidFill>
                  <a:schemeClr val="accent4">
                    <a:lumMod val="75000"/>
                  </a:schemeClr>
                </a:solidFill>
                <a:latin typeface="Comic Sans MS" panose="030F0702030302020204" pitchFamily="66" charset="0"/>
              </a:rPr>
              <a:t>Percentage of Sales by Pizza Category</a:t>
            </a:r>
            <a:r>
              <a:rPr lang="en-US" sz="1400" dirty="0">
                <a:latin typeface="Comic Sans MS" panose="030F0702030302020204" pitchFamily="66" charset="0"/>
              </a:rPr>
              <a:t>: </a:t>
            </a:r>
            <a:r>
              <a:rPr lang="en-US" sz="1400" dirty="0">
                <a:solidFill>
                  <a:schemeClr val="tx2"/>
                </a:solidFill>
                <a:latin typeface="Comic Sans MS" panose="030F0702030302020204" pitchFamily="66" charset="0"/>
              </a:rPr>
              <a:t>	Create a pie chart that will show the distribution of sales  across different pizza categories. This chart  will provide insights into the popularity of various pizza categories and their contribution to overall sales.</a:t>
            </a:r>
            <a:endParaRPr lang="en-GB" sz="1400" dirty="0">
              <a:latin typeface="Comic Sans MS" panose="030F0702030302020204" pitchFamily="66" charset="0"/>
            </a:endParaRPr>
          </a:p>
        </p:txBody>
      </p:sp>
      <p:sp>
        <p:nvSpPr>
          <p:cNvPr id="6" name="Title 3">
            <a:extLst>
              <a:ext uri="{FF2B5EF4-FFF2-40B4-BE49-F238E27FC236}">
                <a16:creationId xmlns:a16="http://schemas.microsoft.com/office/drawing/2014/main" id="{7A574EFF-93EE-A602-FA3B-40BC49C2B561}"/>
              </a:ext>
            </a:extLst>
          </p:cNvPr>
          <p:cNvSpPr txBox="1">
            <a:spLocks/>
          </p:cNvSpPr>
          <p:nvPr/>
        </p:nvSpPr>
        <p:spPr>
          <a:xfrm>
            <a:off x="838200" y="962025"/>
            <a:ext cx="10515600" cy="1266825"/>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900" dirty="0">
              <a:latin typeface="Comic Sans MS" panose="030F0702030302020204" pitchFamily="66" charset="0"/>
            </a:endParaRPr>
          </a:p>
          <a:p>
            <a:r>
              <a:rPr lang="en-US" sz="2700" dirty="0">
                <a:solidFill>
                  <a:schemeClr val="accent3">
                    <a:lumMod val="75000"/>
                  </a:schemeClr>
                </a:solidFill>
                <a:latin typeface="Comic Sans MS" panose="030F0702030302020204" pitchFamily="66" charset="0"/>
              </a:rPr>
              <a:t>CHARTS REQUIREMENT</a:t>
            </a:r>
          </a:p>
          <a:p>
            <a:endParaRPr lang="en-US" sz="1600" dirty="0">
              <a:latin typeface="Comic Sans MS" panose="030F0702030302020204" pitchFamily="66" charset="0"/>
            </a:endParaRPr>
          </a:p>
          <a:p>
            <a:r>
              <a:rPr lang="en-US" sz="1600" dirty="0">
                <a:solidFill>
                  <a:schemeClr val="accent4">
                    <a:lumMod val="75000"/>
                  </a:schemeClr>
                </a:solidFill>
                <a:latin typeface="Comic Sans MS" panose="030F0702030302020204" pitchFamily="66" charset="0"/>
              </a:rPr>
              <a:t>We would like to visualize various aspects of  pizza sales data to gain insights and understand </a:t>
            </a:r>
          </a:p>
          <a:p>
            <a:r>
              <a:rPr lang="en-US" sz="1600" dirty="0">
                <a:solidFill>
                  <a:schemeClr val="accent4">
                    <a:lumMod val="75000"/>
                  </a:schemeClr>
                </a:solidFill>
                <a:latin typeface="Comic Sans MS" panose="030F0702030302020204" pitchFamily="66" charset="0"/>
              </a:rPr>
              <a:t>Key trends. We have identified the following requirements for creating charts:</a:t>
            </a:r>
          </a:p>
          <a:p>
            <a:endParaRPr lang="en-GB" dirty="0"/>
          </a:p>
        </p:txBody>
      </p:sp>
    </p:spTree>
    <p:extLst>
      <p:ext uri="{BB962C8B-B14F-4D97-AF65-F5344CB8AC3E}">
        <p14:creationId xmlns:p14="http://schemas.microsoft.com/office/powerpoint/2010/main" val="317278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C1EACC-0FE4-262D-C90C-20FA54777FC3}"/>
              </a:ext>
            </a:extLst>
          </p:cNvPr>
          <p:cNvSpPr>
            <a:spLocks noGrp="1"/>
          </p:cNvSpPr>
          <p:nvPr>
            <p:ph type="title"/>
          </p:nvPr>
        </p:nvSpPr>
        <p:spPr>
          <a:xfrm>
            <a:off x="838200" y="365125"/>
            <a:ext cx="10515600" cy="493857"/>
          </a:xfrm>
        </p:spPr>
        <p:txBody>
          <a:bodyPr>
            <a:noAutofit/>
          </a:bodyPr>
          <a:lstStyle/>
          <a:p>
            <a:r>
              <a:rPr lang="en-US" sz="2800" i="1" dirty="0">
                <a:latin typeface="Arial" panose="020B0604020202020204" pitchFamily="34" charset="0"/>
                <a:cs typeface="Arial" panose="020B0604020202020204" pitchFamily="34" charset="0"/>
              </a:rPr>
              <a:t>PROBLEM STATEMENT</a:t>
            </a:r>
            <a:endParaRPr lang="en-GB" sz="2800" i="1"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2B603C00-C3FF-00F8-2762-6F67A6F282EC}"/>
              </a:ext>
            </a:extLst>
          </p:cNvPr>
          <p:cNvSpPr>
            <a:spLocks noGrp="1"/>
          </p:cNvSpPr>
          <p:nvPr>
            <p:ph idx="1"/>
          </p:nvPr>
        </p:nvSpPr>
        <p:spPr>
          <a:xfrm>
            <a:off x="838200" y="1819275"/>
            <a:ext cx="9286875" cy="4673599"/>
          </a:xfrm>
        </p:spPr>
        <p:txBody>
          <a:bodyPr>
            <a:normAutofit/>
          </a:bodyPr>
          <a:lstStyle/>
          <a:p>
            <a:pPr marL="342900" indent="-342900">
              <a:buClr>
                <a:schemeClr val="accent4">
                  <a:lumMod val="75000"/>
                </a:schemeClr>
              </a:buClr>
              <a:buSzPct val="100000"/>
              <a:buFont typeface="+mj-lt"/>
              <a:buAutoNum type="arabicPeriod" startAt="4"/>
            </a:pPr>
            <a:r>
              <a:rPr lang="en-US" sz="1400" dirty="0">
                <a:solidFill>
                  <a:schemeClr val="accent4">
                    <a:lumMod val="75000"/>
                  </a:schemeClr>
                </a:solidFill>
                <a:latin typeface="Comic Sans MS" panose="030F0702030302020204" pitchFamily="66" charset="0"/>
              </a:rPr>
              <a:t>Percentage of Sales by Pizza Size: </a:t>
            </a:r>
            <a:r>
              <a:rPr lang="en-US" sz="1400" dirty="0">
                <a:solidFill>
                  <a:schemeClr val="tx2"/>
                </a:solidFill>
                <a:latin typeface="Comic Sans MS" panose="030F0702030302020204" pitchFamily="66" charset="0"/>
              </a:rPr>
              <a:t>Generate</a:t>
            </a:r>
            <a:r>
              <a:rPr lang="en-US" sz="1400" dirty="0">
                <a:solidFill>
                  <a:schemeClr val="accent4">
                    <a:lumMod val="75000"/>
                  </a:schemeClr>
                </a:solidFill>
                <a:latin typeface="Comic Sans MS" panose="030F0702030302020204" pitchFamily="66" charset="0"/>
              </a:rPr>
              <a:t> </a:t>
            </a:r>
            <a:r>
              <a:rPr lang="en-US" sz="1400" dirty="0">
                <a:solidFill>
                  <a:schemeClr val="tx2"/>
                </a:solidFill>
                <a:latin typeface="Comic Sans MS" panose="030F0702030302020204" pitchFamily="66" charset="0"/>
              </a:rPr>
              <a:t>a pie chart that will show the distribution of sales  attributed to different pizza sizes. This chart will help us to understand customer preferences for pizza sizes and their impact on sales.</a:t>
            </a:r>
            <a:r>
              <a:rPr lang="en-US" sz="1400" dirty="0">
                <a:latin typeface="Comic Sans MS" panose="030F0702030302020204" pitchFamily="66" charset="0"/>
              </a:rPr>
              <a:t> </a:t>
            </a:r>
          </a:p>
          <a:p>
            <a:pPr>
              <a:buClr>
                <a:schemeClr val="accent4">
                  <a:lumMod val="75000"/>
                </a:schemeClr>
              </a:buClr>
              <a:buSzPct val="100000"/>
              <a:buFont typeface="+mj-lt"/>
              <a:buAutoNum type="arabicPeriod" startAt="4"/>
            </a:pPr>
            <a:r>
              <a:rPr lang="en-US" sz="1400" dirty="0">
                <a:solidFill>
                  <a:schemeClr val="accent4">
                    <a:lumMod val="75000"/>
                  </a:schemeClr>
                </a:solidFill>
                <a:latin typeface="Comic Sans MS" panose="030F0702030302020204" pitchFamily="66" charset="0"/>
              </a:rPr>
              <a:t>Total Pizzas Sold by Pizza Category : </a:t>
            </a:r>
            <a:r>
              <a:rPr lang="en-US" sz="1400" dirty="0">
                <a:solidFill>
                  <a:schemeClr val="tx2"/>
                </a:solidFill>
                <a:latin typeface="Comic Sans MS" panose="030F0702030302020204" pitchFamily="66" charset="0"/>
              </a:rPr>
              <a:t>Create a funnel chart that will present the total number of pizzas sold for each pizza category. This chart  will allow us to compare the sales performance of different pizza categories.</a:t>
            </a:r>
            <a:r>
              <a:rPr lang="en-US" sz="1400" dirty="0">
                <a:latin typeface="Comic Sans MS" panose="030F0702030302020204" pitchFamily="66" charset="0"/>
              </a:rPr>
              <a:t> </a:t>
            </a:r>
          </a:p>
          <a:p>
            <a:pPr marL="342900" indent="-342900">
              <a:buClr>
                <a:schemeClr val="accent4">
                  <a:lumMod val="75000"/>
                </a:schemeClr>
              </a:buClr>
              <a:buSzPct val="100000"/>
              <a:buFont typeface="+mj-lt"/>
              <a:buAutoNum type="arabicPeriod" startAt="4"/>
            </a:pPr>
            <a:r>
              <a:rPr lang="en-US" sz="1400" dirty="0">
                <a:solidFill>
                  <a:schemeClr val="accent4">
                    <a:lumMod val="75000"/>
                  </a:schemeClr>
                </a:solidFill>
                <a:latin typeface="Comic Sans MS" panose="030F0702030302020204" pitchFamily="66" charset="0"/>
              </a:rPr>
              <a:t>Top 5 Best Sellers by Revenue, Total Quantity and Total Orders</a:t>
            </a:r>
            <a:r>
              <a:rPr lang="en-US" sz="1400" dirty="0">
                <a:latin typeface="Comic Sans MS" panose="030F0702030302020204" pitchFamily="66" charset="0"/>
              </a:rPr>
              <a:t>: </a:t>
            </a:r>
            <a:r>
              <a:rPr lang="en-US" sz="1400" dirty="0">
                <a:solidFill>
                  <a:schemeClr val="tx2"/>
                </a:solidFill>
                <a:latin typeface="Comic Sans MS" panose="030F0702030302020204" pitchFamily="66" charset="0"/>
              </a:rPr>
              <a:t>Create a bar chart highlighting the top 5 best-selling pizzas based on Revenue, Total Quantity and Total Orders .This chart will help us identify the most popular pizza options.</a:t>
            </a:r>
          </a:p>
          <a:p>
            <a:pPr>
              <a:buClr>
                <a:schemeClr val="accent4">
                  <a:lumMod val="75000"/>
                </a:schemeClr>
              </a:buClr>
              <a:buSzPct val="100000"/>
              <a:buFont typeface="+mj-lt"/>
              <a:buAutoNum type="arabicPeriod" startAt="4"/>
            </a:pPr>
            <a:r>
              <a:rPr lang="en-US" sz="1400" dirty="0">
                <a:solidFill>
                  <a:schemeClr val="accent4">
                    <a:lumMod val="75000"/>
                  </a:schemeClr>
                </a:solidFill>
                <a:latin typeface="Comic Sans MS" panose="030F0702030302020204" pitchFamily="66" charset="0"/>
              </a:rPr>
              <a:t>Bottom 5 Worst Sellers by Revenue, Total Quantity and Total Orders</a:t>
            </a:r>
            <a:r>
              <a:rPr lang="en-US" sz="1400" dirty="0">
                <a:latin typeface="Comic Sans MS" panose="030F0702030302020204" pitchFamily="66" charset="0"/>
              </a:rPr>
              <a:t>: </a:t>
            </a:r>
            <a:r>
              <a:rPr lang="en-US" sz="1400" dirty="0">
                <a:solidFill>
                  <a:schemeClr val="tx2"/>
                </a:solidFill>
                <a:latin typeface="Comic Sans MS" panose="030F0702030302020204" pitchFamily="66" charset="0"/>
              </a:rPr>
              <a:t>Create a bar chart showcasing the bottom 5 worst-selling pizzas based on Revenue, Total Quantity and Total Orders .This chart will enable us to identify the underperforming  or less popular pizza options.</a:t>
            </a:r>
          </a:p>
          <a:p>
            <a:pPr marL="342900" indent="-342900">
              <a:buClr>
                <a:schemeClr val="accent4">
                  <a:lumMod val="75000"/>
                </a:schemeClr>
              </a:buClr>
              <a:buSzPct val="100000"/>
              <a:buFont typeface="+mj-lt"/>
              <a:buAutoNum type="arabicPeriod" startAt="4"/>
            </a:pPr>
            <a:endParaRPr lang="en-GB" sz="1400" dirty="0">
              <a:latin typeface="Comic Sans MS" panose="030F0702030302020204" pitchFamily="66" charset="0"/>
            </a:endParaRPr>
          </a:p>
        </p:txBody>
      </p:sp>
      <p:sp>
        <p:nvSpPr>
          <p:cNvPr id="6" name="Title 3">
            <a:extLst>
              <a:ext uri="{FF2B5EF4-FFF2-40B4-BE49-F238E27FC236}">
                <a16:creationId xmlns:a16="http://schemas.microsoft.com/office/drawing/2014/main" id="{7A574EFF-93EE-A602-FA3B-40BC49C2B561}"/>
              </a:ext>
            </a:extLst>
          </p:cNvPr>
          <p:cNvSpPr txBox="1">
            <a:spLocks/>
          </p:cNvSpPr>
          <p:nvPr/>
        </p:nvSpPr>
        <p:spPr>
          <a:xfrm>
            <a:off x="838200" y="1219201"/>
            <a:ext cx="10515600" cy="419100"/>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700" dirty="0">
                <a:solidFill>
                  <a:schemeClr val="accent3">
                    <a:lumMod val="75000"/>
                  </a:schemeClr>
                </a:solidFill>
                <a:latin typeface="Comic Sans MS" panose="030F0702030302020204" pitchFamily="66" charset="0"/>
              </a:rPr>
              <a:t>CHARTS REQUIREMENT</a:t>
            </a:r>
          </a:p>
          <a:p>
            <a:endParaRPr lang="en-US" sz="2900" dirty="0">
              <a:latin typeface="Comic Sans MS" panose="030F0702030302020204" pitchFamily="66" charset="0"/>
            </a:endParaRPr>
          </a:p>
          <a:p>
            <a:endParaRPr lang="en-GB" dirty="0"/>
          </a:p>
        </p:txBody>
      </p:sp>
    </p:spTree>
    <p:extLst>
      <p:ext uri="{BB962C8B-B14F-4D97-AF65-F5344CB8AC3E}">
        <p14:creationId xmlns:p14="http://schemas.microsoft.com/office/powerpoint/2010/main" val="29583656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458</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Comic Sans MS</vt:lpstr>
      <vt:lpstr>Trebuchet MS</vt:lpstr>
      <vt:lpstr>Wingdings 3</vt:lpstr>
      <vt:lpstr>Facet</vt:lpstr>
      <vt:lpstr>PROBLEM STATEMENT</vt:lpstr>
      <vt:lpstr>PROBLEM STATEMENT</vt:lpstr>
      <vt:lpstr>PROBLEM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Alok Sharma</dc:creator>
  <cp:lastModifiedBy>Alok Sharma</cp:lastModifiedBy>
  <cp:revision>6</cp:revision>
  <dcterms:created xsi:type="dcterms:W3CDTF">2024-04-25T22:42:13Z</dcterms:created>
  <dcterms:modified xsi:type="dcterms:W3CDTF">2024-04-25T23:22:00Z</dcterms:modified>
</cp:coreProperties>
</file>