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82" r:id="rId3"/>
    <p:sldId id="286" r:id="rId4"/>
    <p:sldId id="287" r:id="rId5"/>
    <p:sldId id="288" r:id="rId6"/>
    <p:sldId id="358" r:id="rId7"/>
    <p:sldId id="359" r:id="rId8"/>
    <p:sldId id="356" r:id="rId9"/>
    <p:sldId id="355" r:id="rId10"/>
    <p:sldId id="341" r:id="rId11"/>
    <p:sldId id="352" r:id="rId12"/>
    <p:sldId id="353" r:id="rId13"/>
    <p:sldId id="354" r:id="rId14"/>
    <p:sldId id="285" r:id="rId15"/>
    <p:sldId id="289" r:id="rId16"/>
    <p:sldId id="357" r:id="rId17"/>
    <p:sldId id="345" r:id="rId18"/>
    <p:sldId id="344" r:id="rId19"/>
    <p:sldId id="347" r:id="rId20"/>
    <p:sldId id="348" r:id="rId21"/>
    <p:sldId id="349" r:id="rId22"/>
    <p:sldId id="340" r:id="rId23"/>
    <p:sldId id="281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2D51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84" autoAdjust="0"/>
    <p:restoredTop sz="86716" autoAdjust="0"/>
  </p:normalViewPr>
  <p:slideViewPr>
    <p:cSldViewPr>
      <p:cViewPr varScale="1">
        <p:scale>
          <a:sx n="79" d="100"/>
          <a:sy n="79" d="100"/>
        </p:scale>
        <p:origin x="18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1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B6AA4-D44F-4ED5-8F85-04FFE22903E6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6126C-96F0-483F-8D82-740F938BED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64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6126C-96F0-483F-8D82-740F938BED8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37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73824-DE1D-4F36-88EC-68B5BDB81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938E-50A6-426C-9F27-191C125F1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817A2-9B51-4695-9FF4-3390F7240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CE17E6-CD96-47B0-9835-F60BEDE061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63660C-88DE-4732-BD35-15E4DFE5B6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748392-1DC0-4CCF-9803-5B5E6F0480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AA5F37D-528A-4218-9251-754938062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54621B-8D05-4A2E-916C-20A276EB6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9BAC43-4598-493D-B0BA-9CB2255851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84E979-F128-4C2C-B7A4-A1FEEDA140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4703E7B-4732-4D72-BEDD-C5811DEDD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16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9060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9978D-123A-47DC-842D-23180B6FD23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D6709D-43B9-4EDE-BBB8-EECCAC6C1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23"/>
          <a:stretch/>
        </p:blipFill>
        <p:spPr>
          <a:xfrm>
            <a:off x="7508906" y="-6749"/>
            <a:ext cx="1623061" cy="508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8191500" cy="26670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WRITE A Research PAPER/ Poster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Paper Vs Report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4536948" cy="5029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Research Paper </a:t>
            </a:r>
          </a:p>
          <a:p>
            <a:r>
              <a:rPr lang="en-US" sz="2600" dirty="0"/>
              <a:t>Purpose: TO CONVINCE </a:t>
            </a:r>
          </a:p>
          <a:p>
            <a:r>
              <a:rPr lang="en-US" sz="2600" dirty="0"/>
              <a:t>QUESTION-based </a:t>
            </a:r>
          </a:p>
          <a:p>
            <a:r>
              <a:rPr lang="en-US" sz="2600" dirty="0"/>
              <a:t>Has a clear, arguable THESIS </a:t>
            </a:r>
          </a:p>
          <a:p>
            <a:r>
              <a:rPr lang="en-US" sz="2600" dirty="0"/>
              <a:t>YOU use data and ideas as evidence to support your position </a:t>
            </a:r>
          </a:p>
          <a:p>
            <a:r>
              <a:rPr lang="en-US" sz="2600" dirty="0"/>
              <a:t>YOU analyze and interpret information </a:t>
            </a:r>
          </a:p>
          <a:p>
            <a:r>
              <a:rPr lang="en-US" sz="2600" dirty="0"/>
              <a:t>YOUR unique perspective and conclusion </a:t>
            </a:r>
          </a:p>
          <a:p>
            <a:endParaRPr lang="en-GB" sz="2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1791" y="1600200"/>
            <a:ext cx="3944257" cy="502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Report Writing</a:t>
            </a:r>
            <a:r>
              <a:rPr lang="en-US" sz="2600" dirty="0"/>
              <a:t> </a:t>
            </a:r>
          </a:p>
          <a:p>
            <a:r>
              <a:rPr lang="en-US" sz="2600" dirty="0"/>
              <a:t>Purpose: TO INFORM </a:t>
            </a:r>
          </a:p>
          <a:p>
            <a:r>
              <a:rPr lang="en-US" sz="2600" dirty="0"/>
              <a:t>TOPIC-based </a:t>
            </a:r>
          </a:p>
          <a:p>
            <a:r>
              <a:rPr lang="en-US" sz="2600" dirty="0"/>
              <a:t>General discussion </a:t>
            </a:r>
          </a:p>
          <a:p>
            <a:r>
              <a:rPr lang="en-US" sz="2600" dirty="0"/>
              <a:t>Summarizes information gathered </a:t>
            </a:r>
          </a:p>
          <a:p>
            <a:r>
              <a:rPr lang="en-US" sz="2600" dirty="0"/>
              <a:t>Presents analysis and interpretation of OTHERS </a:t>
            </a:r>
          </a:p>
          <a:p>
            <a:r>
              <a:rPr lang="en-US" sz="2600" dirty="0"/>
              <a:t>Does not result in new knowledge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89348" y="1600200"/>
            <a:ext cx="0" cy="4953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90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Research Paper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Based on Research Methods</a:t>
            </a:r>
          </a:p>
          <a:p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400" y="1943100"/>
            <a:ext cx="46482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Qualitative Research</a:t>
            </a:r>
          </a:p>
          <a:p>
            <a:r>
              <a:rPr lang="en-US" sz="2200" dirty="0"/>
              <a:t>Concerned with understanding human </a:t>
            </a:r>
            <a:r>
              <a:rPr lang="en-US" sz="2200" dirty="0" err="1"/>
              <a:t>behaviour</a:t>
            </a:r>
            <a:r>
              <a:rPr lang="en-US" sz="2200" dirty="0"/>
              <a:t> from the informant's perspective </a:t>
            </a:r>
          </a:p>
          <a:p>
            <a:r>
              <a:rPr lang="en-US" sz="2200" dirty="0"/>
              <a:t>Assumes a dynamic and negotiated reality </a:t>
            </a:r>
          </a:p>
          <a:p>
            <a:r>
              <a:rPr lang="en-US" sz="2200" dirty="0"/>
              <a:t>Data are collected through participant observation and interviews </a:t>
            </a:r>
          </a:p>
          <a:p>
            <a:r>
              <a:rPr lang="en-US" sz="2200" dirty="0"/>
              <a:t>Data are analyzed by themes from descriptions by informants </a:t>
            </a:r>
          </a:p>
          <a:p>
            <a:r>
              <a:rPr lang="en-US" sz="2200" dirty="0"/>
              <a:t>Data are reported in the language of the informant 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707491" y="2057400"/>
            <a:ext cx="4436509" cy="45339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Quantitative Research</a:t>
            </a:r>
            <a:r>
              <a:rPr lang="en-US" sz="2200" dirty="0"/>
              <a:t> </a:t>
            </a:r>
          </a:p>
          <a:p>
            <a:r>
              <a:rPr lang="en-US" sz="2200" dirty="0"/>
              <a:t>Concerned with discovering facts about phenomena </a:t>
            </a:r>
          </a:p>
          <a:p>
            <a:r>
              <a:rPr lang="en-US" sz="2200" dirty="0"/>
              <a:t>Assumes a fixed and measurable reality </a:t>
            </a:r>
          </a:p>
          <a:p>
            <a:r>
              <a:rPr lang="en-US" sz="2200" dirty="0"/>
              <a:t>Data are collected through measuring things </a:t>
            </a:r>
          </a:p>
          <a:p>
            <a:r>
              <a:rPr lang="en-US" sz="2200" dirty="0"/>
              <a:t>Data are </a:t>
            </a:r>
            <a:r>
              <a:rPr lang="en-US" sz="2200" dirty="0" err="1"/>
              <a:t>analysed</a:t>
            </a:r>
            <a:r>
              <a:rPr lang="en-US" sz="2200" dirty="0"/>
              <a:t> through numerical comparisons and statistical inferences </a:t>
            </a:r>
          </a:p>
          <a:p>
            <a:r>
              <a:rPr lang="en-US" sz="2200" dirty="0"/>
              <a:t>Data are reported through statistical analyses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209800"/>
            <a:ext cx="0" cy="464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5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Research Paper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Based on Purpose of the Study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400" y="1943100"/>
            <a:ext cx="46482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Applied   Research</a:t>
            </a:r>
          </a:p>
          <a:p>
            <a:r>
              <a:rPr lang="en-GB" sz="2200" dirty="0"/>
              <a:t>Tries to eliminate the theory by adding to the basics of a discipline</a:t>
            </a:r>
          </a:p>
          <a:p>
            <a:r>
              <a:rPr lang="en-GB" sz="2200" dirty="0"/>
              <a:t>Problems are analysed from the point of one discipline</a:t>
            </a:r>
          </a:p>
          <a:p>
            <a:r>
              <a:rPr lang="en-US" sz="2200" dirty="0" err="1"/>
              <a:t>Generalisations</a:t>
            </a:r>
            <a:r>
              <a:rPr lang="en-US" sz="2200" dirty="0"/>
              <a:t> are preferred</a:t>
            </a:r>
          </a:p>
          <a:p>
            <a:r>
              <a:rPr lang="en-US" sz="2200" dirty="0"/>
              <a:t>Forecasting approach is implemented</a:t>
            </a:r>
          </a:p>
          <a:p>
            <a:r>
              <a:rPr lang="en-GB" sz="2200" dirty="0"/>
              <a:t>Assumes that other variables do not change</a:t>
            </a:r>
          </a:p>
          <a:p>
            <a:r>
              <a:rPr lang="en-GB" sz="2200" dirty="0"/>
              <a:t> Reports are compiled in a language of technical language of discipline</a:t>
            </a:r>
            <a:endParaRPr lang="en-US" sz="22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707491" y="2057400"/>
            <a:ext cx="4436509" cy="4800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Fundamental Research</a:t>
            </a:r>
          </a:p>
          <a:p>
            <a:r>
              <a:rPr lang="en-GB" sz="2400" dirty="0"/>
              <a:t>Aims to solve a problem by adding to the field of application of a discipline</a:t>
            </a:r>
          </a:p>
          <a:p>
            <a:r>
              <a:rPr lang="en-GB" sz="2400" dirty="0"/>
              <a:t>Often several disciplines work together for solving the problem</a:t>
            </a:r>
          </a:p>
          <a:p>
            <a:r>
              <a:rPr lang="en-GB" sz="2400" dirty="0"/>
              <a:t>Often researches individual cases without the aim to generalise</a:t>
            </a:r>
          </a:p>
          <a:p>
            <a:r>
              <a:rPr lang="en-GB" sz="2400" dirty="0"/>
              <a:t>Aims to say how things can be changed</a:t>
            </a:r>
          </a:p>
          <a:p>
            <a:r>
              <a:rPr lang="en-GB" sz="2400" dirty="0"/>
              <a:t>Acknowledges that other variables are constant by changing</a:t>
            </a:r>
          </a:p>
          <a:p>
            <a:r>
              <a:rPr lang="en-GB" sz="2400" dirty="0"/>
              <a:t>Reports are compiled in a common language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24400" y="2209800"/>
            <a:ext cx="0" cy="464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62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Research Paper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Based on Research Design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400" y="1943100"/>
            <a:ext cx="4648200" cy="49149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Exploratory research</a:t>
            </a:r>
          </a:p>
          <a:p>
            <a:pPr>
              <a:lnSpc>
                <a:spcPct val="80000"/>
              </a:lnSpc>
            </a:pPr>
            <a:r>
              <a:rPr lang="en-GB" sz="2200" dirty="0"/>
              <a:t>Loosely structured in design</a:t>
            </a:r>
          </a:p>
          <a:p>
            <a:pPr>
              <a:lnSpc>
                <a:spcPct val="80000"/>
              </a:lnSpc>
            </a:pPr>
            <a:endParaRPr lang="en-GB" sz="2200" dirty="0"/>
          </a:p>
          <a:p>
            <a:pPr>
              <a:lnSpc>
                <a:spcPct val="80000"/>
              </a:lnSpc>
            </a:pPr>
            <a:r>
              <a:rPr lang="en-GB" sz="2200" dirty="0"/>
              <a:t>Are flexible and investigative in methodology</a:t>
            </a:r>
          </a:p>
          <a:p>
            <a:pPr>
              <a:lnSpc>
                <a:spcPct val="80000"/>
              </a:lnSpc>
            </a:pPr>
            <a:endParaRPr lang="en-GB" sz="2200" dirty="0"/>
          </a:p>
          <a:p>
            <a:pPr>
              <a:lnSpc>
                <a:spcPct val="80000"/>
              </a:lnSpc>
            </a:pPr>
            <a:endParaRPr lang="en-GB" sz="2200" dirty="0"/>
          </a:p>
          <a:p>
            <a:pPr>
              <a:lnSpc>
                <a:spcPct val="80000"/>
              </a:lnSpc>
            </a:pPr>
            <a:r>
              <a:rPr lang="en-GB" sz="2200" dirty="0"/>
              <a:t>Do not involve testing of hypotheses</a:t>
            </a:r>
          </a:p>
          <a:p>
            <a:pPr>
              <a:lnSpc>
                <a:spcPct val="80000"/>
              </a:lnSpc>
            </a:pPr>
            <a:endParaRPr lang="en-GB" sz="2200" dirty="0"/>
          </a:p>
          <a:p>
            <a:pPr>
              <a:lnSpc>
                <a:spcPct val="80000"/>
              </a:lnSpc>
            </a:pPr>
            <a:endParaRPr lang="en-GB" sz="2200" dirty="0"/>
          </a:p>
          <a:p>
            <a:pPr>
              <a:lnSpc>
                <a:spcPct val="80000"/>
              </a:lnSpc>
            </a:pPr>
            <a:r>
              <a:rPr lang="en-GB" sz="2200" dirty="0"/>
              <a:t>Findings might be topic specific and might not have much relevance outside of researcher’s domain</a:t>
            </a:r>
          </a:p>
          <a:p>
            <a:endParaRPr lang="en-US" sz="22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707491" y="1943100"/>
            <a:ext cx="4436509" cy="49149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Conclusive research</a:t>
            </a:r>
          </a:p>
          <a:p>
            <a:r>
              <a:rPr lang="en-GB" sz="2200" dirty="0"/>
              <a:t>Well structured and systematic in design</a:t>
            </a:r>
          </a:p>
          <a:p>
            <a:r>
              <a:rPr lang="en-GB" sz="2200" dirty="0"/>
              <a:t>Have a formal and definitive methodology that needs to be followed and tested</a:t>
            </a:r>
          </a:p>
          <a:p>
            <a:r>
              <a:rPr lang="en-GB" sz="2200" dirty="0"/>
              <a:t>Most conclusive researches are carried out to test the formulated hypotheses</a:t>
            </a:r>
          </a:p>
          <a:p>
            <a:r>
              <a:rPr lang="en-GB" sz="2200" dirty="0"/>
              <a:t>Findings are significant as they have a theoretical or applied implication</a:t>
            </a:r>
          </a:p>
          <a:p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24400" y="2209800"/>
            <a:ext cx="0" cy="464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9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Poster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56834"/>
            <a:ext cx="3886200" cy="5172566"/>
          </a:xfrm>
        </p:spPr>
        <p:txBody>
          <a:bodyPr>
            <a:noAutofit/>
          </a:bodyPr>
          <a:lstStyle/>
          <a:p>
            <a:r>
              <a:rPr lang="en-GB" sz="1800" b="1" dirty="0"/>
              <a:t>Posters </a:t>
            </a:r>
            <a:r>
              <a:rPr lang="en-GB" sz="1800" b="1" dirty="0">
                <a:solidFill>
                  <a:srgbClr val="FF0000"/>
                </a:solidFill>
              </a:rPr>
              <a:t>summarize information or research</a:t>
            </a:r>
            <a:r>
              <a:rPr lang="en-GB" sz="1800" b="1" dirty="0"/>
              <a:t> concisely and attractively to help publicize it and generate discussion</a:t>
            </a:r>
          </a:p>
          <a:p>
            <a:r>
              <a:rPr lang="en-GB" sz="1800" b="1" dirty="0"/>
              <a:t>Poster is usually a </a:t>
            </a:r>
            <a:r>
              <a:rPr lang="en-GB" sz="1800" b="1" dirty="0">
                <a:solidFill>
                  <a:srgbClr val="FF0000"/>
                </a:solidFill>
              </a:rPr>
              <a:t>mixture </a:t>
            </a:r>
            <a:r>
              <a:rPr lang="en-GB" sz="1800" b="1" dirty="0"/>
              <a:t>of a brief text mixed with tables, graphs, pictures, and other presentation formats.</a:t>
            </a:r>
          </a:p>
          <a:p>
            <a:r>
              <a:rPr lang="en-GB" sz="1800" b="1" dirty="0">
                <a:solidFill>
                  <a:srgbClr val="FF0000"/>
                </a:solidFill>
              </a:rPr>
              <a:t>Best medium </a:t>
            </a:r>
            <a:r>
              <a:rPr lang="en-GB" sz="1800" b="1" dirty="0"/>
              <a:t>to highlight what you have done and how you have done</a:t>
            </a:r>
          </a:p>
          <a:p>
            <a:r>
              <a:rPr lang="en-GB" sz="1800" b="1" dirty="0"/>
              <a:t>One can </a:t>
            </a:r>
            <a:r>
              <a:rPr lang="en-GB" sz="1800" b="1" dirty="0">
                <a:solidFill>
                  <a:srgbClr val="FF0000"/>
                </a:solidFill>
              </a:rPr>
              <a:t>present </a:t>
            </a:r>
            <a:r>
              <a:rPr lang="en-GB" sz="1800" b="1" dirty="0"/>
              <a:t>his/her work to large audience in </a:t>
            </a:r>
            <a:r>
              <a:rPr lang="en-GB" sz="1800" b="1" dirty="0">
                <a:solidFill>
                  <a:srgbClr val="FF0000"/>
                </a:solidFill>
              </a:rPr>
              <a:t>Short Time</a:t>
            </a:r>
          </a:p>
          <a:p>
            <a:r>
              <a:rPr lang="en-GB" sz="1800" b="1" dirty="0"/>
              <a:t>Interaction among creator and audience</a:t>
            </a:r>
          </a:p>
          <a:p>
            <a:r>
              <a:rPr lang="en-GB" sz="1800" b="1" dirty="0"/>
              <a:t>Most conferences include poster presentations in their program</a:t>
            </a:r>
            <a:r>
              <a:rPr lang="en-GB" sz="2000" b="1" dirty="0"/>
              <a:t> </a:t>
            </a:r>
          </a:p>
        </p:txBody>
      </p:sp>
      <p:pic>
        <p:nvPicPr>
          <p:cNvPr id="8" name="Picture 2" descr="imag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5050" y="1745351"/>
            <a:ext cx="3886200" cy="4259474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800600" y="6096000"/>
            <a:ext cx="36391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i="1" dirty="0"/>
              <a:t>Source: Google Images - </a:t>
            </a:r>
            <a:r>
              <a:rPr lang="en-GB" sz="900" i="1" dirty="0" err="1"/>
              <a:t>Neuroinformatics</a:t>
            </a:r>
            <a:r>
              <a:rPr lang="en-GB" sz="900" i="1" dirty="0"/>
              <a:t> 2008 congress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Poster vs. Paper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 Poster Uses Visual Grammar. </a:t>
            </a:r>
            <a:r>
              <a:rPr lang="en-GB" dirty="0"/>
              <a:t>It shows, not tells. It expresses your points in graphical terms.</a:t>
            </a:r>
          </a:p>
          <a:p>
            <a:r>
              <a:rPr lang="en-GB" dirty="0"/>
              <a:t>A poster is </a:t>
            </a:r>
            <a:r>
              <a:rPr lang="en-GB" sz="2800" b="1" dirty="0">
                <a:solidFill>
                  <a:srgbClr val="C00000"/>
                </a:solidFill>
              </a:rPr>
              <a:t>not </a:t>
            </a:r>
            <a:r>
              <a:rPr lang="en-GB" dirty="0"/>
              <a:t>just a standard research paper stuck to a board.</a:t>
            </a:r>
          </a:p>
          <a:p>
            <a:r>
              <a:rPr lang="en-US" dirty="0"/>
              <a:t>Provides an opportunity for more </a:t>
            </a:r>
            <a:r>
              <a:rPr lang="en-US" sz="2800" b="1" dirty="0">
                <a:solidFill>
                  <a:srgbClr val="C00000"/>
                </a:solidFill>
              </a:rPr>
              <a:t>Q&amp;A exchange </a:t>
            </a:r>
            <a:r>
              <a:rPr lang="en-US" dirty="0"/>
              <a:t>between author and reader than a talk or paper</a:t>
            </a:r>
          </a:p>
          <a:p>
            <a:r>
              <a:rPr lang="en-US" dirty="0"/>
              <a:t>Allows one to </a:t>
            </a:r>
            <a:r>
              <a:rPr lang="en-US" sz="2800" b="1" dirty="0">
                <a:solidFill>
                  <a:srgbClr val="C00000"/>
                </a:solidFill>
              </a:rPr>
              <a:t>convey</a:t>
            </a:r>
            <a:r>
              <a:rPr lang="en-US" dirty="0"/>
              <a:t> more details than in a talk</a:t>
            </a:r>
          </a:p>
          <a:p>
            <a:r>
              <a:rPr lang="en-GB" dirty="0"/>
              <a:t>All elements, even the figure legends, are </a:t>
            </a:r>
            <a:r>
              <a:rPr lang="en-GB" sz="2800" b="1" dirty="0">
                <a:solidFill>
                  <a:srgbClr val="C00000"/>
                </a:solidFill>
              </a:rPr>
              <a:t>visible</a:t>
            </a:r>
            <a:r>
              <a:rPr lang="en-GB" dirty="0"/>
              <a:t> from 4 feet away.</a:t>
            </a:r>
          </a:p>
          <a:p>
            <a:r>
              <a:rPr lang="en-GB" sz="2800" dirty="0"/>
              <a:t>It </a:t>
            </a:r>
            <a:r>
              <a:rPr lang="en-GB" sz="2800" b="1" dirty="0">
                <a:solidFill>
                  <a:srgbClr val="C00000"/>
                </a:solidFill>
              </a:rPr>
              <a:t>displays the essential content </a:t>
            </a:r>
            <a:r>
              <a:rPr lang="en-GB" dirty="0"/>
              <a:t>rather than merely stating "results" and letting the </a:t>
            </a:r>
            <a:r>
              <a:rPr lang="en-GB" sz="2800" b="1" dirty="0">
                <a:solidFill>
                  <a:srgbClr val="C00000"/>
                </a:solidFill>
              </a:rPr>
              <a:t>viewer hunt </a:t>
            </a:r>
            <a:r>
              <a:rPr lang="en-GB" dirty="0"/>
              <a:t>for - or even worse, invent - the message.</a:t>
            </a:r>
          </a:p>
          <a:p>
            <a:r>
              <a:rPr lang="en-GB" dirty="0"/>
              <a:t>It </a:t>
            </a:r>
            <a:r>
              <a:rPr lang="en-GB" sz="2800" b="1" dirty="0">
                <a:solidFill>
                  <a:srgbClr val="C00000"/>
                </a:solidFill>
              </a:rPr>
              <a:t>avoids </a:t>
            </a:r>
            <a:r>
              <a:rPr lang="en-GB" dirty="0"/>
              <a:t>visual chaos, with many jagged edges or various-sized boards that distract the viewer. Instead, it </a:t>
            </a:r>
            <a:r>
              <a:rPr lang="en-GB" sz="2800" b="1" dirty="0">
                <a:solidFill>
                  <a:srgbClr val="C00000"/>
                </a:solidFill>
              </a:rPr>
              <a:t>guides</a:t>
            </a:r>
            <a:r>
              <a:rPr lang="en-GB" dirty="0"/>
              <a:t> the viewer by using </a:t>
            </a:r>
            <a:r>
              <a:rPr lang="en-GB" sz="2800" b="1" dirty="0">
                <a:solidFill>
                  <a:srgbClr val="C00000"/>
                </a:solidFill>
              </a:rPr>
              <a:t>a visual logic</a:t>
            </a:r>
            <a:r>
              <a:rPr lang="en-GB" dirty="0"/>
              <a:t>, </a:t>
            </a:r>
            <a:r>
              <a:rPr lang="en-GB" sz="2800" b="1" dirty="0">
                <a:solidFill>
                  <a:srgbClr val="C00000"/>
                </a:solidFill>
              </a:rPr>
              <a:t>with an hierarchical structure </a:t>
            </a:r>
            <a:r>
              <a:rPr lang="en-GB" dirty="0"/>
              <a:t>that emphasizes the main points.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68F9A-D7C4-461D-9737-91BDF764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a Good Research Paper </a:t>
            </a:r>
            <a:endParaRPr lang="en-GB" b="1" dirty="0"/>
          </a:p>
        </p:txBody>
      </p:sp>
      <p:pic>
        <p:nvPicPr>
          <p:cNvPr id="6" name="Content Placeholder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3CCD319-324F-4D1A-BEC5-8CDB5FAA6CF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13"/>
          <a:stretch/>
        </p:blipFill>
        <p:spPr bwMode="auto">
          <a:xfrm>
            <a:off x="612648" y="1676399"/>
            <a:ext cx="8153400" cy="501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1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Know Your Journal</a:t>
            </a:r>
          </a:p>
        </p:txBody>
      </p:sp>
      <p:pic>
        <p:nvPicPr>
          <p:cNvPr id="5" name="Content Placeholder 4" descr="A picture containing fence&#10;&#10;Description generated with very high confidence">
            <a:extLst>
              <a:ext uri="{FF2B5EF4-FFF2-40B4-BE49-F238E27FC236}">
                <a16:creationId xmlns:a16="http://schemas.microsoft.com/office/drawing/2014/main" xmlns="" id="{A90BFE73-0E6C-4A86-B0F7-D3FE55CEAD9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76400"/>
            <a:ext cx="8102606" cy="4724400"/>
          </a:xfrm>
        </p:spPr>
      </p:pic>
    </p:spTree>
    <p:extLst>
      <p:ext uri="{BB962C8B-B14F-4D97-AF65-F5344CB8AC3E}">
        <p14:creationId xmlns:p14="http://schemas.microsoft.com/office/powerpoint/2010/main" val="304893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 Your Audience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/>
          <a:stretch/>
        </p:blipFill>
        <p:spPr>
          <a:xfrm>
            <a:off x="0" y="1524000"/>
            <a:ext cx="9144000" cy="5351204"/>
          </a:xfr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0" y="2057400"/>
            <a:ext cx="4343400" cy="48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"/>
              <a:buNone/>
            </a:pPr>
            <a:r>
              <a:rPr lang="en-GB" sz="4800" b="1" dirty="0"/>
              <a:t>A Key To Success</a:t>
            </a:r>
          </a:p>
          <a:p>
            <a:pPr marL="0" indent="0" algn="ctr" fontAlgn="auto">
              <a:spcAft>
                <a:spcPts val="0"/>
              </a:spcAft>
              <a:buFont typeface="Wingdings"/>
              <a:buNone/>
            </a:pPr>
            <a:endParaRPr lang="en-GB" sz="2800" b="1" dirty="0"/>
          </a:p>
          <a:p>
            <a:pPr fontAlgn="auto">
              <a:spcAft>
                <a:spcPts val="0"/>
              </a:spcAft>
            </a:pPr>
            <a:r>
              <a:rPr lang="en-GB" sz="2800" dirty="0"/>
              <a:t>Target Readers</a:t>
            </a:r>
          </a:p>
          <a:p>
            <a:pPr fontAlgn="auto">
              <a:spcAft>
                <a:spcPts val="0"/>
              </a:spcAft>
            </a:pPr>
            <a:r>
              <a:rPr lang="en-GB" sz="2800" dirty="0"/>
              <a:t>Research Community etc.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24787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Plagiarism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4"/>
          <a:stretch/>
        </p:blipFill>
        <p:spPr>
          <a:xfrm>
            <a:off x="-4989" y="1524000"/>
            <a:ext cx="9148989" cy="5334000"/>
          </a:xfrm>
        </p:spPr>
      </p:pic>
      <p:pic>
        <p:nvPicPr>
          <p:cNvPr id="2050" name="Picture 2" descr="Image result for animated plus sig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9468">
            <a:off x="2702605" y="1985905"/>
            <a:ext cx="3733800" cy="372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62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Autofit/>
          </a:bodyPr>
          <a:lstStyle/>
          <a:p>
            <a:r>
              <a:rPr lang="en-GB" sz="2800" b="1" dirty="0"/>
              <a:t>What is Research</a:t>
            </a:r>
          </a:p>
          <a:p>
            <a:r>
              <a:rPr lang="en-GB" sz="2800" b="1" dirty="0"/>
              <a:t>How Research is Executed</a:t>
            </a:r>
          </a:p>
          <a:p>
            <a:r>
              <a:rPr lang="en-US" sz="2800" b="1" dirty="0"/>
              <a:t>What is Research Paper</a:t>
            </a:r>
          </a:p>
          <a:p>
            <a:r>
              <a:rPr lang="en-US" sz="2800" b="1" dirty="0"/>
              <a:t>Research Paper Vs Report Writing</a:t>
            </a:r>
          </a:p>
          <a:p>
            <a:r>
              <a:rPr lang="en-GB" sz="2800" b="1" dirty="0"/>
              <a:t>What is Poster</a:t>
            </a:r>
          </a:p>
          <a:p>
            <a:r>
              <a:rPr lang="en-GB" sz="2800" b="1" dirty="0"/>
              <a:t>Paper vs. Poster</a:t>
            </a:r>
          </a:p>
          <a:p>
            <a:r>
              <a:rPr lang="en-US" sz="2800" b="1" dirty="0"/>
              <a:t>Types of Research Paper</a:t>
            </a:r>
            <a:endParaRPr lang="en-GB" sz="2800" b="1" dirty="0"/>
          </a:p>
          <a:p>
            <a:r>
              <a:rPr lang="en-GB" sz="2800" b="1" dirty="0"/>
              <a:t>DO’s and Do not’s</a:t>
            </a:r>
          </a:p>
          <a:p>
            <a:r>
              <a:rPr lang="en-GB" sz="2800" b="1" dirty="0"/>
              <a:t>Referencing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Do`s and Do not`s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52400" y="1676400"/>
            <a:ext cx="4648200" cy="518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Do`s</a:t>
            </a:r>
          </a:p>
          <a:p>
            <a:r>
              <a:rPr lang="en-GB" sz="2200" dirty="0"/>
              <a:t>Select a Suitable Research Topic</a:t>
            </a:r>
          </a:p>
          <a:p>
            <a:r>
              <a:rPr lang="en-GB" sz="2200" dirty="0"/>
              <a:t>Specify the Focus of Your Research </a:t>
            </a:r>
          </a:p>
          <a:p>
            <a:r>
              <a:rPr lang="en-GB" sz="2200" dirty="0"/>
              <a:t>Collect Relevant Data, Organize Carefully &amp; Logically </a:t>
            </a:r>
          </a:p>
          <a:p>
            <a:r>
              <a:rPr lang="en-GB" sz="2200" dirty="0"/>
              <a:t>Opinions and Claims Should be Supported by Facts </a:t>
            </a:r>
          </a:p>
          <a:p>
            <a:r>
              <a:rPr lang="en-GB" sz="2200" dirty="0"/>
              <a:t>Captivating Conclusion</a:t>
            </a:r>
          </a:p>
          <a:p>
            <a:r>
              <a:rPr lang="en-GB" sz="2200" dirty="0"/>
              <a:t>Edit and Proofread Your Research Paper </a:t>
            </a:r>
          </a:p>
          <a:p>
            <a:r>
              <a:rPr lang="en-GB" sz="2200" dirty="0"/>
              <a:t>Correct and Appropriate Citations </a:t>
            </a:r>
            <a:r>
              <a:rPr lang="en-GB" sz="2400" dirty="0"/>
              <a:t/>
            </a:r>
            <a:br>
              <a:rPr lang="en-GB" sz="2400" dirty="0"/>
            </a:br>
            <a:endParaRPr lang="en-US" sz="22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707491" y="1676400"/>
            <a:ext cx="4436509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Don`ts</a:t>
            </a:r>
          </a:p>
          <a:p>
            <a:r>
              <a:rPr lang="en-GB" sz="2200" dirty="0"/>
              <a:t>Plagiarize</a:t>
            </a:r>
          </a:p>
          <a:p>
            <a:r>
              <a:rPr lang="en-GB" sz="2200" dirty="0"/>
              <a:t>Lose Focus </a:t>
            </a:r>
          </a:p>
          <a:p>
            <a:r>
              <a:rPr lang="en-GB" sz="2200" dirty="0"/>
              <a:t>Add Unnecessary Detail in Your Research </a:t>
            </a:r>
          </a:p>
          <a:p>
            <a:r>
              <a:rPr lang="en-GB" sz="2200" dirty="0"/>
              <a:t>Add New Points in Your</a:t>
            </a:r>
            <a:br>
              <a:rPr lang="en-GB" sz="2200" dirty="0"/>
            </a:br>
            <a:r>
              <a:rPr lang="en-GB" sz="2200" dirty="0"/>
              <a:t>Conclusion </a:t>
            </a:r>
          </a:p>
          <a:p>
            <a:r>
              <a:rPr lang="en-GB" sz="2200" dirty="0"/>
              <a:t>Forget To Provide The Correct</a:t>
            </a:r>
            <a:br>
              <a:rPr lang="en-GB" sz="2200" dirty="0"/>
            </a:br>
            <a:r>
              <a:rPr lang="en-GB" sz="2200" dirty="0"/>
              <a:t>Citations 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/>
            </a:r>
            <a:br>
              <a:rPr lang="en-GB" sz="2400" dirty="0"/>
            </a:b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24400" y="2209800"/>
            <a:ext cx="0" cy="464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884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</a:t>
            </a:r>
            <a:r>
              <a:rPr lang="en-GB" dirty="0" err="1"/>
              <a:t>Try</a:t>
            </a:r>
            <a:r>
              <a:rPr lang="en-GB" dirty="0"/>
              <a:t> Again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663"/>
            <a:ext cx="9122229" cy="53457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7F0EA"/>
              </a:clrFrom>
              <a:clrTo>
                <a:srgbClr val="F7F0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7114"/>
            <a:ext cx="5181600" cy="27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66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3600" y="19050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Pechenik, JA. 2007. A short guide to writing about biology, 6</a:t>
            </a:r>
            <a:r>
              <a:rPr lang="en-US" sz="1600" baseline="30000" dirty="0"/>
              <a:t>th</a:t>
            </a:r>
            <a:r>
              <a:rPr lang="en-US" sz="1600" dirty="0"/>
              <a:t> ed. Pearson, Longman, NY. 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NCHC Poster Guidelines. www.ucs.iastate.edu/mnet/ _</a:t>
            </a:r>
            <a:r>
              <a:rPr lang="en-US" sz="1600" dirty="0" err="1"/>
              <a:t>repositroy</a:t>
            </a:r>
            <a:r>
              <a:rPr lang="en-US" sz="1600" dirty="0"/>
              <a:t>/</a:t>
            </a:r>
            <a:r>
              <a:rPr lang="en-US" sz="1600" dirty="0" err="1"/>
              <a:t>nchc</a:t>
            </a:r>
            <a:r>
              <a:rPr lang="en-US" sz="1600" dirty="0"/>
              <a:t>/html/poster.htm.  August 26, 2008.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Poster Preparation. www.kumc.edu/SAH/OTEd/ </a:t>
            </a:r>
            <a:r>
              <a:rPr lang="en-US" sz="1600" dirty="0" err="1"/>
              <a:t>jradel</a:t>
            </a:r>
            <a:r>
              <a:rPr lang="en-US" sz="1600" dirty="0"/>
              <a:t>/</a:t>
            </a:r>
            <a:r>
              <a:rPr lang="en-US" sz="1600" dirty="0" err="1"/>
              <a:t>Poster_Presentations</a:t>
            </a:r>
            <a:r>
              <a:rPr lang="en-US" sz="1600" dirty="0"/>
              <a:t>/120.html. August 26, 2008.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Abstracts, The Writing Center at Rensselaer Polytechnic Institute. www.rpi.edu/web/writingcenter/abstracts.html. August 26, 2008.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How to make a research poster using PowerPoint.  Undergraduate Research, University of Missouri-Columbia.  Undergradresearch.missouri.edu/resources/</a:t>
            </a:r>
            <a:r>
              <a:rPr lang="en-US" sz="1600" dirty="0" err="1"/>
              <a:t>powerpoint-video.php</a:t>
            </a:r>
            <a:r>
              <a:rPr lang="en-US" sz="1600" dirty="0"/>
              <a:t>. August 26, 2008.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GB" sz="1600" dirty="0"/>
              <a:t>http://askalibrarian.mwcc.edu/faq/85227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>
              <a:lnSpc>
                <a:spcPct val="90000"/>
              </a:lnSpc>
            </a:pPr>
            <a:r>
              <a:rPr lang="en-GB" sz="1600" dirty="0"/>
              <a:t>https://researchbasics.education.uconn.edu/wp </a:t>
            </a:r>
            <a:r>
              <a:rPr lang="en-GB" sz="1600" dirty="0" err="1"/>
              <a:t>ontent</a:t>
            </a:r>
            <a:r>
              <a:rPr lang="en-GB" sz="1600" dirty="0"/>
              <a:t>/uploads/sites/1215/2015/05/types.jpg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C8BA202-F841-4972-90D1-937492893847}" type="slidenum">
              <a:rPr lang="en-GB"/>
              <a:pPr/>
              <a:t>3</a:t>
            </a:fld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7921625" cy="4525963"/>
          </a:xfrm>
        </p:spPr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Systematic Investigation </a:t>
            </a:r>
            <a:r>
              <a:rPr lang="en-GB" dirty="0"/>
              <a:t>into and study of materials, sources, etc, in order to establish facts and reach new conclusions</a:t>
            </a:r>
          </a:p>
          <a:p>
            <a:r>
              <a:rPr lang="en-GB" dirty="0"/>
              <a:t>An endeavour to </a:t>
            </a:r>
            <a:r>
              <a:rPr lang="en-GB" b="1" i="1" dirty="0">
                <a:solidFill>
                  <a:srgbClr val="FF0000"/>
                </a:solidFill>
              </a:rPr>
              <a:t>discover new or collate old facts </a:t>
            </a:r>
            <a:r>
              <a:rPr lang="en-GB" dirty="0"/>
              <a:t>etc by the scientific study of a subject or by a course of critical investigation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Research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6324600"/>
            <a:ext cx="18004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sz="900" dirty="0"/>
              <a:t>[Oxford Concise Dictionary]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839F2F-1AF9-4AFE-8206-A21CF11C8BCA}" type="slidenum">
              <a:rPr lang="en-GB"/>
              <a:pPr/>
              <a:t>4</a:t>
            </a:fld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Research is what we do when we have a question or a problem we want to resolve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We may already think we know the answer to our question already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We may think the answer is obvious, common sense even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But until we have subjected our problem to </a:t>
            </a:r>
            <a:r>
              <a:rPr lang="en-GB" sz="2800" b="1" i="1" u="sng" dirty="0">
                <a:solidFill>
                  <a:srgbClr val="FF0000"/>
                </a:solidFill>
              </a:rPr>
              <a:t>Rigorous Scientific Scrutiny</a:t>
            </a:r>
            <a:r>
              <a:rPr lang="en-GB" sz="2800" dirty="0"/>
              <a:t>, our 'knowledge' remains little more than guesswork or at best, intuition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Research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92F6F2D-92A4-46E7-87D6-19524EE78260}" type="slidenum">
              <a:rPr lang="en-GB"/>
              <a:pPr/>
              <a:t>5</a:t>
            </a:fld>
            <a:endParaRPr lang="en-GB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Research is Executed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3806952" cy="4495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First priority is to formulate your question</a:t>
            </a:r>
          </a:p>
          <a:p>
            <a:pPr>
              <a:lnSpc>
                <a:spcPct val="90000"/>
              </a:lnSpc>
            </a:pPr>
            <a:r>
              <a:rPr lang="en-GB" dirty="0"/>
              <a:t>Then figure out how you are going to answer it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How have others answered it?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How does your proposal fit in with what others have done?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How will you know when you have answered it?</a:t>
            </a:r>
          </a:p>
          <a:p>
            <a:pPr>
              <a:lnSpc>
                <a:spcPct val="90000"/>
              </a:lnSpc>
            </a:pPr>
            <a:r>
              <a:rPr lang="en-GB" dirty="0"/>
              <a:t>Then you can present your answer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 lvl="1">
              <a:lnSpc>
                <a:spcPct val="90000"/>
              </a:lnSpc>
            </a:pP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4724400" y="1676400"/>
            <a:ext cx="4267200" cy="4186910"/>
            <a:chOff x="4724400" y="1676400"/>
            <a:chExt cx="4267200" cy="4186910"/>
          </a:xfrm>
        </p:grpSpPr>
        <p:sp>
          <p:nvSpPr>
            <p:cNvPr id="5" name="Rectangle 4"/>
            <p:cNvSpPr/>
            <p:nvPr/>
          </p:nvSpPr>
          <p:spPr>
            <a:xfrm>
              <a:off x="4724400" y="2819400"/>
              <a:ext cx="4267200" cy="3043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20040" indent="-320040" eaLnBrk="1" hangingPunct="1">
                <a:lnSpc>
                  <a:spcPct val="70000"/>
                </a:lnSpc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</a:pPr>
              <a:r>
                <a:rPr lang="en-GB" sz="2800" dirty="0">
                  <a:latin typeface="+mn-lt"/>
                </a:rPr>
                <a:t>Statement of the problem </a:t>
              </a:r>
            </a:p>
            <a:p>
              <a:pPr marL="320040" indent="-320040" eaLnBrk="1" hangingPunct="1">
                <a:lnSpc>
                  <a:spcPct val="70000"/>
                </a:lnSpc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</a:pPr>
              <a:r>
                <a:rPr lang="en-GB" sz="2800" dirty="0">
                  <a:latin typeface="+mn-lt"/>
                </a:rPr>
                <a:t>Literature review </a:t>
              </a:r>
            </a:p>
            <a:p>
              <a:pPr marL="320040" indent="-320040" eaLnBrk="1" hangingPunct="1">
                <a:lnSpc>
                  <a:spcPct val="70000"/>
                </a:lnSpc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</a:pPr>
              <a:r>
                <a:rPr lang="en-GB" sz="2800" dirty="0">
                  <a:latin typeface="+mn-lt"/>
                </a:rPr>
                <a:t>Choice of research method </a:t>
              </a:r>
            </a:p>
            <a:p>
              <a:pPr marL="320040" indent="-320040" eaLnBrk="1" hangingPunct="1">
                <a:lnSpc>
                  <a:spcPct val="70000"/>
                </a:lnSpc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</a:pPr>
              <a:r>
                <a:rPr lang="en-GB" sz="2800" dirty="0">
                  <a:latin typeface="+mn-lt"/>
                </a:rPr>
                <a:t>Design of study </a:t>
              </a:r>
            </a:p>
            <a:p>
              <a:pPr marL="320040" indent="-320040" eaLnBrk="1" hangingPunct="1">
                <a:lnSpc>
                  <a:spcPct val="70000"/>
                </a:lnSpc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</a:pPr>
              <a:r>
                <a:rPr lang="en-GB" sz="2800" dirty="0">
                  <a:latin typeface="+mn-lt"/>
                </a:rPr>
                <a:t>Data collection </a:t>
              </a:r>
            </a:p>
            <a:p>
              <a:pPr marL="320040" indent="-320040" eaLnBrk="1" hangingPunct="1">
                <a:lnSpc>
                  <a:spcPct val="70000"/>
                </a:lnSpc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</a:pPr>
              <a:r>
                <a:rPr lang="en-GB" sz="2800" dirty="0">
                  <a:latin typeface="+mn-lt"/>
                </a:rPr>
                <a:t>Analysis of data </a:t>
              </a:r>
            </a:p>
            <a:p>
              <a:pPr marL="320040" indent="-320040" eaLnBrk="1" hangingPunct="1">
                <a:lnSpc>
                  <a:spcPct val="70000"/>
                </a:lnSpc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</a:pPr>
              <a:r>
                <a:rPr lang="en-GB" sz="2800" dirty="0">
                  <a:latin typeface="+mn-lt"/>
                </a:rPr>
                <a:t>Write-up </a:t>
              </a:r>
            </a:p>
          </p:txBody>
        </p:sp>
        <p:sp>
          <p:nvSpPr>
            <p:cNvPr id="6" name="Rectangle 2"/>
            <p:cNvSpPr txBox="1">
              <a:spLocks noChangeArrowheads="1"/>
            </p:cNvSpPr>
            <p:nvPr/>
          </p:nvSpPr>
          <p:spPr>
            <a:xfrm>
              <a:off x="4724400" y="1676400"/>
              <a:ext cx="4111752" cy="990600"/>
            </a:xfrm>
            <a:prstGeom prst="rect">
              <a:avLst/>
            </a:prstGeom>
          </p:spPr>
          <p:txBody>
            <a:bodyPr vert="horz" anchor="ctr">
              <a:normAutofit fontScale="925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Research Process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xmlns="" id="{BB78D5E3-3203-4351-B9E1-D4AE7E51FDAE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238"/>
            <a:ext cx="9144000" cy="66675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B8863459-E7D2-46EE-87C7-1F1CFB70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67419C5B-8597-4757-ADE9-B27879F508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70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82F73A19-4AB4-4A1E-9DB6-B17CC3BDF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/>
              <a:t>The Problem is Not Writing</a:t>
            </a:r>
            <a:endParaRPr lang="en-GB" b="1" dirty="0"/>
          </a:p>
        </p:txBody>
      </p:sp>
      <p:pic>
        <p:nvPicPr>
          <p:cNvPr id="10" name="Content Placeholder 8" descr="A person sitting at a table&#10;&#10;Description generated with high confidence">
            <a:extLst>
              <a:ext uri="{FF2B5EF4-FFF2-40B4-BE49-F238E27FC236}">
                <a16:creationId xmlns:a16="http://schemas.microsoft.com/office/drawing/2014/main" xmlns="" id="{9AEE62C7-1D43-4658-BAE5-B70272B0A2B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2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Research Paper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Content Placeholder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C0E2C90-067E-47CB-9BFF-B015D92191C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4"/>
          <a:stretch/>
        </p:blipFill>
        <p:spPr>
          <a:xfrm>
            <a:off x="381000" y="1513100"/>
            <a:ext cx="8385048" cy="5116300"/>
          </a:xfrm>
        </p:spPr>
      </p:pic>
    </p:spTree>
    <p:extLst>
      <p:ext uri="{BB962C8B-B14F-4D97-AF65-F5344CB8AC3E}">
        <p14:creationId xmlns:p14="http://schemas.microsoft.com/office/powerpoint/2010/main" val="16056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of Research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Title</a:t>
            </a:r>
          </a:p>
          <a:p>
            <a:r>
              <a:rPr lang="en-GB" sz="2800" dirty="0"/>
              <a:t>Abstract</a:t>
            </a:r>
          </a:p>
          <a:p>
            <a:r>
              <a:rPr lang="en-GB" sz="2800" dirty="0"/>
              <a:t>Introduction</a:t>
            </a:r>
          </a:p>
          <a:p>
            <a:r>
              <a:rPr lang="en-GB" sz="2800" dirty="0"/>
              <a:t>Literature Review</a:t>
            </a:r>
          </a:p>
          <a:p>
            <a:r>
              <a:rPr lang="en-GB" sz="2800" dirty="0"/>
              <a:t>Methodology</a:t>
            </a:r>
          </a:p>
          <a:p>
            <a:r>
              <a:rPr lang="en-GB" sz="2800" dirty="0"/>
              <a:t>Results</a:t>
            </a:r>
          </a:p>
          <a:p>
            <a:r>
              <a:rPr lang="en-GB" sz="2800" dirty="0"/>
              <a:t>Discussion/Conclusion</a:t>
            </a:r>
          </a:p>
          <a:p>
            <a:endParaRPr lang="en-GB" sz="2800" dirty="0"/>
          </a:p>
          <a:p>
            <a:r>
              <a:rPr lang="en-GB" sz="2800" dirty="0"/>
              <a:t>References/Bibliography</a:t>
            </a:r>
          </a:p>
          <a:p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7526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68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1032</Words>
  <Application>Microsoft Office PowerPoint</Application>
  <PresentationFormat>On-screen Show (4:3)</PresentationFormat>
  <Paragraphs>169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Tw Cen MT</vt:lpstr>
      <vt:lpstr>Verdana</vt:lpstr>
      <vt:lpstr>Wingdings</vt:lpstr>
      <vt:lpstr>Wingdings 2</vt:lpstr>
      <vt:lpstr>Median</vt:lpstr>
      <vt:lpstr>How to WRITE A Research PAPER/ Poster</vt:lpstr>
      <vt:lpstr>Contents</vt:lpstr>
      <vt:lpstr>What is Research</vt:lpstr>
      <vt:lpstr>What is Research</vt:lpstr>
      <vt:lpstr>How Research is Executed</vt:lpstr>
      <vt:lpstr>PowerPoint Presentation</vt:lpstr>
      <vt:lpstr>The Problem is Not Writing</vt:lpstr>
      <vt:lpstr>What is a Research Paper</vt:lpstr>
      <vt:lpstr>Component of Research Paper</vt:lpstr>
      <vt:lpstr>Research Paper Vs Report Writing</vt:lpstr>
      <vt:lpstr>Types of Research Paper</vt:lpstr>
      <vt:lpstr>Types of Research Paper</vt:lpstr>
      <vt:lpstr>Types of Research Paper</vt:lpstr>
      <vt:lpstr>What is a Poster</vt:lpstr>
      <vt:lpstr>Poster vs. Paper</vt:lpstr>
      <vt:lpstr>Writing a Good Research Paper </vt:lpstr>
      <vt:lpstr>Know Your Journal</vt:lpstr>
      <vt:lpstr>Know Your Audience</vt:lpstr>
      <vt:lpstr>Plagiarism</vt:lpstr>
      <vt:lpstr>Do`s and Do not`s</vt:lpstr>
      <vt:lpstr>Try Try Again</vt:lpstr>
      <vt:lpstr>Thank You &amp; Questions</vt:lpstr>
      <vt:lpstr>Sources</vt:lpstr>
    </vt:vector>
  </TitlesOfParts>
  <Company>University of South Alabama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and Poster Preparation</dc:title>
  <dc:creator>Anne Boettcher</dc:creator>
  <cp:lastModifiedBy>Windows User</cp:lastModifiedBy>
  <cp:revision>190</cp:revision>
  <dcterms:created xsi:type="dcterms:W3CDTF">2008-08-26T18:50:26Z</dcterms:created>
  <dcterms:modified xsi:type="dcterms:W3CDTF">2018-03-15T07:08:02Z</dcterms:modified>
</cp:coreProperties>
</file>