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779581"/>
            <a:ext cx="7772400" cy="1956604"/>
          </a:xfrm>
        </p:spPr>
        <p:txBody>
          <a:bodyPr>
            <a:normAutofit/>
          </a:bodyPr>
          <a:lstStyle>
            <a:lvl1pPr>
              <a:defRPr sz="2100" b="1">
                <a:solidFill>
                  <a:srgbClr val="0070C0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9516" y="3429002"/>
            <a:ext cx="7744968" cy="282258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90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172B-8F91-4161-B340-32BAA159651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2CE-74E6-4EC4-A6DE-4EF126AB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172B-8F91-4161-B340-32BAA159651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2CE-74E6-4EC4-A6DE-4EF126AB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008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8A4C-AA29-41DF-ACA1-1D8EFFE05EC0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958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907-6AF6-4F12-807B-FDB2A1282889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08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200C-F293-49EA-A3D9-714B224A2844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5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8E25F-CAAB-4F53-9869-7A7DF62EF3FE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58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83536-5EF1-46F8-B942-18DAED62C10C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151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8E41C-2348-4349-B1B5-CCE0625D36D5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787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C700-E4B1-4F5B-B43A-2442DA662DE1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97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7F88-639D-49D5-856C-0F7D9919C767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7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ln w="19050" cap="rnd">
            <a:noFill/>
          </a:ln>
        </p:spPr>
        <p:txBody>
          <a:bodyPr>
            <a:normAutofit/>
          </a:bodyPr>
          <a:lstStyle>
            <a:lvl1pPr algn="l">
              <a:defRPr sz="2400" b="1" baseline="0">
                <a:solidFill>
                  <a:srgbClr val="0000FF"/>
                </a:solidFill>
                <a:latin typeface="+mj-lt"/>
                <a:ea typeface="+mj-ea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000" b="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628650" indent="-285750">
              <a:buFont typeface="Tahoma" panose="020B0604030504040204" pitchFamily="34" charset="0"/>
              <a:buChar char="‒"/>
              <a:defRPr sz="1800" b="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1028700" indent="-342900">
              <a:buFont typeface="+mj-lt"/>
              <a:buAutoNum type="arabicParenR"/>
              <a:defRPr sz="1500" b="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1314450" indent="-285750">
              <a:buFont typeface="Wingdings" panose="05000000000000000000" pitchFamily="2" charset="2"/>
              <a:buChar char="Ø"/>
              <a:defRPr sz="1350" b="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1543050" indent="-171450">
              <a:buFont typeface="Arial" panose="020B0604020202020204" pitchFamily="34" charset="0"/>
              <a:buChar char="•"/>
              <a:defRPr sz="1200" b="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C0B172B-8F91-4161-B340-32BAA159651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8A9F42CE-74E6-4EC4-A6DE-4EF126AB7CD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9" y="469512"/>
            <a:ext cx="1398058" cy="388350"/>
          </a:xfrm>
          <a:prstGeom prst="rect">
            <a:avLst/>
          </a:prstGeom>
        </p:spPr>
      </p:pic>
      <p:pic>
        <p:nvPicPr>
          <p:cNvPr id="1026" name="Picture 2" descr="http://cilabs.kaist.ac.kr/_/rsrc/1473076462971/config/customLogo.gif?revision=4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49"/>
          <a:stretch/>
        </p:blipFill>
        <p:spPr bwMode="auto">
          <a:xfrm>
            <a:off x="4008595" y="6303541"/>
            <a:ext cx="1126810" cy="54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378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FAF41-734D-4916-A7E8-1F9C90575CEC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33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A5A6-AA79-432D-A1AA-73294CB62DDF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5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D2F9-263A-4EF6-A9FE-CC9E1A0575C1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5808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EC1A-2B7E-4952-B2E4-517B4FA2B6F4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172B-8F91-4161-B340-32BAA159651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2CE-74E6-4EC4-A6DE-4EF126AB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92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172B-8F91-4161-B340-32BAA159651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2CE-74E6-4EC4-A6DE-4EF126AB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74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172B-8F91-4161-B340-32BAA159651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2CE-74E6-4EC4-A6DE-4EF126AB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43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172B-8F91-4161-B340-32BAA159651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1">
                <a:solidFill>
                  <a:schemeClr val="tx1"/>
                </a:solidFill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 b="1">
                <a:solidFill>
                  <a:schemeClr val="tx1"/>
                </a:solidFill>
              </a:defRPr>
            </a:lvl1pPr>
          </a:lstStyle>
          <a:p>
            <a:fld id="{8A9F42CE-74E6-4EC4-A6DE-4EF126AB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05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172B-8F91-4161-B340-32BAA159651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2CE-74E6-4EC4-A6DE-4EF126AB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18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172B-8F91-4161-B340-32BAA159651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2CE-74E6-4EC4-A6DE-4EF126AB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172B-8F91-4161-B340-32BAA159651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F42CE-74E6-4EC4-A6DE-4EF126AB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29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B172B-8F91-4161-B340-32BAA1596518}" type="datetimeFigureOut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42CE-74E6-4EC4-A6DE-4EF126AB7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5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1E747-CF42-4214-A51A-212D7E6676AD}" type="datetime1">
              <a:rPr lang="ko-KR" altLang="en-US" smtClean="0"/>
              <a:t>2019-05-01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Computational Imaging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3342F-8095-4102-8735-F5C199E11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72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jpe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Lab Meeting</a:t>
            </a:r>
            <a:br>
              <a:rPr lang="en-US" altLang="ko-KR" dirty="0" smtClean="0"/>
            </a:br>
            <a:r>
              <a:rPr lang="en-US" altLang="ko-KR" dirty="0" smtClean="0"/>
              <a:t>2019/04/26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800" dirty="0" smtClean="0"/>
              <a:t>Explainable A.I (XAI)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Image Captioning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Visual Grounding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9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Self-Critical Sequence Training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Usually, Loss is directly related to evaluation metric</a:t>
            </a:r>
          </a:p>
          <a:p>
            <a:pPr lvl="1"/>
            <a:r>
              <a:rPr lang="en-US" altLang="ko-KR" dirty="0" smtClean="0"/>
              <a:t>SR example (Loss: MSE, </a:t>
            </a:r>
            <a:r>
              <a:rPr lang="en-US" altLang="ko-KR" dirty="0" err="1" smtClean="0"/>
              <a:t>eval</a:t>
            </a:r>
            <a:r>
              <a:rPr lang="en-US" altLang="ko-KR" dirty="0" smtClean="0"/>
              <a:t> metric: PSNR)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72" y="2657475"/>
            <a:ext cx="2009775" cy="2000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532" y="2667000"/>
            <a:ext cx="2009775" cy="19907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924300" y="3383280"/>
            <a:ext cx="1185386" cy="369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Self-Critical Sequence Training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3/20~4/14 (with beam-search)</a:t>
            </a:r>
          </a:p>
          <a:p>
            <a:pPr lvl="1"/>
            <a:r>
              <a:rPr lang="en-US" altLang="ko-KR" dirty="0" smtClean="0"/>
              <a:t>Loss is </a:t>
            </a:r>
            <a:r>
              <a:rPr lang="en-US" altLang="ko-KR" b="1" dirty="0" smtClean="0"/>
              <a:t>MSE</a:t>
            </a:r>
            <a:r>
              <a:rPr lang="en-US" altLang="ko-KR" dirty="0" smtClean="0"/>
              <a:t>, while </a:t>
            </a:r>
            <a:r>
              <a:rPr lang="en-US" altLang="ko-KR" dirty="0" err="1" smtClean="0"/>
              <a:t>evaluaton</a:t>
            </a:r>
            <a:r>
              <a:rPr lang="en-US" altLang="ko-KR" dirty="0" smtClean="0"/>
              <a:t> is </a:t>
            </a:r>
            <a:r>
              <a:rPr lang="en-US" altLang="ko-KR" b="1" dirty="0" err="1" smtClean="0"/>
              <a:t>CIDEr</a:t>
            </a:r>
            <a:endParaRPr lang="en-US" altLang="ko-KR" b="1" dirty="0" smtClean="0"/>
          </a:p>
          <a:p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711919" y="2057400"/>
            <a:ext cx="0" cy="2889307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0"/>
          <p:cNvSpPr txBox="1"/>
          <p:nvPr/>
        </p:nvSpPr>
        <p:spPr>
          <a:xfrm>
            <a:off x="1345969" y="4722196"/>
            <a:ext cx="25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≪</a:t>
            </a:r>
            <a:r>
              <a:rPr lang="en-US" altLang="ko-KR" dirty="0" smtClean="0"/>
              <a:t>Encoder </a:t>
            </a:r>
            <a:r>
              <a:rPr lang="en-US" altLang="ko-KR" dirty="0"/>
              <a:t>C</a:t>
            </a:r>
            <a:r>
              <a:rPr lang="en-US" altLang="ko-KR" dirty="0" smtClean="0"/>
              <a:t>NN</a:t>
            </a:r>
            <a:r>
              <a:rPr lang="ko-KR" altLang="en-US" dirty="0" smtClean="0"/>
              <a:t>≫</a:t>
            </a:r>
            <a:endParaRPr lang="ko-KR" altLang="en-US" dirty="0"/>
          </a:p>
        </p:txBody>
      </p:sp>
      <p:sp>
        <p:nvSpPr>
          <p:cNvPr id="7" name="TextBox 11"/>
          <p:cNvSpPr txBox="1"/>
          <p:nvPr/>
        </p:nvSpPr>
        <p:spPr>
          <a:xfrm>
            <a:off x="5632554" y="4722187"/>
            <a:ext cx="250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≪</a:t>
            </a:r>
            <a:r>
              <a:rPr lang="en-US" altLang="ko-KR" dirty="0" smtClean="0"/>
              <a:t>Decoder</a:t>
            </a:r>
            <a:r>
              <a:rPr lang="ko-KR" altLang="en-US" dirty="0" smtClean="0"/>
              <a:t>≫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7" y="2461203"/>
            <a:ext cx="1134685" cy="1512913"/>
          </a:xfrm>
          <a:prstGeom prst="rect">
            <a:avLst/>
          </a:prstGeom>
        </p:spPr>
      </p:pic>
      <p:sp>
        <p:nvSpPr>
          <p:cNvPr id="9" name="오각형 8"/>
          <p:cNvSpPr/>
          <p:nvPr/>
        </p:nvSpPr>
        <p:spPr>
          <a:xfrm>
            <a:off x="1855126" y="2870481"/>
            <a:ext cx="717665" cy="704514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CNN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8" idx="3"/>
            <a:endCxn id="9" idx="1"/>
          </p:cNvCxnSpPr>
          <p:nvPr/>
        </p:nvCxnSpPr>
        <p:spPr>
          <a:xfrm>
            <a:off x="1579422" y="3217660"/>
            <a:ext cx="275704" cy="5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107" y="3157454"/>
            <a:ext cx="817880" cy="118800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9" idx="3"/>
          </p:cNvCxnSpPr>
          <p:nvPr/>
        </p:nvCxnSpPr>
        <p:spPr>
          <a:xfrm flipV="1">
            <a:off x="2572791" y="3216854"/>
            <a:ext cx="141316" cy="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81"/>
              <p:cNvSpPr txBox="1"/>
              <p:nvPr/>
            </p:nvSpPr>
            <p:spPr>
              <a:xfrm>
                <a:off x="3039566" y="2951156"/>
                <a:ext cx="61456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0" i="1" smtClean="0">
                          <a:latin typeface="Cambria Math" panose="02040503050406030204" pitchFamily="18" charset="0"/>
                        </a:rPr>
                        <m:t>[1</m:t>
                      </m:r>
                      <m:r>
                        <a:rPr lang="en-US" altLang="ko-KR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𝑉𝑑𝑖𝑚</m:t>
                      </m:r>
                      <m:r>
                        <a:rPr lang="en-US" altLang="ko-KR" sz="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700" dirty="0"/>
              </a:p>
            </p:txBody>
          </p:sp>
        </mc:Choice>
        <mc:Fallback xmlns="">
          <p:sp>
            <p:nvSpPr>
              <p:cNvPr id="13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66" y="2951156"/>
                <a:ext cx="614564" cy="2000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모서리가 둥근 직사각형 13"/>
          <p:cNvSpPr/>
          <p:nvPr/>
        </p:nvSpPr>
        <p:spPr>
          <a:xfrm>
            <a:off x="3734496" y="2991604"/>
            <a:ext cx="511231" cy="4505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Linear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4" idx="1"/>
          </p:cNvCxnSpPr>
          <p:nvPr/>
        </p:nvCxnSpPr>
        <p:spPr>
          <a:xfrm>
            <a:off x="3531987" y="3216854"/>
            <a:ext cx="20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4" idx="3"/>
          </p:cNvCxnSpPr>
          <p:nvPr/>
        </p:nvCxnSpPr>
        <p:spPr>
          <a:xfrm>
            <a:off x="4245727" y="3216854"/>
            <a:ext cx="291617" cy="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344" y="3159414"/>
            <a:ext cx="352480" cy="116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97"/>
              <p:cNvSpPr txBox="1"/>
              <p:nvPr/>
            </p:nvSpPr>
            <p:spPr>
              <a:xfrm>
                <a:off x="3396167" y="3442104"/>
                <a:ext cx="12118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0" i="1" smtClean="0">
                          <a:latin typeface="Cambria Math" panose="02040503050406030204" pitchFamily="18" charset="0"/>
                        </a:rPr>
                        <m:t>[1</m:t>
                      </m:r>
                      <m:r>
                        <a:rPr lang="en-US" altLang="ko-KR" sz="7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𝑉𝑑𝑖𝑚</m:t>
                      </m:r>
                      <m:r>
                        <a:rPr lang="en-US" altLang="ko-KR" sz="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]→[1×</m:t>
                      </m:r>
                      <m:r>
                        <a:rPr lang="en-US" altLang="ko-KR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𝐸𝑑𝑖𝑚</m:t>
                      </m:r>
                      <m:r>
                        <a:rPr lang="en-US" altLang="ko-KR" sz="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700" dirty="0"/>
              </a:p>
              <a:p>
                <a:endParaRPr lang="ko-KR" altLang="en-US" sz="700" dirty="0"/>
              </a:p>
            </p:txBody>
          </p:sp>
        </mc:Choice>
        <mc:Fallback xmlns="">
          <p:sp>
            <p:nvSpPr>
              <p:cNvPr id="1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167" y="3442104"/>
                <a:ext cx="121183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/>
              <p:cNvSpPr/>
              <p:nvPr/>
            </p:nvSpPr>
            <p:spPr>
              <a:xfrm>
                <a:off x="4635752" y="3001666"/>
                <a:ext cx="513987" cy="169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500" i="1">
                          <a:latin typeface="Cambria Math" panose="02040503050406030204" pitchFamily="18" charset="0"/>
                        </a:rPr>
                        <m:t>[1</m:t>
                      </m:r>
                      <m:r>
                        <a:rPr lang="en-US" altLang="ko-KR" sz="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𝐸𝑑𝑖𝑚</m:t>
                      </m:r>
                      <m:r>
                        <a:rPr lang="en-US" altLang="ko-KR" sz="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500" dirty="0"/>
              </a:p>
            </p:txBody>
          </p:sp>
        </mc:Choice>
        <mc:Fallback xmlns="">
          <p:sp>
            <p:nvSpPr>
              <p:cNvPr id="19" name="직사각형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752" y="3001666"/>
                <a:ext cx="513987" cy="1692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구부러진 연결선 19"/>
          <p:cNvCxnSpPr/>
          <p:nvPr/>
        </p:nvCxnSpPr>
        <p:spPr>
          <a:xfrm>
            <a:off x="4889824" y="3217834"/>
            <a:ext cx="675539" cy="240896"/>
          </a:xfrm>
          <a:prstGeom prst="curvedConnector4">
            <a:avLst>
              <a:gd name="adj1" fmla="val 24159"/>
              <a:gd name="adj2" fmla="val 1948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158338" y="3001530"/>
            <a:ext cx="698270" cy="4488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/>
              <a:t>LSTM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7100448" y="3001530"/>
            <a:ext cx="698270" cy="4488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/>
              <a:t>LSTM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5565363" y="2592588"/>
            <a:ext cx="0" cy="40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6507473" y="2592588"/>
            <a:ext cx="0" cy="40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7408024" y="2592588"/>
            <a:ext cx="0" cy="40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tabl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3936" y="1283075"/>
            <a:ext cx="662247" cy="339102"/>
          </a:xfrm>
          <a:prstGeom prst="rect">
            <a:avLst/>
          </a:prstGeom>
        </p:spPr>
      </p:pic>
      <p:pic>
        <p:nvPicPr>
          <p:cNvPr id="27" name="tabl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6349" y="1283415"/>
            <a:ext cx="662247" cy="365760"/>
          </a:xfrm>
          <a:prstGeom prst="rect">
            <a:avLst/>
          </a:prstGeom>
        </p:spPr>
      </p:pic>
      <p:pic>
        <p:nvPicPr>
          <p:cNvPr id="28" name="tabl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0448" y="1283075"/>
            <a:ext cx="662247" cy="339102"/>
          </a:xfrm>
          <a:prstGeom prst="rect">
            <a:avLst/>
          </a:prstGeom>
        </p:spPr>
      </p:pic>
      <p:pic>
        <p:nvPicPr>
          <p:cNvPr id="29" name="tabl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94361" y="4335663"/>
            <a:ext cx="662247" cy="339102"/>
          </a:xfrm>
          <a:prstGeom prst="rect">
            <a:avLst/>
          </a:prstGeom>
        </p:spPr>
      </p:pic>
      <p:pic>
        <p:nvPicPr>
          <p:cNvPr id="30" name="tabl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00448" y="4319956"/>
            <a:ext cx="662247" cy="365760"/>
          </a:xfrm>
          <a:prstGeom prst="rect">
            <a:avLst/>
          </a:prstGeom>
        </p:spPr>
      </p:pic>
      <p:pic>
        <p:nvPicPr>
          <p:cNvPr id="31" name="tabl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52251" y="1848424"/>
            <a:ext cx="662247" cy="365760"/>
          </a:xfrm>
          <a:prstGeom prst="rect">
            <a:avLst/>
          </a:prstGeom>
        </p:spPr>
      </p:pic>
      <p:pic>
        <p:nvPicPr>
          <p:cNvPr id="32" name="tabl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58338" y="1832717"/>
            <a:ext cx="662247" cy="365760"/>
          </a:xfrm>
          <a:prstGeom prst="rect">
            <a:avLst/>
          </a:prstGeom>
        </p:spPr>
      </p:pic>
      <p:pic>
        <p:nvPicPr>
          <p:cNvPr id="33" name="tabl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96286" y="1824954"/>
            <a:ext cx="662247" cy="339102"/>
          </a:xfrm>
          <a:prstGeom prst="rect">
            <a:avLst/>
          </a:prstGeom>
        </p:spPr>
      </p:pic>
      <p:cxnSp>
        <p:nvCxnSpPr>
          <p:cNvPr id="34" name="직선 화살표 연결선 33"/>
          <p:cNvCxnSpPr/>
          <p:nvPr/>
        </p:nvCxnSpPr>
        <p:spPr>
          <a:xfrm flipV="1">
            <a:off x="6525484" y="3461937"/>
            <a:ext cx="0" cy="84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7408024" y="3461937"/>
            <a:ext cx="0" cy="84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자유형 35"/>
          <p:cNvSpPr/>
          <p:nvPr/>
        </p:nvSpPr>
        <p:spPr>
          <a:xfrm>
            <a:off x="5578523" y="2687888"/>
            <a:ext cx="598516" cy="543163"/>
          </a:xfrm>
          <a:custGeom>
            <a:avLst/>
            <a:gdLst>
              <a:gd name="connsiteX0" fmla="*/ 0 w 598516"/>
              <a:gd name="connsiteY0" fmla="*/ 294693 h 543163"/>
              <a:gd name="connsiteX1" fmla="*/ 274320 w 598516"/>
              <a:gd name="connsiteY1" fmla="*/ 3747 h 543163"/>
              <a:gd name="connsiteX2" fmla="*/ 490451 w 598516"/>
              <a:gd name="connsiteY2" fmla="*/ 477573 h 543163"/>
              <a:gd name="connsiteX3" fmla="*/ 598516 w 598516"/>
              <a:gd name="connsiteY3" fmla="*/ 527449 h 54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16" h="543163">
                <a:moveTo>
                  <a:pt x="0" y="294693"/>
                </a:moveTo>
                <a:cubicBezTo>
                  <a:pt x="96289" y="133980"/>
                  <a:pt x="192578" y="-26733"/>
                  <a:pt x="274320" y="3747"/>
                </a:cubicBezTo>
                <a:cubicBezTo>
                  <a:pt x="356062" y="34227"/>
                  <a:pt x="436418" y="390289"/>
                  <a:pt x="490451" y="477573"/>
                </a:cubicBezTo>
                <a:cubicBezTo>
                  <a:pt x="544484" y="564857"/>
                  <a:pt x="571500" y="546153"/>
                  <a:pt x="598516" y="52744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6513021" y="2711216"/>
            <a:ext cx="598516" cy="543163"/>
          </a:xfrm>
          <a:custGeom>
            <a:avLst/>
            <a:gdLst>
              <a:gd name="connsiteX0" fmla="*/ 0 w 598516"/>
              <a:gd name="connsiteY0" fmla="*/ 294693 h 543163"/>
              <a:gd name="connsiteX1" fmla="*/ 274320 w 598516"/>
              <a:gd name="connsiteY1" fmla="*/ 3747 h 543163"/>
              <a:gd name="connsiteX2" fmla="*/ 490451 w 598516"/>
              <a:gd name="connsiteY2" fmla="*/ 477573 h 543163"/>
              <a:gd name="connsiteX3" fmla="*/ 598516 w 598516"/>
              <a:gd name="connsiteY3" fmla="*/ 527449 h 54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16" h="543163">
                <a:moveTo>
                  <a:pt x="0" y="294693"/>
                </a:moveTo>
                <a:cubicBezTo>
                  <a:pt x="96289" y="133980"/>
                  <a:pt x="192578" y="-26733"/>
                  <a:pt x="274320" y="3747"/>
                </a:cubicBezTo>
                <a:cubicBezTo>
                  <a:pt x="356062" y="34227"/>
                  <a:pt x="436418" y="390289"/>
                  <a:pt x="490451" y="477573"/>
                </a:cubicBezTo>
                <a:cubicBezTo>
                  <a:pt x="544484" y="564857"/>
                  <a:pt x="571500" y="546153"/>
                  <a:pt x="598516" y="52744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426813" y="2372969"/>
            <a:ext cx="278475" cy="21961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384863" y="2375651"/>
            <a:ext cx="278475" cy="21961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73637" y="2366833"/>
            <a:ext cx="278475" cy="21961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38" idx="0"/>
          </p:cNvCxnSpPr>
          <p:nvPr/>
        </p:nvCxnSpPr>
        <p:spPr>
          <a:xfrm flipH="1" flipV="1">
            <a:off x="5565362" y="2201732"/>
            <a:ext cx="689" cy="17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39" idx="0"/>
          </p:cNvCxnSpPr>
          <p:nvPr/>
        </p:nvCxnSpPr>
        <p:spPr>
          <a:xfrm flipH="1" flipV="1">
            <a:off x="6517862" y="2180282"/>
            <a:ext cx="6239" cy="19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 flipV="1">
            <a:off x="7410786" y="2172775"/>
            <a:ext cx="6239" cy="19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위쪽/아래쪽 화살표 43"/>
          <p:cNvSpPr/>
          <p:nvPr/>
        </p:nvSpPr>
        <p:spPr>
          <a:xfrm>
            <a:off x="5513411" y="1639019"/>
            <a:ext cx="139926" cy="20277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5" name="위쪽/아래쪽 화살표 44"/>
          <p:cNvSpPr/>
          <p:nvPr/>
        </p:nvSpPr>
        <p:spPr>
          <a:xfrm>
            <a:off x="6447899" y="1632493"/>
            <a:ext cx="139926" cy="20277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위쪽/아래쪽 화살표 45"/>
          <p:cNvSpPr/>
          <p:nvPr/>
        </p:nvSpPr>
        <p:spPr>
          <a:xfrm>
            <a:off x="7379620" y="1633043"/>
            <a:ext cx="139926" cy="20277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8000993" y="3006607"/>
            <a:ext cx="698270" cy="4488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/>
              <a:t>LSTM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8308569" y="2597665"/>
            <a:ext cx="0" cy="40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tabl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00993" y="1288152"/>
            <a:ext cx="662247" cy="339102"/>
          </a:xfrm>
          <a:prstGeom prst="rect">
            <a:avLst/>
          </a:prstGeom>
        </p:spPr>
      </p:pic>
      <p:pic>
        <p:nvPicPr>
          <p:cNvPr id="50" name="tabl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00993" y="4325033"/>
            <a:ext cx="662247" cy="365760"/>
          </a:xfrm>
          <a:prstGeom prst="rect">
            <a:avLst/>
          </a:prstGeom>
        </p:spPr>
      </p:pic>
      <p:pic>
        <p:nvPicPr>
          <p:cNvPr id="51" name="tabl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96831" y="1830031"/>
            <a:ext cx="662247" cy="339102"/>
          </a:xfrm>
          <a:prstGeom prst="rect">
            <a:avLst/>
          </a:prstGeom>
        </p:spPr>
      </p:pic>
      <p:cxnSp>
        <p:nvCxnSpPr>
          <p:cNvPr id="52" name="직선 화살표 연결선 51"/>
          <p:cNvCxnSpPr/>
          <p:nvPr/>
        </p:nvCxnSpPr>
        <p:spPr>
          <a:xfrm flipV="1">
            <a:off x="8308569" y="3467014"/>
            <a:ext cx="0" cy="84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자유형 52"/>
          <p:cNvSpPr/>
          <p:nvPr/>
        </p:nvSpPr>
        <p:spPr>
          <a:xfrm>
            <a:off x="7413566" y="2716293"/>
            <a:ext cx="598516" cy="543163"/>
          </a:xfrm>
          <a:custGeom>
            <a:avLst/>
            <a:gdLst>
              <a:gd name="connsiteX0" fmla="*/ 0 w 598516"/>
              <a:gd name="connsiteY0" fmla="*/ 294693 h 543163"/>
              <a:gd name="connsiteX1" fmla="*/ 274320 w 598516"/>
              <a:gd name="connsiteY1" fmla="*/ 3747 h 543163"/>
              <a:gd name="connsiteX2" fmla="*/ 490451 w 598516"/>
              <a:gd name="connsiteY2" fmla="*/ 477573 h 543163"/>
              <a:gd name="connsiteX3" fmla="*/ 598516 w 598516"/>
              <a:gd name="connsiteY3" fmla="*/ 527449 h 54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16" h="543163">
                <a:moveTo>
                  <a:pt x="0" y="294693"/>
                </a:moveTo>
                <a:cubicBezTo>
                  <a:pt x="96289" y="133980"/>
                  <a:pt x="192578" y="-26733"/>
                  <a:pt x="274320" y="3747"/>
                </a:cubicBezTo>
                <a:cubicBezTo>
                  <a:pt x="356062" y="34227"/>
                  <a:pt x="436418" y="390289"/>
                  <a:pt x="490451" y="477573"/>
                </a:cubicBezTo>
                <a:cubicBezTo>
                  <a:pt x="544484" y="564857"/>
                  <a:pt x="571500" y="546153"/>
                  <a:pt x="598516" y="52744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174182" y="2371910"/>
            <a:ext cx="278475" cy="21961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/>
          <p:nvPr/>
        </p:nvCxnSpPr>
        <p:spPr>
          <a:xfrm flipH="1" flipV="1">
            <a:off x="8311331" y="2177852"/>
            <a:ext cx="6239" cy="19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위쪽/아래쪽 화살표 55"/>
          <p:cNvSpPr/>
          <p:nvPr/>
        </p:nvSpPr>
        <p:spPr>
          <a:xfrm>
            <a:off x="8280165" y="1638120"/>
            <a:ext cx="139926" cy="202777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5214022" y="2998008"/>
            <a:ext cx="698270" cy="4488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 smtClean="0"/>
              <a:t>LSTM</a:t>
            </a:r>
            <a:endParaRPr lang="ko-KR" altLang="en-US" sz="14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6274016" y="3771411"/>
            <a:ext cx="487692" cy="22423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err="1" smtClean="0"/>
              <a:t>emb</a:t>
            </a:r>
            <a:endParaRPr lang="ko-KR" altLang="en-US" sz="105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7171107" y="3772463"/>
            <a:ext cx="487692" cy="22423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err="1" smtClean="0"/>
              <a:t>emb</a:t>
            </a:r>
            <a:endParaRPr lang="ko-KR" altLang="en-US" sz="105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8072349" y="3771411"/>
            <a:ext cx="487692" cy="22423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50" dirty="0" err="1" smtClean="0"/>
              <a:t>emb</a:t>
            </a:r>
            <a:endParaRPr lang="ko-KR" alt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8"/>
              <p:cNvSpPr txBox="1"/>
              <p:nvPr/>
            </p:nvSpPr>
            <p:spPr>
              <a:xfrm>
                <a:off x="4827686" y="2611853"/>
                <a:ext cx="200375" cy="312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686" y="2611853"/>
                <a:ext cx="200375" cy="312458"/>
              </a:xfrm>
              <a:prstGeom prst="rect">
                <a:avLst/>
              </a:prstGeom>
              <a:blipFill>
                <a:blip r:embed="rId19"/>
                <a:stretch>
                  <a:fillRect l="-24242" r="-21212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/>
          <p:cNvCxnSpPr>
            <a:stCxn id="61" idx="3"/>
            <a:endCxn id="57" idx="1"/>
          </p:cNvCxnSpPr>
          <p:nvPr/>
        </p:nvCxnSpPr>
        <p:spPr>
          <a:xfrm>
            <a:off x="5028061" y="2768082"/>
            <a:ext cx="185961" cy="45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자유형 66"/>
          <p:cNvSpPr/>
          <p:nvPr/>
        </p:nvSpPr>
        <p:spPr>
          <a:xfrm>
            <a:off x="2179320" y="1753838"/>
            <a:ext cx="3337560" cy="348514"/>
          </a:xfrm>
          <a:custGeom>
            <a:avLst/>
            <a:gdLst>
              <a:gd name="connsiteX0" fmla="*/ 0 w 3337560"/>
              <a:gd name="connsiteY0" fmla="*/ 174022 h 348514"/>
              <a:gd name="connsiteX1" fmla="*/ 1028700 w 3337560"/>
              <a:gd name="connsiteY1" fmla="*/ 341662 h 348514"/>
              <a:gd name="connsiteX2" fmla="*/ 2331720 w 3337560"/>
              <a:gd name="connsiteY2" fmla="*/ 288322 h 348514"/>
              <a:gd name="connsiteX3" fmla="*/ 3124200 w 3337560"/>
              <a:gd name="connsiteY3" fmla="*/ 36862 h 348514"/>
              <a:gd name="connsiteX4" fmla="*/ 3337560 w 3337560"/>
              <a:gd name="connsiteY4" fmla="*/ 6382 h 34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7560" h="348514">
                <a:moveTo>
                  <a:pt x="0" y="174022"/>
                </a:moveTo>
                <a:cubicBezTo>
                  <a:pt x="320040" y="248317"/>
                  <a:pt x="640080" y="322612"/>
                  <a:pt x="1028700" y="341662"/>
                </a:cubicBezTo>
                <a:cubicBezTo>
                  <a:pt x="1417320" y="360712"/>
                  <a:pt x="1982470" y="339122"/>
                  <a:pt x="2331720" y="288322"/>
                </a:cubicBezTo>
                <a:cubicBezTo>
                  <a:pt x="2680970" y="237522"/>
                  <a:pt x="2956560" y="83852"/>
                  <a:pt x="3124200" y="36862"/>
                </a:cubicBezTo>
                <a:cubicBezTo>
                  <a:pt x="3291840" y="-10128"/>
                  <a:pt x="3314700" y="-1873"/>
                  <a:pt x="3337560" y="6382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33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Self-Critical Sequence Training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CIDEr</a:t>
            </a:r>
            <a:r>
              <a:rPr lang="en-US" altLang="ko-KR" dirty="0" smtClean="0"/>
              <a:t> [3]</a:t>
            </a:r>
          </a:p>
          <a:p>
            <a:pPr lvl="1"/>
            <a:r>
              <a:rPr lang="en-US" altLang="ko-KR" dirty="0" smtClean="0"/>
              <a:t>Consider numerous possible sentence style.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" y="5828437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[3] </a:t>
            </a:r>
            <a:r>
              <a:rPr lang="en-US" altLang="ko-KR" sz="1000" dirty="0" err="1" smtClean="0">
                <a:solidFill>
                  <a:srgbClr val="222222"/>
                </a:solidFill>
                <a:latin typeface="Arial" panose="020B0604020202020204" pitchFamily="34" charset="0"/>
              </a:rPr>
              <a:t>Vedantam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</a:rPr>
              <a:t>, Ramakrishna, C. Lawrence </a:t>
            </a:r>
            <a:r>
              <a:rPr lang="en-US" altLang="ko-KR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Zitnick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</a:rPr>
              <a:t>, and Devi Parikh. "Cider: Consensus-based image description evaluation." </a:t>
            </a:r>
            <a:r>
              <a:rPr lang="en-US" altLang="ko-KR" sz="10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</a:rPr>
              <a:t>. 2015.</a:t>
            </a:r>
            <a:endParaRPr lang="ko-KR" altLang="en-US" sz="1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21901"/>
            <a:ext cx="8173130" cy="2818537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>
            <a:off x="5608320" y="1874262"/>
            <a:ext cx="792480" cy="305058"/>
          </a:xfrm>
          <a:custGeom>
            <a:avLst/>
            <a:gdLst>
              <a:gd name="connsiteX0" fmla="*/ 792480 w 792480"/>
              <a:gd name="connsiteY0" fmla="*/ 305058 h 305058"/>
              <a:gd name="connsiteX1" fmla="*/ 373380 w 792480"/>
              <a:gd name="connsiteY1" fmla="*/ 258 h 305058"/>
              <a:gd name="connsiteX2" fmla="*/ 0 w 792480"/>
              <a:gd name="connsiteY2" fmla="*/ 251718 h 30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305058">
                <a:moveTo>
                  <a:pt x="792480" y="305058"/>
                </a:moveTo>
                <a:cubicBezTo>
                  <a:pt x="648970" y="157103"/>
                  <a:pt x="505460" y="9148"/>
                  <a:pt x="373380" y="258"/>
                </a:cubicBezTo>
                <a:cubicBezTo>
                  <a:pt x="241300" y="-8632"/>
                  <a:pt x="69850" y="214888"/>
                  <a:pt x="0" y="25171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5608320" y="1788206"/>
            <a:ext cx="792480" cy="305058"/>
          </a:xfrm>
          <a:custGeom>
            <a:avLst/>
            <a:gdLst>
              <a:gd name="connsiteX0" fmla="*/ 792480 w 792480"/>
              <a:gd name="connsiteY0" fmla="*/ 305058 h 305058"/>
              <a:gd name="connsiteX1" fmla="*/ 373380 w 792480"/>
              <a:gd name="connsiteY1" fmla="*/ 258 h 305058"/>
              <a:gd name="connsiteX2" fmla="*/ 0 w 792480"/>
              <a:gd name="connsiteY2" fmla="*/ 251718 h 30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480" h="305058">
                <a:moveTo>
                  <a:pt x="792480" y="305058"/>
                </a:moveTo>
                <a:cubicBezTo>
                  <a:pt x="648970" y="157103"/>
                  <a:pt x="505460" y="9148"/>
                  <a:pt x="373380" y="258"/>
                </a:cubicBezTo>
                <a:cubicBezTo>
                  <a:pt x="241300" y="-8632"/>
                  <a:pt x="69850" y="214888"/>
                  <a:pt x="0" y="251718"/>
                </a:cubicBezTo>
              </a:path>
            </a:pathLst>
          </a:custGeom>
          <a:ln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5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Self-Critical Sequence Training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Each word outputs are </a:t>
            </a:r>
            <a:r>
              <a:rPr lang="en-US" altLang="ko-KR" b="1" dirty="0" smtClean="0"/>
              <a:t>non-differentiable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Optimize for non-differentiable loss : Reinforcement learning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304213" y="1636093"/>
            <a:ext cx="2124896" cy="1711293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6071947" y="2641126"/>
            <a:ext cx="731520" cy="324196"/>
          </a:xfrm>
          <a:prstGeom prst="snip1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/>
              <a:t>Decoder-</a:t>
            </a:r>
            <a:r>
              <a:rPr lang="en-US" altLang="ko-KR" sz="1000" dirty="0" err="1" smtClean="0"/>
              <a:t>lstm</a:t>
            </a:r>
            <a:endParaRPr lang="ko-KR" altLang="en-US" sz="1000" dirty="0"/>
          </a:p>
        </p:txBody>
      </p:sp>
      <p:cxnSp>
        <p:nvCxnSpPr>
          <p:cNvPr id="19" name="직선 화살표 연결선 18"/>
          <p:cNvCxnSpPr>
            <a:stCxn id="18" idx="2"/>
          </p:cNvCxnSpPr>
          <p:nvPr/>
        </p:nvCxnSpPr>
        <p:spPr>
          <a:xfrm flipH="1" flipV="1">
            <a:off x="5213350" y="2711450"/>
            <a:ext cx="858597" cy="9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3"/>
              <p:cNvSpPr txBox="1"/>
              <p:nvPr/>
            </p:nvSpPr>
            <p:spPr>
              <a:xfrm>
                <a:off x="4342761" y="2595580"/>
                <a:ext cx="95965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100" dirty="0" err="1" smtClean="0"/>
                  <a:t>Softmax</a:t>
                </a:r>
                <a:r>
                  <a:rPr lang="en-US" altLang="ko-KR" sz="1100" dirty="0" smtClean="0"/>
                  <a:t> out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acc>
                            <m:accPr>
                              <m:chr m:val="̂"/>
                              <m:ctrlPr>
                                <a:rPr lang="en-US" altLang="ko-KR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1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0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761" y="2595580"/>
                <a:ext cx="959653" cy="430887"/>
              </a:xfrm>
              <a:prstGeom prst="rect">
                <a:avLst/>
              </a:prstGeom>
              <a:blipFill>
                <a:blip r:embed="rId2"/>
                <a:stretch>
                  <a:fillRect r="-31013" b="-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620" y="1983363"/>
            <a:ext cx="144000" cy="86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35"/>
              <p:cNvSpPr txBox="1"/>
              <p:nvPr/>
            </p:nvSpPr>
            <p:spPr>
              <a:xfrm>
                <a:off x="1538976" y="2276863"/>
                <a:ext cx="1850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     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976" y="2276863"/>
                <a:ext cx="1850763" cy="276999"/>
              </a:xfrm>
              <a:prstGeom prst="rect">
                <a:avLst/>
              </a:prstGeom>
              <a:blipFill>
                <a:blip r:embed="rId4"/>
                <a:stretch>
                  <a:fillRect l="-2303" t="-22222" r="-3618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/>
          <p:cNvCxnSpPr>
            <a:stCxn id="22" idx="3"/>
          </p:cNvCxnSpPr>
          <p:nvPr/>
        </p:nvCxnSpPr>
        <p:spPr>
          <a:xfrm>
            <a:off x="3389739" y="2415363"/>
            <a:ext cx="1042561" cy="46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38"/>
          <p:cNvSpPr txBox="1"/>
          <p:nvPr/>
        </p:nvSpPr>
        <p:spPr>
          <a:xfrm>
            <a:off x="1422509" y="2878715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*Non-differentiable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6803467" y="2793087"/>
            <a:ext cx="81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661" y="4055373"/>
            <a:ext cx="41338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1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Self-Critical Sequence Training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Loss in SCST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04213" y="1636093"/>
            <a:ext cx="2124896" cy="1711293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한쪽 모서리가 잘린 사각형 4"/>
          <p:cNvSpPr/>
          <p:nvPr/>
        </p:nvSpPr>
        <p:spPr>
          <a:xfrm>
            <a:off x="6071947" y="2641126"/>
            <a:ext cx="731520" cy="324196"/>
          </a:xfrm>
          <a:prstGeom prst="snip1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 smtClean="0"/>
              <a:t>Decoder-</a:t>
            </a:r>
            <a:r>
              <a:rPr lang="en-US" altLang="ko-KR" sz="1000" dirty="0" err="1" smtClean="0"/>
              <a:t>lstm</a:t>
            </a:r>
            <a:endParaRPr lang="ko-KR" altLang="en-US" sz="1000" dirty="0"/>
          </a:p>
        </p:txBody>
      </p:sp>
      <p:cxnSp>
        <p:nvCxnSpPr>
          <p:cNvPr id="6" name="직선 화살표 연결선 5"/>
          <p:cNvCxnSpPr>
            <a:stCxn id="5" idx="2"/>
          </p:cNvCxnSpPr>
          <p:nvPr/>
        </p:nvCxnSpPr>
        <p:spPr>
          <a:xfrm flipH="1">
            <a:off x="5260933" y="2803224"/>
            <a:ext cx="81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3"/>
              <p:cNvSpPr txBox="1"/>
              <p:nvPr/>
            </p:nvSpPr>
            <p:spPr>
              <a:xfrm>
                <a:off x="4339704" y="2672419"/>
                <a:ext cx="959653" cy="455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1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100" dirty="0" smtClean="0"/>
                  <a:t>=</a:t>
                </a:r>
                <a:r>
                  <a:rPr lang="en-US" altLang="ko-KR" sz="1100" dirty="0" err="1" smtClean="0"/>
                  <a:t>Softmax</a:t>
                </a:r>
                <a:r>
                  <a:rPr lang="en-US" altLang="ko-KR" sz="1100" dirty="0" smtClean="0"/>
                  <a:t> out</a:t>
                </a:r>
                <a:endParaRPr lang="en-US" altLang="ko-KR" sz="1100" dirty="0"/>
              </a:p>
            </p:txBody>
          </p:sp>
        </mc:Choice>
        <mc:Fallback xmlns="">
          <p:sp>
            <p:nvSpPr>
              <p:cNvPr id="7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704" y="2672419"/>
                <a:ext cx="959653" cy="455959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620" y="1983363"/>
            <a:ext cx="144000" cy="864000"/>
          </a:xfrm>
          <a:prstGeom prst="rect">
            <a:avLst/>
          </a:prstGeom>
        </p:spPr>
      </p:pic>
      <p:sp>
        <p:nvSpPr>
          <p:cNvPr id="11" name="TextBox 38"/>
          <p:cNvSpPr txBox="1"/>
          <p:nvPr/>
        </p:nvSpPr>
        <p:spPr>
          <a:xfrm>
            <a:off x="1143738" y="2547976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Maximum Probability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6803467" y="2793087"/>
            <a:ext cx="811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060690" y="1958098"/>
            <a:ext cx="179550" cy="185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060690" y="2372921"/>
            <a:ext cx="179550" cy="185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구부러진 연결선 18"/>
          <p:cNvCxnSpPr>
            <a:stCxn id="11" idx="0"/>
            <a:endCxn id="15" idx="2"/>
          </p:cNvCxnSpPr>
          <p:nvPr/>
        </p:nvCxnSpPr>
        <p:spPr>
          <a:xfrm rot="5400000" flipH="1" flipV="1">
            <a:off x="2562746" y="2050032"/>
            <a:ext cx="82237" cy="9136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8"/>
          <p:cNvSpPr txBox="1"/>
          <p:nvPr/>
        </p:nvSpPr>
        <p:spPr>
          <a:xfrm>
            <a:off x="1154020" y="1660429"/>
            <a:ext cx="200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rgbClr val="7030A0"/>
                </a:solidFill>
              </a:rPr>
              <a:t>Highest </a:t>
            </a:r>
            <a:r>
              <a:rPr lang="en-US" altLang="ko-KR" sz="1200" b="1" dirty="0" err="1" smtClean="0">
                <a:solidFill>
                  <a:srgbClr val="7030A0"/>
                </a:solidFill>
              </a:rPr>
              <a:t>CIDEr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cxnSp>
        <p:nvCxnSpPr>
          <p:cNvPr id="24" name="구부러진 연결선 23"/>
          <p:cNvCxnSpPr>
            <a:stCxn id="22" idx="2"/>
            <a:endCxn id="14" idx="2"/>
          </p:cNvCxnSpPr>
          <p:nvPr/>
        </p:nvCxnSpPr>
        <p:spPr>
          <a:xfrm rot="16200000" flipH="1">
            <a:off x="2552261" y="1542487"/>
            <a:ext cx="113488" cy="90337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/>
              <p:cNvSpPr/>
              <p:nvPr/>
            </p:nvSpPr>
            <p:spPr>
              <a:xfrm>
                <a:off x="2966112" y="2778338"/>
                <a:ext cx="389016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112" y="2778338"/>
                <a:ext cx="389016" cy="410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1304213" y="3474180"/>
                <a:ext cx="6534149" cy="871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𝐶𝐼𝐷𝐸𝑟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𝐶𝐼𝐷𝐸𝑟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𝑏𝑎𝑠𝑒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𝐻𝑖𝑔h𝑒𝑠𝑡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𝐶𝐼𝐷𝐸𝑟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213" y="3474180"/>
                <a:ext cx="6534149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그룹 32"/>
          <p:cNvGrpSpPr/>
          <p:nvPr/>
        </p:nvGrpSpPr>
        <p:grpSpPr>
          <a:xfrm>
            <a:off x="2114430" y="3732414"/>
            <a:ext cx="5410200" cy="2496557"/>
            <a:chOff x="2114430" y="3732414"/>
            <a:chExt cx="5410200" cy="2496557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4430" y="4409696"/>
              <a:ext cx="5410200" cy="1819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타원 28"/>
            <p:cNvSpPr/>
            <p:nvPr/>
          </p:nvSpPr>
          <p:spPr>
            <a:xfrm>
              <a:off x="3724102" y="5102880"/>
              <a:ext cx="374073" cy="199827"/>
            </a:xfrm>
            <a:prstGeom prst="ellipse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5961837" y="3732414"/>
              <a:ext cx="1562793" cy="349256"/>
            </a:xfrm>
            <a:prstGeom prst="ellipse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구부러진 연결선 31"/>
            <p:cNvCxnSpPr>
              <a:stCxn id="29" idx="6"/>
              <a:endCxn id="30" idx="4"/>
            </p:cNvCxnSpPr>
            <p:nvPr/>
          </p:nvCxnSpPr>
          <p:spPr>
            <a:xfrm flipV="1">
              <a:off x="4098175" y="4081670"/>
              <a:ext cx="2645059" cy="1121124"/>
            </a:xfrm>
            <a:prstGeom prst="curvedConnector2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95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Numerous Tips for learning (4/14~4/25)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Important tips for image </a:t>
            </a:r>
            <a:r>
              <a:rPr lang="en-US" altLang="ko-KR" dirty="0" smtClean="0"/>
              <a:t>captioning (+ other learning mechanisms)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1. &lt;</a:t>
            </a:r>
            <a:r>
              <a:rPr lang="en-US" altLang="ko-KR" dirty="0" err="1"/>
              <a:t>unk</a:t>
            </a:r>
            <a:r>
              <a:rPr lang="en-US" altLang="ko-KR" dirty="0"/>
              <a:t>&gt; word</a:t>
            </a:r>
            <a:r>
              <a:rPr lang="ko-KR" altLang="en-US" dirty="0"/>
              <a:t>가 들어간 </a:t>
            </a:r>
            <a:r>
              <a:rPr lang="en-US" altLang="ko-KR" dirty="0"/>
              <a:t>caption</a:t>
            </a:r>
            <a:r>
              <a:rPr lang="ko-KR" altLang="en-US" dirty="0"/>
              <a:t>은 </a:t>
            </a:r>
            <a:r>
              <a:rPr lang="ko-KR" altLang="en-US" dirty="0" err="1"/>
              <a:t>학습시</a:t>
            </a:r>
            <a:r>
              <a:rPr lang="ko-KR" altLang="en-US" dirty="0"/>
              <a:t> 제외 </a:t>
            </a:r>
            <a:r>
              <a:rPr lang="ko-KR" altLang="en-US" dirty="0" err="1" smtClean="0"/>
              <a:t>시킬것</a:t>
            </a:r>
            <a:r>
              <a:rPr lang="ko-KR" altLang="en-US" dirty="0" smtClean="0"/>
              <a:t> </a:t>
            </a:r>
            <a:r>
              <a:rPr lang="en-US" altLang="ko-KR" dirty="0" smtClean="0"/>
              <a:t>(noisy </a:t>
            </a:r>
            <a:r>
              <a:rPr lang="ko-KR" altLang="en-US" dirty="0" smtClean="0"/>
              <a:t>한 성분을 포함하고 있는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의 소거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 lvl="1"/>
            <a:r>
              <a:rPr lang="en-US" altLang="ko-KR" dirty="0"/>
              <a:t>2. </a:t>
            </a:r>
            <a:r>
              <a:rPr lang="en-US" altLang="ko-KR" dirty="0" err="1"/>
              <a:t>multilabe</a:t>
            </a:r>
            <a:r>
              <a:rPr lang="en-US" altLang="ko-KR" dirty="0"/>
              <a:t>-margin loss</a:t>
            </a:r>
            <a:r>
              <a:rPr lang="ko-KR" altLang="en-US" dirty="0"/>
              <a:t>를 이용하여서 중간부분을 바로 </a:t>
            </a:r>
            <a:r>
              <a:rPr lang="ko-KR" altLang="en-US" dirty="0" err="1"/>
              <a:t>잡아주는것은</a:t>
            </a:r>
            <a:r>
              <a:rPr lang="ko-KR" altLang="en-US" dirty="0"/>
              <a:t> 좋다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3. </a:t>
            </a:r>
            <a:r>
              <a:rPr lang="ko-KR" altLang="en-US" dirty="0" err="1"/>
              <a:t>드랍아웃</a:t>
            </a:r>
            <a:r>
              <a:rPr lang="ko-KR" altLang="en-US" dirty="0"/>
              <a:t> </a:t>
            </a:r>
            <a:r>
              <a:rPr lang="ko-KR" altLang="en-US" dirty="0" err="1"/>
              <a:t>사용할것</a:t>
            </a:r>
            <a:r>
              <a:rPr lang="en-US" altLang="ko-KR" dirty="0"/>
              <a:t>, weight normalization </a:t>
            </a:r>
            <a:r>
              <a:rPr lang="ko-KR" altLang="en-US" dirty="0"/>
              <a:t>사용할 것</a:t>
            </a:r>
          </a:p>
          <a:p>
            <a:pPr lvl="1"/>
            <a:r>
              <a:rPr lang="en-US" altLang="ko-KR" dirty="0"/>
              <a:t>4. scheduling</a:t>
            </a:r>
            <a:r>
              <a:rPr lang="ko-KR" altLang="en-US" dirty="0"/>
              <a:t>을 이용하여서 </a:t>
            </a:r>
            <a:r>
              <a:rPr lang="en-US" altLang="ko-KR" dirty="0"/>
              <a:t>learning rate</a:t>
            </a:r>
            <a:r>
              <a:rPr lang="ko-KR" altLang="en-US" dirty="0"/>
              <a:t>를 천천히 </a:t>
            </a:r>
            <a:r>
              <a:rPr lang="en-US" altLang="ko-KR" dirty="0"/>
              <a:t>decay </a:t>
            </a:r>
            <a:r>
              <a:rPr lang="ko-KR" altLang="en-US" dirty="0" err="1"/>
              <a:t>시키는것은</a:t>
            </a:r>
            <a:r>
              <a:rPr lang="ko-KR" altLang="en-US" dirty="0"/>
              <a:t> 좋다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5. self-attention</a:t>
            </a:r>
            <a:r>
              <a:rPr lang="ko-KR" altLang="en-US" dirty="0"/>
              <a:t>을 기본적인 </a:t>
            </a:r>
            <a:r>
              <a:rPr lang="en-US" altLang="ko-KR" dirty="0" err="1"/>
              <a:t>cnn+lstm</a:t>
            </a:r>
            <a:r>
              <a:rPr lang="ko-KR" altLang="en-US" dirty="0"/>
              <a:t>에다가 먼저 </a:t>
            </a:r>
            <a:r>
              <a:rPr lang="en-US" altLang="ko-KR" dirty="0"/>
              <a:t>pre-train</a:t>
            </a:r>
            <a:r>
              <a:rPr lang="ko-KR" altLang="en-US" dirty="0"/>
              <a:t>시킨 후</a:t>
            </a:r>
            <a:r>
              <a:rPr lang="en-US" altLang="ko-KR" dirty="0"/>
              <a:t>, </a:t>
            </a:r>
            <a:r>
              <a:rPr lang="en-US" altLang="ko-KR" dirty="0" err="1"/>
              <a:t>butd</a:t>
            </a:r>
            <a:r>
              <a:rPr lang="ko-KR" altLang="en-US" dirty="0"/>
              <a:t>에 적용하는게 좋다</a:t>
            </a:r>
            <a:r>
              <a:rPr lang="en-US" altLang="ko-KR" dirty="0"/>
              <a:t>(simple </a:t>
            </a:r>
            <a:r>
              <a:rPr lang="ko-KR" altLang="en-US" dirty="0"/>
              <a:t>구조에서의 </a:t>
            </a:r>
            <a:r>
              <a:rPr lang="en-US" altLang="ko-KR" dirty="0"/>
              <a:t>self-attention</a:t>
            </a:r>
            <a:r>
              <a:rPr lang="ko-KR" altLang="en-US" dirty="0"/>
              <a:t>을 먼저 학습한 후</a:t>
            </a:r>
            <a:r>
              <a:rPr lang="en-US" altLang="ko-KR" dirty="0"/>
              <a:t>, </a:t>
            </a:r>
            <a:r>
              <a:rPr lang="ko-KR" altLang="en-US" dirty="0"/>
              <a:t>복잡한 구조에서의 </a:t>
            </a:r>
            <a:r>
              <a:rPr lang="en-US" altLang="ko-KR" dirty="0"/>
              <a:t>self-attention </a:t>
            </a:r>
            <a:r>
              <a:rPr lang="ko-KR" altLang="en-US" dirty="0"/>
              <a:t>적용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00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Multilabel</a:t>
            </a:r>
            <a:r>
              <a:rPr lang="en-US" altLang="ko-KR" dirty="0" smtClean="0"/>
              <a:t> Margin Loss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Very deep layer</a:t>
            </a:r>
            <a:r>
              <a:rPr lang="ko-KR" altLang="en-US" dirty="0" smtClean="0"/>
              <a:t>의 경우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supervis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weak</a:t>
            </a:r>
            <a:r>
              <a:rPr lang="ko-KR" altLang="en-US" dirty="0" smtClean="0"/>
              <a:t>하다가 판단되는 경우</a:t>
            </a:r>
            <a:r>
              <a:rPr lang="en-US" altLang="ko-KR" dirty="0" smtClean="0"/>
              <a:t>)</a:t>
            </a:r>
            <a:r>
              <a:rPr lang="ko-KR" altLang="en-US" dirty="0" smtClean="0"/>
              <a:t>중간에 기둥 역할 하는 </a:t>
            </a:r>
            <a:r>
              <a:rPr lang="en-US" altLang="ko-KR" dirty="0" smtClean="0"/>
              <a:t>loss computation stage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/>
              <a:t>Performance Improvement: </a:t>
            </a:r>
            <a:r>
              <a:rPr lang="en-US" altLang="ko-KR" dirty="0" smtClean="0"/>
              <a:t>5~6%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297680" y="2992581"/>
            <a:ext cx="180000" cy="5153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568087" y="3009207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871862" y="3009207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175637" y="3009207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479412" y="3009207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783185" y="3009207"/>
            <a:ext cx="180000" cy="5153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749830" y="2992581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053605" y="2992581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357380" y="2992581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661155" y="2992581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964928" y="2992581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60537" y="3111774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537" y="3111774"/>
                <a:ext cx="269304" cy="276999"/>
              </a:xfrm>
              <a:prstGeom prst="rect">
                <a:avLst/>
              </a:prstGeom>
              <a:blipFill>
                <a:blip r:embed="rId2"/>
                <a:stretch>
                  <a:fillRect l="-2273" r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56912" y="3111775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912" y="3111775"/>
                <a:ext cx="269304" cy="276999"/>
              </a:xfrm>
              <a:prstGeom prst="rect">
                <a:avLst/>
              </a:prstGeom>
              <a:blipFill>
                <a:blip r:embed="rId3"/>
                <a:stretch>
                  <a:fillRect l="-2273" r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996447" y="3067391"/>
            <a:ext cx="5145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16445" y="3128401"/>
            <a:ext cx="6636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55858" y="2363580"/>
            <a:ext cx="6636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4395992" y="2648892"/>
            <a:ext cx="0" cy="285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1"/>
            <a:endCxn id="17" idx="3"/>
          </p:cNvCxnSpPr>
          <p:nvPr/>
        </p:nvCxnSpPr>
        <p:spPr>
          <a:xfrm flipH="1">
            <a:off x="6963185" y="3266901"/>
            <a:ext cx="35326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62074" y="2648892"/>
            <a:ext cx="1636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Multi-label margin loss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06729" y="3393791"/>
            <a:ext cx="1636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0B050"/>
                </a:solidFill>
              </a:rPr>
              <a:t>Cross-Entropy Loss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303653" y="4981801"/>
            <a:ext cx="180000" cy="5153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574060" y="4998427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877835" y="4998427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181610" y="4998427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485385" y="4998427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789158" y="4998427"/>
            <a:ext cx="180000" cy="51538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55803" y="4981801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059578" y="4981801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363353" y="4981801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667128" y="4981801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2970901" y="4981801"/>
            <a:ext cx="180000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966510" y="5100994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510" y="5100994"/>
                <a:ext cx="269304" cy="276999"/>
              </a:xfrm>
              <a:prstGeom prst="rect">
                <a:avLst/>
              </a:prstGeom>
              <a:blipFill>
                <a:blip r:embed="rId4"/>
                <a:stretch>
                  <a:fillRect l="-2273" r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662885" y="5100995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885" y="5100995"/>
                <a:ext cx="269304" cy="276999"/>
              </a:xfrm>
              <a:prstGeom prst="rect">
                <a:avLst/>
              </a:prstGeom>
              <a:blipFill>
                <a:blip r:embed="rId5"/>
                <a:stretch>
                  <a:fillRect l="-2273" r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1002420" y="5056611"/>
            <a:ext cx="5145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322418" y="5117621"/>
            <a:ext cx="6636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55" name="직선 화살표 연결선 54"/>
          <p:cNvCxnSpPr>
            <a:stCxn id="52" idx="1"/>
            <a:endCxn id="43" idx="3"/>
          </p:cNvCxnSpPr>
          <p:nvPr/>
        </p:nvCxnSpPr>
        <p:spPr>
          <a:xfrm flipH="1">
            <a:off x="6969158" y="5256121"/>
            <a:ext cx="35326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12702" y="5383011"/>
            <a:ext cx="1636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0B050"/>
                </a:solidFill>
              </a:rPr>
              <a:t>Cross-Entropy Loss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 rot="5460000">
                <a:off x="3902174" y="3708901"/>
                <a:ext cx="1037513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6000" i="1" smtClean="0">
                          <a:latin typeface="Cambria Math" panose="02040503050406030204" pitchFamily="18" charset="0"/>
                        </a:rPr>
                        <m:t>≫</m:t>
                      </m:r>
                    </m:oMath>
                  </m:oMathPara>
                </a14:m>
                <a:endParaRPr lang="ko-KR" altLang="en-US" sz="6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60000">
                <a:off x="3902174" y="3708901"/>
                <a:ext cx="103751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0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Learning-Rate Scheduling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521230" y="2851266"/>
            <a:ext cx="0" cy="300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155469" y="5652654"/>
            <a:ext cx="6359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521230" y="3674225"/>
            <a:ext cx="22776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798916" y="3674225"/>
            <a:ext cx="3341717" cy="19784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3207" y="2726575"/>
            <a:ext cx="86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Learning rate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80901" y="3535725"/>
            <a:ext cx="731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0.001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323511" y="5652654"/>
            <a:ext cx="731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Steps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81891" y="1288473"/>
            <a:ext cx="574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Performance Improvement: 3~4%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00153" y="5690646"/>
            <a:ext cx="1745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Until convergence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3798916" y="2615761"/>
            <a:ext cx="0" cy="30368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 Status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SCST reproduce :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BUTD reproduce : still lacks (about ~10%)</a:t>
            </a:r>
          </a:p>
          <a:p>
            <a:pPr lvl="1"/>
            <a:r>
              <a:rPr lang="en-US" altLang="ko-KR" dirty="0" smtClean="0"/>
              <a:t>w/o SCST: 100.8 vs 114.1</a:t>
            </a:r>
          </a:p>
          <a:p>
            <a:pPr lvl="1"/>
            <a:r>
              <a:rPr lang="en-US" altLang="ko-KR" dirty="0" smtClean="0"/>
              <a:t>With SCST: ???(training) </a:t>
            </a:r>
            <a:r>
              <a:rPr lang="en-US" altLang="ko-KR" dirty="0"/>
              <a:t>v</a:t>
            </a:r>
            <a:r>
              <a:rPr lang="en-US" altLang="ko-KR" dirty="0" smtClean="0"/>
              <a:t>s 120.5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23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496" y="2996974"/>
            <a:ext cx="6599006" cy="2554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Schedule </a:t>
            </a:r>
            <a:br>
              <a:rPr lang="en-US" altLang="ko-KR" dirty="0" smtClean="0"/>
            </a:br>
            <a:r>
              <a:rPr lang="en-US" altLang="ko-KR" dirty="0" smtClean="0"/>
              <a:t>(modular network for visual grounding)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Implement [4], [5] in </a:t>
            </a:r>
            <a:r>
              <a:rPr lang="en-US" altLang="ko-KR" dirty="0" err="1" smtClean="0"/>
              <a:t>pytorch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Stepping stone to XAI project (for building objective metric)</a:t>
            </a:r>
          </a:p>
          <a:p>
            <a:pPr lvl="1"/>
            <a:r>
              <a:rPr lang="en-US" altLang="ko-KR" dirty="0" smtClean="0"/>
              <a:t>[4] released in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, [5] no codes.</a:t>
            </a:r>
          </a:p>
          <a:p>
            <a:pPr lvl="1"/>
            <a:r>
              <a:rPr lang="en-US" altLang="ko-KR" dirty="0" smtClean="0"/>
              <a:t>Objective metric for textual explanations =&gt; next paper topic</a:t>
            </a:r>
          </a:p>
          <a:p>
            <a:r>
              <a:rPr lang="en-US" altLang="ko-KR" dirty="0" smtClean="0"/>
              <a:t>Keep debugging BUTD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5587729"/>
            <a:ext cx="8229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[4] Hu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altLang="ko-KR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Ronghang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</a:rPr>
              <a:t>, et al. "Modeling relationships in referential expressions with compositional modular networks." </a:t>
            </a:r>
            <a:r>
              <a:rPr lang="en-US" altLang="ko-KR" sz="10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</a:rPr>
              <a:t>. 2017</a:t>
            </a:r>
            <a:r>
              <a:rPr lang="en-US" altLang="ko-KR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[5] </a:t>
            </a:r>
            <a:r>
              <a:rPr lang="en-US" altLang="ko-KR" sz="1000" dirty="0"/>
              <a:t>Anne Hendricks, Lisa, et al. "Grounding visual explanations." </a:t>
            </a:r>
            <a:r>
              <a:rPr lang="en-US" altLang="ko-KR" sz="1000" i="1" dirty="0"/>
              <a:t>Proceedings of the European Conference on Computer Vision (ECCV)</a:t>
            </a:r>
            <a:r>
              <a:rPr lang="en-US" altLang="ko-KR" sz="1000" dirty="0"/>
              <a:t>. 2018.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96" y="3248858"/>
            <a:ext cx="7853807" cy="2266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619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ICCV Submission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035692"/>
            <a:ext cx="8229600" cy="14459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2" y="1675066"/>
            <a:ext cx="7786255" cy="18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Beamsearch</a:t>
            </a:r>
            <a:r>
              <a:rPr lang="en-US" altLang="ko-KR" dirty="0" smtClean="0"/>
              <a:t> codes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76" y="1894286"/>
            <a:ext cx="7672647" cy="37174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068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 (5/1)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Debug </a:t>
            </a:r>
            <a:r>
              <a:rPr lang="en-US" altLang="ko-KR" dirty="0"/>
              <a:t>for image </a:t>
            </a:r>
            <a:r>
              <a:rPr lang="en-US" altLang="ko-KR" dirty="0" smtClean="0"/>
              <a:t>captioning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가장 기본적인 문제 발견</a:t>
            </a:r>
            <a:r>
              <a:rPr lang="en-US" altLang="ko-KR" dirty="0" smtClean="0"/>
              <a:t>: [10 to 100] bottom-up </a:t>
            </a:r>
            <a:r>
              <a:rPr lang="en-US" altLang="ko-KR" dirty="0" err="1" smtClean="0"/>
              <a:t>pretrain</a:t>
            </a:r>
            <a:r>
              <a:rPr lang="ko-KR" altLang="en-US" dirty="0" smtClean="0"/>
              <a:t> 사용시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3" y="2909453"/>
            <a:ext cx="8952134" cy="3023257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0" y="5314950"/>
            <a:ext cx="9048067" cy="6731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4000" y="2432050"/>
            <a:ext cx="7874000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Collate_fn</a:t>
            </a:r>
            <a:r>
              <a:rPr lang="ko-KR" altLang="en-US" b="1" dirty="0" smtClean="0">
                <a:solidFill>
                  <a:srgbClr val="FF0000"/>
                </a:solidFill>
              </a:rPr>
              <a:t>으로 인하여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batch_size</a:t>
            </a:r>
            <a:r>
              <a:rPr lang="ko-KR" altLang="en-US" b="1" dirty="0" smtClean="0">
                <a:solidFill>
                  <a:srgbClr val="FF0000"/>
                </a:solidFill>
              </a:rPr>
              <a:t>를 다르게 하면 각 샘플에 할당되는 </a:t>
            </a:r>
            <a:r>
              <a:rPr lang="en-US" altLang="ko-KR" b="1" dirty="0" smtClean="0">
                <a:solidFill>
                  <a:srgbClr val="FF0000"/>
                </a:solidFill>
              </a:rPr>
              <a:t>object </a:t>
            </a:r>
            <a:r>
              <a:rPr lang="ko-KR" altLang="en-US" b="1" dirty="0" smtClean="0">
                <a:solidFill>
                  <a:srgbClr val="FF0000"/>
                </a:solidFill>
              </a:rPr>
              <a:t>개수가 달라지며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이로 인하여 각 샘플</a:t>
            </a:r>
            <a:r>
              <a:rPr lang="en-US" altLang="ko-KR" b="1" dirty="0" smtClean="0">
                <a:solidFill>
                  <a:srgbClr val="FF0000"/>
                </a:solidFill>
              </a:rPr>
              <a:t>(faster-</a:t>
            </a:r>
            <a:r>
              <a:rPr lang="en-US" altLang="ko-KR" b="1" dirty="0" err="1" smtClean="0">
                <a:solidFill>
                  <a:srgbClr val="FF0000"/>
                </a:solidFill>
              </a:rPr>
              <a:t>rcnn</a:t>
            </a:r>
            <a:r>
              <a:rPr lang="ko-KR" altLang="en-US" b="1" dirty="0" smtClean="0">
                <a:solidFill>
                  <a:srgbClr val="FF0000"/>
                </a:solidFill>
              </a:rPr>
              <a:t>으로 뽑은</a:t>
            </a:r>
            <a:r>
              <a:rPr lang="en-US" altLang="ko-KR" b="1" dirty="0" smtClean="0">
                <a:solidFill>
                  <a:srgbClr val="FF0000"/>
                </a:solidFill>
              </a:rPr>
              <a:t>) feature</a:t>
            </a:r>
            <a:r>
              <a:rPr lang="ko-KR" altLang="en-US" b="1" dirty="0" smtClean="0">
                <a:solidFill>
                  <a:srgbClr val="FF0000"/>
                </a:solidFill>
              </a:rPr>
              <a:t>의 </a:t>
            </a:r>
            <a:r>
              <a:rPr lang="en-US" altLang="ko-KR" b="1" dirty="0" smtClean="0">
                <a:solidFill>
                  <a:srgbClr val="FF0000"/>
                </a:solidFill>
              </a:rPr>
              <a:t>mean</a:t>
            </a:r>
            <a:r>
              <a:rPr lang="ko-KR" altLang="en-US" b="1" dirty="0" smtClean="0">
                <a:solidFill>
                  <a:srgbClr val="FF0000"/>
                </a:solidFill>
              </a:rPr>
              <a:t>값이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달리진다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4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 - Solution (5/1)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54916"/>
            <a:ext cx="5338379" cy="511175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34" y="3765116"/>
            <a:ext cx="4104149" cy="243816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636029" y="2759825"/>
            <a:ext cx="3158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trim_Collate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하기전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샘플마다의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개수를 저장하고 같이 </a:t>
            </a:r>
            <a:r>
              <a:rPr lang="ko-KR" altLang="en-US" dirty="0" err="1" smtClean="0"/>
              <a:t>리턴한다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320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Debug-solution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Xai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코드에서 수정 사항들</a:t>
            </a:r>
            <a:r>
              <a:rPr lang="en-US" altLang="ko-KR" dirty="0" smtClean="0"/>
              <a:t>: 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caption_ban_xai_demo.py)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1899"/>
            <a:ext cx="5057775" cy="714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06274"/>
            <a:ext cx="3105150" cy="904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311149"/>
            <a:ext cx="1914525" cy="1314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625599"/>
            <a:ext cx="8115300" cy="1000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92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Captioning Society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327" y="3624389"/>
            <a:ext cx="8229600" cy="1902844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33313"/>
            <a:ext cx="8229600" cy="1445995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457200" y="3322752"/>
            <a:ext cx="8454043" cy="2288339"/>
          </a:xfrm>
          <a:prstGeom prst="roundRect">
            <a:avLst/>
          </a:prstGeom>
          <a:solidFill>
            <a:srgbClr val="FFFF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4895" y="3417010"/>
                <a:ext cx="4274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 smtClean="0"/>
                  <a:t>=5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95" y="3417010"/>
                <a:ext cx="427425" cy="276999"/>
              </a:xfrm>
              <a:prstGeom prst="rect">
                <a:avLst/>
              </a:prstGeom>
              <a:blipFill>
                <a:blip r:embed="rId4"/>
                <a:stretch>
                  <a:fillRect l="-20000" t="-28889" r="-35714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457199" y="5751074"/>
            <a:ext cx="84540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[1] Anderson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</a:rPr>
              <a:t>, Peter, et al. "Bottom-up and top-down attention for image captioning and visual question answering." </a:t>
            </a:r>
            <a:r>
              <a:rPr lang="en-US" altLang="ko-KR" sz="10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</a:rPr>
              <a:t>. 2018.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14895" y="2660721"/>
            <a:ext cx="7656022" cy="198857"/>
          </a:xfrm>
          <a:prstGeom prst="roundRect">
            <a:avLst/>
          </a:prstGeom>
          <a:solidFill>
            <a:srgbClr val="FFFF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4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Research 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Follow-up the most recent (and SOTA) image captioning method</a:t>
            </a:r>
          </a:p>
          <a:p>
            <a:r>
              <a:rPr lang="en-US" altLang="ko-KR" dirty="0" smtClean="0"/>
              <a:t>Understand and re-produce BUTD, the critical milestone.</a:t>
            </a:r>
          </a:p>
          <a:p>
            <a:pPr lvl="1"/>
            <a:r>
              <a:rPr lang="en-US" altLang="ko-KR" dirty="0" smtClean="0"/>
              <a:t>Achieve insight in the model.</a:t>
            </a:r>
          </a:p>
          <a:p>
            <a:pPr lvl="1"/>
            <a:r>
              <a:rPr lang="en-US" altLang="ko-KR" dirty="0" smtClean="0"/>
              <a:t>Understand the network in detail.</a:t>
            </a:r>
          </a:p>
          <a:p>
            <a:pPr lvl="1"/>
            <a:r>
              <a:rPr lang="en-US" altLang="ko-KR" dirty="0" smtClean="0"/>
              <a:t>Re-produce self-critical sequence training (SCST) [2], another milestone in captioning.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687" y="3287523"/>
            <a:ext cx="4937500" cy="1179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731" y="4467131"/>
            <a:ext cx="4382538" cy="1239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457200" y="5850892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[2] Rennie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</a:rPr>
              <a:t>, Steven J., et al. "Self-critical sequence training for image captioning." </a:t>
            </a:r>
            <a:r>
              <a:rPr lang="en-US" altLang="ko-KR" sz="10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</a:rPr>
              <a:t>. 2017.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7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BUTD </a:t>
            </a:r>
            <a:r>
              <a:rPr lang="en-US" altLang="ko-KR" dirty="0" err="1" smtClean="0"/>
              <a:t>sturcture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288" y="1652677"/>
            <a:ext cx="3280817" cy="20897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58" y="3612035"/>
            <a:ext cx="3231425" cy="24741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61708" y="3911294"/>
                <a:ext cx="236912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sz="1000" dirty="0" smtClean="0"/>
                  <a:t>Average of bottom-up features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ko-KR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sz="1000" dirty="0" smtClean="0"/>
                  <a:t> </a:t>
                </a:r>
                <a:r>
                  <a:rPr lang="en-US" altLang="ko-KR" sz="1000" dirty="0" smtClean="0"/>
                  <a:t>Bottom-up features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000" dirty="0" smtClean="0"/>
                  <a:t>: embedding of previous word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08" y="3911294"/>
                <a:ext cx="2369127" cy="553998"/>
              </a:xfrm>
              <a:prstGeom prst="rect">
                <a:avLst/>
              </a:prstGeom>
              <a:blipFill>
                <a:blip r:embed="rId4"/>
                <a:stretch>
                  <a:fillRect t="-1111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95458" y="3303469"/>
            <a:ext cx="2795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Bottom-up features : from </a:t>
            </a:r>
            <a:r>
              <a:rPr lang="en-US" altLang="ko-KR" sz="1000" b="1" dirty="0" smtClean="0"/>
              <a:t>FASTER-RCNN</a:t>
            </a:r>
            <a:endParaRPr lang="ko-KR" altLang="en-US" b="1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4111593" y="3360893"/>
            <a:ext cx="550400" cy="550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048298" y="3192087"/>
            <a:ext cx="532015" cy="532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BUTD </a:t>
            </a:r>
            <a:r>
              <a:rPr lang="en-US" altLang="ko-KR" dirty="0" err="1"/>
              <a:t>sturcture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716442"/>
            <a:ext cx="8229600" cy="2500131"/>
          </a:xfrm>
          <a:prstGeom prst="rect">
            <a:avLst/>
          </a:prstGeom>
        </p:spPr>
      </p:pic>
      <p:sp>
        <p:nvSpPr>
          <p:cNvPr id="14" name="자유형 13"/>
          <p:cNvSpPr/>
          <p:nvPr/>
        </p:nvSpPr>
        <p:spPr>
          <a:xfrm>
            <a:off x="307571" y="3408906"/>
            <a:ext cx="8462356" cy="2807667"/>
          </a:xfrm>
          <a:custGeom>
            <a:avLst/>
            <a:gdLst>
              <a:gd name="connsiteX0" fmla="*/ 0 w 8462356"/>
              <a:gd name="connsiteY0" fmla="*/ 0 h 2807667"/>
              <a:gd name="connsiteX1" fmla="*/ 8462356 w 8462356"/>
              <a:gd name="connsiteY1" fmla="*/ 0 h 2807667"/>
              <a:gd name="connsiteX2" fmla="*/ 8462356 w 8462356"/>
              <a:gd name="connsiteY2" fmla="*/ 2807667 h 2807667"/>
              <a:gd name="connsiteX3" fmla="*/ 0 w 8462356"/>
              <a:gd name="connsiteY3" fmla="*/ 2807667 h 2807667"/>
              <a:gd name="connsiteX4" fmla="*/ 0 w 8462356"/>
              <a:gd name="connsiteY4" fmla="*/ 1520541 h 2807667"/>
              <a:gd name="connsiteX5" fmla="*/ 1778924 w 8462356"/>
              <a:gd name="connsiteY5" fmla="*/ 1520541 h 2807667"/>
              <a:gd name="connsiteX6" fmla="*/ 1778924 w 8462356"/>
              <a:gd name="connsiteY6" fmla="*/ 307536 h 2807667"/>
              <a:gd name="connsiteX7" fmla="*/ 0 w 8462356"/>
              <a:gd name="connsiteY7" fmla="*/ 307536 h 280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62356" h="2807667">
                <a:moveTo>
                  <a:pt x="0" y="0"/>
                </a:moveTo>
                <a:lnTo>
                  <a:pt x="8462356" y="0"/>
                </a:lnTo>
                <a:lnTo>
                  <a:pt x="8462356" y="2807667"/>
                </a:lnTo>
                <a:lnTo>
                  <a:pt x="0" y="2807667"/>
                </a:lnTo>
                <a:lnTo>
                  <a:pt x="0" y="1520541"/>
                </a:lnTo>
                <a:lnTo>
                  <a:pt x="1778924" y="1520541"/>
                </a:lnTo>
                <a:lnTo>
                  <a:pt x="1778924" y="307536"/>
                </a:lnTo>
                <a:lnTo>
                  <a:pt x="0" y="3075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2590" y="3408906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chemeClr val="accent6">
                    <a:lumMod val="50000"/>
                  </a:schemeClr>
                </a:solidFill>
              </a:rPr>
              <a:t>&lt;</a:t>
            </a:r>
            <a:r>
              <a:rPr lang="en-US" altLang="ko-KR" sz="1100" dirty="0" err="1" smtClean="0">
                <a:solidFill>
                  <a:schemeClr val="accent6">
                    <a:lumMod val="50000"/>
                  </a:schemeClr>
                </a:solidFill>
              </a:rPr>
              <a:t>sos</a:t>
            </a:r>
            <a:r>
              <a:rPr lang="en-US" altLang="ko-KR" sz="1100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13164" y="3882044"/>
            <a:ext cx="540327" cy="5735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69423" y="4106487"/>
            <a:ext cx="843741" cy="70625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89710" y="4085644"/>
            <a:ext cx="540327" cy="5735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22220" y="4272742"/>
            <a:ext cx="773082" cy="4897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5802" y="3840498"/>
            <a:ext cx="839585" cy="5735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74667" y="3967236"/>
            <a:ext cx="779322" cy="65398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10175" y="1843977"/>
                <a:ext cx="173124" cy="182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50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05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175" y="1843977"/>
                <a:ext cx="173124" cy="182294"/>
              </a:xfrm>
              <a:prstGeom prst="rect">
                <a:avLst/>
              </a:prstGeom>
              <a:blipFill>
                <a:blip r:embed="rId3"/>
                <a:stretch>
                  <a:fillRect l="-46429" t="-10000" r="-28571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310175" y="2896399"/>
                <a:ext cx="173124" cy="182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50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05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175" y="2896399"/>
                <a:ext cx="173124" cy="182294"/>
              </a:xfrm>
              <a:prstGeom prst="rect">
                <a:avLst/>
              </a:prstGeom>
              <a:blipFill>
                <a:blip r:embed="rId4"/>
                <a:stretch>
                  <a:fillRect l="-46429" t="-10000" r="-28571" b="-4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927025" y="3253569"/>
                <a:ext cx="173124" cy="182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1050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105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025" y="3253569"/>
                <a:ext cx="173124" cy="182294"/>
              </a:xfrm>
              <a:prstGeom prst="rect">
                <a:avLst/>
              </a:prstGeom>
              <a:blipFill>
                <a:blip r:embed="rId5"/>
                <a:stretch>
                  <a:fillRect l="-44828" t="-10000" r="-24138" b="-4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/>
          <p:cNvGrpSpPr/>
          <p:nvPr/>
        </p:nvGrpSpPr>
        <p:grpSpPr>
          <a:xfrm>
            <a:off x="2901144" y="1488652"/>
            <a:ext cx="2813116" cy="1791874"/>
            <a:chOff x="2901144" y="1488652"/>
            <a:chExt cx="2813116" cy="1791874"/>
          </a:xfrm>
        </p:grpSpPr>
        <p:pic>
          <p:nvPicPr>
            <p:cNvPr id="7" name="내용 개체 틀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01144" y="1488652"/>
              <a:ext cx="2813116" cy="17918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90901" y="3084580"/>
                  <a:ext cx="159339" cy="1384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9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altLang="ko-KR" sz="9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0901" y="3084580"/>
                  <a:ext cx="159339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15385" r="-3846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030254" y="2243709"/>
                  <a:ext cx="142154" cy="1384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9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9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9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254" y="2243709"/>
                  <a:ext cx="142154" cy="138499"/>
                </a:xfrm>
                <a:prstGeom prst="rect">
                  <a:avLst/>
                </a:prstGeom>
                <a:blipFill>
                  <a:blip r:embed="rId8"/>
                  <a:stretch>
                    <a:fillRect l="-8696" t="-8696" r="-52174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8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4842095" y="1326702"/>
            <a:ext cx="2941592" cy="2111012"/>
            <a:chOff x="5455920" y="1297894"/>
            <a:chExt cx="2941592" cy="2111012"/>
          </a:xfrm>
        </p:grpSpPr>
        <p:grpSp>
          <p:nvGrpSpPr>
            <p:cNvPr id="19" name="그룹 18"/>
            <p:cNvGrpSpPr/>
            <p:nvPr/>
          </p:nvGrpSpPr>
          <p:grpSpPr>
            <a:xfrm>
              <a:off x="5584396" y="1463264"/>
              <a:ext cx="2813116" cy="1791874"/>
              <a:chOff x="2901144" y="1488652"/>
              <a:chExt cx="2813116" cy="1791874"/>
            </a:xfrm>
          </p:grpSpPr>
          <p:pic>
            <p:nvPicPr>
              <p:cNvPr id="20" name="내용 개체 틀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01144" y="1488652"/>
                <a:ext cx="2813116" cy="179187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90901" y="3084580"/>
                    <a:ext cx="159339" cy="1384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9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9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9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0901" y="3084580"/>
                    <a:ext cx="159339" cy="1384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815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직사각형 4"/>
            <p:cNvSpPr/>
            <p:nvPr/>
          </p:nvSpPr>
          <p:spPr>
            <a:xfrm>
              <a:off x="5455920" y="1297894"/>
              <a:ext cx="807720" cy="2111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BUTD </a:t>
            </a:r>
            <a:r>
              <a:rPr lang="en-US" altLang="ko-KR" dirty="0" err="1"/>
              <a:t>sturcture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200" y="3716442"/>
            <a:ext cx="8229600" cy="2500131"/>
          </a:xfrm>
          <a:prstGeom prst="rect">
            <a:avLst/>
          </a:prstGeom>
        </p:spPr>
      </p:pic>
      <p:sp>
        <p:nvSpPr>
          <p:cNvPr id="15" name="자유형 14"/>
          <p:cNvSpPr/>
          <p:nvPr/>
        </p:nvSpPr>
        <p:spPr>
          <a:xfrm>
            <a:off x="307571" y="3408906"/>
            <a:ext cx="8462356" cy="2807667"/>
          </a:xfrm>
          <a:custGeom>
            <a:avLst/>
            <a:gdLst>
              <a:gd name="connsiteX0" fmla="*/ 1810789 w 8462356"/>
              <a:gd name="connsiteY0" fmla="*/ 307536 h 2807667"/>
              <a:gd name="connsiteX1" fmla="*/ 1810789 w 8462356"/>
              <a:gd name="connsiteY1" fmla="*/ 1520541 h 2807667"/>
              <a:gd name="connsiteX2" fmla="*/ 3424844 w 8462356"/>
              <a:gd name="connsiteY2" fmla="*/ 1520541 h 2807667"/>
              <a:gd name="connsiteX3" fmla="*/ 3424844 w 8462356"/>
              <a:gd name="connsiteY3" fmla="*/ 307536 h 2807667"/>
              <a:gd name="connsiteX4" fmla="*/ 0 w 8462356"/>
              <a:gd name="connsiteY4" fmla="*/ 0 h 2807667"/>
              <a:gd name="connsiteX5" fmla="*/ 8462356 w 8462356"/>
              <a:gd name="connsiteY5" fmla="*/ 0 h 2807667"/>
              <a:gd name="connsiteX6" fmla="*/ 8462356 w 8462356"/>
              <a:gd name="connsiteY6" fmla="*/ 2807667 h 2807667"/>
              <a:gd name="connsiteX7" fmla="*/ 0 w 8462356"/>
              <a:gd name="connsiteY7" fmla="*/ 2807667 h 280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62356" h="2807667">
                <a:moveTo>
                  <a:pt x="1810789" y="307536"/>
                </a:moveTo>
                <a:lnTo>
                  <a:pt x="1810789" y="1520541"/>
                </a:lnTo>
                <a:lnTo>
                  <a:pt x="3424844" y="1520541"/>
                </a:lnTo>
                <a:lnTo>
                  <a:pt x="3424844" y="307536"/>
                </a:lnTo>
                <a:close/>
                <a:moveTo>
                  <a:pt x="0" y="0"/>
                </a:moveTo>
                <a:lnTo>
                  <a:pt x="8462356" y="0"/>
                </a:lnTo>
                <a:lnTo>
                  <a:pt x="8462356" y="2807667"/>
                </a:lnTo>
                <a:lnTo>
                  <a:pt x="0" y="28076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2901144" y="1488652"/>
            <a:ext cx="2813116" cy="1791874"/>
            <a:chOff x="2901144" y="1488652"/>
            <a:chExt cx="2813116" cy="1791874"/>
          </a:xfrm>
        </p:grpSpPr>
        <p:pic>
          <p:nvPicPr>
            <p:cNvPr id="11" name="내용 개체 틀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1144" y="1488652"/>
              <a:ext cx="2813116" cy="17918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030254" y="2243709"/>
                  <a:ext cx="142154" cy="1384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9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9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9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254" y="2243709"/>
                  <a:ext cx="142154" cy="138499"/>
                </a:xfrm>
                <a:prstGeom prst="rect">
                  <a:avLst/>
                </a:prstGeom>
                <a:blipFill>
                  <a:blip r:embed="rId5"/>
                  <a:stretch>
                    <a:fillRect l="-8696" t="-8696" r="-52174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/>
          <p:cNvSpPr txBox="1"/>
          <p:nvPr/>
        </p:nvSpPr>
        <p:spPr>
          <a:xfrm>
            <a:off x="972590" y="3408906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sos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2626130" y="3454832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accent6">
                    <a:lumMod val="50000"/>
                  </a:schemeClr>
                </a:solidFill>
              </a:rPr>
              <a:t>Two</a:t>
            </a:r>
            <a:endParaRPr lang="ko-KR" altLang="en-US" sz="11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30254" y="1297894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rgbClr val="7030A0"/>
                </a:solidFill>
              </a:rPr>
              <a:t>Two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014653" y="3532017"/>
                <a:ext cx="14215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9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9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9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53" y="3532017"/>
                <a:ext cx="142154" cy="138499"/>
              </a:xfrm>
              <a:prstGeom prst="rect">
                <a:avLst/>
              </a:prstGeom>
              <a:blipFill>
                <a:blip r:embed="rId6"/>
                <a:stretch>
                  <a:fillRect l="-8333" t="-8696" r="-4583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구부러진 연결선 25"/>
          <p:cNvCxnSpPr>
            <a:stCxn id="18" idx="3"/>
            <a:endCxn id="21" idx="2"/>
          </p:cNvCxnSpPr>
          <p:nvPr/>
        </p:nvCxnSpPr>
        <p:spPr>
          <a:xfrm>
            <a:off x="4745148" y="1428699"/>
            <a:ext cx="2194850" cy="1797800"/>
          </a:xfrm>
          <a:prstGeom prst="curvedConnector4">
            <a:avLst>
              <a:gd name="adj1" fmla="val 37770"/>
              <a:gd name="adj2" fmla="val 1178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BUTD </a:t>
            </a:r>
            <a:r>
              <a:rPr lang="en-US" altLang="ko-KR" dirty="0" err="1"/>
              <a:t>sturcture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716442"/>
            <a:ext cx="8229600" cy="2500131"/>
          </a:xfrm>
          <a:prstGeom prst="rect">
            <a:avLst/>
          </a:prstGeom>
        </p:spPr>
      </p:pic>
      <p:sp>
        <p:nvSpPr>
          <p:cNvPr id="25" name="자유형 24"/>
          <p:cNvSpPr/>
          <p:nvPr/>
        </p:nvSpPr>
        <p:spPr>
          <a:xfrm>
            <a:off x="307571" y="3408906"/>
            <a:ext cx="8462356" cy="2807667"/>
          </a:xfrm>
          <a:custGeom>
            <a:avLst/>
            <a:gdLst>
              <a:gd name="connsiteX0" fmla="*/ 3457401 w 8462356"/>
              <a:gd name="connsiteY0" fmla="*/ 261610 h 2807667"/>
              <a:gd name="connsiteX1" fmla="*/ 3457401 w 8462356"/>
              <a:gd name="connsiteY1" fmla="*/ 1474615 h 2807667"/>
              <a:gd name="connsiteX2" fmla="*/ 5071456 w 8462356"/>
              <a:gd name="connsiteY2" fmla="*/ 1474615 h 2807667"/>
              <a:gd name="connsiteX3" fmla="*/ 5071456 w 8462356"/>
              <a:gd name="connsiteY3" fmla="*/ 261610 h 2807667"/>
              <a:gd name="connsiteX4" fmla="*/ 0 w 8462356"/>
              <a:gd name="connsiteY4" fmla="*/ 0 h 2807667"/>
              <a:gd name="connsiteX5" fmla="*/ 8462356 w 8462356"/>
              <a:gd name="connsiteY5" fmla="*/ 0 h 2807667"/>
              <a:gd name="connsiteX6" fmla="*/ 8462356 w 8462356"/>
              <a:gd name="connsiteY6" fmla="*/ 2807667 h 2807667"/>
              <a:gd name="connsiteX7" fmla="*/ 0 w 8462356"/>
              <a:gd name="connsiteY7" fmla="*/ 2807667 h 280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62356" h="2807667">
                <a:moveTo>
                  <a:pt x="3457401" y="261610"/>
                </a:moveTo>
                <a:lnTo>
                  <a:pt x="3457401" y="1474615"/>
                </a:lnTo>
                <a:lnTo>
                  <a:pt x="5071456" y="1474615"/>
                </a:lnTo>
                <a:lnTo>
                  <a:pt x="5071456" y="261610"/>
                </a:lnTo>
                <a:close/>
                <a:moveTo>
                  <a:pt x="0" y="0"/>
                </a:moveTo>
                <a:lnTo>
                  <a:pt x="8462356" y="0"/>
                </a:lnTo>
                <a:lnTo>
                  <a:pt x="8462356" y="2807667"/>
                </a:lnTo>
                <a:lnTo>
                  <a:pt x="0" y="28076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72590" y="3408906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sos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842095" y="1326702"/>
            <a:ext cx="2941592" cy="2111012"/>
            <a:chOff x="5455920" y="1297894"/>
            <a:chExt cx="2941592" cy="2111012"/>
          </a:xfrm>
        </p:grpSpPr>
        <p:grpSp>
          <p:nvGrpSpPr>
            <p:cNvPr id="18" name="그룹 17"/>
            <p:cNvGrpSpPr/>
            <p:nvPr/>
          </p:nvGrpSpPr>
          <p:grpSpPr>
            <a:xfrm>
              <a:off x="5584396" y="1463264"/>
              <a:ext cx="2813116" cy="1791874"/>
              <a:chOff x="2901144" y="1488652"/>
              <a:chExt cx="2813116" cy="1791874"/>
            </a:xfrm>
          </p:grpSpPr>
          <p:pic>
            <p:nvPicPr>
              <p:cNvPr id="20" name="내용 개체 틀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1144" y="1488652"/>
                <a:ext cx="2813116" cy="179187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90901" y="3084580"/>
                    <a:ext cx="159339" cy="1384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9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9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9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0901" y="3084580"/>
                    <a:ext cx="159339" cy="1384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815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직사각형 18"/>
            <p:cNvSpPr/>
            <p:nvPr/>
          </p:nvSpPr>
          <p:spPr>
            <a:xfrm>
              <a:off x="5455920" y="1297894"/>
              <a:ext cx="807720" cy="2111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901144" y="1488652"/>
            <a:ext cx="2813116" cy="1791874"/>
            <a:chOff x="2901144" y="1488652"/>
            <a:chExt cx="2813116" cy="1791874"/>
          </a:xfrm>
        </p:grpSpPr>
        <p:pic>
          <p:nvPicPr>
            <p:cNvPr id="23" name="내용 개체 틀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1144" y="1488652"/>
              <a:ext cx="2813116" cy="17918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030254" y="2243709"/>
                  <a:ext cx="142154" cy="1384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9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9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9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254" y="2243709"/>
                  <a:ext cx="142154" cy="138499"/>
                </a:xfrm>
                <a:prstGeom prst="rect">
                  <a:avLst/>
                </a:prstGeom>
                <a:blipFill>
                  <a:blip r:embed="rId5"/>
                  <a:stretch>
                    <a:fillRect l="-8696" t="-8696" r="-52174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/>
          <p:cNvSpPr txBox="1"/>
          <p:nvPr/>
        </p:nvSpPr>
        <p:spPr>
          <a:xfrm>
            <a:off x="2626130" y="3454832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Two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785337" y="3532017"/>
                <a:ext cx="14215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9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9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9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337" y="3532017"/>
                <a:ext cx="142154" cy="138499"/>
              </a:xfrm>
              <a:prstGeom prst="rect">
                <a:avLst/>
              </a:prstGeom>
              <a:blipFill>
                <a:blip r:embed="rId6"/>
                <a:stretch>
                  <a:fillRect l="-8696" t="-8696" r="-47826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구부러진 연결선 27"/>
          <p:cNvCxnSpPr/>
          <p:nvPr/>
        </p:nvCxnSpPr>
        <p:spPr>
          <a:xfrm>
            <a:off x="4745148" y="1428699"/>
            <a:ext cx="2194850" cy="1797800"/>
          </a:xfrm>
          <a:prstGeom prst="curvedConnector4">
            <a:avLst>
              <a:gd name="adj1" fmla="val 37770"/>
              <a:gd name="adj2" fmla="val 1178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83134" y="3454832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men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030254" y="1274931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men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572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BUTD </a:t>
            </a:r>
            <a:r>
              <a:rPr lang="en-US" altLang="ko-KR" dirty="0" err="1"/>
              <a:t>sturcture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716442"/>
            <a:ext cx="8229600" cy="2500131"/>
          </a:xfrm>
          <a:prstGeom prst="rect">
            <a:avLst/>
          </a:prstGeom>
        </p:spPr>
      </p:pic>
      <p:sp>
        <p:nvSpPr>
          <p:cNvPr id="26" name="자유형 25"/>
          <p:cNvSpPr/>
          <p:nvPr/>
        </p:nvSpPr>
        <p:spPr>
          <a:xfrm>
            <a:off x="307571" y="3408906"/>
            <a:ext cx="8462356" cy="2807667"/>
          </a:xfrm>
          <a:custGeom>
            <a:avLst/>
            <a:gdLst>
              <a:gd name="connsiteX0" fmla="*/ 5098041 w 8462356"/>
              <a:gd name="connsiteY0" fmla="*/ 253509 h 2807667"/>
              <a:gd name="connsiteX1" fmla="*/ 5098041 w 8462356"/>
              <a:gd name="connsiteY1" fmla="*/ 1466514 h 2807667"/>
              <a:gd name="connsiteX2" fmla="*/ 6712096 w 8462356"/>
              <a:gd name="connsiteY2" fmla="*/ 1466514 h 2807667"/>
              <a:gd name="connsiteX3" fmla="*/ 6712096 w 8462356"/>
              <a:gd name="connsiteY3" fmla="*/ 253509 h 2807667"/>
              <a:gd name="connsiteX4" fmla="*/ 0 w 8462356"/>
              <a:gd name="connsiteY4" fmla="*/ 0 h 2807667"/>
              <a:gd name="connsiteX5" fmla="*/ 8462356 w 8462356"/>
              <a:gd name="connsiteY5" fmla="*/ 0 h 2807667"/>
              <a:gd name="connsiteX6" fmla="*/ 8462356 w 8462356"/>
              <a:gd name="connsiteY6" fmla="*/ 2807667 h 2807667"/>
              <a:gd name="connsiteX7" fmla="*/ 0 w 8462356"/>
              <a:gd name="connsiteY7" fmla="*/ 2807667 h 2807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62356" h="2807667">
                <a:moveTo>
                  <a:pt x="5098041" y="253509"/>
                </a:moveTo>
                <a:lnTo>
                  <a:pt x="5098041" y="1466514"/>
                </a:lnTo>
                <a:lnTo>
                  <a:pt x="6712096" y="1466514"/>
                </a:lnTo>
                <a:lnTo>
                  <a:pt x="6712096" y="253509"/>
                </a:lnTo>
                <a:close/>
                <a:moveTo>
                  <a:pt x="0" y="0"/>
                </a:moveTo>
                <a:lnTo>
                  <a:pt x="8462356" y="0"/>
                </a:lnTo>
                <a:lnTo>
                  <a:pt x="8462356" y="2807667"/>
                </a:lnTo>
                <a:lnTo>
                  <a:pt x="0" y="28076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842095" y="1326702"/>
            <a:ext cx="2941592" cy="2111012"/>
            <a:chOff x="5455920" y="1297894"/>
            <a:chExt cx="2941592" cy="2111012"/>
          </a:xfrm>
        </p:grpSpPr>
        <p:grpSp>
          <p:nvGrpSpPr>
            <p:cNvPr id="18" name="그룹 17"/>
            <p:cNvGrpSpPr/>
            <p:nvPr/>
          </p:nvGrpSpPr>
          <p:grpSpPr>
            <a:xfrm>
              <a:off x="5584396" y="1463264"/>
              <a:ext cx="2813116" cy="1791874"/>
              <a:chOff x="2901144" y="1488652"/>
              <a:chExt cx="2813116" cy="1791874"/>
            </a:xfrm>
          </p:grpSpPr>
          <p:pic>
            <p:nvPicPr>
              <p:cNvPr id="20" name="내용 개체 틀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1144" y="1488652"/>
                <a:ext cx="2813116" cy="179187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790901" y="3084580"/>
                    <a:ext cx="159339" cy="1384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9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9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ko-KR" sz="9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9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0901" y="3084580"/>
                    <a:ext cx="159339" cy="1384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815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직사각형 18"/>
            <p:cNvSpPr/>
            <p:nvPr/>
          </p:nvSpPr>
          <p:spPr>
            <a:xfrm>
              <a:off x="5455920" y="1297894"/>
              <a:ext cx="807720" cy="2111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901144" y="1488652"/>
            <a:ext cx="2813116" cy="1791874"/>
            <a:chOff x="2901144" y="1488652"/>
            <a:chExt cx="2813116" cy="1791874"/>
          </a:xfrm>
        </p:grpSpPr>
        <p:pic>
          <p:nvPicPr>
            <p:cNvPr id="23" name="내용 개체 틀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1144" y="1488652"/>
              <a:ext cx="2813116" cy="17918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030254" y="2243709"/>
                  <a:ext cx="142154" cy="1384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9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9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9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9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254" y="2243709"/>
                  <a:ext cx="142154" cy="138499"/>
                </a:xfrm>
                <a:prstGeom prst="rect">
                  <a:avLst/>
                </a:prstGeom>
                <a:blipFill>
                  <a:blip r:embed="rId5"/>
                  <a:stretch>
                    <a:fillRect l="-8696" t="-8696" r="-52174"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구부러진 연결선 24"/>
          <p:cNvCxnSpPr/>
          <p:nvPr/>
        </p:nvCxnSpPr>
        <p:spPr>
          <a:xfrm>
            <a:off x="4745148" y="1428699"/>
            <a:ext cx="2194850" cy="1797800"/>
          </a:xfrm>
          <a:prstGeom prst="curvedConnector4">
            <a:avLst>
              <a:gd name="adj1" fmla="val 37770"/>
              <a:gd name="adj2" fmla="val 1122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72590" y="3408906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en-US" altLang="ko-KR" sz="1100" dirty="0" err="1" smtClean="0"/>
              <a:t>sos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2626130" y="3454832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Two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438877" y="3573181"/>
                <a:ext cx="14215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9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9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sz="9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sz="9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877" y="3573181"/>
                <a:ext cx="142154" cy="138499"/>
              </a:xfrm>
              <a:prstGeom prst="rect">
                <a:avLst/>
              </a:prstGeom>
              <a:blipFill>
                <a:blip r:embed="rId6"/>
                <a:stretch>
                  <a:fillRect l="-8333" t="-8696" r="-45833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283134" y="3454832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men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937735" y="3431869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playing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4030254" y="1267918"/>
            <a:ext cx="714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playing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741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lab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labs" id="{DFEB6683-9BC4-4239-BB88-5B2062F4E9AD}" vid="{B21F5AE3-C3BC-49AF-B40C-E15295C6FA25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cilabs</Template>
  <TotalTime>298</TotalTime>
  <Words>637</Words>
  <Application>Microsoft Office PowerPoint</Application>
  <PresentationFormat>화면 슬라이드 쇼(4:3)</PresentationFormat>
  <Paragraphs>151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Cambria Math</vt:lpstr>
      <vt:lpstr>Tahoma</vt:lpstr>
      <vt:lpstr>Wingdings</vt:lpstr>
      <vt:lpstr>cilabs</vt:lpstr>
      <vt:lpstr>디자인 사용자 지정</vt:lpstr>
      <vt:lpstr>Lab Meeting 2019/04/26</vt:lpstr>
      <vt:lpstr>ICCV Submission</vt:lpstr>
      <vt:lpstr>Image Captioning Society</vt:lpstr>
      <vt:lpstr>Research Goal</vt:lpstr>
      <vt:lpstr>BUTD sturcture</vt:lpstr>
      <vt:lpstr>BUTD sturcture</vt:lpstr>
      <vt:lpstr>BUTD sturcture</vt:lpstr>
      <vt:lpstr>BUTD sturcture</vt:lpstr>
      <vt:lpstr>BUTD sturcture</vt:lpstr>
      <vt:lpstr>Self-Critical Sequence Training</vt:lpstr>
      <vt:lpstr>Self-Critical Sequence Training</vt:lpstr>
      <vt:lpstr>Self-Critical Sequence Training</vt:lpstr>
      <vt:lpstr>Self-Critical Sequence Training</vt:lpstr>
      <vt:lpstr>Self-Critical Sequence Training</vt:lpstr>
      <vt:lpstr>Numerous Tips for learning (4/14~4/25)</vt:lpstr>
      <vt:lpstr>Multilabel Margin Loss</vt:lpstr>
      <vt:lpstr>Learning-Rate Scheduling</vt:lpstr>
      <vt:lpstr>Current Status</vt:lpstr>
      <vt:lpstr>Schedule  (modular network for visual grounding)</vt:lpstr>
      <vt:lpstr>Appendix</vt:lpstr>
      <vt:lpstr>Debug (5/1)</vt:lpstr>
      <vt:lpstr>Debug - Solution (5/1)</vt:lpstr>
      <vt:lpstr>Debug-solution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 2019/04/26</dc:title>
  <dc:creator>Seungjun</dc:creator>
  <cp:lastModifiedBy>Windows 사용자</cp:lastModifiedBy>
  <cp:revision>77</cp:revision>
  <dcterms:created xsi:type="dcterms:W3CDTF">2019-04-25T14:31:15Z</dcterms:created>
  <dcterms:modified xsi:type="dcterms:W3CDTF">2019-05-01T11:12:50Z</dcterms:modified>
</cp:coreProperties>
</file>