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3" r:id="rId6"/>
    <p:sldId id="262" r:id="rId7"/>
    <p:sldId id="266" r:id="rId8"/>
    <p:sldId id="260" r:id="rId9"/>
    <p:sldId id="264" r:id="rId10"/>
    <p:sldId id="265" r:id="rId11"/>
    <p:sldId id="267" r:id="rId12"/>
    <p:sldId id="261" r:id="rId13"/>
    <p:sldId id="271" r:id="rId14"/>
    <p:sldId id="268" r:id="rId15"/>
    <p:sldId id="269" r:id="rId16"/>
    <p:sldId id="272" r:id="rId17"/>
    <p:sldId id="270" r:id="rId18"/>
    <p:sldId id="273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4" r:id="rId28"/>
    <p:sldId id="285" r:id="rId29"/>
    <p:sldId id="283" r:id="rId30"/>
    <p:sldId id="292" r:id="rId31"/>
    <p:sldId id="286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8" r:id="rId40"/>
    <p:sldId id="299" r:id="rId41"/>
    <p:sldId id="297" r:id="rId42"/>
    <p:sldId id="296" r:id="rId43"/>
    <p:sldId id="300" r:id="rId44"/>
    <p:sldId id="301" r:id="rId45"/>
    <p:sldId id="302" r:id="rId46"/>
    <p:sldId id="303" r:id="rId47"/>
    <p:sldId id="304" r:id="rId48"/>
    <p:sldId id="306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4" r:id="rId57"/>
    <p:sldId id="313" r:id="rId58"/>
    <p:sldId id="315" r:id="rId59"/>
    <p:sldId id="316" r:id="rId60"/>
    <p:sldId id="317" r:id="rId61"/>
    <p:sldId id="319" r:id="rId62"/>
    <p:sldId id="318" r:id="rId63"/>
    <p:sldId id="320" r:id="rId64"/>
    <p:sldId id="325" r:id="rId65"/>
    <p:sldId id="321" r:id="rId66"/>
    <p:sldId id="323" r:id="rId67"/>
    <p:sldId id="322" r:id="rId68"/>
    <p:sldId id="324" r:id="rId69"/>
    <p:sldId id="326" r:id="rId70"/>
    <p:sldId id="335" r:id="rId71"/>
    <p:sldId id="328" r:id="rId72"/>
    <p:sldId id="329" r:id="rId73"/>
    <p:sldId id="331" r:id="rId74"/>
    <p:sldId id="338" r:id="rId75"/>
    <p:sldId id="332" r:id="rId76"/>
    <p:sldId id="334" r:id="rId77"/>
    <p:sldId id="336" r:id="rId78"/>
    <p:sldId id="337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274" r:id="rId8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EFEF"/>
    <a:srgbClr val="FFCDCD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5FBFC-5F72-40AF-AB81-0E702AE33AA7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43F56-8659-4D71-8F18-460BBB51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3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64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22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493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80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143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57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4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42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66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3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98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70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63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1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07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3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ED23-458E-4D99-AAD7-7E25403CBF25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64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zh-tw/windows/downloads/windows-10-sdk" TargetMode="External"/><Relationship Id="rId2" Type="http://schemas.openxmlformats.org/officeDocument/2006/relationships/hyperlink" Target="https://docs.microsoft.com/zh-tw/windows-hardware/drivers/download-the-wd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f-assets1.tenlong.com.tw/images/51309/original/97898620123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308" y="3619691"/>
            <a:ext cx="2131383" cy="2883318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73461"/>
            <a:ext cx="9144000" cy="2387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Device Driver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51804" y="246335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Programming</a:t>
            </a:r>
            <a:endParaRPr lang="zh-TW" altLang="en-US" sz="3200" b="1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60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906368" y="1497266"/>
            <a:ext cx="5485287" cy="3682078"/>
            <a:chOff x="906368" y="1497266"/>
            <a:chExt cx="5485287" cy="368207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68" y="1497266"/>
              <a:ext cx="5485287" cy="368207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40480" y="2670047"/>
              <a:ext cx="630936" cy="15278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1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906368" y="1497266"/>
            <a:ext cx="5485287" cy="3682078"/>
            <a:chOff x="906368" y="1497266"/>
            <a:chExt cx="5485287" cy="368207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68" y="1497266"/>
              <a:ext cx="5485287" cy="368207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40480" y="2670047"/>
              <a:ext cx="630936" cy="15278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92" y="2872388"/>
            <a:ext cx="7724775" cy="31242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278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721600" y="633478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17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3080" y="2766218"/>
            <a:ext cx="389636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4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887775" y="6334780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</a:p>
        </p:txBody>
      </p:sp>
      <p:grpSp>
        <p:nvGrpSpPr>
          <p:cNvPr id="34" name="群組 33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10" name="直線單箭頭接點 9"/>
            <p:cNvCxnSpPr>
              <a:endCxn id="11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7" name="直線單箭頭接點 6"/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7" name="直線單箭頭接點 16"/>
                <p:cNvCxnSpPr>
                  <a:endCxn id="18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22" name="直線單箭頭接點 21"/>
              <p:cNvCxnSpPr>
                <a:endCxn id="23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8" name="直線單箭頭接點 27"/>
              <p:cNvCxnSpPr>
                <a:stCxn id="23" idx="1"/>
                <a:endCxn id="25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endCxn id="30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1" name="直線單箭頭接點 30"/>
              <p:cNvCxnSpPr>
                <a:endCxn id="32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4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10" name="直線單箭頭接點 9"/>
            <p:cNvCxnSpPr>
              <a:endCxn id="11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7" name="直線單箭頭接點 6"/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7" name="直線單箭頭接點 16"/>
                <p:cNvCxnSpPr>
                  <a:endCxn id="18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22" name="直線單箭頭接點 21"/>
              <p:cNvCxnSpPr>
                <a:endCxn id="23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8" name="直線單箭頭接點 27"/>
              <p:cNvCxnSpPr>
                <a:stCxn id="23" idx="1"/>
                <a:endCxn id="25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endCxn id="30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1" name="直線單箭頭接點 30"/>
              <p:cNvCxnSpPr>
                <a:endCxn id="32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42198"/>
              </p:ext>
            </p:extLst>
          </p:nvPr>
        </p:nvGraphicFramePr>
        <p:xfrm>
          <a:off x="5250427" y="4168741"/>
          <a:ext cx="6596132" cy="167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33"/>
                <a:gridCol w="1649033"/>
                <a:gridCol w="1649033"/>
                <a:gridCol w="1649033"/>
              </a:tblGrid>
              <a:tr h="496620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驅動程式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C00000"/>
                    </a:solidFill>
                  </a:tcPr>
                </a:tc>
              </a:tr>
              <a:tr h="5910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I/O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處理程序管理器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910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虛擬記憶體管理器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配置管理器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其他元件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9887775" y="6334780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</a:p>
        </p:txBody>
      </p:sp>
    </p:spTree>
    <p:extLst>
      <p:ext uri="{BB962C8B-B14F-4D97-AF65-F5344CB8AC3E}">
        <p14:creationId xmlns:p14="http://schemas.microsoft.com/office/powerpoint/2010/main" val="7253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77540" y="2766218"/>
            <a:ext cx="583692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</p:spTree>
    <p:extLst>
      <p:ext uri="{BB962C8B-B14F-4D97-AF65-F5344CB8AC3E}">
        <p14:creationId xmlns:p14="http://schemas.microsoft.com/office/powerpoint/2010/main" val="29228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51520" y="633478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27" name="直線單箭頭接點 26"/>
            <p:cNvCxnSpPr>
              <a:endCxn id="48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36" name="群組 35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46" name="直線單箭頭接點 45"/>
                <p:cNvCxnSpPr>
                  <a:stCxn id="45" idx="2"/>
                  <a:endCxn id="47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矩形 46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9" name="直線接點 48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51" name="直線單箭頭接點 50"/>
                <p:cNvCxnSpPr>
                  <a:endCxn id="52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矩形 51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37" name="直線單箭頭接點 36"/>
              <p:cNvCxnSpPr>
                <a:endCxn id="38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0" name="直線單箭頭接點 39"/>
              <p:cNvCxnSpPr>
                <a:stCxn id="38" idx="1"/>
                <a:endCxn id="39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>
                <a:endCxn id="42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3" name="直線單箭頭接點 42"/>
              <p:cNvCxnSpPr>
                <a:endCxn id="44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75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51520" y="633478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381786" y="599440"/>
            <a:ext cx="10674389" cy="5819264"/>
            <a:chOff x="381786" y="599440"/>
            <a:chExt cx="10674389" cy="5819264"/>
          </a:xfrm>
        </p:grpSpPr>
        <p:sp>
          <p:nvSpPr>
            <p:cNvPr id="2" name="文字方塊 1"/>
            <p:cNvSpPr txBox="1"/>
            <p:nvPr/>
          </p:nvSpPr>
          <p:spPr>
            <a:xfrm>
              <a:off x="6984861" y="2465537"/>
              <a:ext cx="2352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Native API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974562" y="3293766"/>
              <a:ext cx="2047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系統服務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4" name="直線單箭頭接點 53"/>
            <p:cNvCxnSpPr>
              <a:stCxn id="38" idx="1"/>
              <a:endCxn id="34" idx="3"/>
            </p:cNvCxnSpPr>
            <p:nvPr/>
          </p:nvCxnSpPr>
          <p:spPr>
            <a:xfrm flipH="1">
              <a:off x="4021886" y="4400655"/>
              <a:ext cx="1228542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字方塊 54"/>
            <p:cNvSpPr txBox="1"/>
            <p:nvPr/>
          </p:nvSpPr>
          <p:spPr>
            <a:xfrm>
              <a:off x="3947549" y="3909312"/>
              <a:ext cx="1397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新建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並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發送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IR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81786" y="599440"/>
              <a:ext cx="10674389" cy="5819264"/>
              <a:chOff x="381786" y="599440"/>
              <a:chExt cx="10674389" cy="5819264"/>
            </a:xfrm>
          </p:grpSpPr>
          <p:sp>
            <p:nvSpPr>
              <p:cNvPr id="25" name="文字方塊 24"/>
              <p:cNvSpPr txBox="1"/>
              <p:nvPr/>
            </p:nvSpPr>
            <p:spPr>
              <a:xfrm>
                <a:off x="6984861" y="1590562"/>
                <a:ext cx="1656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CreateFile</a:t>
                </a:r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API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5" name="群組 4"/>
              <p:cNvGrpSpPr/>
              <p:nvPr/>
            </p:nvGrpSpPr>
            <p:grpSpPr>
              <a:xfrm>
                <a:off x="381786" y="599440"/>
                <a:ext cx="10674389" cy="5819264"/>
                <a:chOff x="381786" y="599440"/>
                <a:chExt cx="10674389" cy="5819264"/>
              </a:xfrm>
            </p:grpSpPr>
            <p:grpSp>
              <p:nvGrpSpPr>
                <p:cNvPr id="3" name="群組 2"/>
                <p:cNvGrpSpPr/>
                <p:nvPr/>
              </p:nvGrpSpPr>
              <p:grpSpPr>
                <a:xfrm>
                  <a:off x="2287453" y="599440"/>
                  <a:ext cx="8768722" cy="5819264"/>
                  <a:chOff x="2287453" y="599440"/>
                  <a:chExt cx="8768722" cy="5819264"/>
                </a:xfrm>
              </p:grpSpPr>
              <p:grpSp>
                <p:nvGrpSpPr>
                  <p:cNvPr id="26" name="群組 25"/>
                  <p:cNvGrpSpPr/>
                  <p:nvPr/>
                </p:nvGrpSpPr>
                <p:grpSpPr>
                  <a:xfrm>
                    <a:off x="2287454" y="599440"/>
                    <a:ext cx="8768721" cy="5819264"/>
                    <a:chOff x="1692744" y="512268"/>
                    <a:chExt cx="9818173" cy="6515720"/>
                  </a:xfrm>
                </p:grpSpPr>
                <p:cxnSp>
                  <p:nvCxnSpPr>
                    <p:cNvPr id="27" name="直線單箭頭接點 26"/>
                    <p:cNvCxnSpPr>
                      <a:endCxn id="48" idx="0"/>
                    </p:cNvCxnSpPr>
                    <p:nvPr/>
                  </p:nvCxnSpPr>
                  <p:spPr>
                    <a:xfrm>
                      <a:off x="5981337" y="2007603"/>
                      <a:ext cx="0" cy="482146"/>
                    </a:xfrm>
                    <a:prstGeom prst="straightConnector1">
                      <a:avLst/>
                    </a:prstGeom>
                    <a:ln w="254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5" name="群組 34"/>
                    <p:cNvGrpSpPr/>
                    <p:nvPr/>
                  </p:nvGrpSpPr>
                  <p:grpSpPr>
                    <a:xfrm>
                      <a:off x="1692744" y="512268"/>
                      <a:ext cx="9818173" cy="6515720"/>
                      <a:chOff x="1692744" y="512268"/>
                      <a:chExt cx="9818173" cy="6515720"/>
                    </a:xfrm>
                  </p:grpSpPr>
                  <p:grpSp>
                    <p:nvGrpSpPr>
                      <p:cNvPr id="36" name="群組 35"/>
                      <p:cNvGrpSpPr/>
                      <p:nvPr/>
                    </p:nvGrpSpPr>
                    <p:grpSpPr>
                      <a:xfrm>
                        <a:off x="1838596" y="512268"/>
                        <a:ext cx="9672321" cy="3500466"/>
                        <a:chOff x="1838596" y="512268"/>
                        <a:chExt cx="9672321" cy="3500466"/>
                      </a:xfrm>
                    </p:grpSpPr>
                    <p:sp>
                      <p:nvSpPr>
                        <p:cNvPr id="45" name="矩形 44"/>
                        <p:cNvSpPr/>
                        <p:nvPr/>
                      </p:nvSpPr>
                      <p:spPr>
                        <a:xfrm>
                          <a:off x="5010331" y="512268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應用程式 </a:t>
                          </a:r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(.exe)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46" name="直線單箭頭接點 45"/>
                        <p:cNvCxnSpPr>
                          <a:stCxn id="45" idx="2"/>
                          <a:endCxn id="47" idx="0"/>
                        </p:cNvCxnSpPr>
                        <p:nvPr/>
                      </p:nvCxnSpPr>
                      <p:spPr>
                        <a:xfrm>
                          <a:off x="5981337" y="1031607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7" name="矩形 46"/>
                        <p:cNvSpPr/>
                        <p:nvPr/>
                      </p:nvSpPr>
                      <p:spPr>
                        <a:xfrm>
                          <a:off x="5010331" y="1513753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Win32 </a:t>
                          </a:r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子系統</a:t>
                          </a:r>
                          <a:endPara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(Kernel32.dll)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sp>
                      <p:nvSpPr>
                        <p:cNvPr id="48" name="矩形 47"/>
                        <p:cNvSpPr/>
                        <p:nvPr/>
                      </p:nvSpPr>
                      <p:spPr>
                        <a:xfrm>
                          <a:off x="5010331" y="2489749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Native API</a:t>
                          </a: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(ntdll.dll)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49" name="直線接點 48"/>
                        <p:cNvCxnSpPr/>
                        <p:nvPr/>
                      </p:nvCxnSpPr>
                      <p:spPr>
                        <a:xfrm>
                          <a:off x="1838597" y="3281079"/>
                          <a:ext cx="967232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0" name="文字方塊 49"/>
                        <p:cNvSpPr txBox="1"/>
                        <p:nvPr/>
                      </p:nvSpPr>
                      <p:spPr>
                        <a:xfrm>
                          <a:off x="1838596" y="2774008"/>
                          <a:ext cx="1589865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使用者模式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51" name="直線單箭頭接點 50"/>
                        <p:cNvCxnSpPr>
                          <a:endCxn id="52" idx="0"/>
                        </p:cNvCxnSpPr>
                        <p:nvPr/>
                      </p:nvCxnSpPr>
                      <p:spPr>
                        <a:xfrm>
                          <a:off x="5981337" y="3011249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2" name="矩形 51"/>
                        <p:cNvSpPr/>
                        <p:nvPr/>
                      </p:nvSpPr>
                      <p:spPr>
                        <a:xfrm>
                          <a:off x="5010331" y="3493395"/>
                          <a:ext cx="1942012" cy="51933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系統服務函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式</a:t>
                          </a:r>
                        </a:p>
                      </p:txBody>
                    </p:sp>
                    <p:sp>
                      <p:nvSpPr>
                        <p:cNvPr id="53" name="文字方塊 52"/>
                        <p:cNvSpPr txBox="1"/>
                        <p:nvPr/>
                      </p:nvSpPr>
                      <p:spPr>
                        <a:xfrm>
                          <a:off x="1838597" y="3446806"/>
                          <a:ext cx="1341120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內核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模式</a:t>
                          </a:r>
                        </a:p>
                      </p:txBody>
                    </p:sp>
                  </p:grpSp>
                  <p:cxnSp>
                    <p:nvCxnSpPr>
                      <p:cNvPr id="37" name="直線單箭頭接點 36"/>
                      <p:cNvCxnSpPr>
                        <a:endCxn id="38" idx="0"/>
                      </p:cNvCxnSpPr>
                      <p:nvPr/>
                    </p:nvCxnSpPr>
                    <p:spPr>
                      <a:xfrm>
                        <a:off x="5981337" y="4026601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8" name="矩形 37"/>
                      <p:cNvSpPr/>
                      <p:nvPr/>
                    </p:nvSpPr>
                    <p:spPr>
                      <a:xfrm>
                        <a:off x="5010331" y="4508747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I/O </a:t>
                        </a:r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管理器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41" name="直線單箭頭接點 40"/>
                      <p:cNvCxnSpPr>
                        <a:endCxn id="42" idx="0"/>
                      </p:cNvCxnSpPr>
                      <p:nvPr/>
                    </p:nvCxnSpPr>
                    <p:spPr>
                      <a:xfrm>
                        <a:off x="2663750" y="5025020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1692744" y="5507165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硬體抽象層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43" name="直線單箭頭接點 42"/>
                      <p:cNvCxnSpPr>
                        <a:endCxn id="44" idx="0"/>
                      </p:cNvCxnSpPr>
                      <p:nvPr/>
                    </p:nvCxnSpPr>
                    <p:spPr>
                      <a:xfrm>
                        <a:off x="2663749" y="6026503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矩形 43"/>
                      <p:cNvSpPr/>
                      <p:nvPr/>
                    </p:nvSpPr>
                    <p:spPr>
                      <a:xfrm>
                        <a:off x="1692744" y="6508649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34" name="矩形 33"/>
                  <p:cNvSpPr/>
                  <p:nvPr/>
                </p:nvSpPr>
                <p:spPr>
                  <a:xfrm>
                    <a:off x="2287453" y="4168741"/>
                    <a:ext cx="1734433" cy="463828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裝置驅動程式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56" name="文字方塊 55"/>
                <p:cNvSpPr txBox="1"/>
                <p:nvPr/>
              </p:nvSpPr>
              <p:spPr>
                <a:xfrm>
                  <a:off x="381786" y="4685672"/>
                  <a:ext cx="27728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b="1" i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READ_PORT_BUFFER_UCHAR</a:t>
                  </a:r>
                  <a:endParaRPr lang="zh-TW" altLang="en-US" sz="1400" b="1" i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598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63918" y="2766218"/>
            <a:ext cx="4716417" cy="1325563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42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環境設定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 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(2018/12/11)</a:t>
            </a:r>
          </a:p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2018/12/21)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2018/12/28)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2018/01/14)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2018/01/18)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驅動程式的同步處理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計時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器</a:t>
            </a:r>
          </a:p>
        </p:txBody>
      </p:sp>
    </p:spTree>
    <p:extLst>
      <p:ext uri="{BB962C8B-B14F-4D97-AF65-F5344CB8AC3E}">
        <p14:creationId xmlns:p14="http://schemas.microsoft.com/office/powerpoint/2010/main" val="15866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(New Technology)</a:t>
            </a:r>
            <a:endParaRPr lang="en-US" altLang="zh-TW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(Windows Driver Model)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Driver Foundation)</a:t>
            </a:r>
          </a:p>
        </p:txBody>
      </p:sp>
    </p:spTree>
    <p:extLst>
      <p:ext uri="{BB962C8B-B14F-4D97-AF65-F5344CB8AC3E}">
        <p14:creationId xmlns:p14="http://schemas.microsoft.com/office/powerpoint/2010/main" val="21025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(New Technology)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 Driver Model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 Driver Foundation)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KMDF (Kernel)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UMDF (User)</a:t>
            </a:r>
          </a:p>
        </p:txBody>
      </p:sp>
    </p:spTree>
    <p:extLst>
      <p:ext uri="{BB962C8B-B14F-4D97-AF65-F5344CB8AC3E}">
        <p14:creationId xmlns:p14="http://schemas.microsoft.com/office/powerpoint/2010/main" val="32613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(New Technology)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</a:t>
            </a:r>
            <a:r>
              <a:rPr lang="en-US" altLang="zh-TW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 Driver Model</a:t>
            </a: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 Driver Foundation)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KMDF (Kernel)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UMDF (User)</a:t>
            </a:r>
          </a:p>
        </p:txBody>
      </p:sp>
    </p:spTree>
    <p:extLst>
      <p:ext uri="{BB962C8B-B14F-4D97-AF65-F5344CB8AC3E}">
        <p14:creationId xmlns:p14="http://schemas.microsoft.com/office/powerpoint/2010/main" val="14145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98722" y="1142834"/>
            <a:ext cx="287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&amp; WDM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49318"/>
              </p:ext>
            </p:extLst>
          </p:nvPr>
        </p:nvGraphicFramePr>
        <p:xfrm>
          <a:off x="2415176" y="2682240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Header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ntddk.h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PnP / Power / WMI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7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98722" y="1142834"/>
            <a:ext cx="287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&amp; WDM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5176" y="2682240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Header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ntddk.h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PnP / Power / WMI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3788229" y="3738880"/>
            <a:ext cx="513805" cy="6705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637280" y="4368800"/>
            <a:ext cx="245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AddDevice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IRP_MJ_PNP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7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6879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364" y="267053"/>
            <a:ext cx="6390196" cy="1968147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 rot="7257725" flipV="1">
            <a:off x="2565815" y="2096534"/>
            <a:ext cx="4121467" cy="82126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9146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042" y="572452"/>
            <a:ext cx="4257675" cy="2543175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 rot="6780040" flipV="1">
            <a:off x="4058355" y="2360236"/>
            <a:ext cx="3781771" cy="13220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15846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32" y="186690"/>
            <a:ext cx="4811449" cy="64846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 rot="7705557">
            <a:off x="1962282" y="2876701"/>
            <a:ext cx="5805034" cy="12733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13209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安裝開發環境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2017 + WDK10 + Windows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https://docs.microsoft.com/zh-tw/windows-hardware/drivers/download-the-wdk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https://developer.microsoft.com/zh-tw/windows/downloads/windows-10-sdk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</p:spTree>
    <p:extLst>
      <p:ext uri="{BB962C8B-B14F-4D97-AF65-F5344CB8AC3E}">
        <p14:creationId xmlns:p14="http://schemas.microsoft.com/office/powerpoint/2010/main" val="42267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32" y="186690"/>
            <a:ext cx="4811449" cy="64846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 rot="7705557">
            <a:off x="1962282" y="2876701"/>
            <a:ext cx="5805034" cy="12733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160" y="2256155"/>
            <a:ext cx="3200400" cy="1085850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315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NT Driver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" y="600075"/>
            <a:ext cx="5676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80" y="117269"/>
            <a:ext cx="4610100" cy="662346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NT Driver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" y="600075"/>
            <a:ext cx="5676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 NT Driver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" y="813752"/>
            <a:ext cx="4600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Driver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758507"/>
            <a:ext cx="54292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Driver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758507"/>
            <a:ext cx="5429250" cy="56864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45" y="742632"/>
            <a:ext cx="52387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911860"/>
            <a:ext cx="7020560" cy="52654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" y="881062"/>
            <a:ext cx="29622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1917" y="2862012"/>
            <a:ext cx="6397171" cy="1325563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分頁與非分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27612" y="1358537"/>
            <a:ext cx="106331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IRQL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DIPATCH_LEVEL</a:t>
            </a:r>
          </a:p>
          <a:p>
            <a:pPr lvl="1"/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7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310" y="631655"/>
            <a:ext cx="4337277" cy="559468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分頁與非分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27612" y="1358537"/>
            <a:ext cx="106331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IRQL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DIPATCH_LEVEL</a:t>
            </a:r>
          </a:p>
          <a:p>
            <a:pPr lvl="1"/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84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34" y="1969862"/>
            <a:ext cx="6783654" cy="406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分頁與非分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27313" y="1506584"/>
            <a:ext cx="7158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INITCODE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code_seg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"INIT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執行完後就從記憶體中卸除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define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PAGECODE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code_seg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"PAGE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載入分頁記憶體中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LOCKEDCODE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code_seg</a:t>
            </a:r>
            <a:r>
              <a:rPr lang="en-US" altLang="zh-TW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載入非分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頁記憶體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2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配置記憶體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2068" y="1367246"/>
            <a:ext cx="11747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ExAllocatePoolWithTag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ULONG Tag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配置記憶體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2068" y="1367246"/>
            <a:ext cx="11747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strike="sngStrike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</a:t>
            </a:r>
            <a:r>
              <a:rPr lang="en-US" altLang="zh-TW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ExAllocatePoolWithTag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ULONG Tag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ExAllocatePoolWithTag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PagedPool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1024,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‘None’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TW" sz="24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29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Link List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61108" y="1097280"/>
            <a:ext cx="11747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InitializeListHead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InsertHeadList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InsertTailList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RemoveHeadList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RemoveTailList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RemoveEntryList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27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Link List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61108" y="1097280"/>
            <a:ext cx="11747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InitializeListHead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InsertHeadList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InsertTailList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RemoveHeadList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RemoveTailList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RemoveEntryList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56" y="1631225"/>
            <a:ext cx="3638550" cy="1409700"/>
          </a:xfrm>
          <a:prstGeom prst="rect">
            <a:avLst/>
          </a:prstGeom>
          <a:ln w="635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545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Lookaside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54000" y="1366391"/>
            <a:ext cx="6360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每次申請固定大小的記憶體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申請和回收的操作十分頻繁</a:t>
            </a:r>
            <a:endParaRPr lang="zh-TW" altLang="en-US" sz="3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86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Lookaside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ExInitializePagedLookasideList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Lookaside, PALLOCATE_FUNCTION Allocate, PFREE_FUNCTION Free, ULONG Flags, SIZE_T Size, ULONG Tag, USHORT Depth );</a:t>
            </a:r>
            <a:endParaRPr lang="en-US" altLang="zh-TW" sz="1600" dirty="0" smtClean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endParaRPr lang="en-US" altLang="zh-TW" sz="1600" dirty="0" smtClean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ExInitializeNPagedLookasideList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Lookaside, PALLOCATE_FUNCTION Allocate, PFREE_FUNCTION Free, ULONG Flags, SIZE_T Size, ULONG Tag, USHORT Depth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ExAllocateFromPagedLookasideList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ExAllocateFromNPagedLookasideList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ExFreeToPagedLookasideList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Lookaside, PVOID Entry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ExFreeToNPagedLookasideList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Lookaside, PVOID Entry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ExDeletePagedLookasideList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ExDeleteNPagedLookasideList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 );</a:t>
            </a:r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19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RtlCopyMemory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RtlMoveMemory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RtlFillMemory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Length, Fill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RtlZeroMemory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RtlEqualMemory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5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RtlCopyMemory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RtlMoveMemory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RtlFillMemory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Length, Fill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RtlZeroMemory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RtlEqualMemory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80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7014" y="2870720"/>
            <a:ext cx="6397171" cy="1325563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54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撰寫程式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03" y="1558308"/>
            <a:ext cx="8455321" cy="473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ANSI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Unicode String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altLang="zh-TW" sz="1600" dirty="0">
                <a:solidFill>
                  <a:srgbClr val="007D9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USHORT Length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USHORT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MaximumLength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PCHAR Buffer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 STRING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altLang="zh-TW" sz="1600" dirty="0">
                <a:solidFill>
                  <a:srgbClr val="007D9A"/>
                </a:solidFill>
                <a:latin typeface="Consolas" panose="020B0609020204030204" pitchFamily="49" charset="0"/>
              </a:rPr>
              <a:t>UNICODE_STRING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USHORT Length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USHORT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MaximumLength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PWSTR Buffer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 UNICODE_STRING, *PUNICODE_STRING;</a:t>
            </a:r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9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-8708" y="0"/>
            <a:ext cx="299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 APIs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661852"/>
            <a:ext cx="1219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RtlInitAnsiString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PANSI_STRING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drv_aliasesMem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PCSZ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RtlInitUnicodeString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RtlCopyString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*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RtlCopyUnicodeString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RtlCompareString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*String1,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*String2,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CaseInSensitive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RtlCompareUnicodeString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PCUNICODE_STRING String1, PCUNICODE_STRING String2,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CaseInSensitive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RtlUpperString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*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RtlUpcaseUnicodeString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RtlUnicodeStringToInteger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PCUNICODE_STRING String, ULONG Base, PULONG Value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RtlIntegerToUnicodeString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Value, ULONG Base, PUNICODE_STRING String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RtlUnicodeStringToAnsiString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PANSI_STRING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RtlAnsiStringToUnicodeString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PCANSI_STRING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ZwCreateFile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PLARGE_INTEGER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AllocationSize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CreateDisposition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CreateOptions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EaBuffer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pt-BR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pt-BR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600" dirty="0">
                <a:solidFill>
                  <a:srgbClr val="007D9A"/>
                </a:solidFill>
                <a:latin typeface="Consolas" panose="020B0609020204030204" pitchFamily="49" charset="0"/>
              </a:rPr>
              <a:t>InitializeObjectAttributes</a:t>
            </a:r>
            <a:r>
              <a:rPr lang="pt-BR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p, n, a, r, s </a:t>
            </a:r>
            <a:r>
              <a:rPr lang="pt-BR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kernel_entry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NTSYSCALLAPI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NtOpenFile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OpenOptions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ZwSetInformationFile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FILE_INFORMATION_CLASS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ZwQueryInformationFile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FILE_INFORMATION_CLASS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ZwWriteFile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HANDLE Event, PIO_APC_ROUTINE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ApcRoutine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ApcContext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Buffer, ULONG Length, PLARGE_INTEGER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ByteOffset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PULONG Key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ZwReadFile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HANDLE Event, PIO_APC_ROUTINE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ApcRoutine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ApcContext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Buffer, ULONG Length, PLARGE_INTEGER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ByteOffset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PULONG Key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44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 Access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" y="796563"/>
            <a:ext cx="63627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Registry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ZwCreateKey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TitleIndex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PUNICODE_STRING Class,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CreateOptions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PULONG Disposition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ZwOpenKey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ZwSetValueKey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TitleIndex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Type, PVOID Data,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DataSize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783" y="2670628"/>
            <a:ext cx="4984622" cy="3485605"/>
          </a:xfrm>
          <a:prstGeom prst="rect">
            <a:avLst/>
          </a:prstGeom>
          <a:solidFill>
            <a:srgbClr val="C00000"/>
          </a:solidFill>
          <a:ln w="63500">
            <a:solidFill>
              <a:schemeClr val="accent4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0789920" y="2113280"/>
            <a:ext cx="1270000" cy="42672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1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Registry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ZwCreateKey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TitleIndex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PUNICODE_STRING Class,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CreateOptions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PULONG Disposition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ZwOpenKey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ZwSetValueKey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TitleIndex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Type, PVOID Data,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DataSize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ZwQueryValueKey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KEY_VALUE_INFORMATION_CLASS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PULONG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ZwQueryKey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KEY_INFORMATION_CLASS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PULONG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ZwEnumerateKey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Index, KEY_INFORMATION_CLASS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PULONG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ZwEnumerateValueKey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Index, KEY_VALUE_INFORMATION_CLASS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PULONG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ZwDeleteKey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32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Registry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RtlCreateRegistryKey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RtlCheckRegistryKey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RtlQueryRegistryValues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PRTL_QUERY_REGISTRY_TABLE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QueryTable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Context, PVOID Environment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RtlWriteRegistryValue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ValueType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ValueData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RtlDeleteRegistryValue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69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Registry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RtlCreateRegistryKey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RtlCheckRegistryKey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RtlQueryRegistryValues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PRTL_QUERY_REGISTRY_TABLE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QueryTable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Context, PVOID Environment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RtlWriteRegistryValue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ValueType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ValueData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RtlDeleteRegistryValue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75" y="2177415"/>
            <a:ext cx="4286250" cy="17716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</p:pic>
      <p:sp>
        <p:nvSpPr>
          <p:cNvPr id="3" name="矩形 2"/>
          <p:cNvSpPr/>
          <p:nvPr/>
        </p:nvSpPr>
        <p:spPr>
          <a:xfrm>
            <a:off x="8168640" y="1635760"/>
            <a:ext cx="2997200" cy="426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9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Registry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RtlCreateRegistryKey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RtlCheckRegistryKey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RtlQueryRegistryValues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PRTL_QUERY_REGISTRY_TABLE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QueryTable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Context, PVOID Environment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RtlWriteRegistryValue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ValueType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ValueData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RtlDeleteRegistryValue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75" y="2177415"/>
            <a:ext cx="4286250" cy="17716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</p:pic>
      <p:sp>
        <p:nvSpPr>
          <p:cNvPr id="3" name="矩形 2"/>
          <p:cNvSpPr/>
          <p:nvPr/>
        </p:nvSpPr>
        <p:spPr>
          <a:xfrm>
            <a:off x="8168640" y="1635760"/>
            <a:ext cx="2997200" cy="426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15" y="4065270"/>
            <a:ext cx="8401050" cy="2324100"/>
          </a:xfrm>
          <a:prstGeom prst="rect">
            <a:avLst/>
          </a:prstGeom>
          <a:ln w="508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0406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7387" y="2860560"/>
            <a:ext cx="2477226" cy="1325563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12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18635" y="1819656"/>
            <a:ext cx="5749933" cy="3859725"/>
            <a:chOff x="663321" y="1810512"/>
            <a:chExt cx="5749933" cy="385972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1" y="1810512"/>
              <a:ext cx="5749933" cy="3859725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8" name="矩形 7"/>
            <p:cNvSpPr/>
            <p:nvPr/>
          </p:nvSpPr>
          <p:spPr>
            <a:xfrm>
              <a:off x="3721608" y="316382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6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57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I/O Request Packet (IRP)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89786" y="519368"/>
            <a:ext cx="10674389" cy="5819264"/>
            <a:chOff x="381786" y="599440"/>
            <a:chExt cx="10674389" cy="5819264"/>
          </a:xfrm>
        </p:grpSpPr>
        <p:sp>
          <p:nvSpPr>
            <p:cNvPr id="10" name="文字方塊 9"/>
            <p:cNvSpPr txBox="1"/>
            <p:nvPr/>
          </p:nvSpPr>
          <p:spPr>
            <a:xfrm>
              <a:off x="6984861" y="2465537"/>
              <a:ext cx="2352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Native API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974562" y="3293766"/>
              <a:ext cx="2047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系統服務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單箭頭接點 11"/>
            <p:cNvCxnSpPr>
              <a:stCxn id="25" idx="1"/>
              <a:endCxn id="20" idx="3"/>
            </p:cNvCxnSpPr>
            <p:nvPr/>
          </p:nvCxnSpPr>
          <p:spPr>
            <a:xfrm flipH="1">
              <a:off x="4021886" y="4400655"/>
              <a:ext cx="1228542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3947549" y="3909312"/>
              <a:ext cx="1397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新建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並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發送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IR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381786" y="599440"/>
              <a:ext cx="10674389" cy="5819264"/>
              <a:chOff x="381786" y="599440"/>
              <a:chExt cx="10674389" cy="5819264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6984861" y="1590562"/>
                <a:ext cx="1656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CreateFile</a:t>
                </a:r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API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6" name="群組 15"/>
              <p:cNvGrpSpPr/>
              <p:nvPr/>
            </p:nvGrpSpPr>
            <p:grpSpPr>
              <a:xfrm>
                <a:off x="381786" y="599440"/>
                <a:ext cx="10674389" cy="5819264"/>
                <a:chOff x="381786" y="599440"/>
                <a:chExt cx="10674389" cy="5819264"/>
              </a:xfrm>
            </p:grpSpPr>
            <p:grpSp>
              <p:nvGrpSpPr>
                <p:cNvPr id="17" name="群組 16"/>
                <p:cNvGrpSpPr/>
                <p:nvPr/>
              </p:nvGrpSpPr>
              <p:grpSpPr>
                <a:xfrm>
                  <a:off x="2287453" y="599440"/>
                  <a:ext cx="8768722" cy="5819264"/>
                  <a:chOff x="2287453" y="599440"/>
                  <a:chExt cx="8768722" cy="5819264"/>
                </a:xfrm>
              </p:grpSpPr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2287454" y="599440"/>
                    <a:ext cx="8768721" cy="5819264"/>
                    <a:chOff x="1692744" y="512268"/>
                    <a:chExt cx="9818173" cy="6515720"/>
                  </a:xfrm>
                </p:grpSpPr>
                <p:cxnSp>
                  <p:nvCxnSpPr>
                    <p:cNvPr id="21" name="直線單箭頭接點 20"/>
                    <p:cNvCxnSpPr>
                      <a:endCxn id="33" idx="0"/>
                    </p:cNvCxnSpPr>
                    <p:nvPr/>
                  </p:nvCxnSpPr>
                  <p:spPr>
                    <a:xfrm>
                      <a:off x="5981337" y="2007603"/>
                      <a:ext cx="0" cy="482146"/>
                    </a:xfrm>
                    <a:prstGeom prst="straightConnector1">
                      <a:avLst/>
                    </a:prstGeom>
                    <a:ln w="254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" name="群組 21"/>
                    <p:cNvGrpSpPr/>
                    <p:nvPr/>
                  </p:nvGrpSpPr>
                  <p:grpSpPr>
                    <a:xfrm>
                      <a:off x="1692744" y="512268"/>
                      <a:ext cx="9818173" cy="6515720"/>
                      <a:chOff x="1692744" y="512268"/>
                      <a:chExt cx="9818173" cy="6515720"/>
                    </a:xfrm>
                  </p:grpSpPr>
                  <p:grpSp>
                    <p:nvGrpSpPr>
                      <p:cNvPr id="23" name="群組 22"/>
                      <p:cNvGrpSpPr/>
                      <p:nvPr/>
                    </p:nvGrpSpPr>
                    <p:grpSpPr>
                      <a:xfrm>
                        <a:off x="1838596" y="512268"/>
                        <a:ext cx="9672321" cy="3500466"/>
                        <a:chOff x="1838596" y="512268"/>
                        <a:chExt cx="9672321" cy="3500466"/>
                      </a:xfrm>
                    </p:grpSpPr>
                    <p:sp>
                      <p:nvSpPr>
                        <p:cNvPr id="30" name="矩形 29"/>
                        <p:cNvSpPr/>
                        <p:nvPr/>
                      </p:nvSpPr>
                      <p:spPr>
                        <a:xfrm>
                          <a:off x="5010331" y="512268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應用程式 </a:t>
                          </a:r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(.exe)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1" name="直線單箭頭接點 30"/>
                        <p:cNvCxnSpPr>
                          <a:stCxn id="30" idx="2"/>
                          <a:endCxn id="32" idx="0"/>
                        </p:cNvCxnSpPr>
                        <p:nvPr/>
                      </p:nvCxnSpPr>
                      <p:spPr>
                        <a:xfrm>
                          <a:off x="5981337" y="1031607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2" name="矩形 31"/>
                        <p:cNvSpPr/>
                        <p:nvPr/>
                      </p:nvSpPr>
                      <p:spPr>
                        <a:xfrm>
                          <a:off x="5010331" y="1513753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Win32 </a:t>
                          </a:r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子系統</a:t>
                          </a:r>
                          <a:endPara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(Kernel32.dll)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sp>
                      <p:nvSpPr>
                        <p:cNvPr id="33" name="矩形 32"/>
                        <p:cNvSpPr/>
                        <p:nvPr/>
                      </p:nvSpPr>
                      <p:spPr>
                        <a:xfrm>
                          <a:off x="5010331" y="2489749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Native API</a:t>
                          </a: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(ntdll.dll)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4" name="直線接點 33"/>
                        <p:cNvCxnSpPr/>
                        <p:nvPr/>
                      </p:nvCxnSpPr>
                      <p:spPr>
                        <a:xfrm>
                          <a:off x="1838597" y="3281079"/>
                          <a:ext cx="967232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" name="文字方塊 34"/>
                        <p:cNvSpPr txBox="1"/>
                        <p:nvPr/>
                      </p:nvSpPr>
                      <p:spPr>
                        <a:xfrm>
                          <a:off x="1838596" y="2774008"/>
                          <a:ext cx="1589865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使用者模式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6" name="直線單箭頭接點 35"/>
                        <p:cNvCxnSpPr>
                          <a:endCxn id="37" idx="0"/>
                        </p:cNvCxnSpPr>
                        <p:nvPr/>
                      </p:nvCxnSpPr>
                      <p:spPr>
                        <a:xfrm>
                          <a:off x="5981337" y="3011249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矩形 36"/>
                        <p:cNvSpPr/>
                        <p:nvPr/>
                      </p:nvSpPr>
                      <p:spPr>
                        <a:xfrm>
                          <a:off x="5010331" y="3493395"/>
                          <a:ext cx="1942012" cy="51933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系統服務函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式</a:t>
                          </a:r>
                        </a:p>
                      </p:txBody>
                    </p:sp>
                    <p:sp>
                      <p:nvSpPr>
                        <p:cNvPr id="38" name="文字方塊 37"/>
                        <p:cNvSpPr txBox="1"/>
                        <p:nvPr/>
                      </p:nvSpPr>
                      <p:spPr>
                        <a:xfrm>
                          <a:off x="1838597" y="3446806"/>
                          <a:ext cx="1341120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內核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模式</a:t>
                          </a:r>
                        </a:p>
                      </p:txBody>
                    </p:sp>
                  </p:grpSp>
                  <p:cxnSp>
                    <p:nvCxnSpPr>
                      <p:cNvPr id="24" name="直線單箭頭接點 23"/>
                      <p:cNvCxnSpPr>
                        <a:endCxn id="25" idx="0"/>
                      </p:cNvCxnSpPr>
                      <p:nvPr/>
                    </p:nvCxnSpPr>
                    <p:spPr>
                      <a:xfrm>
                        <a:off x="5981337" y="4026601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矩形 24"/>
                      <p:cNvSpPr/>
                      <p:nvPr/>
                    </p:nvSpPr>
                    <p:spPr>
                      <a:xfrm>
                        <a:off x="5010331" y="4508747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I/O </a:t>
                        </a:r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管理器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26" name="直線單箭頭接點 25"/>
                      <p:cNvCxnSpPr>
                        <a:endCxn id="27" idx="0"/>
                      </p:cNvCxnSpPr>
                      <p:nvPr/>
                    </p:nvCxnSpPr>
                    <p:spPr>
                      <a:xfrm>
                        <a:off x="2663750" y="5025020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矩形 26"/>
                      <p:cNvSpPr/>
                      <p:nvPr/>
                    </p:nvSpPr>
                    <p:spPr>
                      <a:xfrm>
                        <a:off x="1692744" y="5507165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硬體抽象層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28" name="直線單箭頭接點 27"/>
                      <p:cNvCxnSpPr>
                        <a:endCxn id="29" idx="0"/>
                      </p:cNvCxnSpPr>
                      <p:nvPr/>
                    </p:nvCxnSpPr>
                    <p:spPr>
                      <a:xfrm>
                        <a:off x="2663749" y="6026503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矩形 28"/>
                      <p:cNvSpPr/>
                      <p:nvPr/>
                    </p:nvSpPr>
                    <p:spPr>
                      <a:xfrm>
                        <a:off x="1692744" y="6508649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20" name="矩形 19"/>
                  <p:cNvSpPr/>
                  <p:nvPr/>
                </p:nvSpPr>
                <p:spPr>
                  <a:xfrm>
                    <a:off x="2287453" y="4168741"/>
                    <a:ext cx="1734433" cy="463828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裝置驅動程式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8" name="文字方塊 17"/>
                <p:cNvSpPr txBox="1"/>
                <p:nvPr/>
              </p:nvSpPr>
              <p:spPr>
                <a:xfrm>
                  <a:off x="381786" y="4685672"/>
                  <a:ext cx="27728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b="1" i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READ_PORT_BUFFER_UCHAR</a:t>
                  </a:r>
                  <a:endParaRPr lang="zh-TW" altLang="en-US" sz="1400" b="1" i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281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43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I/O Request Packet (IRP)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89786" y="519368"/>
            <a:ext cx="10674389" cy="5819264"/>
            <a:chOff x="381786" y="599440"/>
            <a:chExt cx="10674389" cy="5819264"/>
          </a:xfrm>
        </p:grpSpPr>
        <p:sp>
          <p:nvSpPr>
            <p:cNvPr id="10" name="文字方塊 9"/>
            <p:cNvSpPr txBox="1"/>
            <p:nvPr/>
          </p:nvSpPr>
          <p:spPr>
            <a:xfrm>
              <a:off x="6984861" y="2465537"/>
              <a:ext cx="2352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Native API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974562" y="3293766"/>
              <a:ext cx="2047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系統服務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單箭頭接點 11"/>
            <p:cNvCxnSpPr>
              <a:stCxn id="25" idx="1"/>
              <a:endCxn id="20" idx="3"/>
            </p:cNvCxnSpPr>
            <p:nvPr/>
          </p:nvCxnSpPr>
          <p:spPr>
            <a:xfrm flipH="1">
              <a:off x="4021886" y="4400655"/>
              <a:ext cx="1228542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3947549" y="3909312"/>
              <a:ext cx="1397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新建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並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發送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IR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381786" y="599440"/>
              <a:ext cx="10674389" cy="5819264"/>
              <a:chOff x="381786" y="599440"/>
              <a:chExt cx="10674389" cy="5819264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6984861" y="1590562"/>
                <a:ext cx="1656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CreateFile</a:t>
                </a:r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API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6" name="群組 15"/>
              <p:cNvGrpSpPr/>
              <p:nvPr/>
            </p:nvGrpSpPr>
            <p:grpSpPr>
              <a:xfrm>
                <a:off x="381786" y="599440"/>
                <a:ext cx="10674389" cy="5819264"/>
                <a:chOff x="381786" y="599440"/>
                <a:chExt cx="10674389" cy="5819264"/>
              </a:xfrm>
            </p:grpSpPr>
            <p:grpSp>
              <p:nvGrpSpPr>
                <p:cNvPr id="17" name="群組 16"/>
                <p:cNvGrpSpPr/>
                <p:nvPr/>
              </p:nvGrpSpPr>
              <p:grpSpPr>
                <a:xfrm>
                  <a:off x="2287453" y="599440"/>
                  <a:ext cx="8768722" cy="5819264"/>
                  <a:chOff x="2287453" y="599440"/>
                  <a:chExt cx="8768722" cy="5819264"/>
                </a:xfrm>
              </p:grpSpPr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2287454" y="599440"/>
                    <a:ext cx="8768721" cy="5819264"/>
                    <a:chOff x="1692744" y="512268"/>
                    <a:chExt cx="9818173" cy="6515720"/>
                  </a:xfrm>
                </p:grpSpPr>
                <p:cxnSp>
                  <p:nvCxnSpPr>
                    <p:cNvPr id="21" name="直線單箭頭接點 20"/>
                    <p:cNvCxnSpPr>
                      <a:endCxn id="33" idx="0"/>
                    </p:cNvCxnSpPr>
                    <p:nvPr/>
                  </p:nvCxnSpPr>
                  <p:spPr>
                    <a:xfrm>
                      <a:off x="5981337" y="2007603"/>
                      <a:ext cx="0" cy="482146"/>
                    </a:xfrm>
                    <a:prstGeom prst="straightConnector1">
                      <a:avLst/>
                    </a:prstGeom>
                    <a:ln w="254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" name="群組 21"/>
                    <p:cNvGrpSpPr/>
                    <p:nvPr/>
                  </p:nvGrpSpPr>
                  <p:grpSpPr>
                    <a:xfrm>
                      <a:off x="1692744" y="512268"/>
                      <a:ext cx="9818173" cy="6515720"/>
                      <a:chOff x="1692744" y="512268"/>
                      <a:chExt cx="9818173" cy="6515720"/>
                    </a:xfrm>
                  </p:grpSpPr>
                  <p:grpSp>
                    <p:nvGrpSpPr>
                      <p:cNvPr id="23" name="群組 22"/>
                      <p:cNvGrpSpPr/>
                      <p:nvPr/>
                    </p:nvGrpSpPr>
                    <p:grpSpPr>
                      <a:xfrm>
                        <a:off x="1838596" y="512268"/>
                        <a:ext cx="9672321" cy="3500466"/>
                        <a:chOff x="1838596" y="512268"/>
                        <a:chExt cx="9672321" cy="3500466"/>
                      </a:xfrm>
                    </p:grpSpPr>
                    <p:sp>
                      <p:nvSpPr>
                        <p:cNvPr id="30" name="矩形 29"/>
                        <p:cNvSpPr/>
                        <p:nvPr/>
                      </p:nvSpPr>
                      <p:spPr>
                        <a:xfrm>
                          <a:off x="5010331" y="512268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應用程式 </a:t>
                          </a:r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(.exe)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1" name="直線單箭頭接點 30"/>
                        <p:cNvCxnSpPr>
                          <a:stCxn id="30" idx="2"/>
                          <a:endCxn id="32" idx="0"/>
                        </p:cNvCxnSpPr>
                        <p:nvPr/>
                      </p:nvCxnSpPr>
                      <p:spPr>
                        <a:xfrm>
                          <a:off x="5981337" y="1031607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2" name="矩形 31"/>
                        <p:cNvSpPr/>
                        <p:nvPr/>
                      </p:nvSpPr>
                      <p:spPr>
                        <a:xfrm>
                          <a:off x="5010331" y="1513753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Win32 </a:t>
                          </a:r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子系統</a:t>
                          </a:r>
                          <a:endPara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(Kernel32.dll)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sp>
                      <p:nvSpPr>
                        <p:cNvPr id="33" name="矩形 32"/>
                        <p:cNvSpPr/>
                        <p:nvPr/>
                      </p:nvSpPr>
                      <p:spPr>
                        <a:xfrm>
                          <a:off x="5010331" y="2489749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Native API</a:t>
                          </a: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(ntdll.dll)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4" name="直線接點 33"/>
                        <p:cNvCxnSpPr/>
                        <p:nvPr/>
                      </p:nvCxnSpPr>
                      <p:spPr>
                        <a:xfrm>
                          <a:off x="1838597" y="3281079"/>
                          <a:ext cx="967232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" name="文字方塊 34"/>
                        <p:cNvSpPr txBox="1"/>
                        <p:nvPr/>
                      </p:nvSpPr>
                      <p:spPr>
                        <a:xfrm>
                          <a:off x="1838596" y="2774008"/>
                          <a:ext cx="1589865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使用者模式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6" name="直線單箭頭接點 35"/>
                        <p:cNvCxnSpPr>
                          <a:endCxn id="37" idx="0"/>
                        </p:cNvCxnSpPr>
                        <p:nvPr/>
                      </p:nvCxnSpPr>
                      <p:spPr>
                        <a:xfrm>
                          <a:off x="5981337" y="3011249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矩形 36"/>
                        <p:cNvSpPr/>
                        <p:nvPr/>
                      </p:nvSpPr>
                      <p:spPr>
                        <a:xfrm>
                          <a:off x="5010331" y="3493395"/>
                          <a:ext cx="1942012" cy="51933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系統服務函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式</a:t>
                          </a:r>
                        </a:p>
                      </p:txBody>
                    </p:sp>
                    <p:sp>
                      <p:nvSpPr>
                        <p:cNvPr id="38" name="文字方塊 37"/>
                        <p:cNvSpPr txBox="1"/>
                        <p:nvPr/>
                      </p:nvSpPr>
                      <p:spPr>
                        <a:xfrm>
                          <a:off x="1838597" y="3446806"/>
                          <a:ext cx="1341120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內核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模式</a:t>
                          </a:r>
                        </a:p>
                      </p:txBody>
                    </p:sp>
                  </p:grpSp>
                  <p:cxnSp>
                    <p:nvCxnSpPr>
                      <p:cNvPr id="24" name="直線單箭頭接點 23"/>
                      <p:cNvCxnSpPr>
                        <a:endCxn id="25" idx="0"/>
                      </p:cNvCxnSpPr>
                      <p:nvPr/>
                    </p:nvCxnSpPr>
                    <p:spPr>
                      <a:xfrm>
                        <a:off x="5981337" y="4026601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矩形 24"/>
                      <p:cNvSpPr/>
                      <p:nvPr/>
                    </p:nvSpPr>
                    <p:spPr>
                      <a:xfrm>
                        <a:off x="5010331" y="4508747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I/O </a:t>
                        </a:r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管理器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26" name="直線單箭頭接點 25"/>
                      <p:cNvCxnSpPr>
                        <a:endCxn id="27" idx="0"/>
                      </p:cNvCxnSpPr>
                      <p:nvPr/>
                    </p:nvCxnSpPr>
                    <p:spPr>
                      <a:xfrm>
                        <a:off x="2663750" y="5025020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矩形 26"/>
                      <p:cNvSpPr/>
                      <p:nvPr/>
                    </p:nvSpPr>
                    <p:spPr>
                      <a:xfrm>
                        <a:off x="1692744" y="5507165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硬體抽象層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28" name="直線單箭頭接點 27"/>
                      <p:cNvCxnSpPr>
                        <a:endCxn id="29" idx="0"/>
                      </p:cNvCxnSpPr>
                      <p:nvPr/>
                    </p:nvCxnSpPr>
                    <p:spPr>
                      <a:xfrm>
                        <a:off x="2663749" y="6026503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矩形 28"/>
                      <p:cNvSpPr/>
                      <p:nvPr/>
                    </p:nvSpPr>
                    <p:spPr>
                      <a:xfrm>
                        <a:off x="1692744" y="6508649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20" name="矩形 19"/>
                  <p:cNvSpPr/>
                  <p:nvPr/>
                </p:nvSpPr>
                <p:spPr>
                  <a:xfrm>
                    <a:off x="2287453" y="4168741"/>
                    <a:ext cx="1734433" cy="463828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裝置驅動程式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8" name="文字方塊 17"/>
                <p:cNvSpPr txBox="1"/>
                <p:nvPr/>
              </p:nvSpPr>
              <p:spPr>
                <a:xfrm>
                  <a:off x="381786" y="4685672"/>
                  <a:ext cx="27728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b="1" i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READ_PORT_BUFFER_UCHAR</a:t>
                  </a:r>
                  <a:endParaRPr lang="zh-TW" altLang="en-US" sz="1400" b="1" i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39" name="矩形 38"/>
          <p:cNvSpPr/>
          <p:nvPr/>
        </p:nvSpPr>
        <p:spPr>
          <a:xfrm>
            <a:off x="2651760" y="3759200"/>
            <a:ext cx="5557520" cy="9855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683895"/>
            <a:ext cx="5324475" cy="3905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Major Function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5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683895"/>
            <a:ext cx="5324475" cy="3905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Major Function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47360" y="690875"/>
          <a:ext cx="6543040" cy="38811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71520"/>
                <a:gridCol w="3271520"/>
              </a:tblGrid>
              <a:tr h="330128">
                <a:tc>
                  <a:txBody>
                    <a:bodyPr/>
                    <a:lstStyle/>
                    <a:p>
                      <a:r>
                        <a:rPr lang="en-US" altLang="zh-TW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 </a:t>
                      </a:r>
                      <a:r>
                        <a:rPr lang="zh-TW" altLang="en-US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類型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IRP_MJ_CLEANUP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CloseHandle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IRP_MJ_DEVICE_CONTROL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DeviceIOControl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IRP_MJ_PNP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隨插即用 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(NT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式不支援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IRP_MJ_POWER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作業系統處理電源訊息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IRP_MJ_QUERY_INFORMATION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GetFileSize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IRP_MJ_READ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ReadFile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IRP_MJ_SET_INFORMATION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GetFileSize</a:t>
                      </a:r>
                      <a:endParaRPr lang="zh-TW" altLang="en-US" sz="1500" b="1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IRP_MJ_SHUTDOWN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關閉系統前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579847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IRP_MJ_SYSTEM_CONTROL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系統內部產生的控制資訊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類似於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Kernel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呼叫</a:t>
                      </a:r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DeviceIOControl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IRP_MJ_WRITE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WriteFile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4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683895"/>
            <a:ext cx="5324475" cy="3905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Major Function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67621"/>
              </p:ext>
            </p:extLst>
          </p:nvPr>
        </p:nvGraphicFramePr>
        <p:xfrm>
          <a:off x="5547360" y="690875"/>
          <a:ext cx="6543040" cy="38811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71520"/>
                <a:gridCol w="3271520"/>
              </a:tblGrid>
              <a:tr h="330128">
                <a:tc>
                  <a:txBody>
                    <a:bodyPr/>
                    <a:lstStyle/>
                    <a:p>
                      <a:r>
                        <a:rPr lang="en-US" altLang="zh-TW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 </a:t>
                      </a:r>
                      <a:r>
                        <a:rPr lang="zh-TW" altLang="en-US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類型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IRP_MJ_CLEANUP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CloseHandle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IRP_MJ_DEVICE_CONTROL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DeviceIOControl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IRP_MJ_PNP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隨插即用 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(NT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式不支援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IRP_MJ_POWER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作業系統處理電源訊息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IRP_MJ_QUERY_INFORMATION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GetFileSize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IRP_MJ_READ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ReadFile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IRP_MJ_SET_INFORMATION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GetFileSize</a:t>
                      </a:r>
                      <a:endParaRPr lang="zh-TW" altLang="en-US" sz="1500" b="1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IRP_MJ_SHUTDOWN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關閉系統前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579847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IRP_MJ_SYSTEM_CONTROL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系統內部產生的控制資訊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類似於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Kernel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呼叫</a:t>
                      </a:r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DeviceIOControl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IRP_MJ_WRITE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WriteFile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Dispatch Process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" y="745172"/>
            <a:ext cx="42576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Dispatch Process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" y="745172"/>
            <a:ext cx="4257675" cy="254317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275" y="111124"/>
            <a:ext cx="4679614" cy="66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Driver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" y="854392"/>
            <a:ext cx="4600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Driver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" y="854392"/>
            <a:ext cx="4600575" cy="490537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67" y="3296750"/>
            <a:ext cx="6973273" cy="2438740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922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緩衝區讀寫操作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795450" y="2644170"/>
            <a:ext cx="8159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DO_BUFFERED_IO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DO_DIRECT_IO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Neither DO_BUFFERED_IO nor DO_DIRECT_IO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54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18635" y="1819656"/>
            <a:ext cx="5749933" cy="3859725"/>
            <a:chOff x="663321" y="1810512"/>
            <a:chExt cx="5749933" cy="385972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1" y="1810512"/>
              <a:ext cx="5749933" cy="3859725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8" name="矩形 7"/>
            <p:cNvSpPr/>
            <p:nvPr/>
          </p:nvSpPr>
          <p:spPr>
            <a:xfrm>
              <a:off x="3721608" y="316382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252337" y="1820258"/>
            <a:ext cx="5749036" cy="3859123"/>
            <a:chOff x="6252337" y="1820258"/>
            <a:chExt cx="5749036" cy="3859123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2337" y="1820258"/>
              <a:ext cx="5749036" cy="3859123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9235178" y="231038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60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緩衝區讀寫操作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795450" y="2644170"/>
            <a:ext cx="8159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DO_BUFFERED_IO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DO_DIRECT_IO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Neither DO_BUFFERED_IO nor DO_DIRECT_IO</a:t>
            </a:r>
            <a:endParaRPr lang="en-US" altLang="zh-TW" sz="2400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2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DO_BUFFERED_IO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5" y="695330"/>
            <a:ext cx="3692299" cy="593978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9" name="矩形 8"/>
          <p:cNvSpPr/>
          <p:nvPr/>
        </p:nvSpPr>
        <p:spPr>
          <a:xfrm>
            <a:off x="516709" y="4238171"/>
            <a:ext cx="1872343" cy="1828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9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DO_BUFFERED_IO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5" y="695330"/>
            <a:ext cx="3692299" cy="593978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99" y="559207"/>
            <a:ext cx="5557430" cy="607590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16709" y="4238171"/>
            <a:ext cx="1872343" cy="1828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154022" y="2542904"/>
            <a:ext cx="3110411" cy="2017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5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653144"/>
            <a:ext cx="3271706" cy="592291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DO_DIRECT_IO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829" y="4116251"/>
            <a:ext cx="1872343" cy="1828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28" y="673404"/>
            <a:ext cx="7720149" cy="42329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78960" y="3337559"/>
            <a:ext cx="4442823" cy="215537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2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653144"/>
            <a:ext cx="3271706" cy="592291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DO_DIRECT_IO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829" y="4116251"/>
            <a:ext cx="1872343" cy="1828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70" y="683347"/>
            <a:ext cx="7727224" cy="55677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653144"/>
            <a:ext cx="3271706" cy="592291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DO_DIRECT_IO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829" y="4116251"/>
            <a:ext cx="1872343" cy="1828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44423" y="3851365"/>
            <a:ext cx="4442823" cy="215537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DeviceIOControl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" y="1070066"/>
            <a:ext cx="3333750" cy="28194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2873829" y="1094377"/>
            <a:ext cx="3048000" cy="574766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923280" y="914400"/>
            <a:ext cx="23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DO_BUFFERED_IO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934789" y="1988457"/>
            <a:ext cx="3048000" cy="574766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984240" y="1808480"/>
            <a:ext cx="39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DO_IN_DIRECT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 DO_OUT_DIRECT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955109" y="2973977"/>
            <a:ext cx="3048000" cy="574766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004560" y="2794000"/>
            <a:ext cx="554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Neither DO_BUFFERED_IO nor DO_DIRECT_IO</a:t>
            </a:r>
          </a:p>
        </p:txBody>
      </p:sp>
    </p:spTree>
    <p:extLst>
      <p:ext uri="{BB962C8B-B14F-4D97-AF65-F5344CB8AC3E}">
        <p14:creationId xmlns:p14="http://schemas.microsoft.com/office/powerpoint/2010/main" val="13199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DeviceIOControl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" y="696277"/>
            <a:ext cx="47815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DeviceIOControl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923" y="690880"/>
            <a:ext cx="5150009" cy="598804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" y="696277"/>
            <a:ext cx="47815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10950" y="2766218"/>
            <a:ext cx="5633049" cy="1325563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驅動程式的同步處理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27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02793" y="1510984"/>
            <a:ext cx="5339078" cy="3773964"/>
            <a:chOff x="838200" y="1471232"/>
            <a:chExt cx="6737987" cy="47293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131" y="4095559"/>
              <a:ext cx="5362575" cy="21050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71232"/>
              <a:ext cx="6737987" cy="2954464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</p:spTree>
    <p:extLst>
      <p:ext uri="{BB962C8B-B14F-4D97-AF65-F5344CB8AC3E}">
        <p14:creationId xmlns:p14="http://schemas.microsoft.com/office/powerpoint/2010/main" val="20840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626415" y="6334780"/>
            <a:ext cx="356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驅動程式的同步處理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88385" y="2521059"/>
            <a:ext cx="31255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Spin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Mutex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Semaphore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140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626415" y="6334780"/>
            <a:ext cx="356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驅動程式的同步處理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640585"/>
            <a:ext cx="1146729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KeInitializeSpinLock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PKSPIN_LOCK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SpinLock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KeAcquireSpinLock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a, b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KeAcquireSpinLockAtDpcLevel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a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KeReleaseSpinLock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a, b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KeReleaseSpinLockFromDpcLevel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a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KeInitializeMutex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PRKMUTEX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Mutex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Level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KeReleaseMutex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PRKMUTEX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Mutex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Wait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KeInitializeSemaphore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PRKSEMAPHORE Semaphore, LONG Count, LONG Limit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KeReadStateSemaphore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PRKSEMAPHORE Semaphore );</a:t>
            </a:r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KeReleaseSemaphore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PRKSEMAPHORE Semaphore, KPRIORITY Increment, LONG Adjustment, BOOLEAN Wait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KeInitializeEvent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PRKEVENT Event, EVENT_TYPE Type, BOOLEAN State 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KeSetEvent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PRKEVENT Event, KPRIORITY Increment, BOOLEAN Wait 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KeResetEvent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PRKEVENT Event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KeWaitForSingleObject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PVOID Object, KWAIT_REASON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WaitReason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drv_strictType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(KPROCESSOR_MODE /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enum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_MODE,__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drv_typeConst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)KPROCESSOR_MODE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WaitMode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Alertable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PLARGE_INTEGER Timeout );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356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 APIs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59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626415" y="6334780"/>
            <a:ext cx="356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驅動程式的同步處理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726851"/>
            <a:ext cx="1146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NTSTATUS </a:t>
            </a:r>
            <a:r>
              <a:rPr lang="en-US" altLang="zh-TW" dirty="0" err="1">
                <a:solidFill>
                  <a:srgbClr val="007D9A"/>
                </a:solidFill>
                <a:latin typeface="Consolas" panose="020B0609020204030204" pitchFamily="49" charset="0"/>
              </a:rPr>
              <a:t>ObReferenceObjectByHandle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POBJECT_TYPE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ObjectType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KPROCESSOR_MODE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AccessMode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PVOID *Object, POBJECT_HANDLE_INFORMATION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HandleInformation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23109"/>
            <a:ext cx="512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Synchronize With Application 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2" y="2774731"/>
            <a:ext cx="5302383" cy="2999262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132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626415" y="6334780"/>
            <a:ext cx="356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驅動程式的同步處理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726851"/>
            <a:ext cx="1146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NTSTATUS </a:t>
            </a:r>
            <a:r>
              <a:rPr lang="en-US" altLang="zh-TW" dirty="0" err="1">
                <a:solidFill>
                  <a:srgbClr val="007D9A"/>
                </a:solidFill>
                <a:latin typeface="Consolas" panose="020B0609020204030204" pitchFamily="49" charset="0"/>
              </a:rPr>
              <a:t>ObReferenceObjectByHandle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POBJECT_TYPE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ObjectType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KPROCESSOR_MODE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AccessMode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 PVOID *Object, POBJECT_HANDLE_INFORMATION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HandleInformation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23109"/>
            <a:ext cx="512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Synchronize With Application 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2" y="2774731"/>
            <a:ext cx="5302383" cy="2999262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614" y="3765690"/>
            <a:ext cx="6434497" cy="1986817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2566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15463" y="2766218"/>
            <a:ext cx="2130725" cy="1325563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計時器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08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0869283" y="6334780"/>
            <a:ext cx="132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計時器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0" y="640585"/>
            <a:ext cx="1146729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IoInitializeTimer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PDEVICE_OBJECT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DeviceObject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PIO_TIMER_ROUTINE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TimerRoutine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drv_aliasesMem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PVOID Context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IoStartTimer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PDEVICE_OBJECT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DeviceObject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IoStopTimer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PDEVICE_OBJECT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DeviceObject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KeInitializeTimer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PKTIMER Timer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KeInitializeDpc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drv_aliasesMem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PRKDPC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Dpc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PKDEFERRED_ROUTINE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DeferredRoutine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drv_aliasesMem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DeferredContext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KeSetTimer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PKTIMER Timer, LARGE_INTEGER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DueTime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PKDPC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Dpc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KeSetTimerEx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PKTIMER Timer, LARGE_INTEGER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DueTime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LONG Period, PKDPC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Dpc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KeCancelTimer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PKTIMER Arg1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KeFlushQueuedDpcs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KeDelayExecutionThread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KPROCESSOR_MODE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WaitMode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Alertable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PLARGE_INTEGER Interval 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NTHALAPI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KeStallExecutionProcessor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MicroSeconds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12143"/>
            <a:ext cx="356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8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1460" y="2766218"/>
            <a:ext cx="1760220" cy="1325563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14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02793" y="1510984"/>
            <a:ext cx="5339078" cy="3773964"/>
            <a:chOff x="838200" y="1471232"/>
            <a:chExt cx="6737987" cy="47293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131" y="4095559"/>
              <a:ext cx="5362575" cy="21050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71232"/>
              <a:ext cx="6737987" cy="2954464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427" y="3745988"/>
            <a:ext cx="6663329" cy="2037097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10" name="直線單箭頭接點 9"/>
          <p:cNvCxnSpPr/>
          <p:nvPr/>
        </p:nvCxnSpPr>
        <p:spPr>
          <a:xfrm>
            <a:off x="5550768" y="2441448"/>
            <a:ext cx="2060774" cy="1581912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2412</Words>
  <Application>Microsoft Office PowerPoint</Application>
  <PresentationFormat>寬螢幕</PresentationFormat>
  <Paragraphs>569</Paragraphs>
  <Slides>86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86</vt:i4>
      </vt:variant>
    </vt:vector>
  </HeadingPairs>
  <TitlesOfParts>
    <vt:vector size="93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Windows Device Driver</vt:lpstr>
      <vt:lpstr>Agenda</vt:lpstr>
      <vt:lpstr>安裝開發環境</vt:lpstr>
      <vt:lpstr>新增專案</vt:lpstr>
      <vt:lpstr>撰寫程式碼</vt:lpstr>
      <vt:lpstr>變更設定</vt:lpstr>
      <vt:lpstr>變更設定</vt:lpstr>
      <vt:lpstr>編譯</vt:lpstr>
      <vt:lpstr>編譯</vt:lpstr>
      <vt:lpstr>編譯</vt:lpstr>
      <vt:lpstr>編譯</vt:lpstr>
      <vt:lpstr>Windows Driver 基礎觀念</vt:lpstr>
      <vt:lpstr>作業系統分層</vt:lpstr>
      <vt:lpstr>PowerPoint 簡報</vt:lpstr>
      <vt:lpstr>PowerPoint 簡報</vt:lpstr>
      <vt:lpstr>從應用程式到驅動程式</vt:lpstr>
      <vt:lpstr>PowerPoint 簡報</vt:lpstr>
      <vt:lpstr>PowerPoint 簡報</vt:lpstr>
      <vt:lpstr>驅動程式基礎架構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Windows記憶體管理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Windows內核函式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派遣函式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驅動程式的同步處理</vt:lpstr>
      <vt:lpstr>PowerPoint 簡報</vt:lpstr>
      <vt:lpstr>PowerPoint 簡報</vt:lpstr>
      <vt:lpstr>PowerPoint 簡報</vt:lpstr>
      <vt:lpstr>PowerPoint 簡報</vt:lpstr>
      <vt:lpstr>計時器</vt:lpstr>
      <vt:lpstr>PowerPoint 簡報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Device Driver</dc:title>
  <dc:creator>Young</dc:creator>
  <cp:lastModifiedBy>Young</cp:lastModifiedBy>
  <cp:revision>115</cp:revision>
  <dcterms:created xsi:type="dcterms:W3CDTF">2018-12-05T13:20:27Z</dcterms:created>
  <dcterms:modified xsi:type="dcterms:W3CDTF">2019-02-10T08:31:10Z</dcterms:modified>
</cp:coreProperties>
</file>