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3" r:id="rId6"/>
    <p:sldId id="262" r:id="rId7"/>
    <p:sldId id="266" r:id="rId8"/>
    <p:sldId id="260" r:id="rId9"/>
    <p:sldId id="264" r:id="rId10"/>
    <p:sldId id="265" r:id="rId11"/>
    <p:sldId id="267" r:id="rId12"/>
    <p:sldId id="261" r:id="rId13"/>
    <p:sldId id="271" r:id="rId14"/>
    <p:sldId id="268" r:id="rId15"/>
    <p:sldId id="269" r:id="rId16"/>
    <p:sldId id="272" r:id="rId17"/>
    <p:sldId id="270" r:id="rId18"/>
    <p:sldId id="273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4" r:id="rId28"/>
    <p:sldId id="285" r:id="rId29"/>
    <p:sldId id="283" r:id="rId30"/>
    <p:sldId id="292" r:id="rId31"/>
    <p:sldId id="286" r:id="rId32"/>
    <p:sldId id="288" r:id="rId33"/>
    <p:sldId id="289" r:id="rId34"/>
    <p:sldId id="290" r:id="rId35"/>
    <p:sldId id="291" r:id="rId36"/>
    <p:sldId id="293" r:id="rId37"/>
    <p:sldId id="294" r:id="rId38"/>
    <p:sldId id="295" r:id="rId39"/>
    <p:sldId id="298" r:id="rId40"/>
    <p:sldId id="299" r:id="rId41"/>
    <p:sldId id="297" r:id="rId42"/>
    <p:sldId id="296" r:id="rId43"/>
    <p:sldId id="300" r:id="rId44"/>
    <p:sldId id="301" r:id="rId45"/>
    <p:sldId id="302" r:id="rId46"/>
    <p:sldId id="303" r:id="rId47"/>
    <p:sldId id="304" r:id="rId48"/>
    <p:sldId id="274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FEFEF"/>
    <a:srgbClr val="FFCDCD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5" autoAdjust="0"/>
    <p:restoredTop sz="94660"/>
  </p:normalViewPr>
  <p:slideViewPr>
    <p:cSldViewPr snapToGrid="0">
      <p:cViewPr varScale="1">
        <p:scale>
          <a:sx n="94" d="100"/>
          <a:sy n="94" d="100"/>
        </p:scale>
        <p:origin x="66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5FBFC-5F72-40AF-AB81-0E702AE33AA7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43F56-8659-4D71-8F18-460BBB5198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3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64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88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34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42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66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37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98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70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63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51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07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31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ED23-458E-4D99-AAD7-7E25403CBF25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64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zh-tw/windows/downloads/windows-10-sdk" TargetMode="External"/><Relationship Id="rId2" Type="http://schemas.openxmlformats.org/officeDocument/2006/relationships/hyperlink" Target="https://docs.microsoft.com/zh-tw/windows-hardware/drivers/download-the-wdk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f-assets1.tenlong.com.tw/images/51309/original/978986201239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308" y="3619691"/>
            <a:ext cx="2131383" cy="2883318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73461"/>
            <a:ext cx="9144000" cy="23876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Device Driver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51804" y="246335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b="1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Programming</a:t>
            </a:r>
            <a:endParaRPr lang="zh-TW" altLang="en-US" sz="3200" b="1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60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906368" y="1497266"/>
            <a:ext cx="5485287" cy="3682078"/>
            <a:chOff x="906368" y="1497266"/>
            <a:chExt cx="5485287" cy="368207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368" y="1497266"/>
              <a:ext cx="5485287" cy="3682078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3840480" y="2670047"/>
              <a:ext cx="630936" cy="15278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51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906368" y="1497266"/>
            <a:ext cx="5485287" cy="3682078"/>
            <a:chOff x="906368" y="1497266"/>
            <a:chExt cx="5485287" cy="368207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368" y="1497266"/>
              <a:ext cx="5485287" cy="3682078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3840480" y="2670047"/>
              <a:ext cx="630936" cy="15278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792" y="2872388"/>
            <a:ext cx="7724775" cy="31242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1278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Driver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基礎觀念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作業系統分層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從應用程式到驅動程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721600" y="6334780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Driver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基礎觀念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17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3080" y="2766218"/>
            <a:ext cx="3896360" cy="1325563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作業系統分層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04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887775" y="6334780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作業系統分層</a:t>
            </a:r>
          </a:p>
        </p:txBody>
      </p:sp>
      <p:grpSp>
        <p:nvGrpSpPr>
          <p:cNvPr id="34" name="群組 33"/>
          <p:cNvGrpSpPr/>
          <p:nvPr/>
        </p:nvGrpSpPr>
        <p:grpSpPr>
          <a:xfrm>
            <a:off x="2417716" y="599440"/>
            <a:ext cx="8638459" cy="5834390"/>
            <a:chOff x="1838596" y="512268"/>
            <a:chExt cx="9672321" cy="6532657"/>
          </a:xfrm>
        </p:grpSpPr>
        <p:cxnSp>
          <p:nvCxnSpPr>
            <p:cNvPr id="10" name="直線單箭頭接點 9"/>
            <p:cNvCxnSpPr>
              <a:endCxn id="11" idx="0"/>
            </p:cNvCxnSpPr>
            <p:nvPr/>
          </p:nvCxnSpPr>
          <p:spPr>
            <a:xfrm>
              <a:off x="5981337" y="2007603"/>
              <a:ext cx="0" cy="4821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群組 32"/>
            <p:cNvGrpSpPr/>
            <p:nvPr/>
          </p:nvGrpSpPr>
          <p:grpSpPr>
            <a:xfrm>
              <a:off x="1838596" y="512268"/>
              <a:ext cx="9672321" cy="6532657"/>
              <a:chOff x="1838596" y="512268"/>
              <a:chExt cx="9672321" cy="6532657"/>
            </a:xfrm>
          </p:grpSpPr>
          <p:grpSp>
            <p:nvGrpSpPr>
              <p:cNvPr id="21" name="群組 20"/>
              <p:cNvGrpSpPr/>
              <p:nvPr/>
            </p:nvGrpSpPr>
            <p:grpSpPr>
              <a:xfrm>
                <a:off x="1838596" y="512268"/>
                <a:ext cx="9672321" cy="3500466"/>
                <a:chOff x="1838596" y="512268"/>
                <a:chExt cx="9672321" cy="3500466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5010331" y="512268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應用程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cxnSp>
              <p:nvCxnSpPr>
                <p:cNvPr id="7" name="直線單箭頭接點 6"/>
                <p:cNvCxnSpPr>
                  <a:stCxn id="5" idx="2"/>
                  <a:endCxn id="8" idx="0"/>
                </p:cNvCxnSpPr>
                <p:nvPr/>
              </p:nvCxnSpPr>
              <p:spPr>
                <a:xfrm>
                  <a:off x="5981337" y="1031607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/>
                <p:cNvSpPr/>
                <p:nvPr/>
              </p:nvSpPr>
              <p:spPr>
                <a:xfrm>
                  <a:off x="5010331" y="1513753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Win32 </a:t>
                  </a:r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子系統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5010331" y="2489749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Native API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3" name="直線接點 12"/>
                <p:cNvCxnSpPr/>
                <p:nvPr/>
              </p:nvCxnSpPr>
              <p:spPr>
                <a:xfrm>
                  <a:off x="1838597" y="3281079"/>
                  <a:ext cx="967232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字方塊 13"/>
                <p:cNvSpPr txBox="1"/>
                <p:nvPr/>
              </p:nvSpPr>
              <p:spPr>
                <a:xfrm>
                  <a:off x="1838596" y="2774008"/>
                  <a:ext cx="1589865" cy="412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使用者模式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7" name="直線單箭頭接點 16"/>
                <p:cNvCxnSpPr>
                  <a:endCxn id="18" idx="0"/>
                </p:cNvCxnSpPr>
                <p:nvPr/>
              </p:nvCxnSpPr>
              <p:spPr>
                <a:xfrm>
                  <a:off x="5981337" y="3011249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矩形 17"/>
                <p:cNvSpPr/>
                <p:nvPr/>
              </p:nvSpPr>
              <p:spPr>
                <a:xfrm>
                  <a:off x="5010331" y="3493395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系統服務函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sp>
              <p:nvSpPr>
                <p:cNvPr id="20" name="文字方塊 19"/>
                <p:cNvSpPr txBox="1"/>
                <p:nvPr/>
              </p:nvSpPr>
              <p:spPr>
                <a:xfrm>
                  <a:off x="1838597" y="3446806"/>
                  <a:ext cx="1341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內核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模式</a:t>
                  </a:r>
                </a:p>
              </p:txBody>
            </p:sp>
          </p:grpSp>
          <p:cxnSp>
            <p:nvCxnSpPr>
              <p:cNvPr id="22" name="直線單箭頭接點 21"/>
              <p:cNvCxnSpPr>
                <a:endCxn id="23" idx="0"/>
              </p:cNvCxnSpPr>
              <p:nvPr/>
            </p:nvCxnSpPr>
            <p:spPr>
              <a:xfrm>
                <a:off x="5981337" y="4026601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50103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物件管理器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0258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內核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8" name="直線單箭頭接點 27"/>
              <p:cNvCxnSpPr>
                <a:stCxn id="23" idx="1"/>
                <a:endCxn id="25" idx="3"/>
              </p:cNvCxnSpPr>
              <p:nvPr/>
            </p:nvCxnSpPr>
            <p:spPr>
              <a:xfrm flipH="1">
                <a:off x="3967843" y="4768417"/>
                <a:ext cx="10424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>
                <a:endCxn id="30" idx="0"/>
              </p:cNvCxnSpPr>
              <p:nvPr/>
            </p:nvCxnSpPr>
            <p:spPr>
              <a:xfrm>
                <a:off x="2996837" y="5041955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>
              <a:xfrm>
                <a:off x="2025831" y="5524101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硬體抽象層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31" name="直線單箭頭接點 30"/>
              <p:cNvCxnSpPr>
                <a:endCxn id="32" idx="0"/>
              </p:cNvCxnSpPr>
              <p:nvPr/>
            </p:nvCxnSpPr>
            <p:spPr>
              <a:xfrm>
                <a:off x="2996837" y="6043440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2025831" y="6525586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24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/>
          <p:cNvGrpSpPr/>
          <p:nvPr/>
        </p:nvGrpSpPr>
        <p:grpSpPr>
          <a:xfrm>
            <a:off x="2417716" y="599440"/>
            <a:ext cx="8638459" cy="5834390"/>
            <a:chOff x="1838596" y="512268"/>
            <a:chExt cx="9672321" cy="6532657"/>
          </a:xfrm>
        </p:grpSpPr>
        <p:cxnSp>
          <p:nvCxnSpPr>
            <p:cNvPr id="10" name="直線單箭頭接點 9"/>
            <p:cNvCxnSpPr>
              <a:endCxn id="11" idx="0"/>
            </p:cNvCxnSpPr>
            <p:nvPr/>
          </p:nvCxnSpPr>
          <p:spPr>
            <a:xfrm>
              <a:off x="5981337" y="2007603"/>
              <a:ext cx="0" cy="4821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群組 32"/>
            <p:cNvGrpSpPr/>
            <p:nvPr/>
          </p:nvGrpSpPr>
          <p:grpSpPr>
            <a:xfrm>
              <a:off x="1838596" y="512268"/>
              <a:ext cx="9672321" cy="6532657"/>
              <a:chOff x="1838596" y="512268"/>
              <a:chExt cx="9672321" cy="6532657"/>
            </a:xfrm>
          </p:grpSpPr>
          <p:grpSp>
            <p:nvGrpSpPr>
              <p:cNvPr id="21" name="群組 20"/>
              <p:cNvGrpSpPr/>
              <p:nvPr/>
            </p:nvGrpSpPr>
            <p:grpSpPr>
              <a:xfrm>
                <a:off x="1838596" y="512268"/>
                <a:ext cx="9672321" cy="3500466"/>
                <a:chOff x="1838596" y="512268"/>
                <a:chExt cx="9672321" cy="3500466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5010331" y="512268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應用程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cxnSp>
              <p:nvCxnSpPr>
                <p:cNvPr id="7" name="直線單箭頭接點 6"/>
                <p:cNvCxnSpPr>
                  <a:stCxn id="5" idx="2"/>
                  <a:endCxn id="8" idx="0"/>
                </p:cNvCxnSpPr>
                <p:nvPr/>
              </p:nvCxnSpPr>
              <p:spPr>
                <a:xfrm>
                  <a:off x="5981337" y="1031607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/>
                <p:cNvSpPr/>
                <p:nvPr/>
              </p:nvSpPr>
              <p:spPr>
                <a:xfrm>
                  <a:off x="5010331" y="1513753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Win32 </a:t>
                  </a:r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子系統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5010331" y="2489749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Native API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3" name="直線接點 12"/>
                <p:cNvCxnSpPr/>
                <p:nvPr/>
              </p:nvCxnSpPr>
              <p:spPr>
                <a:xfrm>
                  <a:off x="1838597" y="3281079"/>
                  <a:ext cx="967232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字方塊 13"/>
                <p:cNvSpPr txBox="1"/>
                <p:nvPr/>
              </p:nvSpPr>
              <p:spPr>
                <a:xfrm>
                  <a:off x="1838596" y="2774008"/>
                  <a:ext cx="1589865" cy="412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使用者模式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7" name="直線單箭頭接點 16"/>
                <p:cNvCxnSpPr>
                  <a:endCxn id="18" idx="0"/>
                </p:cNvCxnSpPr>
                <p:nvPr/>
              </p:nvCxnSpPr>
              <p:spPr>
                <a:xfrm>
                  <a:off x="5981337" y="3011249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矩形 17"/>
                <p:cNvSpPr/>
                <p:nvPr/>
              </p:nvSpPr>
              <p:spPr>
                <a:xfrm>
                  <a:off x="5010331" y="3493395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系統服務函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sp>
              <p:nvSpPr>
                <p:cNvPr id="20" name="文字方塊 19"/>
                <p:cNvSpPr txBox="1"/>
                <p:nvPr/>
              </p:nvSpPr>
              <p:spPr>
                <a:xfrm>
                  <a:off x="1838597" y="3446806"/>
                  <a:ext cx="1341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內核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模式</a:t>
                  </a:r>
                </a:p>
              </p:txBody>
            </p:sp>
          </p:grpSp>
          <p:cxnSp>
            <p:nvCxnSpPr>
              <p:cNvPr id="22" name="直線單箭頭接點 21"/>
              <p:cNvCxnSpPr>
                <a:endCxn id="23" idx="0"/>
              </p:cNvCxnSpPr>
              <p:nvPr/>
            </p:nvCxnSpPr>
            <p:spPr>
              <a:xfrm>
                <a:off x="5981337" y="4026601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50103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物件管理器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0258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內核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8" name="直線單箭頭接點 27"/>
              <p:cNvCxnSpPr>
                <a:stCxn id="23" idx="1"/>
                <a:endCxn id="25" idx="3"/>
              </p:cNvCxnSpPr>
              <p:nvPr/>
            </p:nvCxnSpPr>
            <p:spPr>
              <a:xfrm flipH="1">
                <a:off x="3967843" y="4768417"/>
                <a:ext cx="10424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>
                <a:endCxn id="30" idx="0"/>
              </p:cNvCxnSpPr>
              <p:nvPr/>
            </p:nvCxnSpPr>
            <p:spPr>
              <a:xfrm>
                <a:off x="2996837" y="5041955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>
              <a:xfrm>
                <a:off x="2025831" y="5524101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硬體抽象層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31" name="直線單箭頭接點 30"/>
              <p:cNvCxnSpPr>
                <a:endCxn id="32" idx="0"/>
              </p:cNvCxnSpPr>
              <p:nvPr/>
            </p:nvCxnSpPr>
            <p:spPr>
              <a:xfrm>
                <a:off x="2996837" y="6043440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2025831" y="6525586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42198"/>
              </p:ext>
            </p:extLst>
          </p:nvPr>
        </p:nvGraphicFramePr>
        <p:xfrm>
          <a:off x="5250427" y="4168741"/>
          <a:ext cx="6596132" cy="167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033"/>
                <a:gridCol w="1649033"/>
                <a:gridCol w="1649033"/>
                <a:gridCol w="1649033"/>
              </a:tblGrid>
              <a:tr h="496620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驅動程式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C00000"/>
                    </a:solidFill>
                  </a:tcPr>
                </a:tc>
              </a:tr>
              <a:tr h="5910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I/O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處理程序管理器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CD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9100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虛擬記憶體管理器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配置管理器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其他元件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9887775" y="6334780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作業系統分層</a:t>
            </a:r>
          </a:p>
        </p:txBody>
      </p:sp>
    </p:spTree>
    <p:extLst>
      <p:ext uri="{BB962C8B-B14F-4D97-AF65-F5344CB8AC3E}">
        <p14:creationId xmlns:p14="http://schemas.microsoft.com/office/powerpoint/2010/main" val="7253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77540" y="2766218"/>
            <a:ext cx="5836920" cy="1325563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從應用程式到驅動程式</a:t>
            </a:r>
          </a:p>
        </p:txBody>
      </p:sp>
    </p:spTree>
    <p:extLst>
      <p:ext uri="{BB962C8B-B14F-4D97-AF65-F5344CB8AC3E}">
        <p14:creationId xmlns:p14="http://schemas.microsoft.com/office/powerpoint/2010/main" val="292288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51520" y="6334780"/>
            <a:ext cx="384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從應用程式到驅動程式</a:t>
            </a:r>
          </a:p>
        </p:txBody>
      </p:sp>
      <p:grpSp>
        <p:nvGrpSpPr>
          <p:cNvPr id="26" name="群組 25"/>
          <p:cNvGrpSpPr/>
          <p:nvPr/>
        </p:nvGrpSpPr>
        <p:grpSpPr>
          <a:xfrm>
            <a:off x="2417716" y="599440"/>
            <a:ext cx="8638459" cy="5834390"/>
            <a:chOff x="1838596" y="512268"/>
            <a:chExt cx="9672321" cy="6532657"/>
          </a:xfrm>
        </p:grpSpPr>
        <p:cxnSp>
          <p:nvCxnSpPr>
            <p:cNvPr id="27" name="直線單箭頭接點 26"/>
            <p:cNvCxnSpPr>
              <a:endCxn id="48" idx="0"/>
            </p:cNvCxnSpPr>
            <p:nvPr/>
          </p:nvCxnSpPr>
          <p:spPr>
            <a:xfrm>
              <a:off x="5981337" y="2007603"/>
              <a:ext cx="0" cy="4821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群組 34"/>
            <p:cNvGrpSpPr/>
            <p:nvPr/>
          </p:nvGrpSpPr>
          <p:grpSpPr>
            <a:xfrm>
              <a:off x="1838596" y="512268"/>
              <a:ext cx="9672321" cy="6532657"/>
              <a:chOff x="1838596" y="512268"/>
              <a:chExt cx="9672321" cy="6532657"/>
            </a:xfrm>
          </p:grpSpPr>
          <p:grpSp>
            <p:nvGrpSpPr>
              <p:cNvPr id="36" name="群組 35"/>
              <p:cNvGrpSpPr/>
              <p:nvPr/>
            </p:nvGrpSpPr>
            <p:grpSpPr>
              <a:xfrm>
                <a:off x="1838596" y="512268"/>
                <a:ext cx="9672321" cy="3500466"/>
                <a:chOff x="1838596" y="512268"/>
                <a:chExt cx="9672321" cy="3500466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5010331" y="512268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應用程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cxnSp>
              <p:nvCxnSpPr>
                <p:cNvPr id="46" name="直線單箭頭接點 45"/>
                <p:cNvCxnSpPr>
                  <a:stCxn id="45" idx="2"/>
                  <a:endCxn id="47" idx="0"/>
                </p:cNvCxnSpPr>
                <p:nvPr/>
              </p:nvCxnSpPr>
              <p:spPr>
                <a:xfrm>
                  <a:off x="5981337" y="1031607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矩形 46"/>
                <p:cNvSpPr/>
                <p:nvPr/>
              </p:nvSpPr>
              <p:spPr>
                <a:xfrm>
                  <a:off x="5010331" y="1513753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Win32 </a:t>
                  </a:r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子系統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5010331" y="2489749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Native API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49" name="直線接點 48"/>
                <p:cNvCxnSpPr/>
                <p:nvPr/>
              </p:nvCxnSpPr>
              <p:spPr>
                <a:xfrm>
                  <a:off x="1838597" y="3281079"/>
                  <a:ext cx="967232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文字方塊 49"/>
                <p:cNvSpPr txBox="1"/>
                <p:nvPr/>
              </p:nvSpPr>
              <p:spPr>
                <a:xfrm>
                  <a:off x="1838596" y="2774008"/>
                  <a:ext cx="1589865" cy="412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使用者模式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51" name="直線單箭頭接點 50"/>
                <p:cNvCxnSpPr>
                  <a:endCxn id="52" idx="0"/>
                </p:cNvCxnSpPr>
                <p:nvPr/>
              </p:nvCxnSpPr>
              <p:spPr>
                <a:xfrm>
                  <a:off x="5981337" y="3011249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矩形 51"/>
                <p:cNvSpPr/>
                <p:nvPr/>
              </p:nvSpPr>
              <p:spPr>
                <a:xfrm>
                  <a:off x="5010331" y="3493395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系統服務函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sp>
              <p:nvSpPr>
                <p:cNvPr id="53" name="文字方塊 52"/>
                <p:cNvSpPr txBox="1"/>
                <p:nvPr/>
              </p:nvSpPr>
              <p:spPr>
                <a:xfrm>
                  <a:off x="1838597" y="3446806"/>
                  <a:ext cx="1341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內核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模式</a:t>
                  </a:r>
                </a:p>
              </p:txBody>
            </p:sp>
          </p:grpSp>
          <p:cxnSp>
            <p:nvCxnSpPr>
              <p:cNvPr id="37" name="直線單箭頭接點 36"/>
              <p:cNvCxnSpPr>
                <a:endCxn id="38" idx="0"/>
              </p:cNvCxnSpPr>
              <p:nvPr/>
            </p:nvCxnSpPr>
            <p:spPr>
              <a:xfrm>
                <a:off x="5981337" y="4026601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50103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物件管理器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0258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內核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40" name="直線單箭頭接點 39"/>
              <p:cNvCxnSpPr>
                <a:stCxn id="38" idx="1"/>
                <a:endCxn id="39" idx="3"/>
              </p:cNvCxnSpPr>
              <p:nvPr/>
            </p:nvCxnSpPr>
            <p:spPr>
              <a:xfrm flipH="1">
                <a:off x="3967843" y="4768417"/>
                <a:ext cx="10424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/>
              <p:cNvCxnSpPr>
                <a:endCxn id="42" idx="0"/>
              </p:cNvCxnSpPr>
              <p:nvPr/>
            </p:nvCxnSpPr>
            <p:spPr>
              <a:xfrm>
                <a:off x="2996837" y="5041955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/>
              <p:cNvSpPr/>
              <p:nvPr/>
            </p:nvSpPr>
            <p:spPr>
              <a:xfrm>
                <a:off x="2025831" y="5524101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硬體抽象層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43" name="直線單箭頭接點 42"/>
              <p:cNvCxnSpPr>
                <a:endCxn id="44" idx="0"/>
              </p:cNvCxnSpPr>
              <p:nvPr/>
            </p:nvCxnSpPr>
            <p:spPr>
              <a:xfrm>
                <a:off x="2996837" y="6043440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/>
              <p:cNvSpPr/>
              <p:nvPr/>
            </p:nvSpPr>
            <p:spPr>
              <a:xfrm>
                <a:off x="2025831" y="6525586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75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51520" y="6334780"/>
            <a:ext cx="384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從應用程式到驅動程式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984861" y="2465537"/>
            <a:ext cx="235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NtCreateFile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Native API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984861" y="1590562"/>
            <a:ext cx="165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CreateFile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API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974562" y="3293766"/>
            <a:ext cx="2047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NtCreateFile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系統服務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287453" y="599440"/>
            <a:ext cx="8768722" cy="5819264"/>
            <a:chOff x="2287453" y="599440"/>
            <a:chExt cx="8768722" cy="5819264"/>
          </a:xfrm>
        </p:grpSpPr>
        <p:grpSp>
          <p:nvGrpSpPr>
            <p:cNvPr id="26" name="群組 25"/>
            <p:cNvGrpSpPr/>
            <p:nvPr/>
          </p:nvGrpSpPr>
          <p:grpSpPr>
            <a:xfrm>
              <a:off x="2287454" y="599440"/>
              <a:ext cx="8768721" cy="5819264"/>
              <a:chOff x="1692744" y="512268"/>
              <a:chExt cx="9818173" cy="6515720"/>
            </a:xfrm>
          </p:grpSpPr>
          <p:cxnSp>
            <p:nvCxnSpPr>
              <p:cNvPr id="27" name="直線單箭頭接點 26"/>
              <p:cNvCxnSpPr>
                <a:endCxn id="48" idx="0"/>
              </p:cNvCxnSpPr>
              <p:nvPr/>
            </p:nvCxnSpPr>
            <p:spPr>
              <a:xfrm>
                <a:off x="5981337" y="2007603"/>
                <a:ext cx="0" cy="48214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群組 34"/>
              <p:cNvGrpSpPr/>
              <p:nvPr/>
            </p:nvGrpSpPr>
            <p:grpSpPr>
              <a:xfrm>
                <a:off x="1692744" y="512268"/>
                <a:ext cx="9818173" cy="6515720"/>
                <a:chOff x="1692744" y="512268"/>
                <a:chExt cx="9818173" cy="6515720"/>
              </a:xfrm>
            </p:grpSpPr>
            <p:grpSp>
              <p:nvGrpSpPr>
                <p:cNvPr id="36" name="群組 35"/>
                <p:cNvGrpSpPr/>
                <p:nvPr/>
              </p:nvGrpSpPr>
              <p:grpSpPr>
                <a:xfrm>
                  <a:off x="1838596" y="512268"/>
                  <a:ext cx="9672321" cy="3500466"/>
                  <a:chOff x="1838596" y="512268"/>
                  <a:chExt cx="9672321" cy="3500466"/>
                </a:xfrm>
              </p:grpSpPr>
              <p:sp>
                <p:nvSpPr>
                  <p:cNvPr id="45" name="矩形 44"/>
                  <p:cNvSpPr/>
                  <p:nvPr/>
                </p:nvSpPr>
                <p:spPr>
                  <a:xfrm>
                    <a:off x="5010331" y="512268"/>
                    <a:ext cx="1942012" cy="5193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應用程式 </a:t>
                    </a:r>
                    <a:r>
                      <a: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(.exe)</a:t>
                    </a:r>
                    <a:endParaRPr lang="zh-TW" altLang="en-US" sz="14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cxnSp>
                <p:nvCxnSpPr>
                  <p:cNvPr id="46" name="直線單箭頭接點 45"/>
                  <p:cNvCxnSpPr>
                    <a:stCxn id="45" idx="2"/>
                    <a:endCxn id="47" idx="0"/>
                  </p:cNvCxnSpPr>
                  <p:nvPr/>
                </p:nvCxnSpPr>
                <p:spPr>
                  <a:xfrm>
                    <a:off x="5981337" y="1031607"/>
                    <a:ext cx="0" cy="482146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矩形 46"/>
                  <p:cNvSpPr/>
                  <p:nvPr/>
                </p:nvSpPr>
                <p:spPr>
                  <a:xfrm>
                    <a:off x="5010331" y="1513753"/>
                    <a:ext cx="1942012" cy="5193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Win32 </a:t>
                    </a:r>
                    <a:r>
                      <a:rPr lang="zh-TW" altLang="en-US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子系統</a:t>
                    </a:r>
                    <a:endParaRPr lang="en-US" altLang="zh-TW" sz="14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  <a:p>
                    <a:pPr algn="ctr"/>
                    <a:r>
                      <a: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(Kernel32.dll)</a:t>
                    </a:r>
                    <a:endParaRPr lang="zh-TW" altLang="en-US" sz="14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8" name="矩形 47"/>
                  <p:cNvSpPr/>
                  <p:nvPr/>
                </p:nvSpPr>
                <p:spPr>
                  <a:xfrm>
                    <a:off x="5010331" y="2489749"/>
                    <a:ext cx="1942012" cy="5193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Native API</a:t>
                    </a:r>
                  </a:p>
                  <a:p>
                    <a:pPr algn="ctr"/>
                    <a:r>
                      <a: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(ntdll.dll)</a:t>
                    </a:r>
                    <a:endParaRPr lang="zh-TW" altLang="en-US" sz="14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cxnSp>
                <p:nvCxnSpPr>
                  <p:cNvPr id="49" name="直線接點 48"/>
                  <p:cNvCxnSpPr/>
                  <p:nvPr/>
                </p:nvCxnSpPr>
                <p:spPr>
                  <a:xfrm>
                    <a:off x="1838597" y="3281079"/>
                    <a:ext cx="967232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文字方塊 49"/>
                  <p:cNvSpPr txBox="1"/>
                  <p:nvPr/>
                </p:nvSpPr>
                <p:spPr>
                  <a:xfrm>
                    <a:off x="1838596" y="2774008"/>
                    <a:ext cx="1589865" cy="3446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使用者模式</a:t>
                    </a:r>
                    <a:endParaRPr lang="zh-TW" altLang="en-US" sz="14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cxnSp>
                <p:nvCxnSpPr>
                  <p:cNvPr id="51" name="直線單箭頭接點 50"/>
                  <p:cNvCxnSpPr>
                    <a:endCxn id="52" idx="0"/>
                  </p:cNvCxnSpPr>
                  <p:nvPr/>
                </p:nvCxnSpPr>
                <p:spPr>
                  <a:xfrm>
                    <a:off x="5981337" y="3011249"/>
                    <a:ext cx="0" cy="482146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矩形 51"/>
                  <p:cNvSpPr/>
                  <p:nvPr/>
                </p:nvSpPr>
                <p:spPr>
                  <a:xfrm>
                    <a:off x="5010331" y="3493395"/>
                    <a:ext cx="1942012" cy="519339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系統服務函</a:t>
                    </a:r>
                    <a:r>
                      <a: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式</a:t>
                    </a:r>
                  </a:p>
                </p:txBody>
              </p:sp>
              <p:sp>
                <p:nvSpPr>
                  <p:cNvPr id="53" name="文字方塊 52"/>
                  <p:cNvSpPr txBox="1"/>
                  <p:nvPr/>
                </p:nvSpPr>
                <p:spPr>
                  <a:xfrm>
                    <a:off x="1838597" y="3446806"/>
                    <a:ext cx="1341120" cy="3446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內核</a:t>
                    </a:r>
                    <a:r>
                      <a: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模式</a:t>
                    </a:r>
                  </a:p>
                </p:txBody>
              </p:sp>
            </p:grpSp>
            <p:cxnSp>
              <p:nvCxnSpPr>
                <p:cNvPr id="37" name="直線單箭頭接點 36"/>
                <p:cNvCxnSpPr>
                  <a:endCxn id="38" idx="0"/>
                </p:cNvCxnSpPr>
                <p:nvPr/>
              </p:nvCxnSpPr>
              <p:spPr>
                <a:xfrm>
                  <a:off x="5981337" y="4026601"/>
                  <a:ext cx="0" cy="482146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矩形 37"/>
                <p:cNvSpPr/>
                <p:nvPr/>
              </p:nvSpPr>
              <p:spPr>
                <a:xfrm>
                  <a:off x="5010331" y="4508747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4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I/O </a:t>
                  </a:r>
                  <a:r>
                    <a:rPr lang="zh-TW" altLang="en-US" sz="14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管理器</a:t>
                  </a:r>
                  <a:endPara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41" name="直線單箭頭接點 40"/>
                <p:cNvCxnSpPr>
                  <a:endCxn id="42" idx="0"/>
                </p:cNvCxnSpPr>
                <p:nvPr/>
              </p:nvCxnSpPr>
              <p:spPr>
                <a:xfrm>
                  <a:off x="2663750" y="5025020"/>
                  <a:ext cx="0" cy="482146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矩形 41"/>
                <p:cNvSpPr/>
                <p:nvPr/>
              </p:nvSpPr>
              <p:spPr>
                <a:xfrm>
                  <a:off x="1692744" y="5507165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硬體抽象層</a:t>
                  </a:r>
                  <a:endPara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43" name="直線單箭頭接點 42"/>
                <p:cNvCxnSpPr>
                  <a:endCxn id="44" idx="0"/>
                </p:cNvCxnSpPr>
                <p:nvPr/>
              </p:nvCxnSpPr>
              <p:spPr>
                <a:xfrm>
                  <a:off x="2663749" y="6026503"/>
                  <a:ext cx="0" cy="482146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矩形 43"/>
                <p:cNvSpPr/>
                <p:nvPr/>
              </p:nvSpPr>
              <p:spPr>
                <a:xfrm>
                  <a:off x="1692744" y="6508649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硬體</a:t>
                  </a:r>
                  <a:endPara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2287453" y="4168741"/>
              <a:ext cx="1734433" cy="46382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裝置驅動程式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54" name="直線單箭頭接點 53"/>
          <p:cNvCxnSpPr>
            <a:stCxn id="38" idx="1"/>
            <a:endCxn id="34" idx="3"/>
          </p:cNvCxnSpPr>
          <p:nvPr/>
        </p:nvCxnSpPr>
        <p:spPr>
          <a:xfrm flipH="1">
            <a:off x="4021886" y="4400655"/>
            <a:ext cx="1228542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3947549" y="3909312"/>
            <a:ext cx="1397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新建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IR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381786" y="4685672"/>
            <a:ext cx="2772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READ_PORT_BUFFER_UCHAR</a:t>
            </a:r>
            <a:endParaRPr lang="zh-TW" altLang="en-US" sz="1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988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63918" y="2766218"/>
            <a:ext cx="4716417" cy="1325563"/>
          </a:xfrm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42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Driver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基礎觀念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(2018/12/11)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2018/12/21)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66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143793" y="2527497"/>
            <a:ext cx="829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(New Technology)</a:t>
            </a:r>
            <a:endParaRPr lang="en-US" altLang="zh-TW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WDM (Windows Driver Model)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WDF (Windows</a:t>
            </a:r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Driver Foundation)</a:t>
            </a:r>
          </a:p>
        </p:txBody>
      </p:sp>
    </p:spTree>
    <p:extLst>
      <p:ext uri="{BB962C8B-B14F-4D97-AF65-F5344CB8AC3E}">
        <p14:creationId xmlns:p14="http://schemas.microsoft.com/office/powerpoint/2010/main" val="210256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143793" y="2527497"/>
            <a:ext cx="8290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(New Technology)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WDM 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(Windows Driver Model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WDF (Windows Driver Foundation)</a:t>
            </a:r>
          </a:p>
          <a:p>
            <a:pPr marL="914400" lvl="1" indent="-457200">
              <a:buFont typeface="微軟正黑體" panose="020B0604030504040204" pitchFamily="34" charset="-120"/>
              <a:buChar char="-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KMDF (Kernel)</a:t>
            </a:r>
          </a:p>
          <a:p>
            <a:pPr marL="914400" lvl="1" indent="-457200">
              <a:buFont typeface="微軟正黑體" panose="020B0604030504040204" pitchFamily="34" charset="-120"/>
              <a:buChar char="-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UMDF (User)</a:t>
            </a:r>
          </a:p>
        </p:txBody>
      </p:sp>
    </p:spTree>
    <p:extLst>
      <p:ext uri="{BB962C8B-B14F-4D97-AF65-F5344CB8AC3E}">
        <p14:creationId xmlns:p14="http://schemas.microsoft.com/office/powerpoint/2010/main" val="326137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143793" y="2527497"/>
            <a:ext cx="8290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(New Technology)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WDM </a:t>
            </a:r>
            <a:r>
              <a:rPr lang="en-US" altLang="zh-TW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(Windows Driver Model</a:t>
            </a:r>
            <a:r>
              <a:rPr lang="en-US" altLang="zh-TW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WDF (Windows Driver Foundation)</a:t>
            </a:r>
          </a:p>
          <a:p>
            <a:pPr marL="914400" lvl="1" indent="-457200">
              <a:buFont typeface="微軟正黑體" panose="020B0604030504040204" pitchFamily="34" charset="-120"/>
              <a:buChar char="-"/>
            </a:pPr>
            <a:r>
              <a:rPr lang="en-US" altLang="zh-TW" sz="3200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KMDF (Kernel)</a:t>
            </a:r>
          </a:p>
          <a:p>
            <a:pPr marL="914400" lvl="1" indent="-457200">
              <a:buFont typeface="微軟正黑體" panose="020B0604030504040204" pitchFamily="34" charset="-120"/>
              <a:buChar char="-"/>
            </a:pPr>
            <a:r>
              <a:rPr lang="en-US" altLang="zh-TW" sz="3200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UMDF (User)</a:t>
            </a:r>
          </a:p>
        </p:txBody>
      </p:sp>
    </p:spTree>
    <p:extLst>
      <p:ext uri="{BB962C8B-B14F-4D97-AF65-F5344CB8AC3E}">
        <p14:creationId xmlns:p14="http://schemas.microsoft.com/office/powerpoint/2010/main" val="14145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98722" y="1142834"/>
            <a:ext cx="287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&amp; WDM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49318"/>
              </p:ext>
            </p:extLst>
          </p:nvPr>
        </p:nvGraphicFramePr>
        <p:xfrm>
          <a:off x="2415176" y="2682240"/>
          <a:ext cx="81279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WDM</a:t>
                      </a:r>
                      <a:endParaRPr lang="zh-TW" altLang="en-US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Header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ntddk.h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wdm.h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PnP / Power / WMI</a:t>
                      </a:r>
                      <a:endParaRPr lang="zh-TW" altLang="en-US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7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98722" y="1142834"/>
            <a:ext cx="287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&amp; WDM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5176" y="2682240"/>
          <a:ext cx="81279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WDM</a:t>
                      </a:r>
                      <a:endParaRPr lang="zh-TW" altLang="en-US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Header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ntddk.h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wdm.h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PnP / Power / WMI</a:t>
                      </a:r>
                      <a:endParaRPr lang="zh-TW" altLang="en-US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>
          <a:xfrm>
            <a:off x="3788229" y="3738880"/>
            <a:ext cx="513805" cy="6705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637280" y="4368800"/>
            <a:ext cx="245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AddDevice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IRP_MJ_PNP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67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</p:spTree>
    <p:extLst>
      <p:ext uri="{BB962C8B-B14F-4D97-AF65-F5344CB8AC3E}">
        <p14:creationId xmlns:p14="http://schemas.microsoft.com/office/powerpoint/2010/main" val="68791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" y="2360295"/>
            <a:ext cx="5324475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" y="2360295"/>
            <a:ext cx="5324475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364" y="267053"/>
            <a:ext cx="6390196" cy="1968147"/>
          </a:xfrm>
          <a:prstGeom prst="rect">
            <a:avLst/>
          </a:prstGeom>
        </p:spPr>
      </p:pic>
      <p:sp>
        <p:nvSpPr>
          <p:cNvPr id="6" name="向左箭號 5"/>
          <p:cNvSpPr/>
          <p:nvPr/>
        </p:nvSpPr>
        <p:spPr>
          <a:xfrm rot="7257725" flipV="1">
            <a:off x="2565815" y="2096534"/>
            <a:ext cx="4121467" cy="82126"/>
          </a:xfrm>
          <a:prstGeom prst="leftArrow">
            <a:avLst>
              <a:gd name="adj1" fmla="val 50000"/>
              <a:gd name="adj2" fmla="val 738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</p:spTree>
    <p:extLst>
      <p:ext uri="{BB962C8B-B14F-4D97-AF65-F5344CB8AC3E}">
        <p14:creationId xmlns:p14="http://schemas.microsoft.com/office/powerpoint/2010/main" val="91468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" y="2360295"/>
            <a:ext cx="5324475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042" y="572452"/>
            <a:ext cx="4257675" cy="2543175"/>
          </a:xfrm>
          <a:prstGeom prst="rect">
            <a:avLst/>
          </a:prstGeom>
        </p:spPr>
      </p:pic>
      <p:sp>
        <p:nvSpPr>
          <p:cNvPr id="6" name="向左箭號 5"/>
          <p:cNvSpPr/>
          <p:nvPr/>
        </p:nvSpPr>
        <p:spPr>
          <a:xfrm rot="6780040" flipV="1">
            <a:off x="4058355" y="2360236"/>
            <a:ext cx="3781771" cy="132203"/>
          </a:xfrm>
          <a:prstGeom prst="leftArrow">
            <a:avLst>
              <a:gd name="adj1" fmla="val 50000"/>
              <a:gd name="adj2" fmla="val 738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</p:spTree>
    <p:extLst>
      <p:ext uri="{BB962C8B-B14F-4D97-AF65-F5344CB8AC3E}">
        <p14:creationId xmlns:p14="http://schemas.microsoft.com/office/powerpoint/2010/main" val="15846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932" y="186690"/>
            <a:ext cx="4811449" cy="64846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2" y="2360295"/>
            <a:ext cx="5324475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 rot="7705557">
            <a:off x="1962282" y="2876701"/>
            <a:ext cx="5805034" cy="127333"/>
          </a:xfrm>
          <a:prstGeom prst="leftArrow">
            <a:avLst>
              <a:gd name="adj1" fmla="val 50000"/>
              <a:gd name="adj2" fmla="val 738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</p:spTree>
    <p:extLst>
      <p:ext uri="{BB962C8B-B14F-4D97-AF65-F5344CB8AC3E}">
        <p14:creationId xmlns:p14="http://schemas.microsoft.com/office/powerpoint/2010/main" val="13209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安裝開發環境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 2017 + WDK10 + Windows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https://docs.microsoft.com/zh-tw/windows-hardware/drivers/download-the-wdk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https://developer.microsoft.com/zh-tw/windows/downloads/windows-10-sdk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</p:spTree>
    <p:extLst>
      <p:ext uri="{BB962C8B-B14F-4D97-AF65-F5344CB8AC3E}">
        <p14:creationId xmlns:p14="http://schemas.microsoft.com/office/powerpoint/2010/main" val="422672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932" y="186690"/>
            <a:ext cx="4811449" cy="64846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2" y="2360295"/>
            <a:ext cx="5324475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 rot="7705557">
            <a:off x="1962282" y="2876701"/>
            <a:ext cx="5805034" cy="127333"/>
          </a:xfrm>
          <a:prstGeom prst="leftArrow">
            <a:avLst>
              <a:gd name="adj1" fmla="val 50000"/>
              <a:gd name="adj2" fmla="val 738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160" y="2256155"/>
            <a:ext cx="3200400" cy="1085850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9315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NT Driver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" y="600075"/>
            <a:ext cx="56769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980" y="117269"/>
            <a:ext cx="4610100" cy="662346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NT Driver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" y="600075"/>
            <a:ext cx="56769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 NT Driver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" y="813752"/>
            <a:ext cx="46005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0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Uninstall Driver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" y="758507"/>
            <a:ext cx="54292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Uninstall Driver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" y="758507"/>
            <a:ext cx="5429250" cy="56864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545" y="742632"/>
            <a:ext cx="52387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911860"/>
            <a:ext cx="7020560" cy="52654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Issue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" y="881062"/>
            <a:ext cx="29622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1917" y="2862012"/>
            <a:ext cx="6397171" cy="1325563"/>
          </a:xfrm>
        </p:spPr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7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分頁與非分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endParaRPr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27612" y="1358537"/>
            <a:ext cx="106331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分頁記憶體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可以被交換至檔案中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IRQL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DIPATCH_LEVEL</a:t>
            </a:r>
          </a:p>
          <a:p>
            <a:pPr lvl="1"/>
            <a:endParaRPr lang="en-US" altLang="zh-TW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非分頁記憶體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不可被交換至檔案中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7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310" y="631655"/>
            <a:ext cx="4337277" cy="559468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分頁與非分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endParaRPr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27612" y="1358537"/>
            <a:ext cx="106331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分頁記憶體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可以被交換至檔案中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IRQL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DIPATCH_LEVEL</a:t>
            </a:r>
          </a:p>
          <a:p>
            <a:pPr lvl="1"/>
            <a:endParaRPr lang="en-US" altLang="zh-TW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非分頁記憶體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不可被交換至檔案中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84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新增專案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834" y="1969862"/>
            <a:ext cx="6783654" cy="406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分頁與非分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endParaRPr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27313" y="1506584"/>
            <a:ext cx="71584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INITCODE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code_seg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"INIT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執行完後就從記憶體中卸除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define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PAGECODE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code_seg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"PAGE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 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載入分頁記憶體中</a:t>
            </a:r>
            <a:endParaRPr lang="en-US" altLang="zh-TW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LOCKEDCODE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code_seg</a:t>
            </a:r>
            <a:r>
              <a:rPr lang="en-US" altLang="zh-TW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載入非分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頁記憶體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020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配置記憶體</a:t>
            </a:r>
            <a:endParaRPr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2068" y="1367246"/>
            <a:ext cx="11747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ExAllocatePool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(POOL_TYPE 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PoolType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SIZE_T 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NumberOfBytes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ExAllocatePoolWithTag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(POOL_TYPE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PoolType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SIZE_T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NumberOfBytes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ULONG Tag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配置記憶體</a:t>
            </a:r>
            <a:endParaRPr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2068" y="1367246"/>
            <a:ext cx="11747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2400" strike="sngStrike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ExAllocatePool</a:t>
            </a:r>
            <a:r>
              <a:rPr lang="en-US" altLang="zh-TW" sz="2400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(POOL_TYPE </a:t>
            </a:r>
            <a:r>
              <a:rPr lang="en-US" altLang="zh-TW" sz="2400" strike="sngStrik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PoolType</a:t>
            </a:r>
            <a:r>
              <a:rPr lang="en-US" altLang="zh-TW" sz="2400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SIZE_T </a:t>
            </a:r>
            <a:r>
              <a:rPr lang="en-US" altLang="zh-TW" sz="2400" strike="sngStrik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NumberOfBytes</a:t>
            </a:r>
            <a:r>
              <a:rPr lang="en-US" altLang="zh-TW" sz="2400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ExAllocatePoolWithTag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(POOL_TYPE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PoolType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SIZE_T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NumberOfBytes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ULONG Tag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ExAllocatePoolWithTag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PagedPool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TW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1024,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‘None’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TW" sz="24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29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Link List</a:t>
            </a:r>
            <a:endParaRPr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1108" y="1097280"/>
            <a:ext cx="11747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InitializeListHead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InsertHeadList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PLIST_ENTRY Entry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InsertTailList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PLIST_ENTRY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Entry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PLIST_ENTRY </a:t>
            </a:r>
            <a:r>
              <a:rPr lang="en-US" altLang="zh-TW" sz="2400" dirty="0" err="1">
                <a:solidFill>
                  <a:srgbClr val="007D9A"/>
                </a:solidFill>
                <a:latin typeface="Consolas" panose="020B0609020204030204" pitchFamily="49" charset="0"/>
              </a:rPr>
              <a:t>RemoveHeadList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 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PLIST_ENTRY </a:t>
            </a:r>
            <a:r>
              <a:rPr lang="en-US" altLang="zh-TW" sz="2400" dirty="0" err="1">
                <a:solidFill>
                  <a:srgbClr val="007D9A"/>
                </a:solidFill>
                <a:latin typeface="Consolas" panose="020B0609020204030204" pitchFamily="49" charset="0"/>
              </a:rPr>
              <a:t>RemoveTailList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 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BOOLEAN </a:t>
            </a:r>
            <a:r>
              <a:rPr lang="en-US" altLang="zh-TW" sz="2400" dirty="0" err="1">
                <a:solidFill>
                  <a:srgbClr val="007D9A"/>
                </a:solidFill>
                <a:latin typeface="Consolas" panose="020B0609020204030204" pitchFamily="49" charset="0"/>
              </a:rPr>
              <a:t>RemoveEntryList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 PLIST_ENTRY Entry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275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Link List</a:t>
            </a:r>
            <a:endParaRPr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1108" y="1097280"/>
            <a:ext cx="11747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InitializeListHead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InsertHeadList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PLIST_ENTRY Entry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InsertTailList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PLIST_ENTRY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Entry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PLIST_ENTRY </a:t>
            </a:r>
            <a:r>
              <a:rPr lang="en-US" altLang="zh-TW" sz="2400" dirty="0" err="1">
                <a:solidFill>
                  <a:srgbClr val="007D9A"/>
                </a:solidFill>
                <a:latin typeface="Consolas" panose="020B0609020204030204" pitchFamily="49" charset="0"/>
              </a:rPr>
              <a:t>RemoveHeadList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 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PLIST_ENTRY </a:t>
            </a:r>
            <a:r>
              <a:rPr lang="en-US" altLang="zh-TW" sz="2400" dirty="0" err="1">
                <a:solidFill>
                  <a:srgbClr val="007D9A"/>
                </a:solidFill>
                <a:latin typeface="Consolas" panose="020B0609020204030204" pitchFamily="49" charset="0"/>
              </a:rPr>
              <a:t>RemoveTailList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 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BOOLEAN </a:t>
            </a:r>
            <a:r>
              <a:rPr lang="en-US" altLang="zh-TW" sz="2400" dirty="0" err="1">
                <a:solidFill>
                  <a:srgbClr val="007D9A"/>
                </a:solidFill>
                <a:latin typeface="Consolas" panose="020B0609020204030204" pitchFamily="49" charset="0"/>
              </a:rPr>
              <a:t>RemoveEntryList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 PLIST_ENTRY Entry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256" y="1631225"/>
            <a:ext cx="3638550" cy="1409700"/>
          </a:xfrm>
          <a:prstGeom prst="rect">
            <a:avLst/>
          </a:prstGeom>
          <a:ln w="635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5450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Lookaside</a:t>
            </a:r>
            <a:endParaRPr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54000" y="1366391"/>
            <a:ext cx="6360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每次申請固定大小的記憶體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申請和回收的操作十分頻繁</a:t>
            </a:r>
            <a:endParaRPr lang="zh-TW" altLang="en-US" sz="32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86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Lookaside</a:t>
            </a:r>
            <a:endParaRPr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1108" y="1097280"/>
            <a:ext cx="11747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ExInitializePagedLookasideList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PPAGED_LOOKASIDE_LIST Lookaside, PALLOCATE_FUNCTION Allocate, PFREE_FUNCTION Free, ULONG Flags, SIZE_T Size, ULONG Tag, USHORT Depth );</a:t>
            </a:r>
            <a:endParaRPr lang="en-US" altLang="zh-TW" sz="1600" dirty="0" smtClean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endParaRPr lang="en-US" altLang="zh-TW" sz="1600" dirty="0" smtClean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ExInitializeNPagedLookasideList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PNPAGED_LOOKASIDE_LIST Lookaside, PALLOCATE_FUNCTION Allocate, PFREE_FUNCTION Free, ULONG Flags, SIZE_T Size, ULONG Tag, USHORT Depth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ExAllocateFromPagedLookasideList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PPAGED_LOOKASIDE_LIST Lookaside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ExAllocateFromNPagedLookasideList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PNPAGED_LOOKASIDE_LIST Lookaside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ExFreeToPagedLookasideList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PPAGED_LOOKASIDE_LIST Lookaside, PVOID Entry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ExFreeToNPagedLookasideList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PNPAGED_LOOKASIDE_LIST Lookaside, PVOID Entry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ExDeletePagedLookasideList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PPAGED_LOOKASIDE_LIST Lookaside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ExDeleteNPagedLookasideList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PNPAGED_LOOKASIDE_LIST Lookaside );</a:t>
            </a:r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16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19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38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Related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APIs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1108" y="1097280"/>
            <a:ext cx="1174786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RtlCopyMemory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Source,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RtlMoveMemory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Source,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RtlFillMemory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Length, Fill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RtlZeroMemory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RtlEqualMemory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Source,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TW" sz="16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65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1460" y="2766218"/>
            <a:ext cx="1760220" cy="1325563"/>
          </a:xfrm>
        </p:spPr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14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撰寫程式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03" y="1558308"/>
            <a:ext cx="8455321" cy="473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變更設定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18635" y="1819656"/>
            <a:ext cx="5749933" cy="3859725"/>
            <a:chOff x="663321" y="1810512"/>
            <a:chExt cx="5749933" cy="385972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321" y="1810512"/>
              <a:ext cx="5749933" cy="3859725"/>
            </a:xfrm>
            <a:prstGeom prst="rect">
              <a:avLst/>
            </a:prstGeom>
            <a:solidFill>
              <a:schemeClr val="accent2"/>
            </a:solidFill>
          </p:spPr>
        </p:pic>
        <p:sp>
          <p:nvSpPr>
            <p:cNvPr id="8" name="矩形 7"/>
            <p:cNvSpPr/>
            <p:nvPr/>
          </p:nvSpPr>
          <p:spPr>
            <a:xfrm>
              <a:off x="3721608" y="3163824"/>
              <a:ext cx="621792" cy="1828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661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變更設定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18635" y="1819656"/>
            <a:ext cx="5749933" cy="3859725"/>
            <a:chOff x="663321" y="1810512"/>
            <a:chExt cx="5749933" cy="385972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321" y="1810512"/>
              <a:ext cx="5749933" cy="3859725"/>
            </a:xfrm>
            <a:prstGeom prst="rect">
              <a:avLst/>
            </a:prstGeom>
            <a:solidFill>
              <a:schemeClr val="accent2"/>
            </a:solidFill>
          </p:spPr>
        </p:pic>
        <p:sp>
          <p:nvSpPr>
            <p:cNvPr id="8" name="矩形 7"/>
            <p:cNvSpPr/>
            <p:nvPr/>
          </p:nvSpPr>
          <p:spPr>
            <a:xfrm>
              <a:off x="3721608" y="3163824"/>
              <a:ext cx="621792" cy="1828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6252337" y="1820258"/>
            <a:ext cx="5749036" cy="3859123"/>
            <a:chOff x="6252337" y="1820258"/>
            <a:chExt cx="5749036" cy="3859123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2337" y="1820258"/>
              <a:ext cx="5749036" cy="3859123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9235178" y="2310384"/>
              <a:ext cx="621792" cy="1828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60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002793" y="1510984"/>
            <a:ext cx="5339078" cy="3773964"/>
            <a:chOff x="838200" y="1471232"/>
            <a:chExt cx="6737987" cy="472935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1131" y="4095559"/>
              <a:ext cx="5362575" cy="2105025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471232"/>
              <a:ext cx="6737987" cy="2954464"/>
            </a:xfrm>
            <a:prstGeom prst="rect">
              <a:avLst/>
            </a:prstGeom>
          </p:spPr>
        </p:pic>
      </p:grpSp>
      <p:sp>
        <p:nvSpPr>
          <p:cNvPr id="6" name="文字方塊 5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</p:spTree>
    <p:extLst>
      <p:ext uri="{BB962C8B-B14F-4D97-AF65-F5344CB8AC3E}">
        <p14:creationId xmlns:p14="http://schemas.microsoft.com/office/powerpoint/2010/main" val="20840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002793" y="1510984"/>
            <a:ext cx="5339078" cy="3773964"/>
            <a:chOff x="838200" y="1471232"/>
            <a:chExt cx="6737987" cy="472935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1131" y="4095559"/>
              <a:ext cx="5362575" cy="2105025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471232"/>
              <a:ext cx="6737987" cy="2954464"/>
            </a:xfrm>
            <a:prstGeom prst="rect">
              <a:avLst/>
            </a:prstGeom>
          </p:spPr>
        </p:pic>
      </p:grpSp>
      <p:sp>
        <p:nvSpPr>
          <p:cNvPr id="6" name="文字方塊 5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427" y="3745988"/>
            <a:ext cx="6663329" cy="2037097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10" name="直線單箭頭接點 9"/>
          <p:cNvCxnSpPr/>
          <p:nvPr/>
        </p:nvCxnSpPr>
        <p:spPr>
          <a:xfrm>
            <a:off x="5550768" y="2441448"/>
            <a:ext cx="2060774" cy="1581912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0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839</Words>
  <Application>Microsoft Office PowerPoint</Application>
  <PresentationFormat>寬螢幕</PresentationFormat>
  <Paragraphs>260</Paragraphs>
  <Slides>48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5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Windows Device Driver</vt:lpstr>
      <vt:lpstr>Agenda</vt:lpstr>
      <vt:lpstr>安裝開發環境</vt:lpstr>
      <vt:lpstr>新增專案</vt:lpstr>
      <vt:lpstr>撰寫程式碼</vt:lpstr>
      <vt:lpstr>變更設定</vt:lpstr>
      <vt:lpstr>變更設定</vt:lpstr>
      <vt:lpstr>編譯</vt:lpstr>
      <vt:lpstr>編譯</vt:lpstr>
      <vt:lpstr>編譯</vt:lpstr>
      <vt:lpstr>編譯</vt:lpstr>
      <vt:lpstr>Windows Driver 基礎觀念</vt:lpstr>
      <vt:lpstr>作業系統分層</vt:lpstr>
      <vt:lpstr>PowerPoint 簡報</vt:lpstr>
      <vt:lpstr>PowerPoint 簡報</vt:lpstr>
      <vt:lpstr>從應用程式到驅動程式</vt:lpstr>
      <vt:lpstr>PowerPoint 簡報</vt:lpstr>
      <vt:lpstr>PowerPoint 簡報</vt:lpstr>
      <vt:lpstr>驅動程式基礎架構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Windows記憶體管理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Device Driver</dc:title>
  <dc:creator>Young</dc:creator>
  <cp:lastModifiedBy>彥豪 黃</cp:lastModifiedBy>
  <cp:revision>49</cp:revision>
  <dcterms:created xsi:type="dcterms:W3CDTF">2018-12-05T13:20:27Z</dcterms:created>
  <dcterms:modified xsi:type="dcterms:W3CDTF">2018-12-27T10:14:14Z</dcterms:modified>
</cp:coreProperties>
</file>