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CF560B-E561-48F3-ADAB-E02757149DA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33CA4F-A291-49F3-822D-1F218CF65A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002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Neural </a:t>
            </a:r>
            <a:r>
              <a:rPr lang="en-US" sz="3600" smtClean="0"/>
              <a:t>Artistic Style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276600"/>
            <a:ext cx="6172200" cy="3429000"/>
          </a:xfrm>
        </p:spPr>
        <p:txBody>
          <a:bodyPr>
            <a:normAutofit/>
          </a:bodyPr>
          <a:lstStyle/>
          <a:p>
            <a:r>
              <a:rPr lang="en-US" sz="1600" dirty="0"/>
              <a:t>By: </a:t>
            </a:r>
            <a:endParaRPr lang="en-US" sz="1600" dirty="0" smtClean="0"/>
          </a:p>
          <a:p>
            <a:r>
              <a:rPr lang="en-US" sz="1600" dirty="0" smtClean="0"/>
              <a:t>DEEPAK KUMAR, EKANSH GUPTA, </a:t>
            </a:r>
            <a:r>
              <a:rPr lang="en-US" sz="1600" dirty="0"/>
              <a:t>PRAMOD </a:t>
            </a:r>
            <a:r>
              <a:rPr lang="en-US" sz="1600" dirty="0" smtClean="0"/>
              <a:t>GHUGE</a:t>
            </a:r>
          </a:p>
          <a:p>
            <a:r>
              <a:rPr lang="en-US" sz="1600" b="0" dirty="0" smtClean="0"/>
              <a:t>    </a:t>
            </a:r>
            <a:r>
              <a:rPr lang="en-US" sz="1600" dirty="0" smtClean="0"/>
              <a:t>(15095026)               (15095028)          </a:t>
            </a:r>
            <a:r>
              <a:rPr lang="en-US" sz="1600" b="0" dirty="0" smtClean="0"/>
              <a:t>     </a:t>
            </a:r>
            <a:r>
              <a:rPr lang="en-US" sz="1600" dirty="0" smtClean="0"/>
              <a:t>(15095029)</a:t>
            </a:r>
            <a:endParaRPr lang="en-US" sz="1600" dirty="0"/>
          </a:p>
          <a:p>
            <a:endParaRPr lang="en-US" sz="1600" b="0" dirty="0" smtClean="0"/>
          </a:p>
          <a:p>
            <a:endParaRPr lang="en-US" sz="1600" b="0" dirty="0"/>
          </a:p>
          <a:p>
            <a:endParaRPr lang="en-US" sz="1600" b="0" dirty="0" smtClean="0"/>
          </a:p>
          <a:p>
            <a:endParaRPr lang="en-US" sz="1600" b="0" dirty="0"/>
          </a:p>
          <a:p>
            <a:r>
              <a:rPr lang="en-US" b="0" dirty="0" smtClean="0">
                <a:solidFill>
                  <a:schemeClr val="tx1"/>
                </a:solidFill>
              </a:rPr>
              <a:t>Electronics Engineering	          Under the guidance of: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IIT (BHU) Varanasi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              </a:t>
            </a:r>
            <a:r>
              <a:rPr lang="en-US" b="0" u="sng" dirty="0" smtClean="0">
                <a:solidFill>
                  <a:schemeClr val="tx1"/>
                </a:solidFill>
              </a:rPr>
              <a:t>Dr. R. DWIVEDI</a:t>
            </a:r>
            <a:endParaRPr lang="en-US" b="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50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Image </a:t>
            </a:r>
            <a:r>
              <a:rPr lang="en-US" i="1" dirty="0"/>
              <a:t>Style Transfer Using Convolutional </a:t>
            </a:r>
            <a:r>
              <a:rPr lang="en-US" i="1" dirty="0" smtClean="0"/>
              <a:t>Neural </a:t>
            </a:r>
            <a:r>
              <a:rPr lang="en-US" i="1" dirty="0"/>
              <a:t>Networks</a:t>
            </a:r>
            <a:r>
              <a:rPr lang="en-US" dirty="0"/>
              <a:t> by Leon A. </a:t>
            </a:r>
            <a:r>
              <a:rPr lang="en-US" dirty="0" err="1"/>
              <a:t>Gatys</a:t>
            </a:r>
            <a:r>
              <a:rPr lang="en-US" dirty="0"/>
              <a:t>, Alexander S. </a:t>
            </a:r>
            <a:r>
              <a:rPr lang="en-US" dirty="0" err="1"/>
              <a:t>Ecker</a:t>
            </a:r>
            <a:r>
              <a:rPr lang="en-US" dirty="0"/>
              <a:t>, Matthias </a:t>
            </a:r>
            <a:r>
              <a:rPr lang="en-US" dirty="0" err="1" smtClean="0"/>
              <a:t>Bethge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Neural Style Algorithm synthesizes a pastiche by separating and combining the content of one image with the style of another image using convolutional neural network (CNN</a:t>
            </a:r>
            <a:r>
              <a:rPr lang="en-US" dirty="0" smtClean="0">
                <a:latin typeface="Calibri" pitchFamily="34" charset="0"/>
              </a:rPr>
              <a:t>). We are working </a:t>
            </a:r>
            <a:r>
              <a:rPr lang="en-US" dirty="0">
                <a:latin typeface="Calibri" pitchFamily="34" charset="0"/>
              </a:rPr>
              <a:t>on an algorithm that would separate and recombine the image content and style of natural images.</a:t>
            </a:r>
          </a:p>
        </p:txBody>
      </p:sp>
    </p:spTree>
    <p:extLst>
      <p:ext uri="{BB962C8B-B14F-4D97-AF65-F5344CB8AC3E}">
        <p14:creationId xmlns:p14="http://schemas.microsoft.com/office/powerpoint/2010/main" val="16241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Transferring </a:t>
            </a:r>
            <a:r>
              <a:rPr lang="en-US" dirty="0">
                <a:latin typeface="Calibri" pitchFamily="34" charset="0"/>
              </a:rPr>
              <a:t>the style from one image onto another can be considered a problem of texture transfer. In texture transfer the goal is to </a:t>
            </a:r>
            <a:r>
              <a:rPr lang="en-US" dirty="0" smtClean="0">
                <a:latin typeface="Calibri" pitchFamily="34" charset="0"/>
              </a:rPr>
              <a:t>synthesize </a:t>
            </a:r>
            <a:r>
              <a:rPr lang="en-US" dirty="0">
                <a:latin typeface="Calibri" pitchFamily="34" charset="0"/>
              </a:rPr>
              <a:t>a texture from a source image while constraining the texture synthesis in order to preserve the semantic content of a target image.  </a:t>
            </a: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</a:rPr>
              <a:t>The recent advance of Deep Convolutional Neural Networks has produced powerful computer vision systems that learn to extract high-level semantic information from natural images.</a:t>
            </a:r>
          </a:p>
        </p:txBody>
      </p:sp>
    </p:spTree>
    <p:extLst>
      <p:ext uri="{BB962C8B-B14F-4D97-AF65-F5344CB8AC3E}">
        <p14:creationId xmlns:p14="http://schemas.microsoft.com/office/powerpoint/2010/main" val="27264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Calibri" pitchFamily="34" charset="0"/>
              </a:rPr>
              <a:t>Convolutional neural networks (</a:t>
            </a:r>
            <a:r>
              <a:rPr lang="en-US" sz="3200" b="1" dirty="0" smtClean="0">
                <a:latin typeface="Calibri" pitchFamily="34" charset="0"/>
              </a:rPr>
              <a:t>CNN):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/>
              <a:t>They are primarily used for image processing but can also be used for other types of input such as </a:t>
            </a:r>
            <a:r>
              <a:rPr lang="en-US" dirty="0" smtClean="0"/>
              <a:t>audio</a:t>
            </a:r>
            <a:r>
              <a:rPr lang="en-US" dirty="0"/>
              <a:t>. A typical use case for CNNs is where you feed the network images and the network classifies the data, e.g. it outputs “cat” if you give it a cat picture and “dog” when you give it a dog picture. CNNs tend to start with an input “scanner” which is not intended to parse all the training data at once.</a:t>
            </a:r>
            <a:endParaRPr lang="en-US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0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input data </a:t>
            </a:r>
            <a:r>
              <a:rPr lang="en-US" dirty="0" smtClean="0"/>
              <a:t>is </a:t>
            </a:r>
            <a:r>
              <a:rPr lang="en-US" dirty="0"/>
              <a:t>fed through convolutional layers instead of normal layers, where not all nodes are connected to all nodes</a:t>
            </a:r>
            <a:r>
              <a:rPr lang="en-US" dirty="0" smtClean="0"/>
              <a:t>. </a:t>
            </a:r>
            <a:r>
              <a:rPr lang="en-US" dirty="0"/>
              <a:t>Each node only concerns itself with close </a:t>
            </a:r>
            <a:r>
              <a:rPr lang="en-US" dirty="0" smtClean="0"/>
              <a:t>neighboring cells. </a:t>
            </a:r>
            <a:r>
              <a:rPr lang="en-US" dirty="0"/>
              <a:t>Besides these convolutional layers, they also often feature pooling layers. Pooling is a way to filter out </a:t>
            </a:r>
            <a:r>
              <a:rPr lang="en-US" smtClean="0"/>
              <a:t>details.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6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7467600" cy="2092483"/>
          </a:xfrm>
        </p:spPr>
      </p:pic>
      <p:sp>
        <p:nvSpPr>
          <p:cNvPr id="5" name="TextBox 4"/>
          <p:cNvSpPr txBox="1"/>
          <p:nvPr/>
        </p:nvSpPr>
        <p:spPr>
          <a:xfrm>
            <a:off x="838200" y="4648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 example of CNN architecture.</a:t>
            </a:r>
          </a:p>
          <a:p>
            <a:r>
              <a:rPr lang="en-US" i="1" dirty="0" smtClean="0">
                <a:latin typeface="Calibri" pitchFamily="34" charset="0"/>
              </a:rPr>
              <a:t>Source: Google</a:t>
            </a:r>
            <a:endParaRPr lang="en-US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Style Transfer Algorithm: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38290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latin typeface="Calibri" pitchFamily="34" charset="0"/>
              </a:rPr>
              <a:t>Style Transfer Algorithm: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First </a:t>
            </a:r>
            <a:r>
              <a:rPr lang="en-US" dirty="0">
                <a:latin typeface="Calibri" pitchFamily="34" charset="0"/>
              </a:rPr>
              <a:t>content and style features are extracted and stored. The style image </a:t>
            </a:r>
            <a:r>
              <a:rPr lang="en-US" b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is passed through the </a:t>
            </a:r>
            <a:r>
              <a:rPr lang="en-US" dirty="0" smtClean="0">
                <a:latin typeface="Calibri" pitchFamily="34" charset="0"/>
              </a:rPr>
              <a:t>network and </a:t>
            </a:r>
            <a:r>
              <a:rPr lang="en-US" dirty="0">
                <a:latin typeface="Calibri" pitchFamily="34" charset="0"/>
              </a:rPr>
              <a:t>its style representation </a:t>
            </a:r>
            <a:r>
              <a:rPr lang="en-US" b="1" i="1" dirty="0">
                <a:latin typeface="Calibri" pitchFamily="34" charset="0"/>
              </a:rPr>
              <a:t>A</a:t>
            </a:r>
            <a:r>
              <a:rPr lang="en-US" b="1" i="1" baseline="30000" dirty="0">
                <a:latin typeface="Calibri" pitchFamily="34" charset="0"/>
              </a:rPr>
              <a:t>l</a:t>
            </a:r>
            <a:r>
              <a:rPr lang="en-US" dirty="0">
                <a:latin typeface="Calibri" pitchFamily="34" charset="0"/>
              </a:rPr>
              <a:t> on all layers included are computed and </a:t>
            </a:r>
            <a:r>
              <a:rPr lang="en-US" dirty="0" smtClean="0">
                <a:latin typeface="Calibri" pitchFamily="34" charset="0"/>
              </a:rPr>
              <a:t>stored. </a:t>
            </a:r>
            <a:r>
              <a:rPr lang="en-US" dirty="0">
                <a:latin typeface="Calibri" pitchFamily="34" charset="0"/>
              </a:rPr>
              <a:t>The content image </a:t>
            </a:r>
            <a:r>
              <a:rPr lang="en-US" b="1" dirty="0" smtClean="0">
                <a:latin typeface="Calibri" pitchFamily="34" charset="0"/>
              </a:rPr>
              <a:t>p </a:t>
            </a:r>
            <a:r>
              <a:rPr lang="en-US" dirty="0" smtClean="0">
                <a:latin typeface="Calibri" pitchFamily="34" charset="0"/>
              </a:rPr>
              <a:t>is </a:t>
            </a:r>
            <a:r>
              <a:rPr lang="en-US" dirty="0">
                <a:latin typeface="Calibri" pitchFamily="34" charset="0"/>
              </a:rPr>
              <a:t>passed through the </a:t>
            </a:r>
            <a:r>
              <a:rPr lang="en-US" dirty="0" smtClean="0">
                <a:latin typeface="Calibri" pitchFamily="34" charset="0"/>
              </a:rPr>
              <a:t>network and </a:t>
            </a:r>
            <a:r>
              <a:rPr lang="en-US" dirty="0">
                <a:latin typeface="Calibri" pitchFamily="34" charset="0"/>
              </a:rPr>
              <a:t>the content representation </a:t>
            </a:r>
            <a:r>
              <a:rPr lang="en-US" b="1" i="1" dirty="0">
                <a:latin typeface="Calibri" pitchFamily="34" charset="0"/>
              </a:rPr>
              <a:t>P</a:t>
            </a:r>
            <a:r>
              <a:rPr lang="en-US" b="1" i="1" baseline="30000" dirty="0">
                <a:latin typeface="Calibri" pitchFamily="34" charset="0"/>
              </a:rPr>
              <a:t>l</a:t>
            </a:r>
            <a:r>
              <a:rPr lang="en-US" dirty="0">
                <a:latin typeface="Calibri" pitchFamily="34" charset="0"/>
              </a:rPr>
              <a:t> in one layer is </a:t>
            </a:r>
            <a:r>
              <a:rPr lang="en-US" dirty="0" smtClean="0">
                <a:latin typeface="Calibri" pitchFamily="34" charset="0"/>
              </a:rPr>
              <a:t>stored. </a:t>
            </a:r>
            <a:r>
              <a:rPr lang="en-US" dirty="0">
                <a:latin typeface="Calibri" pitchFamily="34" charset="0"/>
              </a:rPr>
              <a:t>Then a random white noise image </a:t>
            </a:r>
            <a:r>
              <a:rPr lang="en-US" b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is passed through the network and </a:t>
            </a:r>
            <a:r>
              <a:rPr lang="en-US" dirty="0" smtClean="0">
                <a:latin typeface="Calibri" pitchFamily="34" charset="0"/>
              </a:rPr>
              <a:t>its </a:t>
            </a:r>
            <a:r>
              <a:rPr lang="en-US" dirty="0">
                <a:latin typeface="Calibri" pitchFamily="34" charset="0"/>
              </a:rPr>
              <a:t>style features </a:t>
            </a:r>
            <a:r>
              <a:rPr lang="en-US" b="1" i="1" dirty="0">
                <a:latin typeface="Calibri" pitchFamily="34" charset="0"/>
              </a:rPr>
              <a:t>G</a:t>
            </a:r>
            <a:r>
              <a:rPr lang="en-US" b="1" i="1" baseline="30000" dirty="0">
                <a:latin typeface="Calibri" pitchFamily="34" charset="0"/>
              </a:rPr>
              <a:t>l</a:t>
            </a:r>
            <a:r>
              <a:rPr lang="en-US" dirty="0">
                <a:latin typeface="Calibri" pitchFamily="34" charset="0"/>
              </a:rPr>
              <a:t> and content features </a:t>
            </a:r>
            <a:r>
              <a:rPr lang="en-US" b="1" i="1" dirty="0">
                <a:latin typeface="Calibri" pitchFamily="34" charset="0"/>
              </a:rPr>
              <a:t>F</a:t>
            </a:r>
            <a:r>
              <a:rPr lang="en-US" b="1" i="1" baseline="30000" dirty="0">
                <a:latin typeface="Calibri" pitchFamily="34" charset="0"/>
              </a:rPr>
              <a:t>l</a:t>
            </a:r>
            <a:r>
              <a:rPr lang="en-US" dirty="0">
                <a:latin typeface="Calibri" pitchFamily="34" charset="0"/>
              </a:rPr>
              <a:t> are computed</a:t>
            </a:r>
            <a:r>
              <a:rPr lang="en-US" dirty="0" smtClean="0">
                <a:latin typeface="Calibri" pitchFamily="34" charset="0"/>
              </a:rPr>
              <a:t>. </a:t>
            </a:r>
            <a:r>
              <a:rPr lang="en-US" dirty="0">
                <a:latin typeface="Calibri" pitchFamily="34" charset="0"/>
              </a:rPr>
              <a:t>On each layer included in the style representation, the element-wise mean squared difference between </a:t>
            </a:r>
            <a:r>
              <a:rPr lang="en-US" b="1" i="1" dirty="0">
                <a:latin typeface="Calibri" pitchFamily="34" charset="0"/>
              </a:rPr>
              <a:t>G</a:t>
            </a:r>
            <a:r>
              <a:rPr lang="en-US" b="1" i="1" baseline="30000" dirty="0">
                <a:latin typeface="Calibri" pitchFamily="34" charset="0"/>
              </a:rPr>
              <a:t>l </a:t>
            </a:r>
            <a:r>
              <a:rPr lang="en-US" b="1" i="1" baseline="30000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and </a:t>
            </a:r>
            <a:r>
              <a:rPr lang="en-US" b="1" i="1" dirty="0">
                <a:latin typeface="Calibri" pitchFamily="34" charset="0"/>
              </a:rPr>
              <a:t>A</a:t>
            </a:r>
            <a:r>
              <a:rPr lang="en-US" b="1" i="1" baseline="30000" dirty="0">
                <a:latin typeface="Calibri" pitchFamily="34" charset="0"/>
              </a:rPr>
              <a:t>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is computed to give the style loss </a:t>
            </a:r>
            <a:r>
              <a:rPr lang="en-US" b="1" i="1" dirty="0" smtClean="0">
                <a:latin typeface="Calibri" pitchFamily="34" charset="0"/>
              </a:rPr>
              <a:t>L</a:t>
            </a:r>
            <a:r>
              <a:rPr lang="en-US" b="1" i="1" baseline="-25000" dirty="0" smtClean="0">
                <a:latin typeface="Calibri" pitchFamily="34" charset="0"/>
              </a:rPr>
              <a:t>style</a:t>
            </a:r>
            <a:r>
              <a:rPr lang="en-US" dirty="0" smtClean="0">
                <a:latin typeface="Calibri" pitchFamily="34" charset="0"/>
              </a:rPr>
              <a:t>. </a:t>
            </a:r>
            <a:endParaRPr lang="en-US" dirty="0">
              <a:latin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8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50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latin typeface="Calibri" pitchFamily="34" charset="0"/>
              </a:rPr>
              <a:t>Style Transfer Algorithm: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</a:rPr>
              <a:t>Also </a:t>
            </a:r>
            <a:r>
              <a:rPr lang="en-US" dirty="0">
                <a:latin typeface="Calibri" pitchFamily="34" charset="0"/>
              </a:rPr>
              <a:t>the mean squared difference between </a:t>
            </a:r>
            <a:r>
              <a:rPr lang="en-US" b="1" i="1" dirty="0">
                <a:latin typeface="Calibri" pitchFamily="34" charset="0"/>
              </a:rPr>
              <a:t>F</a:t>
            </a:r>
            <a:r>
              <a:rPr lang="en-US" b="1" i="1" baseline="30000" dirty="0">
                <a:latin typeface="Calibri" pitchFamily="34" charset="0"/>
              </a:rPr>
              <a:t>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and </a:t>
            </a:r>
            <a:r>
              <a:rPr lang="en-US" b="1" i="1" dirty="0">
                <a:latin typeface="Calibri" pitchFamily="34" charset="0"/>
              </a:rPr>
              <a:t>P</a:t>
            </a:r>
            <a:r>
              <a:rPr lang="en-US" b="1" i="1" baseline="30000" dirty="0">
                <a:latin typeface="Calibri" pitchFamily="34" charset="0"/>
              </a:rPr>
              <a:t>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is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</a:rPr>
              <a:t>computed to give the content loss </a:t>
            </a:r>
            <a:r>
              <a:rPr lang="en-US" b="1" i="1" dirty="0" smtClean="0">
                <a:latin typeface="Calibri" pitchFamily="34" charset="0"/>
              </a:rPr>
              <a:t>L</a:t>
            </a:r>
            <a:r>
              <a:rPr lang="en-US" b="1" i="1" baseline="-25000" dirty="0" smtClean="0">
                <a:latin typeface="Calibri" pitchFamily="34" charset="0"/>
              </a:rPr>
              <a:t>content</a:t>
            </a:r>
            <a:r>
              <a:rPr lang="en-US" dirty="0" smtClean="0">
                <a:latin typeface="Calibri" pitchFamily="34" charset="0"/>
              </a:rPr>
              <a:t>. </a:t>
            </a:r>
            <a:r>
              <a:rPr lang="en-US" dirty="0">
                <a:latin typeface="Calibri" pitchFamily="34" charset="0"/>
              </a:rPr>
              <a:t>The total loss </a:t>
            </a:r>
            <a:r>
              <a:rPr lang="en-US" b="1" i="1" dirty="0">
                <a:latin typeface="Calibri" pitchFamily="34" charset="0"/>
              </a:rPr>
              <a:t>L</a:t>
            </a:r>
            <a:r>
              <a:rPr lang="en-US" b="1" i="1" baseline="-25000" dirty="0">
                <a:latin typeface="Calibri" pitchFamily="34" charset="0"/>
              </a:rPr>
              <a:t>total</a:t>
            </a:r>
            <a:r>
              <a:rPr lang="en-US" dirty="0">
                <a:latin typeface="Calibri" pitchFamily="34" charset="0"/>
              </a:rPr>
              <a:t> is then a linear combination between the content and the style </a:t>
            </a:r>
            <a:r>
              <a:rPr lang="en-US" dirty="0" smtClean="0">
                <a:latin typeface="Calibri" pitchFamily="34" charset="0"/>
              </a:rPr>
              <a:t>loss. Its </a:t>
            </a:r>
            <a:r>
              <a:rPr lang="en-US" dirty="0">
                <a:latin typeface="Calibri" pitchFamily="34" charset="0"/>
              </a:rPr>
              <a:t>derivative with respect to the pixel values can be computed using error </a:t>
            </a:r>
            <a:r>
              <a:rPr lang="en-US" dirty="0" smtClean="0">
                <a:latin typeface="Calibri" pitchFamily="34" charset="0"/>
              </a:rPr>
              <a:t>back-propagation. </a:t>
            </a:r>
            <a:r>
              <a:rPr lang="en-US" dirty="0">
                <a:latin typeface="Calibri" pitchFamily="34" charset="0"/>
              </a:rPr>
              <a:t>This gradient is used to </a:t>
            </a:r>
            <a:r>
              <a:rPr lang="en-US" dirty="0" smtClean="0">
                <a:latin typeface="Calibri" pitchFamily="34" charset="0"/>
              </a:rPr>
              <a:t>iteratively update </a:t>
            </a:r>
            <a:r>
              <a:rPr lang="en-US" dirty="0">
                <a:latin typeface="Calibri" pitchFamily="34" charset="0"/>
              </a:rPr>
              <a:t>the image </a:t>
            </a:r>
            <a:r>
              <a:rPr lang="en-US" b="1" dirty="0" smtClean="0">
                <a:latin typeface="Calibri" pitchFamily="34" charset="0"/>
              </a:rPr>
              <a:t>x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until it simultaneously matches the style features of the style image </a:t>
            </a:r>
            <a:r>
              <a:rPr lang="en-US" b="1" dirty="0" smtClean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and the content features of the content image </a:t>
            </a:r>
            <a:r>
              <a:rPr lang="en-US" b="1" dirty="0" smtClean="0">
                <a:latin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>
              <a:latin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</TotalTime>
  <Words>425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Neural Artistic Style  </vt:lpstr>
      <vt:lpstr>ABSTRACT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STYLE TRANSFER USING CONVOLUTIONAL NEURAL NETWORKS</dc:title>
  <dc:creator>Akansh</dc:creator>
  <cp:lastModifiedBy>Akansh</cp:lastModifiedBy>
  <cp:revision>12</cp:revision>
  <dcterms:created xsi:type="dcterms:W3CDTF">2018-04-09T05:11:39Z</dcterms:created>
  <dcterms:modified xsi:type="dcterms:W3CDTF">2018-05-02T05:27:08Z</dcterms:modified>
</cp:coreProperties>
</file>