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99999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99999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99999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99999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99999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46144" y="10306396"/>
            <a:ext cx="965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325876" y="10286983"/>
            <a:ext cx="892175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99999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488944" y="10306396"/>
            <a:ext cx="1219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5473" y="1164081"/>
            <a:ext cx="275336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latin typeface="微软雅黑"/>
                <a:cs typeface="微软雅黑"/>
              </a:rPr>
              <a:t>第一章</a:t>
            </a:r>
            <a:r>
              <a:rPr dirty="0" sz="2100" spc="-235" b="1">
                <a:latin typeface="微软雅黑"/>
                <a:cs typeface="微软雅黑"/>
              </a:rPr>
              <a:t> </a:t>
            </a:r>
            <a:r>
              <a:rPr dirty="0" sz="2100" b="1">
                <a:latin typeface="微软雅黑"/>
                <a:cs typeface="微软雅黑"/>
              </a:rPr>
              <a:t>概论小测（全）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58064"/>
            <a:ext cx="113284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0">
                <a:latin typeface="宋体"/>
                <a:cs typeface="宋体"/>
              </a:rPr>
              <a:t>算法设计与分析-2022春</a:t>
            </a:r>
            <a:endParaRPr sz="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8916" y="258064"/>
            <a:ext cx="103378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0">
                <a:solidFill>
                  <a:srgbClr val="999999"/>
                </a:solidFill>
                <a:latin typeface="宋体"/>
                <a:cs typeface="宋体"/>
              </a:rPr>
              <a:t>导出时间</a:t>
            </a:r>
            <a:r>
              <a:rPr dirty="0" sz="800" spc="-10">
                <a:solidFill>
                  <a:srgbClr val="999999"/>
                </a:solidFill>
                <a:latin typeface="宋体"/>
                <a:cs typeface="宋体"/>
              </a:rPr>
              <a:t>:</a:t>
            </a:r>
            <a:r>
              <a:rPr dirty="0" sz="800" spc="-335">
                <a:solidFill>
                  <a:srgbClr val="999999"/>
                </a:solidFill>
                <a:latin typeface="宋体"/>
                <a:cs typeface="宋体"/>
              </a:rPr>
              <a:t> </a:t>
            </a:r>
            <a:r>
              <a:rPr dirty="0" sz="800" spc="25">
                <a:solidFill>
                  <a:srgbClr val="999999"/>
                </a:solidFill>
                <a:latin typeface="宋体"/>
                <a:cs typeface="宋体"/>
              </a:rPr>
              <a:t>2022/05/16</a:t>
            </a:r>
            <a:endParaRPr sz="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12700" y="2538221"/>
            <a:ext cx="46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35">
                <a:solidFill>
                  <a:srgbClr val="C5C5C5"/>
                </a:solidFill>
                <a:latin typeface="宋体"/>
                <a:cs typeface="宋体"/>
              </a:rPr>
              <a:t>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2700" y="2388361"/>
            <a:ext cx="3604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40">
                <a:solidFill>
                  <a:srgbClr val="C5C5C5"/>
                </a:solidFill>
                <a:latin typeface="宋体"/>
                <a:cs typeface="宋体"/>
              </a:rPr>
              <a:t>........................................................................................................................</a:t>
            </a:r>
            <a:r>
              <a:rPr dirty="0" sz="600" spc="-240">
                <a:solidFill>
                  <a:srgbClr val="C5C5C5"/>
                </a:solidFill>
                <a:latin typeface="宋体"/>
                <a:cs typeface="宋体"/>
              </a:rPr>
              <a:t> </a:t>
            </a:r>
            <a:r>
              <a:rPr dirty="0" baseline="-4629" sz="1800" spc="-15" b="1">
                <a:latin typeface="微软雅黑"/>
                <a:cs typeface="微软雅黑"/>
              </a:rPr>
              <a:t>第1部分</a:t>
            </a:r>
            <a:r>
              <a:rPr dirty="0" baseline="-4629" sz="1800" spc="-82" b="1">
                <a:latin typeface="微软雅黑"/>
                <a:cs typeface="微软雅黑"/>
              </a:rPr>
              <a:t> </a:t>
            </a:r>
            <a:r>
              <a:rPr dirty="0" baseline="-4629" sz="1800" b="1">
                <a:latin typeface="微软雅黑"/>
                <a:cs typeface="微软雅黑"/>
              </a:rPr>
              <a:t>单选题</a:t>
            </a:r>
            <a:endParaRPr baseline="-4629"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4800" y="2429637"/>
            <a:ext cx="50673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30">
                <a:solidFill>
                  <a:srgbClr val="666666"/>
                </a:solidFill>
                <a:latin typeface="宋体"/>
                <a:cs typeface="宋体"/>
              </a:rPr>
              <a:t>总题数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:</a:t>
            </a:r>
            <a:r>
              <a:rPr dirty="0" sz="900" spc="-30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宋体"/>
                <a:cs typeface="宋体"/>
              </a:rPr>
              <a:t>8</a:t>
            </a:r>
            <a:endParaRPr sz="9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9500" y="2464561"/>
            <a:ext cx="255841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40">
                <a:solidFill>
                  <a:srgbClr val="C5C5C5"/>
                </a:solidFill>
                <a:latin typeface="宋体"/>
                <a:cs typeface="宋体"/>
              </a:rPr>
              <a:t>........................................................................................................................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9500" y="2538221"/>
            <a:ext cx="46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35">
                <a:solidFill>
                  <a:srgbClr val="C5C5C5"/>
                </a:solidFill>
                <a:latin typeface="宋体"/>
                <a:cs typeface="宋体"/>
              </a:rPr>
              <a:t>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33401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" y="35560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37719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39878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4400" y="47371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4400" y="49530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4400" y="51689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4400" y="53848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4400" y="61341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4400" y="63500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14400" y="65659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14400" y="67818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31518" y="7361950"/>
            <a:ext cx="137675" cy="15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14400" y="79756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4400" y="81915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4400" y="84074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14400" y="86233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14400" y="93726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14400" y="95885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22300" y="2810001"/>
            <a:ext cx="5853430" cy="69469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153670" algn="l"/>
                <a:tab pos="964565" algn="l"/>
              </a:tabLst>
            </a:pPr>
            <a:r>
              <a:rPr dirty="0" sz="950" spc="25" b="1">
                <a:latin typeface="微软雅黑"/>
                <a:cs typeface="微软雅黑"/>
              </a:rPr>
              <a:t>【单选题】	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 spc="-10">
                <a:solidFill>
                  <a:srgbClr val="797979"/>
                </a:solidFill>
                <a:latin typeface="宋体"/>
                <a:cs typeface="宋体"/>
              </a:rPr>
              <a:t>\1-1-13\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算法与程序的区别是</a:t>
            </a: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(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50">
                <a:solidFill>
                  <a:srgbClr val="797979"/>
                </a:solidFill>
                <a:latin typeface="宋体"/>
                <a:cs typeface="宋体"/>
              </a:rPr>
              <a:t>)</a:t>
            </a:r>
            <a:r>
              <a:rPr dirty="0" sz="950" spc="-90">
                <a:solidFill>
                  <a:srgbClr val="797979"/>
                </a:solidFill>
                <a:latin typeface="宋体"/>
                <a:cs typeface="宋体"/>
              </a:rPr>
              <a:t>。</a:t>
            </a:r>
            <a:endParaRPr sz="950">
              <a:latin typeface="宋体"/>
              <a:cs typeface="宋体"/>
            </a:endParaRPr>
          </a:p>
          <a:p>
            <a:pPr lvl="1" marL="735330" indent="-126364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35965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输入</a:t>
            </a:r>
            <a:endParaRPr sz="900">
              <a:latin typeface="宋体"/>
              <a:cs typeface="宋体"/>
            </a:endParaRPr>
          </a:p>
          <a:p>
            <a:pPr lvl="1" marL="741680" indent="-132715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2315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确定性</a:t>
            </a:r>
            <a:endParaRPr sz="900">
              <a:latin typeface="宋体"/>
              <a:cs typeface="宋体"/>
            </a:endParaRPr>
          </a:p>
          <a:p>
            <a:pPr lvl="1" marL="739775" indent="-13081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0410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输出</a:t>
            </a:r>
            <a:endParaRPr sz="900">
              <a:latin typeface="宋体"/>
              <a:cs typeface="宋体"/>
            </a:endParaRPr>
          </a:p>
          <a:p>
            <a:pPr lvl="1" marL="744855" indent="-13589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5490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有穷性</a:t>
            </a:r>
            <a:endParaRPr sz="9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666666"/>
              </a:buClr>
              <a:buFont typeface=""/>
              <a:buAutoNum type="alphaUcPeriod"/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2"/>
              <a:tabLst>
                <a:tab pos="153670" algn="l"/>
                <a:tab pos="964565" algn="l"/>
              </a:tabLst>
            </a:pPr>
            <a:r>
              <a:rPr dirty="0" sz="950" spc="25" b="1">
                <a:latin typeface="微软雅黑"/>
                <a:cs typeface="微软雅黑"/>
              </a:rPr>
              <a:t>【单选题】	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 spc="-10">
                <a:solidFill>
                  <a:srgbClr val="797979"/>
                </a:solidFill>
                <a:latin typeface="宋体"/>
                <a:cs typeface="宋体"/>
              </a:rPr>
              <a:t>\1-1-12\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解决问题的基本步骤是</a:t>
            </a: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(</a:t>
            </a:r>
            <a:r>
              <a:rPr dirty="0" sz="950" spc="-25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50">
                <a:solidFill>
                  <a:srgbClr val="797979"/>
                </a:solidFill>
                <a:latin typeface="宋体"/>
                <a:cs typeface="宋体"/>
              </a:rPr>
              <a:t>)</a:t>
            </a:r>
            <a:r>
              <a:rPr dirty="0" sz="950" spc="-85">
                <a:solidFill>
                  <a:srgbClr val="797979"/>
                </a:solidFill>
                <a:latin typeface="宋体"/>
                <a:cs typeface="宋体"/>
              </a:rPr>
              <a:t>。</a:t>
            </a:r>
            <a:r>
              <a:rPr dirty="0" sz="950" spc="-25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80">
                <a:solidFill>
                  <a:srgbClr val="797979"/>
                </a:solidFill>
                <a:latin typeface="宋体"/>
                <a:cs typeface="宋体"/>
              </a:rPr>
              <a:t>(1)</a:t>
            </a:r>
            <a:r>
              <a:rPr dirty="0" sz="950" spc="-25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算法设计</a:t>
            </a:r>
            <a:r>
              <a:rPr dirty="0" sz="950" spc="-10">
                <a:solidFill>
                  <a:srgbClr val="797979"/>
                </a:solidFill>
                <a:latin typeface="宋体"/>
                <a:cs typeface="宋体"/>
              </a:rPr>
              <a:t>(2)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算法实现</a:t>
            </a:r>
            <a:r>
              <a:rPr dirty="0" sz="950" spc="-10">
                <a:solidFill>
                  <a:srgbClr val="797979"/>
                </a:solidFill>
                <a:latin typeface="宋体"/>
                <a:cs typeface="宋体"/>
              </a:rPr>
              <a:t>(3)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数学建模</a:t>
            </a:r>
            <a:r>
              <a:rPr dirty="0" sz="950" spc="-10">
                <a:solidFill>
                  <a:srgbClr val="797979"/>
                </a:solidFill>
                <a:latin typeface="宋体"/>
                <a:cs typeface="宋体"/>
              </a:rPr>
              <a:t>(4)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算法分析</a:t>
            </a:r>
            <a:r>
              <a:rPr dirty="0" sz="950" spc="-10">
                <a:solidFill>
                  <a:srgbClr val="797979"/>
                </a:solidFill>
                <a:latin typeface="宋体"/>
                <a:cs typeface="宋体"/>
              </a:rPr>
              <a:t>(5)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正确性证明。</a:t>
            </a:r>
            <a:endParaRPr sz="950">
              <a:latin typeface="宋体"/>
              <a:cs typeface="宋体"/>
            </a:endParaRPr>
          </a:p>
          <a:p>
            <a:pPr marL="609600">
              <a:lnSpc>
                <a:spcPct val="100000"/>
              </a:lnSpc>
              <a:spcBef>
                <a:spcPts val="625"/>
              </a:spcBef>
            </a:pPr>
            <a:r>
              <a:rPr dirty="0" sz="900" spc="-55">
                <a:solidFill>
                  <a:srgbClr val="666666"/>
                </a:solidFill>
                <a:latin typeface="宋体"/>
                <a:cs typeface="宋体"/>
              </a:rPr>
              <a:t>A.</a:t>
            </a:r>
            <a:r>
              <a:rPr dirty="0" sz="900" spc="-29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-90">
                <a:solidFill>
                  <a:srgbClr val="666666"/>
                </a:solidFill>
                <a:latin typeface="宋体"/>
                <a:cs typeface="宋体"/>
              </a:rPr>
              <a:t>(3)(1)(4)(5)(2)</a:t>
            </a:r>
            <a:endParaRPr sz="900">
              <a:latin typeface="宋体"/>
              <a:cs typeface="宋体"/>
            </a:endParaRPr>
          </a:p>
          <a:p>
            <a:pPr marL="609600">
              <a:lnSpc>
                <a:spcPct val="100000"/>
              </a:lnSpc>
              <a:spcBef>
                <a:spcPts val="620"/>
              </a:spcBef>
            </a:pPr>
            <a:r>
              <a:rPr dirty="0" sz="900" spc="-35">
                <a:solidFill>
                  <a:srgbClr val="666666"/>
                </a:solidFill>
                <a:latin typeface="宋体"/>
                <a:cs typeface="宋体"/>
              </a:rPr>
              <a:t>B.</a:t>
            </a:r>
            <a:r>
              <a:rPr dirty="0" sz="900" spc="-28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-90">
                <a:solidFill>
                  <a:srgbClr val="666666"/>
                </a:solidFill>
                <a:latin typeface="宋体"/>
                <a:cs typeface="宋体"/>
              </a:rPr>
              <a:t>(3)(4)(1)(5)(2)</a:t>
            </a:r>
            <a:endParaRPr sz="900">
              <a:latin typeface="宋体"/>
              <a:cs typeface="宋体"/>
            </a:endParaRPr>
          </a:p>
          <a:p>
            <a:pPr marL="609600">
              <a:lnSpc>
                <a:spcPct val="100000"/>
              </a:lnSpc>
              <a:spcBef>
                <a:spcPts val="620"/>
              </a:spcBef>
            </a:pPr>
            <a:r>
              <a:rPr dirty="0" sz="900" spc="-45">
                <a:solidFill>
                  <a:srgbClr val="666666"/>
                </a:solidFill>
                <a:latin typeface="宋体"/>
                <a:cs typeface="宋体"/>
              </a:rPr>
              <a:t>C.</a:t>
            </a:r>
            <a:r>
              <a:rPr dirty="0" sz="900" spc="-28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-90">
                <a:solidFill>
                  <a:srgbClr val="666666"/>
                </a:solidFill>
                <a:latin typeface="宋体"/>
                <a:cs typeface="宋体"/>
              </a:rPr>
              <a:t>(1)(2)(3)(4)(5)</a:t>
            </a:r>
            <a:endParaRPr sz="900">
              <a:latin typeface="宋体"/>
              <a:cs typeface="宋体"/>
            </a:endParaRPr>
          </a:p>
          <a:p>
            <a:pPr marL="609600">
              <a:lnSpc>
                <a:spcPct val="100000"/>
              </a:lnSpc>
              <a:spcBef>
                <a:spcPts val="620"/>
              </a:spcBef>
            </a:pP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D.</a:t>
            </a:r>
            <a:r>
              <a:rPr dirty="0" sz="900" spc="-28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-90">
                <a:solidFill>
                  <a:srgbClr val="666666"/>
                </a:solidFill>
                <a:latin typeface="宋体"/>
                <a:cs typeface="宋体"/>
              </a:rPr>
              <a:t>(3)(1)(5)(4)(2)</a:t>
            </a:r>
            <a:endParaRPr sz="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3"/>
              <a:tabLst>
                <a:tab pos="153670" algn="l"/>
                <a:tab pos="964565" algn="l"/>
              </a:tabLst>
            </a:pPr>
            <a:r>
              <a:rPr dirty="0" sz="950" spc="25" b="1">
                <a:latin typeface="微软雅黑"/>
                <a:cs typeface="微软雅黑"/>
              </a:rPr>
              <a:t>【单选题】	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\1-1-11\下面说法关于算法与问题的说法错误的是</a:t>
            </a: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(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50">
                <a:solidFill>
                  <a:srgbClr val="797979"/>
                </a:solidFill>
                <a:latin typeface="宋体"/>
                <a:cs typeface="宋体"/>
              </a:rPr>
              <a:t>)</a:t>
            </a:r>
            <a:r>
              <a:rPr dirty="0" sz="950" spc="-90">
                <a:solidFill>
                  <a:srgbClr val="797979"/>
                </a:solidFill>
                <a:latin typeface="宋体"/>
                <a:cs typeface="宋体"/>
              </a:rPr>
              <a:t>。</a:t>
            </a:r>
            <a:endParaRPr sz="950">
              <a:latin typeface="宋体"/>
              <a:cs typeface="宋体"/>
            </a:endParaRPr>
          </a:p>
          <a:p>
            <a:pPr lvl="1" marL="735330" indent="-126364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35965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如果一个算法能应用于问题的任意实例，并保证得到正确解答，称这个算法解答了该问题。</a:t>
            </a:r>
            <a:endParaRPr sz="900">
              <a:latin typeface="宋体"/>
              <a:cs typeface="宋体"/>
            </a:endParaRPr>
          </a:p>
          <a:p>
            <a:pPr lvl="1" marL="741680" indent="-132715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2315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证明算法不正确，需要证明对任意实例算法都不能正确处理。</a:t>
            </a:r>
            <a:endParaRPr sz="900">
              <a:latin typeface="宋体"/>
              <a:cs typeface="宋体"/>
            </a:endParaRPr>
          </a:p>
          <a:p>
            <a:pPr lvl="1" marL="739775" indent="-13081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0410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同一问题可能有几种不同的算法，解题思路和解题速度也会显著不同。</a:t>
            </a:r>
            <a:endParaRPr sz="900">
              <a:latin typeface="宋体"/>
              <a:cs typeface="宋体"/>
            </a:endParaRPr>
          </a:p>
          <a:p>
            <a:pPr lvl="1" marL="744855" indent="-13589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5490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算法是一种计算方法，对问题的每个实例计算都能得到正确答案。</a:t>
            </a:r>
            <a:endParaRPr sz="9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666666"/>
              </a:buClr>
              <a:buFont typeface=""/>
              <a:buAutoNum type="alphaUcPeriod"/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4"/>
              <a:tabLst>
                <a:tab pos="153670" algn="l"/>
                <a:tab pos="964565" algn="l"/>
              </a:tabLst>
            </a:pPr>
            <a:r>
              <a:rPr dirty="0" sz="950" spc="25" b="1">
                <a:latin typeface="微软雅黑"/>
                <a:cs typeface="微软雅黑"/>
              </a:rPr>
              <a:t>【单选题】	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  <a:tabLst>
                <a:tab pos="1790064" algn="l"/>
              </a:tabLst>
            </a:pPr>
            <a:r>
              <a:rPr dirty="0" sz="950" spc="-25">
                <a:solidFill>
                  <a:srgbClr val="797979"/>
                </a:solidFill>
                <a:latin typeface="宋体"/>
                <a:cs typeface="宋体"/>
              </a:rPr>
              <a:t>\1-3-6\</a:t>
            </a:r>
            <a:r>
              <a:rPr dirty="0" sz="950" spc="-45">
                <a:solidFill>
                  <a:srgbClr val="797979"/>
                </a:solidFill>
                <a:latin typeface="宋体"/>
                <a:cs typeface="宋体"/>
              </a:rPr>
              <a:t>算</a:t>
            </a:r>
            <a:r>
              <a:rPr dirty="0" sz="950" spc="-40">
                <a:solidFill>
                  <a:srgbClr val="797979"/>
                </a:solidFill>
                <a:latin typeface="宋体"/>
                <a:cs typeface="宋体"/>
              </a:rPr>
              <a:t>法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65">
                <a:solidFill>
                  <a:srgbClr val="797979"/>
                </a:solidFill>
                <a:latin typeface="宋体"/>
                <a:cs typeface="宋体"/>
              </a:rPr>
              <a:t>输入</a:t>
            </a:r>
            <a:r>
              <a:rPr dirty="0" sz="950" spc="-35">
                <a:solidFill>
                  <a:srgbClr val="797979"/>
                </a:solidFill>
                <a:latin typeface="宋体"/>
                <a:cs typeface="宋体"/>
              </a:rPr>
              <a:t>:</a:t>
            </a:r>
            <a:r>
              <a:rPr dirty="0" sz="950" spc="-254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90">
                <a:solidFill>
                  <a:srgbClr val="797979"/>
                </a:solidFill>
                <a:latin typeface="宋体"/>
                <a:cs typeface="宋体"/>
              </a:rPr>
              <a:t>n=	</a:t>
            </a:r>
            <a:r>
              <a:rPr dirty="0" sz="950" spc="-25">
                <a:solidFill>
                  <a:srgbClr val="797979"/>
                </a:solidFill>
                <a:latin typeface="宋体"/>
                <a:cs typeface="宋体"/>
              </a:rPr>
              <a:t>,t</a:t>
            </a:r>
            <a:r>
              <a:rPr dirty="0" sz="950" spc="-50">
                <a:solidFill>
                  <a:srgbClr val="797979"/>
                </a:solidFill>
                <a:latin typeface="宋体"/>
                <a:cs typeface="宋体"/>
              </a:rPr>
              <a:t>为正整数，输出</a:t>
            </a:r>
            <a:r>
              <a:rPr dirty="0" sz="950" spc="-20">
                <a:solidFill>
                  <a:srgbClr val="797979"/>
                </a:solidFill>
                <a:latin typeface="宋体"/>
                <a:cs typeface="宋体"/>
              </a:rPr>
              <a:t>:</a:t>
            </a:r>
            <a:r>
              <a:rPr dirty="0" sz="950" spc="-254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60">
                <a:solidFill>
                  <a:srgbClr val="797979"/>
                </a:solidFill>
                <a:latin typeface="宋体"/>
                <a:cs typeface="宋体"/>
              </a:rPr>
              <a:t>k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80">
                <a:solidFill>
                  <a:srgbClr val="797979"/>
                </a:solidFill>
                <a:latin typeface="宋体"/>
                <a:cs typeface="宋体"/>
              </a:rPr>
              <a:t>(1)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45">
                <a:solidFill>
                  <a:srgbClr val="797979"/>
                </a:solidFill>
                <a:latin typeface="宋体"/>
                <a:cs typeface="宋体"/>
              </a:rPr>
              <a:t>k←0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80">
                <a:solidFill>
                  <a:srgbClr val="797979"/>
                </a:solidFill>
                <a:latin typeface="宋体"/>
                <a:cs typeface="宋体"/>
              </a:rPr>
              <a:t>(2)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10">
                <a:solidFill>
                  <a:srgbClr val="797979"/>
                </a:solidFill>
                <a:latin typeface="宋体"/>
                <a:cs typeface="宋体"/>
              </a:rPr>
              <a:t>while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65">
                <a:solidFill>
                  <a:srgbClr val="797979"/>
                </a:solidFill>
                <a:latin typeface="宋体"/>
                <a:cs typeface="宋体"/>
              </a:rPr>
              <a:t>n≥1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120">
                <a:solidFill>
                  <a:srgbClr val="797979"/>
                </a:solidFill>
                <a:latin typeface="宋体"/>
                <a:cs typeface="宋体"/>
              </a:rPr>
              <a:t>do</a:t>
            </a:r>
            <a:r>
              <a:rPr dirty="0" sz="950" spc="-254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80">
                <a:solidFill>
                  <a:srgbClr val="797979"/>
                </a:solidFill>
                <a:latin typeface="宋体"/>
                <a:cs typeface="宋体"/>
              </a:rPr>
              <a:t>(3)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50">
                <a:solidFill>
                  <a:srgbClr val="797979"/>
                </a:solidFill>
                <a:latin typeface="宋体"/>
                <a:cs typeface="宋体"/>
              </a:rPr>
              <a:t>for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45">
                <a:solidFill>
                  <a:srgbClr val="797979"/>
                </a:solidFill>
                <a:latin typeface="宋体"/>
                <a:cs typeface="宋体"/>
              </a:rPr>
              <a:t>j←1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to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120">
                <a:solidFill>
                  <a:srgbClr val="797979"/>
                </a:solidFill>
                <a:latin typeface="宋体"/>
                <a:cs typeface="宋体"/>
              </a:rPr>
              <a:t>n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120">
                <a:solidFill>
                  <a:srgbClr val="797979"/>
                </a:solidFill>
                <a:latin typeface="宋体"/>
                <a:cs typeface="宋体"/>
              </a:rPr>
              <a:t>do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80">
                <a:solidFill>
                  <a:srgbClr val="797979"/>
                </a:solidFill>
                <a:latin typeface="宋体"/>
                <a:cs typeface="宋体"/>
              </a:rPr>
              <a:t>(4)</a:t>
            </a:r>
            <a:r>
              <a:rPr dirty="0" sz="950" spc="-254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35">
                <a:solidFill>
                  <a:srgbClr val="797979"/>
                </a:solidFill>
                <a:latin typeface="宋体"/>
                <a:cs typeface="宋体"/>
              </a:rPr>
              <a:t>k←</a:t>
            </a:r>
            <a:endParaRPr sz="9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950" spc="60">
                <a:solidFill>
                  <a:srgbClr val="797979"/>
                </a:solidFill>
                <a:latin typeface="宋体"/>
                <a:cs typeface="宋体"/>
              </a:rPr>
              <a:t>k+1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80">
                <a:solidFill>
                  <a:srgbClr val="797979"/>
                </a:solidFill>
                <a:latin typeface="宋体"/>
                <a:cs typeface="宋体"/>
              </a:rPr>
              <a:t>(5)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40">
                <a:solidFill>
                  <a:srgbClr val="797979"/>
                </a:solidFill>
                <a:latin typeface="宋体"/>
                <a:cs typeface="宋体"/>
              </a:rPr>
              <a:t>n←n/2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80">
                <a:solidFill>
                  <a:srgbClr val="797979"/>
                </a:solidFill>
                <a:latin typeface="宋体"/>
                <a:cs typeface="宋体"/>
              </a:rPr>
              <a:t>(6)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return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60">
                <a:solidFill>
                  <a:srgbClr val="797979"/>
                </a:solidFill>
                <a:latin typeface="宋体"/>
                <a:cs typeface="宋体"/>
              </a:rPr>
              <a:t>k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10">
                <a:solidFill>
                  <a:srgbClr val="797979"/>
                </a:solidFill>
                <a:latin typeface="宋体"/>
                <a:cs typeface="宋体"/>
              </a:rPr>
              <a:t>上述算法所执行的加法次数是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:（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</a:t>
            </a:r>
            <a:endParaRPr sz="950">
              <a:latin typeface="宋体"/>
              <a:cs typeface="宋体"/>
            </a:endParaRPr>
          </a:p>
          <a:p>
            <a:pPr lvl="1" marL="735330" indent="-126364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35965" algn="l"/>
              </a:tabLst>
            </a:pPr>
            <a:r>
              <a:rPr dirty="0" sz="900" spc="-5">
                <a:solidFill>
                  <a:srgbClr val="666666"/>
                </a:solidFill>
                <a:latin typeface="宋体"/>
                <a:cs typeface="宋体"/>
              </a:rPr>
              <a:t>n-1</a:t>
            </a:r>
            <a:endParaRPr sz="900">
              <a:latin typeface="宋体"/>
              <a:cs typeface="宋体"/>
            </a:endParaRPr>
          </a:p>
          <a:p>
            <a:pPr lvl="1" marL="741680" indent="-132715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2315" algn="l"/>
              </a:tabLst>
            </a:pPr>
            <a:r>
              <a:rPr dirty="0" sz="900" spc="95">
                <a:solidFill>
                  <a:srgbClr val="666666"/>
                </a:solidFill>
                <a:latin typeface="宋体"/>
                <a:cs typeface="宋体"/>
              </a:rPr>
              <a:t>n</a:t>
            </a:r>
            <a:endParaRPr sz="900">
              <a:latin typeface="宋体"/>
              <a:cs typeface="宋体"/>
            </a:endParaRPr>
          </a:p>
          <a:p>
            <a:pPr lvl="1" marL="739775" indent="-13081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0410" algn="l"/>
              </a:tabLst>
            </a:pPr>
            <a:r>
              <a:rPr dirty="0" sz="900" spc="10">
                <a:solidFill>
                  <a:srgbClr val="666666"/>
                </a:solidFill>
                <a:latin typeface="宋体"/>
                <a:cs typeface="宋体"/>
              </a:rPr>
              <a:t>2n-1</a:t>
            </a:r>
            <a:endParaRPr sz="900">
              <a:latin typeface="宋体"/>
              <a:cs typeface="宋体"/>
            </a:endParaRPr>
          </a:p>
          <a:p>
            <a:pPr lvl="1" marL="744855" indent="-13589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5490" algn="l"/>
              </a:tabLst>
            </a:pPr>
            <a:r>
              <a:rPr dirty="0" sz="900" spc="55">
                <a:solidFill>
                  <a:srgbClr val="666666"/>
                </a:solidFill>
                <a:latin typeface="宋体"/>
                <a:cs typeface="宋体"/>
              </a:rPr>
              <a:t>2n+1</a:t>
            </a:r>
            <a:endParaRPr sz="9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666666"/>
              </a:buClr>
              <a:buFont typeface=""/>
              <a:buAutoNum type="alphaUcPeriod"/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6"/>
              <a:tabLst>
                <a:tab pos="153670" algn="l"/>
                <a:tab pos="964565" algn="l"/>
              </a:tabLst>
            </a:pPr>
            <a:r>
              <a:rPr dirty="0" sz="950" spc="25" b="1">
                <a:latin typeface="微软雅黑"/>
                <a:cs typeface="微软雅黑"/>
              </a:rPr>
              <a:t>【单选题】	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\1-1-8\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一个问题的算法必须在有穷时间终止，并且对一</a:t>
            </a: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-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切合法的输入都能得出满足要求的结果。</a:t>
            </a:r>
            <a:r>
              <a:rPr dirty="0" sz="950" spc="10">
                <a:solidFill>
                  <a:srgbClr val="797979"/>
                </a:solidFill>
                <a:latin typeface="宋体"/>
                <a:cs typeface="宋体"/>
              </a:rPr>
              <a:t>（</a:t>
            </a:r>
            <a:r>
              <a:rPr dirty="0" sz="950" spc="-23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</a:t>
            </a:r>
            <a:endParaRPr sz="950">
              <a:latin typeface="宋体"/>
              <a:cs typeface="宋体"/>
            </a:endParaRPr>
          </a:p>
          <a:p>
            <a:pPr lvl="1" marL="735330" indent="-126364">
              <a:lnSpc>
                <a:spcPct val="100000"/>
              </a:lnSpc>
              <a:spcBef>
                <a:spcPts val="625"/>
              </a:spcBef>
              <a:buAutoNum type="alphaUcPeriod"/>
              <a:tabLst>
                <a:tab pos="735965" algn="l"/>
              </a:tabLst>
            </a:pPr>
            <a:r>
              <a:rPr dirty="0" sz="900" spc="65">
                <a:solidFill>
                  <a:srgbClr val="666666"/>
                </a:solidFill>
                <a:latin typeface="宋体"/>
                <a:cs typeface="宋体"/>
              </a:rPr>
              <a:t>V</a:t>
            </a:r>
            <a:endParaRPr sz="900">
              <a:latin typeface="宋体"/>
              <a:cs typeface="宋体"/>
            </a:endParaRPr>
          </a:p>
          <a:p>
            <a:pPr lvl="1" marL="741680" indent="-132715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2315" algn="l"/>
              </a:tabLst>
            </a:pPr>
            <a:r>
              <a:rPr dirty="0" sz="900" spc="65">
                <a:solidFill>
                  <a:srgbClr val="666666"/>
                </a:solidFill>
                <a:latin typeface="宋体"/>
                <a:cs typeface="宋体"/>
              </a:rPr>
              <a:t>X</a:t>
            </a:r>
            <a:endParaRPr sz="900">
              <a:latin typeface="宋体"/>
              <a:cs typeface="宋体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58064"/>
            <a:ext cx="113284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0">
                <a:latin typeface="宋体"/>
                <a:cs typeface="宋体"/>
              </a:rPr>
              <a:t>算法设计与分析-2022春</a:t>
            </a:r>
            <a:endParaRPr sz="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8916" y="258064"/>
            <a:ext cx="103378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0">
                <a:solidFill>
                  <a:srgbClr val="999999"/>
                </a:solidFill>
                <a:latin typeface="宋体"/>
                <a:cs typeface="宋体"/>
              </a:rPr>
              <a:t>导出时间</a:t>
            </a:r>
            <a:r>
              <a:rPr dirty="0" sz="800" spc="-10">
                <a:solidFill>
                  <a:srgbClr val="999999"/>
                </a:solidFill>
                <a:latin typeface="宋体"/>
                <a:cs typeface="宋体"/>
              </a:rPr>
              <a:t>:</a:t>
            </a:r>
            <a:r>
              <a:rPr dirty="0" sz="800" spc="-335">
                <a:solidFill>
                  <a:srgbClr val="999999"/>
                </a:solidFill>
                <a:latin typeface="宋体"/>
                <a:cs typeface="宋体"/>
              </a:rPr>
              <a:t> </a:t>
            </a:r>
            <a:r>
              <a:rPr dirty="0" sz="800" spc="25">
                <a:solidFill>
                  <a:srgbClr val="999999"/>
                </a:solidFill>
                <a:latin typeface="宋体"/>
                <a:cs typeface="宋体"/>
              </a:rPr>
              <a:t>2022/05/16</a:t>
            </a:r>
            <a:endParaRPr sz="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0922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13081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15240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17399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24892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27051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" y="29210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" y="31369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40640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42799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4400" y="44958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4400" y="47117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2300" y="562101"/>
            <a:ext cx="6240145" cy="43180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755"/>
              </a:spcBef>
              <a:buAutoNum type="arabicPeriod" startAt="6"/>
              <a:tabLst>
                <a:tab pos="153670" algn="l"/>
                <a:tab pos="964565" algn="l"/>
              </a:tabLst>
            </a:pPr>
            <a:r>
              <a:rPr dirty="0" sz="950" spc="25" b="1">
                <a:latin typeface="微软雅黑"/>
                <a:cs typeface="微软雅黑"/>
              </a:rPr>
              <a:t>【单选题】	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\1-2-8\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下列哪个排序算法在最坏情况下的时间复杂度最低?（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</a:t>
            </a:r>
            <a:endParaRPr sz="950">
              <a:latin typeface="宋体"/>
              <a:cs typeface="宋体"/>
            </a:endParaRPr>
          </a:p>
          <a:p>
            <a:pPr lvl="1" marL="735330" indent="-126364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35965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快速排序</a:t>
            </a:r>
            <a:endParaRPr sz="900">
              <a:latin typeface="宋体"/>
              <a:cs typeface="宋体"/>
            </a:endParaRPr>
          </a:p>
          <a:p>
            <a:pPr lvl="1" marL="741680" indent="-132715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2315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堆排序</a:t>
            </a:r>
            <a:endParaRPr sz="900">
              <a:latin typeface="宋体"/>
              <a:cs typeface="宋体"/>
            </a:endParaRPr>
          </a:p>
          <a:p>
            <a:pPr lvl="1" marL="739775" indent="-13081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0410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插入排序</a:t>
            </a:r>
            <a:endParaRPr sz="900">
              <a:latin typeface="宋体"/>
              <a:cs typeface="宋体"/>
            </a:endParaRPr>
          </a:p>
          <a:p>
            <a:pPr lvl="1" marL="744855" indent="-13589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5490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冒泡排序</a:t>
            </a:r>
            <a:endParaRPr sz="9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666666"/>
              </a:buClr>
              <a:buFont typeface=""/>
              <a:buAutoNum type="alphaUcPeriod"/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7"/>
              <a:tabLst>
                <a:tab pos="153670" algn="l"/>
                <a:tab pos="964565" algn="l"/>
              </a:tabLst>
            </a:pPr>
            <a:r>
              <a:rPr dirty="0" sz="950" spc="25" b="1">
                <a:latin typeface="微软雅黑"/>
                <a:cs typeface="微软雅黑"/>
              </a:rPr>
              <a:t>【单选题】	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\1-3-4\</a:t>
            </a: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下列有关阶乘函数的表述错误的是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（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</a:t>
            </a:r>
            <a:endParaRPr sz="950">
              <a:latin typeface="宋体"/>
              <a:cs typeface="宋体"/>
            </a:endParaRPr>
          </a:p>
          <a:p>
            <a:pPr lvl="1" marL="735330" indent="-126364">
              <a:lnSpc>
                <a:spcPct val="100000"/>
              </a:lnSpc>
              <a:spcBef>
                <a:spcPts val="625"/>
              </a:spcBef>
              <a:buAutoNum type="alphaUcPeriod"/>
              <a:tabLst>
                <a:tab pos="735965" algn="l"/>
              </a:tabLst>
            </a:pPr>
            <a:r>
              <a:rPr dirty="0" sz="900" spc="-5">
                <a:solidFill>
                  <a:srgbClr val="666666"/>
                </a:solidFill>
                <a:latin typeface="宋体"/>
                <a:cs typeface="宋体"/>
              </a:rPr>
              <a:t>n！=w(2^n)(w:</a:t>
            </a: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表示欧梅咖，渐进下确界</a:t>
            </a:r>
            <a:r>
              <a:rPr dirty="0" sz="900" spc="-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00">
              <a:latin typeface="宋体"/>
              <a:cs typeface="宋体"/>
            </a:endParaRPr>
          </a:p>
          <a:p>
            <a:pPr lvl="1" marL="741680" indent="-132715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2315" algn="l"/>
              </a:tabLst>
            </a:pPr>
            <a:r>
              <a:rPr dirty="0" sz="900" spc="-30">
                <a:solidFill>
                  <a:srgbClr val="666666"/>
                </a:solidFill>
                <a:latin typeface="宋体"/>
                <a:cs typeface="宋体"/>
              </a:rPr>
              <a:t>Log(n!)=0(n)</a:t>
            </a:r>
            <a:endParaRPr sz="900">
              <a:latin typeface="宋体"/>
              <a:cs typeface="宋体"/>
            </a:endParaRPr>
          </a:p>
          <a:p>
            <a:pPr lvl="1" marL="739775" indent="-13081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0410" algn="l"/>
              </a:tabLst>
            </a:pPr>
            <a:r>
              <a:rPr dirty="0" sz="900" spc="-5">
                <a:solidFill>
                  <a:srgbClr val="666666"/>
                </a:solidFill>
                <a:latin typeface="宋体"/>
                <a:cs typeface="宋体"/>
              </a:rPr>
              <a:t>n!=o(n^n)</a:t>
            </a:r>
            <a:endParaRPr sz="900">
              <a:latin typeface="宋体"/>
              <a:cs typeface="宋体"/>
            </a:endParaRPr>
          </a:p>
          <a:p>
            <a:pPr lvl="1" marL="744855" indent="-13589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5490" algn="l"/>
              </a:tabLst>
            </a:pP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Log(n!)=0(nlogn)</a:t>
            </a:r>
            <a:endParaRPr sz="9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666666"/>
              </a:buClr>
              <a:buFont typeface=""/>
              <a:buAutoNum type="alphaUcPeriod"/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8"/>
              <a:tabLst>
                <a:tab pos="153670" algn="l"/>
                <a:tab pos="964565" algn="l"/>
              </a:tabLst>
            </a:pPr>
            <a:r>
              <a:rPr dirty="0" sz="950" spc="25" b="1">
                <a:latin typeface="微软雅黑"/>
                <a:cs typeface="微软雅黑"/>
              </a:rPr>
              <a:t>【单选题】	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\1-2-7\</a:t>
            </a:r>
            <a:r>
              <a:rPr dirty="0" sz="950" spc="15">
                <a:solidFill>
                  <a:srgbClr val="797979"/>
                </a:solidFill>
                <a:latin typeface="宋体"/>
                <a:cs typeface="宋体"/>
              </a:rPr>
              <a:t>解决一个问题需要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k</a:t>
            </a:r>
            <a:r>
              <a:rPr dirty="0" sz="950" spc="15">
                <a:solidFill>
                  <a:srgbClr val="797979"/>
                </a:solidFill>
                <a:latin typeface="宋体"/>
                <a:cs typeface="宋体"/>
              </a:rPr>
              <a:t>个独立的步骤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(k&lt;100)，</a:t>
            </a:r>
            <a:r>
              <a:rPr dirty="0" sz="950" spc="15">
                <a:solidFill>
                  <a:srgbClr val="797979"/>
                </a:solidFill>
                <a:latin typeface="宋体"/>
                <a:cs typeface="宋体"/>
              </a:rPr>
              <a:t>第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k</a:t>
            </a:r>
            <a:r>
              <a:rPr dirty="0" sz="950" spc="15">
                <a:solidFill>
                  <a:srgbClr val="797979"/>
                </a:solidFill>
                <a:latin typeface="宋体"/>
                <a:cs typeface="宋体"/>
              </a:rPr>
              <a:t>步的计算复杂度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O(n^k)，</a:t>
            </a:r>
            <a:r>
              <a:rPr dirty="0" sz="950" spc="15">
                <a:solidFill>
                  <a:srgbClr val="797979"/>
                </a:solidFill>
                <a:latin typeface="宋体"/>
                <a:cs typeface="宋体"/>
              </a:rPr>
              <a:t>则该解决方案的计算复杂度为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270"/>
              </a:spcBef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（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）。</a:t>
            </a:r>
            <a:endParaRPr sz="950">
              <a:latin typeface="宋体"/>
              <a:cs typeface="宋体"/>
            </a:endParaRPr>
          </a:p>
          <a:p>
            <a:pPr lvl="1" marL="735330" indent="-126364">
              <a:lnSpc>
                <a:spcPct val="100000"/>
              </a:lnSpc>
              <a:spcBef>
                <a:spcPts val="610"/>
              </a:spcBef>
              <a:buAutoNum type="alphaUcPeriod"/>
              <a:tabLst>
                <a:tab pos="735965" algn="l"/>
              </a:tabLst>
            </a:pPr>
            <a:r>
              <a:rPr dirty="0" sz="900" spc="25">
                <a:solidFill>
                  <a:srgbClr val="666666"/>
                </a:solidFill>
                <a:latin typeface="宋体"/>
                <a:cs typeface="宋体"/>
              </a:rPr>
              <a:t>O(nn^k)</a:t>
            </a:r>
            <a:endParaRPr sz="900">
              <a:latin typeface="宋体"/>
              <a:cs typeface="宋体"/>
            </a:endParaRPr>
          </a:p>
          <a:p>
            <a:pPr lvl="1" marL="741680" indent="-132715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2315" algn="l"/>
              </a:tabLst>
            </a:pP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O(n^k+1)</a:t>
            </a:r>
            <a:endParaRPr sz="900">
              <a:latin typeface="宋体"/>
              <a:cs typeface="宋体"/>
            </a:endParaRPr>
          </a:p>
          <a:p>
            <a:pPr lvl="1" marL="739775" indent="-13081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0410" algn="l"/>
              </a:tabLst>
            </a:pPr>
            <a:r>
              <a:rPr dirty="0" sz="900" spc="15">
                <a:solidFill>
                  <a:srgbClr val="666666"/>
                </a:solidFill>
                <a:latin typeface="宋体"/>
                <a:cs typeface="宋体"/>
              </a:rPr>
              <a:t>O(n^2k)</a:t>
            </a:r>
            <a:endParaRPr sz="900">
              <a:latin typeface="宋体"/>
              <a:cs typeface="宋体"/>
            </a:endParaRPr>
          </a:p>
          <a:p>
            <a:pPr lvl="1" marL="744855" indent="-13589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5490" algn="l"/>
              </a:tabLst>
            </a:pPr>
            <a:r>
              <a:rPr dirty="0" sz="900" spc="15">
                <a:solidFill>
                  <a:srgbClr val="666666"/>
                </a:solidFill>
                <a:latin typeface="宋体"/>
                <a:cs typeface="宋体"/>
              </a:rPr>
              <a:t>O(n^k)</a:t>
            </a:r>
            <a:endParaRPr sz="9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-12700" y="5700521"/>
            <a:ext cx="46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35">
                <a:solidFill>
                  <a:srgbClr val="C5C5C5"/>
                </a:solidFill>
                <a:latin typeface="宋体"/>
                <a:cs typeface="宋体"/>
              </a:rPr>
              <a:t>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-12700" y="5550661"/>
            <a:ext cx="3604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40">
                <a:solidFill>
                  <a:srgbClr val="C5C5C5"/>
                </a:solidFill>
                <a:latin typeface="宋体"/>
                <a:cs typeface="宋体"/>
              </a:rPr>
              <a:t>........................................................................................................................</a:t>
            </a:r>
            <a:r>
              <a:rPr dirty="0" sz="600" spc="-240">
                <a:solidFill>
                  <a:srgbClr val="C5C5C5"/>
                </a:solidFill>
                <a:latin typeface="宋体"/>
                <a:cs typeface="宋体"/>
              </a:rPr>
              <a:t> </a:t>
            </a:r>
            <a:r>
              <a:rPr dirty="0" baseline="-4629" sz="1800" spc="-15" b="1">
                <a:latin typeface="微软雅黑"/>
                <a:cs typeface="微软雅黑"/>
              </a:rPr>
              <a:t>第2部分</a:t>
            </a:r>
            <a:r>
              <a:rPr dirty="0" baseline="-4629" sz="1800" spc="-82" b="1">
                <a:latin typeface="微软雅黑"/>
                <a:cs typeface="微软雅黑"/>
              </a:rPr>
              <a:t> </a:t>
            </a:r>
            <a:r>
              <a:rPr dirty="0" baseline="-4629" sz="1800" b="1">
                <a:latin typeface="微软雅黑"/>
                <a:cs typeface="微软雅黑"/>
              </a:rPr>
              <a:t>多选题</a:t>
            </a:r>
            <a:endParaRPr baseline="-4629" sz="18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14800" y="5591937"/>
            <a:ext cx="50673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30">
                <a:solidFill>
                  <a:srgbClr val="666666"/>
                </a:solidFill>
                <a:latin typeface="宋体"/>
                <a:cs typeface="宋体"/>
              </a:rPr>
              <a:t>总题数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:</a:t>
            </a:r>
            <a:r>
              <a:rPr dirty="0" sz="900" spc="-30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宋体"/>
                <a:cs typeface="宋体"/>
              </a:rPr>
              <a:t>1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9500" y="5626861"/>
            <a:ext cx="255841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40">
                <a:solidFill>
                  <a:srgbClr val="C5C5C5"/>
                </a:solidFill>
                <a:latin typeface="宋体"/>
                <a:cs typeface="宋体"/>
              </a:rPr>
              <a:t>........................................................................................................................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89500" y="5700521"/>
            <a:ext cx="46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35">
                <a:solidFill>
                  <a:srgbClr val="C5C5C5"/>
                </a:solidFill>
                <a:latin typeface="宋体"/>
                <a:cs typeface="宋体"/>
              </a:rPr>
              <a:t>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6502400"/>
            <a:ext cx="165100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14400" y="6718300"/>
            <a:ext cx="165100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4400" y="6934200"/>
            <a:ext cx="165100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4400" y="7150100"/>
            <a:ext cx="165100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2300" y="5972302"/>
            <a:ext cx="4069715" cy="13462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755"/>
              </a:spcBef>
              <a:buAutoNum type="arabicPeriod" startAt="9"/>
              <a:tabLst>
                <a:tab pos="153670" algn="l"/>
                <a:tab pos="964565" algn="l"/>
              </a:tabLst>
            </a:pPr>
            <a:r>
              <a:rPr dirty="0" sz="950" spc="25" b="1">
                <a:latin typeface="微软雅黑"/>
                <a:cs typeface="微软雅黑"/>
              </a:rPr>
              <a:t>【多选题】	</a:t>
            </a:r>
            <a:r>
              <a:rPr dirty="0" sz="950" spc="-30">
                <a:solidFill>
                  <a:srgbClr val="666666"/>
                </a:solidFill>
                <a:latin typeface="宋体"/>
                <a:cs typeface="宋体"/>
              </a:rPr>
              <a:t>(10</a:t>
            </a:r>
            <a:r>
              <a:rPr dirty="0" sz="950" spc="-50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30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\1-2-9\</a:t>
            </a: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下面关于程序和算法的说法正确的是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（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</a:t>
            </a:r>
            <a:endParaRPr sz="950">
              <a:latin typeface="宋体"/>
              <a:cs typeface="宋体"/>
            </a:endParaRPr>
          </a:p>
          <a:p>
            <a:pPr lvl="1" marL="735330" indent="-126364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35965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算法是个过程，计算机每次求解是针对问题的一个实例求解</a:t>
            </a:r>
            <a:endParaRPr sz="900">
              <a:latin typeface="宋体"/>
              <a:cs typeface="宋体"/>
            </a:endParaRPr>
          </a:p>
          <a:p>
            <a:pPr lvl="1" marL="741680" indent="-132715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2315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算法的每一步骤必须要有确切的含义，必须是清楚的、无二义的。</a:t>
            </a:r>
            <a:endParaRPr sz="900">
              <a:latin typeface="宋体"/>
              <a:cs typeface="宋体"/>
            </a:endParaRPr>
          </a:p>
          <a:p>
            <a:pPr lvl="1" marL="739775" indent="-13081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0410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程序总是在有穷步的运算后终止。</a:t>
            </a:r>
            <a:endParaRPr sz="900">
              <a:latin typeface="宋体"/>
              <a:cs typeface="宋体"/>
            </a:endParaRPr>
          </a:p>
          <a:p>
            <a:pPr lvl="1" marL="744855" indent="-13589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5490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程序是算法用某种程序设计语的具体实现。</a:t>
            </a:r>
            <a:endParaRPr sz="900">
              <a:latin typeface="宋体"/>
              <a:cs typeface="宋体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-12700" y="8138921"/>
            <a:ext cx="46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35">
                <a:solidFill>
                  <a:srgbClr val="C5C5C5"/>
                </a:solidFill>
                <a:latin typeface="宋体"/>
                <a:cs typeface="宋体"/>
              </a:rPr>
              <a:t>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-12700" y="7989061"/>
            <a:ext cx="3604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40">
                <a:solidFill>
                  <a:srgbClr val="C5C5C5"/>
                </a:solidFill>
                <a:latin typeface="宋体"/>
                <a:cs typeface="宋体"/>
              </a:rPr>
              <a:t>........................................................................................................................</a:t>
            </a:r>
            <a:r>
              <a:rPr dirty="0" sz="600" spc="-240">
                <a:solidFill>
                  <a:srgbClr val="C5C5C5"/>
                </a:solidFill>
                <a:latin typeface="宋体"/>
                <a:cs typeface="宋体"/>
              </a:rPr>
              <a:t> </a:t>
            </a:r>
            <a:r>
              <a:rPr dirty="0" baseline="-4629" sz="1800" spc="-15" b="1">
                <a:latin typeface="微软雅黑"/>
                <a:cs typeface="微软雅黑"/>
              </a:rPr>
              <a:t>第3部分</a:t>
            </a:r>
            <a:r>
              <a:rPr dirty="0" baseline="-4629" sz="1800" spc="-82" b="1">
                <a:latin typeface="微软雅黑"/>
                <a:cs typeface="微软雅黑"/>
              </a:rPr>
              <a:t> </a:t>
            </a:r>
            <a:r>
              <a:rPr dirty="0" baseline="-4629" sz="1800" b="1">
                <a:latin typeface="微软雅黑"/>
                <a:cs typeface="微软雅黑"/>
              </a:rPr>
              <a:t>判断题</a:t>
            </a:r>
            <a:endParaRPr baseline="-4629" sz="18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14800" y="8030336"/>
            <a:ext cx="50673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30">
                <a:solidFill>
                  <a:srgbClr val="666666"/>
                </a:solidFill>
                <a:latin typeface="宋体"/>
                <a:cs typeface="宋体"/>
              </a:rPr>
              <a:t>总题数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:</a:t>
            </a:r>
            <a:r>
              <a:rPr dirty="0" sz="900" spc="-30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宋体"/>
                <a:cs typeface="宋体"/>
              </a:rPr>
              <a:t>4</a:t>
            </a:r>
            <a:endParaRPr sz="90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89500" y="8065261"/>
            <a:ext cx="255841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40">
                <a:solidFill>
                  <a:srgbClr val="C5C5C5"/>
                </a:solidFill>
                <a:latin typeface="宋体"/>
                <a:cs typeface="宋体"/>
              </a:rPr>
              <a:t>........................................................................................................................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89500" y="8138921"/>
            <a:ext cx="46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35">
                <a:solidFill>
                  <a:srgbClr val="C5C5C5"/>
                </a:solidFill>
                <a:latin typeface="宋体"/>
                <a:cs typeface="宋体"/>
              </a:rPr>
              <a:t>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2300" y="8410702"/>
            <a:ext cx="4353560" cy="15494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26060" indent="-213995">
              <a:lnSpc>
                <a:spcPct val="100000"/>
              </a:lnSpc>
              <a:spcBef>
                <a:spcPts val="755"/>
              </a:spcBef>
              <a:buAutoNum type="arabicPeriod" startAt="10"/>
              <a:tabLst>
                <a:tab pos="226695" algn="l"/>
              </a:tabLst>
            </a:pPr>
            <a:r>
              <a:rPr dirty="0" sz="950" spc="25" b="1">
                <a:latin typeface="微软雅黑"/>
                <a:cs typeface="微软雅黑"/>
              </a:rPr>
              <a:t>【判断题】</a:t>
            </a:r>
            <a:r>
              <a:rPr dirty="0" sz="950" spc="35" b="1">
                <a:latin typeface="微软雅黑"/>
                <a:cs typeface="微软雅黑"/>
              </a:rPr>
              <a:t> 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\1-2-11\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证明算法不正确，只需给出一个反例，算法不能正确处理即可。(</a:t>
            </a:r>
            <a:r>
              <a:rPr dirty="0" sz="950" spc="-29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150">
                <a:solidFill>
                  <a:srgbClr val="797979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226060" indent="-213995">
              <a:lnSpc>
                <a:spcPct val="100000"/>
              </a:lnSpc>
              <a:spcBef>
                <a:spcPts val="1260"/>
              </a:spcBef>
              <a:buAutoNum type="arabicPeriod" startAt="11"/>
              <a:tabLst>
                <a:tab pos="226695" algn="l"/>
              </a:tabLst>
            </a:pPr>
            <a:r>
              <a:rPr dirty="0" sz="950" spc="25" b="1">
                <a:latin typeface="微软雅黑"/>
                <a:cs typeface="微软雅黑"/>
              </a:rPr>
              <a:t>【判断题】</a:t>
            </a:r>
            <a:r>
              <a:rPr dirty="0" sz="950" spc="35" b="1">
                <a:latin typeface="微软雅黑"/>
                <a:cs typeface="微软雅黑"/>
              </a:rPr>
              <a:t> 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 spc="-10">
                <a:solidFill>
                  <a:srgbClr val="797979"/>
                </a:solidFill>
                <a:latin typeface="宋体"/>
                <a:cs typeface="宋体"/>
              </a:rPr>
              <a:t>\1-1-10\同一算法只有一种形式描述。</a:t>
            </a: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(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150">
                <a:solidFill>
                  <a:srgbClr val="797979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226060" indent="-213995">
              <a:lnSpc>
                <a:spcPct val="100000"/>
              </a:lnSpc>
              <a:spcBef>
                <a:spcPts val="1260"/>
              </a:spcBef>
              <a:buAutoNum type="arabicPeriod" startAt="12"/>
              <a:tabLst>
                <a:tab pos="226695" algn="l"/>
              </a:tabLst>
            </a:pPr>
            <a:r>
              <a:rPr dirty="0" sz="950" spc="25" b="1">
                <a:latin typeface="微软雅黑"/>
                <a:cs typeface="微软雅黑"/>
              </a:rPr>
              <a:t>【判断题】</a:t>
            </a:r>
            <a:r>
              <a:rPr dirty="0" sz="950" spc="35" b="1">
                <a:latin typeface="微软雅黑"/>
                <a:cs typeface="微软雅黑"/>
              </a:rPr>
              <a:t> 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\1-2-10\</a:t>
            </a: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一个问题的同一实例可以有不同的表示形式。(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150">
                <a:solidFill>
                  <a:srgbClr val="797979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09600" y="258064"/>
            <a:ext cx="113284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0">
                <a:latin typeface="宋体"/>
                <a:cs typeface="宋体"/>
              </a:rPr>
              <a:t>算法设计与分析-2022春</a:t>
            </a:r>
            <a:endParaRPr sz="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8916" y="258064"/>
            <a:ext cx="103378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0">
                <a:solidFill>
                  <a:srgbClr val="999999"/>
                </a:solidFill>
                <a:latin typeface="宋体"/>
                <a:cs typeface="宋体"/>
              </a:rPr>
              <a:t>导出时间</a:t>
            </a:r>
            <a:r>
              <a:rPr dirty="0" sz="800" spc="-10">
                <a:solidFill>
                  <a:srgbClr val="999999"/>
                </a:solidFill>
                <a:latin typeface="宋体"/>
                <a:cs typeface="宋体"/>
              </a:rPr>
              <a:t>:</a:t>
            </a:r>
            <a:r>
              <a:rPr dirty="0" sz="800" spc="-335">
                <a:solidFill>
                  <a:srgbClr val="999999"/>
                </a:solidFill>
                <a:latin typeface="宋体"/>
                <a:cs typeface="宋体"/>
              </a:rPr>
              <a:t> </a:t>
            </a:r>
            <a:r>
              <a:rPr dirty="0" sz="800" spc="25">
                <a:solidFill>
                  <a:srgbClr val="999999"/>
                </a:solidFill>
                <a:latin typeface="宋体"/>
                <a:cs typeface="宋体"/>
              </a:rPr>
              <a:t>2022/05/16</a:t>
            </a:r>
            <a:endParaRPr sz="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300" y="689101"/>
            <a:ext cx="4656455" cy="4826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950" b="1">
                <a:latin typeface="微软雅黑"/>
                <a:cs typeface="微软雅黑"/>
              </a:rPr>
              <a:t>13.</a:t>
            </a:r>
            <a:r>
              <a:rPr dirty="0" sz="950" spc="-70" b="1">
                <a:latin typeface="微软雅黑"/>
                <a:cs typeface="微软雅黑"/>
              </a:rPr>
              <a:t> </a:t>
            </a:r>
            <a:r>
              <a:rPr dirty="0" sz="950" spc="25" b="1">
                <a:latin typeface="微软雅黑"/>
                <a:cs typeface="微软雅黑"/>
              </a:rPr>
              <a:t>【判断题】</a:t>
            </a:r>
            <a:r>
              <a:rPr dirty="0" sz="950" spc="40" b="1">
                <a:latin typeface="微软雅黑"/>
                <a:cs typeface="微软雅黑"/>
              </a:rPr>
              <a:t> 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\1-1-9\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算法是一个语句集合，按照顺序执行语句，处理实例，得到正确答案。(</a:t>
            </a:r>
            <a:r>
              <a:rPr dirty="0" sz="950" spc="-29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150">
                <a:solidFill>
                  <a:srgbClr val="797979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2022-05-19T03:00:21Z</dcterms:created>
  <dcterms:modified xsi:type="dcterms:W3CDTF">2022-05-19T03:00:21Z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2022-05-16T00:00:00Z</vt:filetime>
  </property>
  <property fmtid="{D5CDD505-2E9C-101B-9397-08002B2CF9AE}" pid="3" name="Creator">
    <vt:lpwstr>JasperReports Library version 6.12.2-75c5e90a222ab406e416cbf590a5397028a52de3</vt:lpwstr>
  </property>
  <property fmtid="{D5CDD505-2E9C-101B-9397-08002B2CF9AE}" pid="4" name="LastSaved">
    <vt:filetime>2022-05-19T00:00:00Z</vt:filetime>
  </property>
</Properties>
</file>