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5" name="Holder 5"/>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6" name="Holder 6"/>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5" name="Holder 5"/>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6" name="Holder 6"/>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7825" y="2459482"/>
            <a:ext cx="3287077"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1597" y="2459482"/>
            <a:ext cx="3287077"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6" name="Holder 6"/>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7" name="Holder 7"/>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4" name="Holder 4"/>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5" name="Holder 5"/>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3" name="Holder 3"/>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4" name="Holder 4"/>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3946144" y="10306396"/>
            <a:ext cx="96520" cy="167640"/>
          </a:xfrm>
          <a:prstGeom prst="rect">
            <a:avLst/>
          </a:prstGeom>
        </p:spPr>
        <p:txBody>
          <a:bodyPr wrap="square" lIns="0" tIns="0" rIns="0" bIns="0">
            <a:spAutoFit/>
          </a:bodyPr>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5" name="Holder 5"/>
          <p:cNvSpPr>
            <a:spLocks noGrp="1"/>
          </p:cNvSpPr>
          <p:nvPr>
            <p:ph type="dt" idx="6" sz="half"/>
          </p:nvPr>
        </p:nvSpPr>
        <p:spPr>
          <a:xfrm>
            <a:off x="3325876" y="10286983"/>
            <a:ext cx="892175" cy="186690"/>
          </a:xfrm>
          <a:prstGeom prst="rect">
            <a:avLst/>
          </a:prstGeom>
        </p:spPr>
        <p:txBody>
          <a:bodyPr wrap="square" lIns="0" tIns="0" rIns="0" bIns="0">
            <a:spAutoFit/>
          </a:bodyPr>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6" name="Holder 6"/>
          <p:cNvSpPr>
            <a:spLocks noGrp="1"/>
          </p:cNvSpPr>
          <p:nvPr>
            <p:ph type="sldNum" idx="7" sz="quarter"/>
          </p:nvPr>
        </p:nvSpPr>
        <p:spPr>
          <a:xfrm>
            <a:off x="3488944" y="10306396"/>
            <a:ext cx="121920" cy="167640"/>
          </a:xfrm>
          <a:prstGeom prst="rect">
            <a:avLst/>
          </a:prstGeom>
        </p:spPr>
        <p:txBody>
          <a:bodyPr wrap="square" lIns="0" tIns="0" rIns="0" bIns="0">
            <a:spAutoFit/>
          </a:bodyPr>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05279" y="1164081"/>
            <a:ext cx="3333750" cy="345440"/>
          </a:xfrm>
          <a:prstGeom prst="rect">
            <a:avLst/>
          </a:prstGeom>
        </p:spPr>
        <p:txBody>
          <a:bodyPr wrap="square" lIns="0" tIns="12700" rIns="0" bIns="0" rtlCol="0" vert="horz">
            <a:spAutoFit/>
          </a:bodyPr>
          <a:lstStyle/>
          <a:p>
            <a:pPr marL="12700">
              <a:lnSpc>
                <a:spcPct val="100000"/>
              </a:lnSpc>
              <a:spcBef>
                <a:spcPts val="100"/>
              </a:spcBef>
            </a:pPr>
            <a:r>
              <a:rPr dirty="0" sz="2100" b="1">
                <a:latin typeface="Microsoft JhengHei"/>
                <a:cs typeface="Microsoft JhengHei"/>
              </a:rPr>
              <a:t>第三章</a:t>
            </a:r>
            <a:r>
              <a:rPr dirty="0" sz="2100" spc="-114" b="1">
                <a:latin typeface="Microsoft JhengHei"/>
                <a:cs typeface="Microsoft JhengHei"/>
              </a:rPr>
              <a:t> </a:t>
            </a:r>
            <a:r>
              <a:rPr dirty="0" sz="2100" spc="-5" b="1">
                <a:latin typeface="Microsoft JhengHei"/>
                <a:cs typeface="Microsoft JhengHei"/>
              </a:rPr>
              <a:t>贪心策略（30分钟）</a:t>
            </a:r>
            <a:endParaRPr sz="2100">
              <a:latin typeface="Microsoft JhengHei"/>
              <a:cs typeface="Microsoft JhengHei"/>
            </a:endParaRPr>
          </a:p>
        </p:txBody>
      </p:sp>
      <p:sp>
        <p:nvSpPr>
          <p:cNvPr id="3" name="object 3"/>
          <p:cNvSpPr txBox="1"/>
          <p:nvPr/>
        </p:nvSpPr>
        <p:spPr>
          <a:xfrm>
            <a:off x="609600" y="258064"/>
            <a:ext cx="1132840" cy="151130"/>
          </a:xfrm>
          <a:prstGeom prst="rect">
            <a:avLst/>
          </a:prstGeom>
        </p:spPr>
        <p:txBody>
          <a:bodyPr wrap="square" lIns="0" tIns="15875" rIns="0" bIns="0" rtlCol="0" vert="horz">
            <a:spAutoFit/>
          </a:bodyPr>
          <a:lstStyle/>
          <a:p>
            <a:pPr marL="12700">
              <a:lnSpc>
                <a:spcPct val="100000"/>
              </a:lnSpc>
              <a:spcBef>
                <a:spcPts val="125"/>
              </a:spcBef>
            </a:pPr>
            <a:r>
              <a:rPr dirty="0" sz="800" spc="20">
                <a:latin typeface="宋体"/>
                <a:cs typeface="宋体"/>
              </a:rPr>
              <a:t>算法设计与分析-2022春</a:t>
            </a:r>
            <a:endParaRPr sz="800">
              <a:latin typeface="宋体"/>
              <a:cs typeface="宋体"/>
            </a:endParaRPr>
          </a:p>
        </p:txBody>
      </p:sp>
      <p:sp>
        <p:nvSpPr>
          <p:cNvPr id="4" name="object 4"/>
          <p:cNvSpPr txBox="1"/>
          <p:nvPr/>
        </p:nvSpPr>
        <p:spPr>
          <a:xfrm>
            <a:off x="5558916" y="258064"/>
            <a:ext cx="1033780" cy="151130"/>
          </a:xfrm>
          <a:prstGeom prst="rect">
            <a:avLst/>
          </a:prstGeom>
        </p:spPr>
        <p:txBody>
          <a:bodyPr wrap="square" lIns="0" tIns="15875" rIns="0" bIns="0" rtlCol="0" vert="horz">
            <a:spAutoFit/>
          </a:bodyPr>
          <a:lstStyle/>
          <a:p>
            <a:pPr marL="12700">
              <a:lnSpc>
                <a:spcPct val="100000"/>
              </a:lnSpc>
              <a:spcBef>
                <a:spcPts val="125"/>
              </a:spcBef>
            </a:pPr>
            <a:r>
              <a:rPr dirty="0" sz="800" spc="-20">
                <a:solidFill>
                  <a:srgbClr val="999999"/>
                </a:solidFill>
                <a:latin typeface="宋体"/>
                <a:cs typeface="宋体"/>
              </a:rPr>
              <a:t>导出时间</a:t>
            </a:r>
            <a:r>
              <a:rPr dirty="0" sz="800" spc="-10">
                <a:solidFill>
                  <a:srgbClr val="999999"/>
                </a:solidFill>
                <a:latin typeface="宋体"/>
                <a:cs typeface="宋体"/>
              </a:rPr>
              <a:t>:</a:t>
            </a:r>
            <a:r>
              <a:rPr dirty="0" sz="800" spc="-335">
                <a:solidFill>
                  <a:srgbClr val="999999"/>
                </a:solidFill>
                <a:latin typeface="宋体"/>
                <a:cs typeface="宋体"/>
              </a:rPr>
              <a:t> </a:t>
            </a:r>
            <a:r>
              <a:rPr dirty="0" sz="800" spc="25">
                <a:solidFill>
                  <a:srgbClr val="999999"/>
                </a:solidFill>
                <a:latin typeface="宋体"/>
                <a:cs typeface="宋体"/>
              </a:rPr>
              <a:t>2022/05/16</a:t>
            </a:r>
            <a:endParaRPr sz="800">
              <a:latin typeface="宋体"/>
              <a:cs typeface="宋体"/>
            </a:endParaRPr>
          </a:p>
        </p:txBody>
      </p:sp>
      <p:sp>
        <p:nvSpPr>
          <p:cNvPr id="5" name="object 5"/>
          <p:cNvSpPr txBox="1"/>
          <p:nvPr/>
        </p:nvSpPr>
        <p:spPr>
          <a:xfrm>
            <a:off x="-12700" y="2538221"/>
            <a:ext cx="46990" cy="116839"/>
          </a:xfrm>
          <a:prstGeom prst="rect">
            <a:avLst/>
          </a:prstGeom>
        </p:spPr>
        <p:txBody>
          <a:bodyPr wrap="square" lIns="0" tIns="12700" rIns="0" bIns="0" rtlCol="0" vert="horz">
            <a:spAutoFit/>
          </a:bodyPr>
          <a:lstStyle/>
          <a:p>
            <a:pPr marL="12700">
              <a:lnSpc>
                <a:spcPct val="100000"/>
              </a:lnSpc>
              <a:spcBef>
                <a:spcPts val="100"/>
              </a:spcBef>
            </a:pPr>
            <a:r>
              <a:rPr dirty="0" sz="600" spc="-135">
                <a:solidFill>
                  <a:srgbClr val="C5C5C5"/>
                </a:solidFill>
                <a:latin typeface="宋体"/>
                <a:cs typeface="宋体"/>
              </a:rPr>
              <a:t>.</a:t>
            </a:r>
            <a:endParaRPr sz="600">
              <a:latin typeface="宋体"/>
              <a:cs typeface="宋体"/>
            </a:endParaRPr>
          </a:p>
        </p:txBody>
      </p:sp>
      <p:sp>
        <p:nvSpPr>
          <p:cNvPr id="6" name="object 6"/>
          <p:cNvSpPr txBox="1"/>
          <p:nvPr/>
        </p:nvSpPr>
        <p:spPr>
          <a:xfrm>
            <a:off x="-12700" y="2388361"/>
            <a:ext cx="3604260" cy="208279"/>
          </a:xfrm>
          <a:prstGeom prst="rect">
            <a:avLst/>
          </a:prstGeom>
        </p:spPr>
        <p:txBody>
          <a:bodyPr wrap="square" lIns="0" tIns="12700" rIns="0" bIns="0" rtlCol="0" vert="horz">
            <a:spAutoFit/>
          </a:bodyPr>
          <a:lstStyle/>
          <a:p>
            <a:pPr marL="12700">
              <a:lnSpc>
                <a:spcPct val="100000"/>
              </a:lnSpc>
              <a:spcBef>
                <a:spcPts val="100"/>
              </a:spcBef>
            </a:pPr>
            <a:r>
              <a:rPr dirty="0" sz="600" spc="-140">
                <a:solidFill>
                  <a:srgbClr val="C5C5C5"/>
                </a:solidFill>
                <a:latin typeface="宋体"/>
                <a:cs typeface="宋体"/>
              </a:rPr>
              <a:t>........................................................................................................................</a:t>
            </a:r>
            <a:r>
              <a:rPr dirty="0" sz="600" spc="-240">
                <a:solidFill>
                  <a:srgbClr val="C5C5C5"/>
                </a:solidFill>
                <a:latin typeface="宋体"/>
                <a:cs typeface="宋体"/>
              </a:rPr>
              <a:t> </a:t>
            </a:r>
            <a:r>
              <a:rPr dirty="0" baseline="-4629" sz="1800" spc="-7" b="1">
                <a:latin typeface="Microsoft JhengHei"/>
                <a:cs typeface="Microsoft JhengHei"/>
              </a:rPr>
              <a:t>第1部分</a:t>
            </a:r>
            <a:r>
              <a:rPr dirty="0" baseline="-4629" sz="1800" spc="7" b="1">
                <a:latin typeface="Microsoft JhengHei"/>
                <a:cs typeface="Microsoft JhengHei"/>
              </a:rPr>
              <a:t> </a:t>
            </a:r>
            <a:r>
              <a:rPr dirty="0" baseline="-4629" sz="1800" b="1">
                <a:latin typeface="Microsoft JhengHei"/>
                <a:cs typeface="Microsoft JhengHei"/>
              </a:rPr>
              <a:t>单选题</a:t>
            </a:r>
            <a:endParaRPr baseline="-4629" sz="1800">
              <a:latin typeface="Microsoft JhengHei"/>
              <a:cs typeface="Microsoft JhengHei"/>
            </a:endParaRPr>
          </a:p>
        </p:txBody>
      </p:sp>
      <p:sp>
        <p:nvSpPr>
          <p:cNvPr id="7" name="object 7"/>
          <p:cNvSpPr txBox="1"/>
          <p:nvPr/>
        </p:nvSpPr>
        <p:spPr>
          <a:xfrm>
            <a:off x="4114800" y="2429637"/>
            <a:ext cx="572135" cy="167640"/>
          </a:xfrm>
          <a:prstGeom prst="rect">
            <a:avLst/>
          </a:prstGeom>
        </p:spPr>
        <p:txBody>
          <a:bodyPr wrap="square" lIns="0" tIns="16510" rIns="0" bIns="0" rtlCol="0" vert="horz">
            <a:spAutoFit/>
          </a:bodyPr>
          <a:lstStyle/>
          <a:p>
            <a:pPr marL="12700">
              <a:lnSpc>
                <a:spcPct val="100000"/>
              </a:lnSpc>
              <a:spcBef>
                <a:spcPts val="130"/>
              </a:spcBef>
            </a:pPr>
            <a:r>
              <a:rPr dirty="0" sz="900" spc="-30">
                <a:solidFill>
                  <a:srgbClr val="666666"/>
                </a:solidFill>
                <a:latin typeface="宋体"/>
                <a:cs typeface="宋体"/>
              </a:rPr>
              <a:t>总题数</a:t>
            </a:r>
            <a:r>
              <a:rPr dirty="0" sz="900" spc="-15">
                <a:solidFill>
                  <a:srgbClr val="666666"/>
                </a:solidFill>
                <a:latin typeface="宋体"/>
                <a:cs typeface="宋体"/>
              </a:rPr>
              <a:t>:</a:t>
            </a:r>
            <a:r>
              <a:rPr dirty="0" sz="900" spc="-300">
                <a:solidFill>
                  <a:srgbClr val="666666"/>
                </a:solidFill>
                <a:latin typeface="宋体"/>
                <a:cs typeface="宋体"/>
              </a:rPr>
              <a:t> </a:t>
            </a:r>
            <a:r>
              <a:rPr dirty="0" sz="900" spc="60">
                <a:solidFill>
                  <a:srgbClr val="666666"/>
                </a:solidFill>
                <a:latin typeface="宋体"/>
                <a:cs typeface="宋体"/>
              </a:rPr>
              <a:t>11</a:t>
            </a:r>
            <a:endParaRPr sz="900">
              <a:latin typeface="宋体"/>
              <a:cs typeface="宋体"/>
            </a:endParaRPr>
          </a:p>
        </p:txBody>
      </p:sp>
      <p:sp>
        <p:nvSpPr>
          <p:cNvPr id="8" name="object 8"/>
          <p:cNvSpPr txBox="1"/>
          <p:nvPr/>
        </p:nvSpPr>
        <p:spPr>
          <a:xfrm>
            <a:off x="4889500" y="2464561"/>
            <a:ext cx="2558415" cy="116839"/>
          </a:xfrm>
          <a:prstGeom prst="rect">
            <a:avLst/>
          </a:prstGeom>
        </p:spPr>
        <p:txBody>
          <a:bodyPr wrap="square" lIns="0" tIns="12700" rIns="0" bIns="0" rtlCol="0" vert="horz">
            <a:spAutoFit/>
          </a:bodyPr>
          <a:lstStyle/>
          <a:p>
            <a:pPr marL="12700">
              <a:lnSpc>
                <a:spcPct val="100000"/>
              </a:lnSpc>
              <a:spcBef>
                <a:spcPts val="100"/>
              </a:spcBef>
            </a:pPr>
            <a:r>
              <a:rPr dirty="0" sz="600" spc="-140">
                <a:solidFill>
                  <a:srgbClr val="C5C5C5"/>
                </a:solidFill>
                <a:latin typeface="宋体"/>
                <a:cs typeface="宋体"/>
              </a:rPr>
              <a:t>........................................................................................................................</a:t>
            </a:r>
            <a:endParaRPr sz="600">
              <a:latin typeface="宋体"/>
              <a:cs typeface="宋体"/>
            </a:endParaRPr>
          </a:p>
        </p:txBody>
      </p:sp>
      <p:sp>
        <p:nvSpPr>
          <p:cNvPr id="9" name="object 9"/>
          <p:cNvSpPr txBox="1"/>
          <p:nvPr/>
        </p:nvSpPr>
        <p:spPr>
          <a:xfrm>
            <a:off x="4889500" y="2538221"/>
            <a:ext cx="46990" cy="116839"/>
          </a:xfrm>
          <a:prstGeom prst="rect">
            <a:avLst/>
          </a:prstGeom>
        </p:spPr>
        <p:txBody>
          <a:bodyPr wrap="square" lIns="0" tIns="12700" rIns="0" bIns="0" rtlCol="0" vert="horz">
            <a:spAutoFit/>
          </a:bodyPr>
          <a:lstStyle/>
          <a:p>
            <a:pPr marL="12700">
              <a:lnSpc>
                <a:spcPct val="100000"/>
              </a:lnSpc>
              <a:spcBef>
                <a:spcPts val="100"/>
              </a:spcBef>
            </a:pPr>
            <a:r>
              <a:rPr dirty="0" sz="600" spc="-135">
                <a:solidFill>
                  <a:srgbClr val="C5C5C5"/>
                </a:solidFill>
                <a:latin typeface="宋体"/>
                <a:cs typeface="宋体"/>
              </a:rPr>
              <a:t>.</a:t>
            </a:r>
            <a:endParaRPr sz="600">
              <a:latin typeface="宋体"/>
              <a:cs typeface="宋体"/>
            </a:endParaRPr>
          </a:p>
        </p:txBody>
      </p:sp>
      <p:sp>
        <p:nvSpPr>
          <p:cNvPr id="10" name="object 10"/>
          <p:cNvSpPr/>
          <p:nvPr/>
        </p:nvSpPr>
        <p:spPr>
          <a:xfrm>
            <a:off x="914400" y="3340100"/>
            <a:ext cx="165100" cy="165100"/>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914400" y="3556000"/>
            <a:ext cx="165100" cy="165100"/>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914400" y="3771900"/>
            <a:ext cx="165100" cy="165100"/>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914400" y="3987800"/>
            <a:ext cx="165100" cy="165100"/>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914400" y="5219700"/>
            <a:ext cx="165100" cy="165100"/>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914400" y="5435600"/>
            <a:ext cx="165100" cy="165100"/>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914400" y="5651500"/>
            <a:ext cx="165100" cy="165100"/>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914400" y="5867400"/>
            <a:ext cx="165100" cy="165100"/>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914400" y="6921500"/>
            <a:ext cx="165100" cy="165100"/>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914400" y="7137400"/>
            <a:ext cx="165100" cy="165100"/>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914400" y="7353300"/>
            <a:ext cx="165100" cy="165100"/>
          </a:xfrm>
          <a:prstGeom prst="rect">
            <a:avLst/>
          </a:prstGeom>
          <a:blipFill>
            <a:blip r:embed="rId2" cstate="print"/>
            <a:stretch>
              <a:fillRect/>
            </a:stretch>
          </a:blipFill>
        </p:spPr>
        <p:txBody>
          <a:bodyPr wrap="square" lIns="0" tIns="0" rIns="0" bIns="0" rtlCol="0"/>
          <a:lstStyle/>
          <a:p/>
        </p:txBody>
      </p:sp>
      <p:sp>
        <p:nvSpPr>
          <p:cNvPr id="21" name="object 21"/>
          <p:cNvSpPr/>
          <p:nvPr/>
        </p:nvSpPr>
        <p:spPr>
          <a:xfrm>
            <a:off x="914400" y="7569200"/>
            <a:ext cx="165100" cy="165100"/>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914400" y="8623300"/>
            <a:ext cx="165100" cy="165100"/>
          </a:xfrm>
          <a:prstGeom prst="rect">
            <a:avLst/>
          </a:prstGeom>
          <a:blipFill>
            <a:blip r:embed="rId2" cstate="print"/>
            <a:stretch>
              <a:fillRect/>
            </a:stretch>
          </a:blipFill>
        </p:spPr>
        <p:txBody>
          <a:bodyPr wrap="square" lIns="0" tIns="0" rIns="0" bIns="0" rtlCol="0"/>
          <a:lstStyle/>
          <a:p/>
        </p:txBody>
      </p:sp>
      <p:sp>
        <p:nvSpPr>
          <p:cNvPr id="23" name="object 23"/>
          <p:cNvSpPr/>
          <p:nvPr/>
        </p:nvSpPr>
        <p:spPr>
          <a:xfrm>
            <a:off x="914400" y="8839200"/>
            <a:ext cx="165100" cy="165100"/>
          </a:xfrm>
          <a:prstGeom prst="rect">
            <a:avLst/>
          </a:prstGeom>
          <a:blipFill>
            <a:blip r:embed="rId2" cstate="print"/>
            <a:stretch>
              <a:fillRect/>
            </a:stretch>
          </a:blipFill>
        </p:spPr>
        <p:txBody>
          <a:bodyPr wrap="square" lIns="0" tIns="0" rIns="0" bIns="0" rtlCol="0"/>
          <a:lstStyle/>
          <a:p/>
        </p:txBody>
      </p:sp>
      <p:sp>
        <p:nvSpPr>
          <p:cNvPr id="24" name="object 24"/>
          <p:cNvSpPr txBox="1"/>
          <p:nvPr/>
        </p:nvSpPr>
        <p:spPr>
          <a:xfrm>
            <a:off x="622300" y="2810001"/>
            <a:ext cx="6223635" cy="7035800"/>
          </a:xfrm>
          <a:prstGeom prst="rect">
            <a:avLst/>
          </a:prstGeom>
        </p:spPr>
        <p:txBody>
          <a:bodyPr wrap="square" lIns="0" tIns="95885" rIns="0" bIns="0" rtlCol="0" vert="horz">
            <a:spAutoFit/>
          </a:bodyPr>
          <a:lstStyle/>
          <a:p>
            <a:pPr marL="153035" indent="-140970">
              <a:lnSpc>
                <a:spcPct val="100000"/>
              </a:lnSpc>
              <a:spcBef>
                <a:spcPts val="755"/>
              </a:spcBef>
              <a:buAutoNum type="arabicPeriod"/>
              <a:tabLst>
                <a:tab pos="153670" algn="l"/>
                <a:tab pos="964565" algn="l"/>
              </a:tabLst>
            </a:pPr>
            <a:r>
              <a:rPr dirty="0" sz="950" spc="25" b="1">
                <a:latin typeface="Microsoft JhengHei"/>
                <a:cs typeface="Microsoft JhengHei"/>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5">
                <a:solidFill>
                  <a:srgbClr val="797979"/>
                </a:solidFill>
                <a:latin typeface="宋体"/>
                <a:cs typeface="宋体"/>
              </a:rPr>
              <a:t>\3-1-10\背包问题的贪心算法所需的计算时间为</a:t>
            </a:r>
            <a:r>
              <a:rPr dirty="0" sz="950">
                <a:solidFill>
                  <a:srgbClr val="797979"/>
                </a:solidFill>
                <a:latin typeface="宋体"/>
                <a:cs typeface="宋体"/>
              </a:rPr>
              <a:t>(</a:t>
            </a:r>
            <a:r>
              <a:rPr dirty="0" sz="950" spc="-265">
                <a:solidFill>
                  <a:srgbClr val="797979"/>
                </a:solidFill>
                <a:latin typeface="宋体"/>
                <a:cs typeface="宋体"/>
              </a:rPr>
              <a:t> </a:t>
            </a:r>
            <a:r>
              <a:rPr dirty="0" sz="950" spc="-150">
                <a:solidFill>
                  <a:srgbClr val="797979"/>
                </a:solidFill>
                <a:latin typeface="宋体"/>
                <a:cs typeface="宋体"/>
              </a:rPr>
              <a:t>)</a:t>
            </a:r>
            <a:endParaRPr sz="950">
              <a:latin typeface="宋体"/>
              <a:cs typeface="宋体"/>
            </a:endParaRPr>
          </a:p>
          <a:p>
            <a:pPr marL="609600" marR="4879975">
              <a:lnSpc>
                <a:spcPct val="157400"/>
              </a:lnSpc>
            </a:pPr>
            <a:r>
              <a:rPr dirty="0" sz="900" spc="40">
                <a:solidFill>
                  <a:srgbClr val="666666"/>
                </a:solidFill>
                <a:latin typeface="宋体"/>
                <a:cs typeface="宋体"/>
              </a:rPr>
              <a:t>A.O（n2n）  </a:t>
            </a:r>
            <a:r>
              <a:rPr dirty="0" sz="900" spc="25">
                <a:solidFill>
                  <a:srgbClr val="666666"/>
                </a:solidFill>
                <a:latin typeface="宋体"/>
                <a:cs typeface="宋体"/>
              </a:rPr>
              <a:t>B.O（nlogn）  </a:t>
            </a:r>
            <a:r>
              <a:rPr dirty="0" sz="900" spc="35">
                <a:solidFill>
                  <a:srgbClr val="666666"/>
                </a:solidFill>
                <a:latin typeface="宋体"/>
                <a:cs typeface="宋体"/>
              </a:rPr>
              <a:t>C.O（2n）  </a:t>
            </a:r>
            <a:r>
              <a:rPr dirty="0" sz="900" spc="45">
                <a:solidFill>
                  <a:srgbClr val="666666"/>
                </a:solidFill>
                <a:latin typeface="宋体"/>
                <a:cs typeface="宋体"/>
              </a:rPr>
              <a:t>D.O（n）</a:t>
            </a:r>
            <a:endParaRPr sz="900">
              <a:latin typeface="宋体"/>
              <a:cs typeface="宋体"/>
            </a:endParaRPr>
          </a:p>
          <a:p>
            <a:pPr>
              <a:lnSpc>
                <a:spcPct val="100000"/>
              </a:lnSpc>
              <a:spcBef>
                <a:spcPts val="50"/>
              </a:spcBef>
            </a:pPr>
            <a:endParaRPr sz="1050">
              <a:latin typeface="Times New Roman"/>
              <a:cs typeface="Times New Roman"/>
            </a:endParaRPr>
          </a:p>
          <a:p>
            <a:pPr marL="292100">
              <a:lnSpc>
                <a:spcPct val="100000"/>
              </a:lnSpc>
              <a:tabLst>
                <a:tab pos="926465" algn="l"/>
              </a:tabLst>
            </a:pPr>
            <a:r>
              <a:rPr dirty="0" sz="950" spc="25">
                <a:solidFill>
                  <a:srgbClr val="797979"/>
                </a:solidFill>
                <a:latin typeface="宋体"/>
                <a:cs typeface="宋体"/>
              </a:rPr>
              <a:t>参考答案	</a:t>
            </a:r>
            <a:r>
              <a:rPr dirty="0" sz="950" spc="50" b="1">
                <a:solidFill>
                  <a:srgbClr val="797979"/>
                </a:solidFill>
                <a:latin typeface="Microsoft JhengHei"/>
                <a:cs typeface="Microsoft JhengHei"/>
              </a:rPr>
              <a:t>B</a:t>
            </a:r>
            <a:endParaRPr sz="950">
              <a:latin typeface="Microsoft JhengHei"/>
              <a:cs typeface="Microsoft JhengHei"/>
            </a:endParaRPr>
          </a:p>
          <a:p>
            <a:pPr>
              <a:lnSpc>
                <a:spcPct val="100000"/>
              </a:lnSpc>
              <a:spcBef>
                <a:spcPts val="55"/>
              </a:spcBef>
            </a:pPr>
            <a:endParaRPr sz="1050">
              <a:latin typeface="Times New Roman"/>
              <a:cs typeface="Times New Roman"/>
            </a:endParaRPr>
          </a:p>
          <a:p>
            <a:pPr marL="153035" indent="-140970">
              <a:lnSpc>
                <a:spcPct val="100000"/>
              </a:lnSpc>
              <a:buAutoNum type="arabicPeriod" startAt="2"/>
              <a:tabLst>
                <a:tab pos="153670" algn="l"/>
                <a:tab pos="964565" algn="l"/>
              </a:tabLst>
            </a:pPr>
            <a:r>
              <a:rPr dirty="0" sz="950" spc="25" b="1">
                <a:latin typeface="Microsoft JhengHei"/>
                <a:cs typeface="Microsoft JhengHei"/>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marR="5080">
              <a:lnSpc>
                <a:spcPct val="123900"/>
              </a:lnSpc>
              <a:spcBef>
                <a:spcPts val="385"/>
              </a:spcBef>
            </a:pPr>
            <a:r>
              <a:rPr dirty="0" sz="950">
                <a:solidFill>
                  <a:srgbClr val="797979"/>
                </a:solidFill>
                <a:latin typeface="宋体"/>
                <a:cs typeface="宋体"/>
              </a:rPr>
              <a:t>\3-2-11\</a:t>
            </a:r>
            <a:r>
              <a:rPr dirty="0" sz="950" spc="10">
                <a:solidFill>
                  <a:srgbClr val="797979"/>
                </a:solidFill>
                <a:latin typeface="宋体"/>
                <a:cs typeface="宋体"/>
              </a:rPr>
              <a:t>采用贪心算法的最优装载问题的主要计算量在于将集装箱依其重量从小到大排序，故算法的时间复杂 </a:t>
            </a:r>
            <a:r>
              <a:rPr dirty="0" sz="950" spc="-40">
                <a:solidFill>
                  <a:srgbClr val="797979"/>
                </a:solidFill>
                <a:latin typeface="宋体"/>
                <a:cs typeface="宋体"/>
              </a:rPr>
              <a:t>度为</a:t>
            </a:r>
            <a:r>
              <a:rPr dirty="0" sz="950" spc="-20">
                <a:solidFill>
                  <a:srgbClr val="797979"/>
                </a:solidFill>
                <a:latin typeface="宋体"/>
                <a:cs typeface="宋体"/>
              </a:rPr>
              <a:t>(</a:t>
            </a:r>
            <a:r>
              <a:rPr dirty="0" sz="950" spc="-265">
                <a:solidFill>
                  <a:srgbClr val="797979"/>
                </a:solidFill>
                <a:latin typeface="宋体"/>
                <a:cs typeface="宋体"/>
              </a:rPr>
              <a:t> </a:t>
            </a:r>
            <a:r>
              <a:rPr dirty="0" sz="950" spc="-150">
                <a:solidFill>
                  <a:srgbClr val="797979"/>
                </a:solidFill>
                <a:latin typeface="宋体"/>
                <a:cs typeface="宋体"/>
              </a:rPr>
              <a:t>)</a:t>
            </a:r>
            <a:endParaRPr sz="950">
              <a:latin typeface="宋体"/>
              <a:cs typeface="宋体"/>
            </a:endParaRPr>
          </a:p>
          <a:p>
            <a:pPr marL="609600" marR="4879975">
              <a:lnSpc>
                <a:spcPts val="1700"/>
              </a:lnSpc>
              <a:spcBef>
                <a:spcPts val="150"/>
              </a:spcBef>
            </a:pPr>
            <a:r>
              <a:rPr dirty="0" sz="900" spc="40">
                <a:solidFill>
                  <a:srgbClr val="666666"/>
                </a:solidFill>
                <a:latin typeface="宋体"/>
                <a:cs typeface="宋体"/>
              </a:rPr>
              <a:t>A.O（n2n）  </a:t>
            </a:r>
            <a:r>
              <a:rPr dirty="0" sz="900" spc="25">
                <a:solidFill>
                  <a:srgbClr val="666666"/>
                </a:solidFill>
                <a:latin typeface="宋体"/>
                <a:cs typeface="宋体"/>
              </a:rPr>
              <a:t>B.O（nlogn）  </a:t>
            </a:r>
            <a:r>
              <a:rPr dirty="0" sz="900" spc="35">
                <a:solidFill>
                  <a:srgbClr val="666666"/>
                </a:solidFill>
                <a:latin typeface="宋体"/>
                <a:cs typeface="宋体"/>
              </a:rPr>
              <a:t>C.O（2n）  </a:t>
            </a:r>
            <a:r>
              <a:rPr dirty="0" sz="900" spc="45">
                <a:solidFill>
                  <a:srgbClr val="666666"/>
                </a:solidFill>
                <a:latin typeface="宋体"/>
                <a:cs typeface="宋体"/>
              </a:rPr>
              <a:t>D.O（n）</a:t>
            </a:r>
            <a:endParaRPr sz="900">
              <a:latin typeface="宋体"/>
              <a:cs typeface="宋体"/>
            </a:endParaRPr>
          </a:p>
          <a:p>
            <a:pPr marL="292100">
              <a:lnSpc>
                <a:spcPct val="100000"/>
              </a:lnSpc>
              <a:spcBef>
                <a:spcPts val="1100"/>
              </a:spcBef>
              <a:tabLst>
                <a:tab pos="926465" algn="l"/>
              </a:tabLst>
            </a:pPr>
            <a:r>
              <a:rPr dirty="0" sz="950" spc="25">
                <a:solidFill>
                  <a:srgbClr val="797979"/>
                </a:solidFill>
                <a:latin typeface="宋体"/>
                <a:cs typeface="宋体"/>
              </a:rPr>
              <a:t>参考答案	</a:t>
            </a:r>
            <a:r>
              <a:rPr dirty="0" sz="950" spc="50" b="1">
                <a:solidFill>
                  <a:srgbClr val="797979"/>
                </a:solidFill>
                <a:latin typeface="Microsoft JhengHei"/>
                <a:cs typeface="Microsoft JhengHei"/>
              </a:rPr>
              <a:t>B</a:t>
            </a:r>
            <a:endParaRPr sz="950">
              <a:latin typeface="Microsoft JhengHei"/>
              <a:cs typeface="Microsoft JhengHei"/>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3"/>
              <a:tabLst>
                <a:tab pos="153670" algn="l"/>
                <a:tab pos="964565" algn="l"/>
              </a:tabLst>
            </a:pPr>
            <a:r>
              <a:rPr dirty="0" sz="950" spc="25" b="1">
                <a:latin typeface="Microsoft JhengHei"/>
                <a:cs typeface="Microsoft JhengHei"/>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a:solidFill>
                  <a:srgbClr val="797979"/>
                </a:solidFill>
                <a:latin typeface="宋体"/>
                <a:cs typeface="宋体"/>
              </a:rPr>
              <a:t>\3-2-13\</a:t>
            </a:r>
            <a:r>
              <a:rPr dirty="0" sz="950" spc="5">
                <a:solidFill>
                  <a:srgbClr val="797979"/>
                </a:solidFill>
                <a:latin typeface="宋体"/>
                <a:cs typeface="宋体"/>
              </a:rPr>
              <a:t>哈弗曼编码的贪心算法所需的计算时间为</a:t>
            </a:r>
            <a:r>
              <a:rPr dirty="0" sz="950" spc="10">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marR="4879975">
              <a:lnSpc>
                <a:spcPct val="157400"/>
              </a:lnSpc>
              <a:spcBef>
                <a:spcPts val="5"/>
              </a:spcBef>
            </a:pPr>
            <a:r>
              <a:rPr dirty="0" sz="900" spc="40">
                <a:solidFill>
                  <a:srgbClr val="666666"/>
                </a:solidFill>
                <a:latin typeface="宋体"/>
                <a:cs typeface="宋体"/>
              </a:rPr>
              <a:t>A.O（n2n）  </a:t>
            </a:r>
            <a:r>
              <a:rPr dirty="0" sz="900" spc="25">
                <a:solidFill>
                  <a:srgbClr val="666666"/>
                </a:solidFill>
                <a:latin typeface="宋体"/>
                <a:cs typeface="宋体"/>
              </a:rPr>
              <a:t>B.O（nlogn）  </a:t>
            </a:r>
            <a:r>
              <a:rPr dirty="0" sz="900" spc="35">
                <a:solidFill>
                  <a:srgbClr val="666666"/>
                </a:solidFill>
                <a:latin typeface="宋体"/>
                <a:cs typeface="宋体"/>
              </a:rPr>
              <a:t>C.O（2n）  </a:t>
            </a:r>
            <a:r>
              <a:rPr dirty="0" sz="900" spc="45">
                <a:solidFill>
                  <a:srgbClr val="666666"/>
                </a:solidFill>
                <a:latin typeface="宋体"/>
                <a:cs typeface="宋体"/>
              </a:rPr>
              <a:t>D.O（n）</a:t>
            </a:r>
            <a:endParaRPr sz="900">
              <a:latin typeface="宋体"/>
              <a:cs typeface="宋体"/>
            </a:endParaRPr>
          </a:p>
          <a:p>
            <a:pPr>
              <a:lnSpc>
                <a:spcPct val="100000"/>
              </a:lnSpc>
              <a:spcBef>
                <a:spcPts val="50"/>
              </a:spcBef>
            </a:pPr>
            <a:endParaRPr sz="1050">
              <a:latin typeface="Times New Roman"/>
              <a:cs typeface="Times New Roman"/>
            </a:endParaRPr>
          </a:p>
          <a:p>
            <a:pPr marL="292100">
              <a:lnSpc>
                <a:spcPct val="100000"/>
              </a:lnSpc>
              <a:tabLst>
                <a:tab pos="926465" algn="l"/>
              </a:tabLst>
            </a:pPr>
            <a:r>
              <a:rPr dirty="0" sz="950" spc="25">
                <a:solidFill>
                  <a:srgbClr val="797979"/>
                </a:solidFill>
                <a:latin typeface="宋体"/>
                <a:cs typeface="宋体"/>
              </a:rPr>
              <a:t>参考答案	</a:t>
            </a:r>
            <a:r>
              <a:rPr dirty="0" sz="950" spc="50" b="1">
                <a:solidFill>
                  <a:srgbClr val="797979"/>
                </a:solidFill>
                <a:latin typeface="Microsoft JhengHei"/>
                <a:cs typeface="Microsoft JhengHei"/>
              </a:rPr>
              <a:t>B</a:t>
            </a:r>
            <a:endParaRPr sz="950">
              <a:latin typeface="Microsoft JhengHei"/>
              <a:cs typeface="Microsoft JhengHei"/>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4"/>
              <a:tabLst>
                <a:tab pos="153670" algn="l"/>
                <a:tab pos="964565" algn="l"/>
              </a:tabLst>
            </a:pPr>
            <a:r>
              <a:rPr dirty="0" sz="950" spc="25" b="1">
                <a:latin typeface="Microsoft JhengHei"/>
                <a:cs typeface="Microsoft JhengHei"/>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5">
                <a:solidFill>
                  <a:srgbClr val="797979"/>
                </a:solidFill>
                <a:latin typeface="宋体"/>
                <a:cs typeface="宋体"/>
              </a:rPr>
              <a:t>\3-1-6\</a:t>
            </a:r>
            <a:r>
              <a:rPr dirty="0" sz="950">
                <a:solidFill>
                  <a:srgbClr val="797979"/>
                </a:solidFill>
                <a:latin typeface="宋体"/>
                <a:cs typeface="宋体"/>
              </a:rPr>
              <a:t>哈夫曼编码的平均码长最小。</a:t>
            </a:r>
            <a:r>
              <a:rPr dirty="0" sz="950" spc="5">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a:lnSpc>
                <a:spcPct val="100000"/>
              </a:lnSpc>
              <a:spcBef>
                <a:spcPts val="625"/>
              </a:spcBef>
            </a:pPr>
            <a:r>
              <a:rPr dirty="0" sz="900" spc="-20">
                <a:solidFill>
                  <a:srgbClr val="666666"/>
                </a:solidFill>
                <a:latin typeface="宋体"/>
                <a:cs typeface="宋体"/>
              </a:rPr>
              <a:t>A.V</a:t>
            </a:r>
            <a:endParaRPr sz="900">
              <a:latin typeface="宋体"/>
              <a:cs typeface="宋体"/>
            </a:endParaRPr>
          </a:p>
          <a:p>
            <a:pPr marL="609600">
              <a:lnSpc>
                <a:spcPct val="100000"/>
              </a:lnSpc>
              <a:spcBef>
                <a:spcPts val="620"/>
              </a:spcBef>
            </a:pPr>
            <a:r>
              <a:rPr dirty="0" sz="900" spc="-5">
                <a:solidFill>
                  <a:srgbClr val="666666"/>
                </a:solidFill>
                <a:latin typeface="宋体"/>
                <a:cs typeface="宋体"/>
              </a:rPr>
              <a:t>B.X</a:t>
            </a:r>
            <a:endParaRPr sz="900">
              <a:latin typeface="宋体"/>
              <a:cs typeface="宋体"/>
            </a:endParaRPr>
          </a:p>
          <a:p>
            <a:pPr>
              <a:lnSpc>
                <a:spcPct val="100000"/>
              </a:lnSpc>
              <a:spcBef>
                <a:spcPts val="50"/>
              </a:spcBef>
            </a:pPr>
            <a:endParaRPr sz="1050">
              <a:latin typeface="Times New Roman"/>
              <a:cs typeface="Times New Roman"/>
            </a:endParaRPr>
          </a:p>
          <a:p>
            <a:pPr marL="292100">
              <a:lnSpc>
                <a:spcPct val="100000"/>
              </a:lnSpc>
              <a:tabLst>
                <a:tab pos="926465" algn="l"/>
              </a:tabLst>
            </a:pPr>
            <a:r>
              <a:rPr dirty="0" sz="950" spc="25">
                <a:solidFill>
                  <a:srgbClr val="797979"/>
                </a:solidFill>
                <a:latin typeface="宋体"/>
                <a:cs typeface="宋体"/>
              </a:rPr>
              <a:t>参考答案	</a:t>
            </a:r>
            <a:r>
              <a:rPr dirty="0" sz="950" spc="-60" b="1">
                <a:solidFill>
                  <a:srgbClr val="797979"/>
                </a:solidFill>
                <a:latin typeface="Microsoft JhengHei"/>
                <a:cs typeface="Microsoft JhengHei"/>
              </a:rPr>
              <a:t>A</a:t>
            </a:r>
            <a:endParaRPr sz="950">
              <a:latin typeface="Microsoft JhengHei"/>
              <a:cs typeface="Microsoft JhengHei"/>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5"/>
              <a:tabLst>
                <a:tab pos="153670" algn="l"/>
                <a:tab pos="964565" algn="l"/>
              </a:tabLst>
            </a:pPr>
            <a:r>
              <a:rPr dirty="0" sz="950" spc="25" b="1">
                <a:latin typeface="Microsoft JhengHei"/>
                <a:cs typeface="Microsoft JhengHei"/>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5">
                <a:solidFill>
                  <a:srgbClr val="797979"/>
                </a:solidFill>
                <a:latin typeface="宋体"/>
                <a:cs typeface="宋体"/>
              </a:rPr>
              <a:t>\3-1-8\</a:t>
            </a:r>
            <a:r>
              <a:rPr dirty="0" sz="950" spc="20">
                <a:solidFill>
                  <a:srgbClr val="797979"/>
                </a:solidFill>
                <a:latin typeface="宋体"/>
                <a:cs typeface="宋体"/>
              </a:rPr>
              <a:t>如果联通图</a:t>
            </a:r>
            <a:r>
              <a:rPr dirty="0" sz="950" spc="5">
                <a:solidFill>
                  <a:srgbClr val="797979"/>
                </a:solidFill>
                <a:latin typeface="宋体"/>
                <a:cs typeface="宋体"/>
              </a:rPr>
              <a:t>G</a:t>
            </a:r>
            <a:r>
              <a:rPr dirty="0" sz="950" spc="20">
                <a:solidFill>
                  <a:srgbClr val="797979"/>
                </a:solidFill>
                <a:latin typeface="宋体"/>
                <a:cs typeface="宋体"/>
              </a:rPr>
              <a:t>中每条边的权重都是互不相同的，图</a:t>
            </a:r>
            <a:r>
              <a:rPr dirty="0" sz="950" spc="5">
                <a:solidFill>
                  <a:srgbClr val="797979"/>
                </a:solidFill>
                <a:latin typeface="宋体"/>
                <a:cs typeface="宋体"/>
              </a:rPr>
              <a:t>G</a:t>
            </a:r>
            <a:r>
              <a:rPr dirty="0" sz="950" spc="20">
                <a:solidFill>
                  <a:srgbClr val="797979"/>
                </a:solidFill>
                <a:latin typeface="宋体"/>
                <a:cs typeface="宋体"/>
              </a:rPr>
              <a:t>必定只有一颗最小生成树。</a:t>
            </a:r>
            <a:r>
              <a:rPr dirty="0" sz="950" spc="25">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p:txBody>
      </p:sp>
      <p:sp>
        <p:nvSpPr>
          <p:cNvPr id="25" name="object 25"/>
          <p:cNvSpPr/>
          <p:nvPr/>
        </p:nvSpPr>
        <p:spPr>
          <a:xfrm>
            <a:off x="914400" y="9893300"/>
            <a:ext cx="165100" cy="165100"/>
          </a:xfrm>
          <a:prstGeom prst="rect">
            <a:avLst/>
          </a:prstGeom>
          <a:blipFill>
            <a:blip r:embed="rId2" cstate="print"/>
            <a:stretch>
              <a:fillRect/>
            </a:stretch>
          </a:blipFill>
        </p:spPr>
        <p:txBody>
          <a:bodyPr wrap="square" lIns="0" tIns="0" rIns="0" bIns="0" rtlCol="0"/>
          <a:lstStyle/>
          <a:p/>
        </p:txBody>
      </p:sp>
      <p:sp>
        <p:nvSpPr>
          <p:cNvPr id="26" name="object 26"/>
          <p:cNvSpPr txBox="1">
            <a:spLocks noGrp="1"/>
          </p:cNvSpPr>
          <p:nvPr>
            <p:ph type="dt" idx="6" sz="half"/>
          </p:nvPr>
        </p:nvSpPr>
        <p:spPr>
          <a:prstGeom prst="rect"/>
        </p:spPr>
        <p:txBody>
          <a:bodyPr wrap="square" lIns="0" tIns="32384" rIns="0" bIns="0" rtlCol="0" vert="horz">
            <a:spAutoFit/>
          </a:body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27" name="object 27"/>
          <p:cNvSpPr txBox="1">
            <a:spLocks noGrp="1"/>
          </p:cNvSpPr>
          <p:nvPr>
            <p:ph type="sldNum" idx="7" sz="quarter"/>
          </p:nvPr>
        </p:nvSpPr>
        <p:spPr>
          <a:prstGeom prst="rect"/>
        </p:spPr>
        <p:txBody>
          <a:bodyPr wrap="square" lIns="0" tIns="635" rIns="0" bIns="0" rtlCol="0" vert="horz">
            <a:spAutoFit/>
          </a:bodyPr>
          <a:lstStyle/>
          <a:p>
            <a:pPr marL="25400">
              <a:lnSpc>
                <a:spcPct val="100000"/>
              </a:lnSpc>
              <a:spcBef>
                <a:spcPts val="5"/>
              </a:spcBef>
            </a:pPr>
            <a:fld id="{81D60167-4931-47E6-BA6A-407CBD079E47}" type="slidenum">
              <a:rPr dirty="0"/>
              <a:t>1</a:t>
            </a:fld>
          </a:p>
        </p:txBody>
      </p:sp>
      <p:sp>
        <p:nvSpPr>
          <p:cNvPr id="28" name="object 28"/>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258064"/>
            <a:ext cx="1132840" cy="151130"/>
          </a:xfrm>
          <a:prstGeom prst="rect">
            <a:avLst/>
          </a:prstGeom>
        </p:spPr>
        <p:txBody>
          <a:bodyPr wrap="square" lIns="0" tIns="15875" rIns="0" bIns="0" rtlCol="0" vert="horz">
            <a:spAutoFit/>
          </a:bodyPr>
          <a:lstStyle/>
          <a:p>
            <a:pPr marL="12700">
              <a:lnSpc>
                <a:spcPct val="100000"/>
              </a:lnSpc>
              <a:spcBef>
                <a:spcPts val="125"/>
              </a:spcBef>
            </a:pPr>
            <a:r>
              <a:rPr dirty="0" sz="800" spc="20">
                <a:latin typeface="宋体"/>
                <a:cs typeface="宋体"/>
              </a:rPr>
              <a:t>算法设计与分析-2022春</a:t>
            </a:r>
            <a:endParaRPr sz="800">
              <a:latin typeface="宋体"/>
              <a:cs typeface="宋体"/>
            </a:endParaRPr>
          </a:p>
        </p:txBody>
      </p:sp>
      <p:sp>
        <p:nvSpPr>
          <p:cNvPr id="3" name="object 3"/>
          <p:cNvSpPr txBox="1"/>
          <p:nvPr/>
        </p:nvSpPr>
        <p:spPr>
          <a:xfrm>
            <a:off x="5558916" y="258064"/>
            <a:ext cx="1033780" cy="151130"/>
          </a:xfrm>
          <a:prstGeom prst="rect">
            <a:avLst/>
          </a:prstGeom>
        </p:spPr>
        <p:txBody>
          <a:bodyPr wrap="square" lIns="0" tIns="15875" rIns="0" bIns="0" rtlCol="0" vert="horz">
            <a:spAutoFit/>
          </a:bodyPr>
          <a:lstStyle/>
          <a:p>
            <a:pPr marL="12700">
              <a:lnSpc>
                <a:spcPct val="100000"/>
              </a:lnSpc>
              <a:spcBef>
                <a:spcPts val="125"/>
              </a:spcBef>
            </a:pPr>
            <a:r>
              <a:rPr dirty="0" sz="800" spc="-20">
                <a:solidFill>
                  <a:srgbClr val="999999"/>
                </a:solidFill>
                <a:latin typeface="宋体"/>
                <a:cs typeface="宋体"/>
              </a:rPr>
              <a:t>导出时间</a:t>
            </a:r>
            <a:r>
              <a:rPr dirty="0" sz="800" spc="-10">
                <a:solidFill>
                  <a:srgbClr val="999999"/>
                </a:solidFill>
                <a:latin typeface="宋体"/>
                <a:cs typeface="宋体"/>
              </a:rPr>
              <a:t>:</a:t>
            </a:r>
            <a:r>
              <a:rPr dirty="0" sz="800" spc="-335">
                <a:solidFill>
                  <a:srgbClr val="999999"/>
                </a:solidFill>
                <a:latin typeface="宋体"/>
                <a:cs typeface="宋体"/>
              </a:rPr>
              <a:t> </a:t>
            </a:r>
            <a:r>
              <a:rPr dirty="0" sz="800" spc="25">
                <a:solidFill>
                  <a:srgbClr val="999999"/>
                </a:solidFill>
                <a:latin typeface="宋体"/>
                <a:cs typeface="宋体"/>
              </a:rPr>
              <a:t>2022/05/16</a:t>
            </a:r>
            <a:endParaRPr sz="800">
              <a:latin typeface="宋体"/>
              <a:cs typeface="宋体"/>
            </a:endParaRPr>
          </a:p>
        </p:txBody>
      </p:sp>
      <p:sp>
        <p:nvSpPr>
          <p:cNvPr id="4" name="object 4"/>
          <p:cNvSpPr/>
          <p:nvPr/>
        </p:nvSpPr>
        <p:spPr>
          <a:xfrm>
            <a:off x="914400" y="850900"/>
            <a:ext cx="165100" cy="16510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14400" y="1905000"/>
            <a:ext cx="165100" cy="16510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914400" y="2120900"/>
            <a:ext cx="165100" cy="165100"/>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914400" y="2336800"/>
            <a:ext cx="165100" cy="165100"/>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914400" y="2552700"/>
            <a:ext cx="165100" cy="165100"/>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914400" y="3606800"/>
            <a:ext cx="165100" cy="165100"/>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914400" y="3822700"/>
            <a:ext cx="165100" cy="165100"/>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914400" y="4038600"/>
            <a:ext cx="165100" cy="165100"/>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914400" y="4254500"/>
            <a:ext cx="165100" cy="165100"/>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914400" y="5308600"/>
            <a:ext cx="165100" cy="165100"/>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914400" y="5524500"/>
            <a:ext cx="165100" cy="165100"/>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914400" y="6578600"/>
            <a:ext cx="165100" cy="165100"/>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914400" y="6794500"/>
            <a:ext cx="165100" cy="165100"/>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914400" y="7010400"/>
            <a:ext cx="165100" cy="165100"/>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914400" y="7226300"/>
            <a:ext cx="165100" cy="165100"/>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914400" y="8280400"/>
            <a:ext cx="165100" cy="165100"/>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914400" y="8496300"/>
            <a:ext cx="165100" cy="165100"/>
          </a:xfrm>
          <a:prstGeom prst="rect">
            <a:avLst/>
          </a:prstGeom>
          <a:blipFill>
            <a:blip r:embed="rId2" cstate="print"/>
            <a:stretch>
              <a:fillRect/>
            </a:stretch>
          </a:blipFill>
        </p:spPr>
        <p:txBody>
          <a:bodyPr wrap="square" lIns="0" tIns="0" rIns="0" bIns="0" rtlCol="0"/>
          <a:lstStyle/>
          <a:p/>
        </p:txBody>
      </p:sp>
      <p:sp>
        <p:nvSpPr>
          <p:cNvPr id="21" name="object 21"/>
          <p:cNvSpPr/>
          <p:nvPr/>
        </p:nvSpPr>
        <p:spPr>
          <a:xfrm>
            <a:off x="914400" y="8712200"/>
            <a:ext cx="165100" cy="165100"/>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914400" y="8928100"/>
            <a:ext cx="165100" cy="165100"/>
          </a:xfrm>
          <a:prstGeom prst="rect">
            <a:avLst/>
          </a:prstGeom>
          <a:blipFill>
            <a:blip r:embed="rId2" cstate="print"/>
            <a:stretch>
              <a:fillRect/>
            </a:stretch>
          </a:blipFill>
        </p:spPr>
        <p:txBody>
          <a:bodyPr wrap="square" lIns="0" tIns="0" rIns="0" bIns="0" rtlCol="0"/>
          <a:lstStyle/>
          <a:p/>
        </p:txBody>
      </p:sp>
      <p:sp>
        <p:nvSpPr>
          <p:cNvPr id="23" name="object 23"/>
          <p:cNvSpPr txBox="1"/>
          <p:nvPr/>
        </p:nvSpPr>
        <p:spPr>
          <a:xfrm>
            <a:off x="622300" y="561848"/>
            <a:ext cx="3778250" cy="9373235"/>
          </a:xfrm>
          <a:prstGeom prst="rect">
            <a:avLst/>
          </a:prstGeom>
        </p:spPr>
        <p:txBody>
          <a:bodyPr wrap="square" lIns="0" tIns="91440" rIns="0" bIns="0" rtlCol="0" vert="horz">
            <a:spAutoFit/>
          </a:bodyPr>
          <a:lstStyle/>
          <a:p>
            <a:pPr marL="609600">
              <a:lnSpc>
                <a:spcPct val="100000"/>
              </a:lnSpc>
              <a:spcBef>
                <a:spcPts val="720"/>
              </a:spcBef>
            </a:pPr>
            <a:r>
              <a:rPr dirty="0" sz="900" spc="-20">
                <a:solidFill>
                  <a:srgbClr val="666666"/>
                </a:solidFill>
                <a:latin typeface="宋体"/>
                <a:cs typeface="宋体"/>
              </a:rPr>
              <a:t>A.V</a:t>
            </a:r>
            <a:endParaRPr sz="900">
              <a:latin typeface="宋体"/>
              <a:cs typeface="宋体"/>
            </a:endParaRPr>
          </a:p>
          <a:p>
            <a:pPr marL="609600">
              <a:lnSpc>
                <a:spcPct val="100000"/>
              </a:lnSpc>
              <a:spcBef>
                <a:spcPts val="620"/>
              </a:spcBef>
            </a:pPr>
            <a:r>
              <a:rPr dirty="0" sz="900" spc="-5">
                <a:solidFill>
                  <a:srgbClr val="666666"/>
                </a:solidFill>
                <a:latin typeface="宋体"/>
                <a:cs typeface="宋体"/>
              </a:rPr>
              <a:t>B.X</a:t>
            </a:r>
            <a:endParaRPr sz="900">
              <a:latin typeface="宋体"/>
              <a:cs typeface="宋体"/>
            </a:endParaRPr>
          </a:p>
          <a:p>
            <a:pPr>
              <a:lnSpc>
                <a:spcPct val="100000"/>
              </a:lnSpc>
              <a:spcBef>
                <a:spcPts val="45"/>
              </a:spcBef>
            </a:pPr>
            <a:endParaRPr sz="1050">
              <a:latin typeface="Times New Roman"/>
              <a:cs typeface="Times New Roman"/>
            </a:endParaRPr>
          </a:p>
          <a:p>
            <a:pPr marL="292100">
              <a:lnSpc>
                <a:spcPct val="100000"/>
              </a:lnSpc>
              <a:spcBef>
                <a:spcPts val="5"/>
              </a:spcBef>
              <a:tabLst>
                <a:tab pos="926465" algn="l"/>
              </a:tabLst>
            </a:pPr>
            <a:r>
              <a:rPr dirty="0" sz="950" spc="25">
                <a:solidFill>
                  <a:srgbClr val="797979"/>
                </a:solidFill>
                <a:latin typeface="宋体"/>
                <a:cs typeface="宋体"/>
              </a:rPr>
              <a:t>参考答案	</a:t>
            </a:r>
            <a:r>
              <a:rPr dirty="0" sz="950" spc="-60" b="1">
                <a:solidFill>
                  <a:srgbClr val="797979"/>
                </a:solidFill>
                <a:latin typeface="Microsoft JhengHei"/>
                <a:cs typeface="Microsoft JhengHei"/>
              </a:rPr>
              <a:t>A</a:t>
            </a:r>
            <a:endParaRPr sz="950">
              <a:latin typeface="Microsoft JhengHei"/>
              <a:cs typeface="Microsoft JhengHei"/>
            </a:endParaRPr>
          </a:p>
          <a:p>
            <a:pPr marL="153035" indent="-140970">
              <a:lnSpc>
                <a:spcPct val="100000"/>
              </a:lnSpc>
              <a:spcBef>
                <a:spcPts val="1260"/>
              </a:spcBef>
              <a:buAutoNum type="arabicPeriod" startAt="6"/>
              <a:tabLst>
                <a:tab pos="153670" algn="l"/>
                <a:tab pos="964565" algn="l"/>
              </a:tabLst>
            </a:pPr>
            <a:r>
              <a:rPr dirty="0" sz="950" spc="25" b="1">
                <a:latin typeface="Microsoft JhengHei"/>
                <a:cs typeface="Microsoft JhengHei"/>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5">
                <a:solidFill>
                  <a:srgbClr val="797979"/>
                </a:solidFill>
                <a:latin typeface="宋体"/>
                <a:cs typeface="宋体"/>
              </a:rPr>
              <a:t>\3-2-14\</a:t>
            </a:r>
            <a:r>
              <a:rPr dirty="0" sz="950">
                <a:solidFill>
                  <a:srgbClr val="797979"/>
                </a:solidFill>
                <a:latin typeface="宋体"/>
                <a:cs typeface="宋体"/>
              </a:rPr>
              <a:t>下面是贪心算法的基本要素的是</a:t>
            </a:r>
            <a:r>
              <a:rPr dirty="0" sz="950" spc="5">
                <a:solidFill>
                  <a:srgbClr val="797979"/>
                </a:solidFill>
                <a:latin typeface="宋体"/>
                <a:cs typeface="宋体"/>
              </a:rPr>
              <a:t>（</a:t>
            </a:r>
            <a:r>
              <a:rPr dirty="0" sz="950" spc="-260">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marR="2370455">
              <a:lnSpc>
                <a:spcPct val="157400"/>
              </a:lnSpc>
            </a:pPr>
            <a:r>
              <a:rPr dirty="0" sz="900" spc="-15">
                <a:solidFill>
                  <a:srgbClr val="666666"/>
                </a:solidFill>
                <a:latin typeface="宋体"/>
                <a:cs typeface="宋体"/>
              </a:rPr>
              <a:t>A.</a:t>
            </a:r>
            <a:r>
              <a:rPr dirty="0" sz="900" spc="-25">
                <a:solidFill>
                  <a:srgbClr val="666666"/>
                </a:solidFill>
                <a:latin typeface="宋体"/>
                <a:cs typeface="宋体"/>
              </a:rPr>
              <a:t>重叠子问题 </a:t>
            </a:r>
            <a:r>
              <a:rPr dirty="0" sz="900" spc="-10">
                <a:solidFill>
                  <a:srgbClr val="666666"/>
                </a:solidFill>
                <a:latin typeface="宋体"/>
                <a:cs typeface="宋体"/>
              </a:rPr>
              <a:t>B.</a:t>
            </a:r>
            <a:r>
              <a:rPr dirty="0" sz="900" spc="-15">
                <a:solidFill>
                  <a:srgbClr val="666666"/>
                </a:solidFill>
                <a:latin typeface="宋体"/>
                <a:cs typeface="宋体"/>
              </a:rPr>
              <a:t>构造最优解 </a:t>
            </a:r>
            <a:r>
              <a:rPr dirty="0" sz="900" spc="-15">
                <a:solidFill>
                  <a:srgbClr val="666666"/>
                </a:solidFill>
                <a:latin typeface="宋体"/>
                <a:cs typeface="宋体"/>
              </a:rPr>
              <a:t>C.贪心选择性质  </a:t>
            </a:r>
            <a:r>
              <a:rPr dirty="0" sz="900" spc="-5">
                <a:solidFill>
                  <a:srgbClr val="666666"/>
                </a:solidFill>
                <a:latin typeface="宋体"/>
                <a:cs typeface="宋体"/>
              </a:rPr>
              <a:t>D.</a:t>
            </a:r>
            <a:r>
              <a:rPr dirty="0" sz="900" spc="-10">
                <a:solidFill>
                  <a:srgbClr val="666666"/>
                </a:solidFill>
                <a:latin typeface="宋体"/>
                <a:cs typeface="宋体"/>
              </a:rPr>
              <a:t>定义最优解</a:t>
            </a:r>
            <a:endParaRPr sz="900">
              <a:latin typeface="宋体"/>
              <a:cs typeface="宋体"/>
            </a:endParaRPr>
          </a:p>
          <a:p>
            <a:pPr>
              <a:lnSpc>
                <a:spcPct val="100000"/>
              </a:lnSpc>
              <a:spcBef>
                <a:spcPts val="50"/>
              </a:spcBef>
            </a:pPr>
            <a:endParaRPr sz="1050">
              <a:latin typeface="Times New Roman"/>
              <a:cs typeface="Times New Roman"/>
            </a:endParaRPr>
          </a:p>
          <a:p>
            <a:pPr marL="292100">
              <a:lnSpc>
                <a:spcPct val="100000"/>
              </a:lnSpc>
              <a:tabLst>
                <a:tab pos="926465" algn="l"/>
              </a:tabLst>
            </a:pPr>
            <a:r>
              <a:rPr dirty="0" sz="950" spc="25">
                <a:solidFill>
                  <a:srgbClr val="797979"/>
                </a:solidFill>
                <a:latin typeface="宋体"/>
                <a:cs typeface="宋体"/>
              </a:rPr>
              <a:t>参考答案	</a:t>
            </a:r>
            <a:r>
              <a:rPr dirty="0" sz="950" b="1">
                <a:solidFill>
                  <a:srgbClr val="797979"/>
                </a:solidFill>
                <a:latin typeface="Microsoft JhengHei"/>
                <a:cs typeface="Microsoft JhengHei"/>
              </a:rPr>
              <a:t>C</a:t>
            </a:r>
            <a:endParaRPr sz="950">
              <a:latin typeface="Microsoft JhengHei"/>
              <a:cs typeface="Microsoft JhengHei"/>
            </a:endParaRPr>
          </a:p>
          <a:p>
            <a:pPr>
              <a:lnSpc>
                <a:spcPct val="100000"/>
              </a:lnSpc>
              <a:spcBef>
                <a:spcPts val="50"/>
              </a:spcBef>
            </a:pPr>
            <a:endParaRPr sz="1050">
              <a:latin typeface="Times New Roman"/>
              <a:cs typeface="Times New Roman"/>
            </a:endParaRPr>
          </a:p>
          <a:p>
            <a:pPr marL="153035" indent="-140970">
              <a:lnSpc>
                <a:spcPct val="100000"/>
              </a:lnSpc>
              <a:spcBef>
                <a:spcPts val="5"/>
              </a:spcBef>
              <a:buAutoNum type="arabicPeriod" startAt="7"/>
              <a:tabLst>
                <a:tab pos="153670" algn="l"/>
                <a:tab pos="964565" algn="l"/>
              </a:tabLst>
            </a:pPr>
            <a:r>
              <a:rPr dirty="0" sz="950" spc="25" b="1">
                <a:latin typeface="Microsoft JhengHei"/>
                <a:cs typeface="Microsoft JhengHei"/>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algn="just" marL="304800">
              <a:lnSpc>
                <a:spcPct val="100000"/>
              </a:lnSpc>
              <a:spcBef>
                <a:spcPts val="660"/>
              </a:spcBef>
            </a:pPr>
            <a:r>
              <a:rPr dirty="0" sz="950" spc="-5">
                <a:solidFill>
                  <a:srgbClr val="797979"/>
                </a:solidFill>
                <a:latin typeface="宋体"/>
                <a:cs typeface="宋体"/>
              </a:rPr>
              <a:t>\3-1-4\</a:t>
            </a:r>
            <a:r>
              <a:rPr dirty="0" sz="950">
                <a:solidFill>
                  <a:srgbClr val="797979"/>
                </a:solidFill>
                <a:latin typeface="宋体"/>
                <a:cs typeface="宋体"/>
              </a:rPr>
              <a:t>使目标函数最大（小）的解是问题的。</a:t>
            </a:r>
            <a:r>
              <a:rPr dirty="0" sz="950" spc="5">
                <a:solidFill>
                  <a:srgbClr val="797979"/>
                </a:solidFill>
                <a:latin typeface="宋体"/>
                <a:cs typeface="宋体"/>
              </a:rPr>
              <a:t>（</a:t>
            </a:r>
            <a:r>
              <a:rPr dirty="0" sz="950" spc="-260">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algn="just" marL="609600" marR="2707640">
              <a:lnSpc>
                <a:spcPct val="157400"/>
              </a:lnSpc>
            </a:pPr>
            <a:r>
              <a:rPr dirty="0" sz="900" spc="-25">
                <a:solidFill>
                  <a:srgbClr val="666666"/>
                </a:solidFill>
                <a:latin typeface="宋体"/>
                <a:cs typeface="宋体"/>
              </a:rPr>
              <a:t>A.最优解  </a:t>
            </a:r>
            <a:r>
              <a:rPr dirty="0" sz="900" spc="-20">
                <a:solidFill>
                  <a:srgbClr val="666666"/>
                </a:solidFill>
                <a:latin typeface="宋体"/>
                <a:cs typeface="宋体"/>
              </a:rPr>
              <a:t>B.最大解  </a:t>
            </a:r>
            <a:r>
              <a:rPr dirty="0" sz="900" spc="-20">
                <a:solidFill>
                  <a:srgbClr val="666666"/>
                </a:solidFill>
                <a:latin typeface="宋体"/>
                <a:cs typeface="宋体"/>
              </a:rPr>
              <a:t>C.可行解  </a:t>
            </a:r>
            <a:r>
              <a:rPr dirty="0" sz="900" spc="-10">
                <a:solidFill>
                  <a:srgbClr val="666666"/>
                </a:solidFill>
                <a:latin typeface="宋体"/>
                <a:cs typeface="宋体"/>
              </a:rPr>
              <a:t>D.最小解</a:t>
            </a:r>
            <a:endParaRPr sz="900">
              <a:latin typeface="宋体"/>
              <a:cs typeface="宋体"/>
            </a:endParaRPr>
          </a:p>
          <a:p>
            <a:pPr>
              <a:lnSpc>
                <a:spcPct val="100000"/>
              </a:lnSpc>
              <a:spcBef>
                <a:spcPts val="50"/>
              </a:spcBef>
            </a:pPr>
            <a:endParaRPr sz="1050">
              <a:latin typeface="Times New Roman"/>
              <a:cs typeface="Times New Roman"/>
            </a:endParaRPr>
          </a:p>
          <a:p>
            <a:pPr algn="just" marL="292100">
              <a:lnSpc>
                <a:spcPct val="100000"/>
              </a:lnSpc>
            </a:pPr>
            <a:r>
              <a:rPr dirty="0" sz="950" spc="25">
                <a:solidFill>
                  <a:srgbClr val="797979"/>
                </a:solidFill>
                <a:latin typeface="宋体"/>
                <a:cs typeface="宋体"/>
              </a:rPr>
              <a:t>参考答案</a:t>
            </a:r>
            <a:r>
              <a:rPr dirty="0" sz="950" spc="120">
                <a:solidFill>
                  <a:srgbClr val="797979"/>
                </a:solidFill>
                <a:latin typeface="宋体"/>
                <a:cs typeface="宋体"/>
              </a:rPr>
              <a:t> </a:t>
            </a:r>
            <a:r>
              <a:rPr dirty="0" sz="950" spc="-60" b="1">
                <a:solidFill>
                  <a:srgbClr val="797979"/>
                </a:solidFill>
                <a:latin typeface="Microsoft JhengHei"/>
                <a:cs typeface="Microsoft JhengHei"/>
              </a:rPr>
              <a:t>A</a:t>
            </a:r>
            <a:endParaRPr sz="950">
              <a:latin typeface="Microsoft JhengHei"/>
              <a:cs typeface="Microsoft JhengHei"/>
            </a:endParaRPr>
          </a:p>
          <a:p>
            <a:pPr>
              <a:lnSpc>
                <a:spcPct val="100000"/>
              </a:lnSpc>
              <a:spcBef>
                <a:spcPts val="55"/>
              </a:spcBef>
            </a:pPr>
            <a:endParaRPr sz="1050">
              <a:latin typeface="Times New Roman"/>
              <a:cs typeface="Times New Roman"/>
            </a:endParaRPr>
          </a:p>
          <a:p>
            <a:pPr marL="153035" indent="-140970">
              <a:lnSpc>
                <a:spcPct val="100000"/>
              </a:lnSpc>
              <a:buAutoNum type="arabicPeriod" startAt="8"/>
              <a:tabLst>
                <a:tab pos="153670" algn="l"/>
                <a:tab pos="964565" algn="l"/>
              </a:tabLst>
            </a:pPr>
            <a:r>
              <a:rPr dirty="0" sz="950" spc="25" b="1">
                <a:latin typeface="Microsoft JhengHei"/>
                <a:cs typeface="Microsoft JhengHei"/>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10">
                <a:solidFill>
                  <a:srgbClr val="797979"/>
                </a:solidFill>
                <a:latin typeface="宋体"/>
                <a:cs typeface="宋体"/>
              </a:rPr>
              <a:t>\3-1-7\负权的单源最短路问题可以使用Dijkstra算法求解。</a:t>
            </a:r>
            <a:r>
              <a:rPr dirty="0" sz="950" spc="-5">
                <a:solidFill>
                  <a:srgbClr val="797979"/>
                </a:solidFill>
                <a:latin typeface="宋体"/>
                <a:cs typeface="宋体"/>
              </a:rPr>
              <a:t>（</a:t>
            </a:r>
            <a:r>
              <a:rPr dirty="0" sz="950" spc="-254">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lvl="1" marL="735330" indent="-126364">
              <a:lnSpc>
                <a:spcPct val="100000"/>
              </a:lnSpc>
              <a:spcBef>
                <a:spcPts val="620"/>
              </a:spcBef>
              <a:buAutoNum type="alphaUcPeriod"/>
              <a:tabLst>
                <a:tab pos="735965" algn="l"/>
              </a:tabLst>
            </a:pPr>
            <a:r>
              <a:rPr dirty="0" sz="900" spc="65">
                <a:solidFill>
                  <a:srgbClr val="666666"/>
                </a:solidFill>
                <a:latin typeface="宋体"/>
                <a:cs typeface="宋体"/>
              </a:rPr>
              <a:t>V</a:t>
            </a:r>
            <a:endParaRPr sz="900">
              <a:latin typeface="宋体"/>
              <a:cs typeface="宋体"/>
            </a:endParaRPr>
          </a:p>
          <a:p>
            <a:pPr lvl="1" marL="741680" indent="-132715">
              <a:lnSpc>
                <a:spcPct val="100000"/>
              </a:lnSpc>
              <a:spcBef>
                <a:spcPts val="620"/>
              </a:spcBef>
              <a:buAutoNum type="alphaUcPeriod"/>
              <a:tabLst>
                <a:tab pos="742315" algn="l"/>
              </a:tabLst>
            </a:pPr>
            <a:r>
              <a:rPr dirty="0" sz="900" spc="65">
                <a:solidFill>
                  <a:srgbClr val="666666"/>
                </a:solidFill>
                <a:latin typeface="宋体"/>
                <a:cs typeface="宋体"/>
              </a:rPr>
              <a:t>X</a:t>
            </a:r>
            <a:endParaRPr sz="900">
              <a:latin typeface="宋体"/>
              <a:cs typeface="宋体"/>
            </a:endParaRPr>
          </a:p>
          <a:p>
            <a:pPr lvl="1">
              <a:lnSpc>
                <a:spcPct val="100000"/>
              </a:lnSpc>
              <a:spcBef>
                <a:spcPts val="50"/>
              </a:spcBef>
              <a:buClr>
                <a:srgbClr val="666666"/>
              </a:buClr>
              <a:buFont typeface=""/>
              <a:buAutoNum type="alphaUcPeriod"/>
            </a:pPr>
            <a:endParaRPr sz="1050">
              <a:latin typeface="Times New Roman"/>
              <a:cs typeface="Times New Roman"/>
            </a:endParaRPr>
          </a:p>
          <a:p>
            <a:pPr algn="just" marL="292100">
              <a:lnSpc>
                <a:spcPct val="100000"/>
              </a:lnSpc>
            </a:pPr>
            <a:r>
              <a:rPr dirty="0" sz="950" spc="25">
                <a:solidFill>
                  <a:srgbClr val="797979"/>
                </a:solidFill>
                <a:latin typeface="宋体"/>
                <a:cs typeface="宋体"/>
              </a:rPr>
              <a:t>参考答案</a:t>
            </a:r>
            <a:r>
              <a:rPr dirty="0" sz="950" spc="120">
                <a:solidFill>
                  <a:srgbClr val="797979"/>
                </a:solidFill>
                <a:latin typeface="宋体"/>
                <a:cs typeface="宋体"/>
              </a:rPr>
              <a:t> </a:t>
            </a:r>
            <a:r>
              <a:rPr dirty="0" sz="950" spc="50" b="1">
                <a:solidFill>
                  <a:srgbClr val="797979"/>
                </a:solidFill>
                <a:latin typeface="Microsoft JhengHei"/>
                <a:cs typeface="Microsoft JhengHei"/>
              </a:rPr>
              <a:t>B</a:t>
            </a:r>
            <a:endParaRPr sz="950">
              <a:latin typeface="Microsoft JhengHei"/>
              <a:cs typeface="Microsoft JhengHei"/>
            </a:endParaRPr>
          </a:p>
          <a:p>
            <a:pPr>
              <a:lnSpc>
                <a:spcPct val="100000"/>
              </a:lnSpc>
              <a:spcBef>
                <a:spcPts val="55"/>
              </a:spcBef>
            </a:pPr>
            <a:endParaRPr sz="1050">
              <a:latin typeface="Times New Roman"/>
              <a:cs typeface="Times New Roman"/>
            </a:endParaRPr>
          </a:p>
          <a:p>
            <a:pPr marL="153035" indent="-140970">
              <a:lnSpc>
                <a:spcPct val="100000"/>
              </a:lnSpc>
              <a:buAutoNum type="arabicPeriod" startAt="10"/>
              <a:tabLst>
                <a:tab pos="153670" algn="l"/>
                <a:tab pos="964565" algn="l"/>
              </a:tabLst>
            </a:pPr>
            <a:r>
              <a:rPr dirty="0" sz="950" spc="25" b="1">
                <a:latin typeface="Microsoft JhengHei"/>
                <a:cs typeface="Microsoft JhengHei"/>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10">
                <a:solidFill>
                  <a:srgbClr val="797979"/>
                </a:solidFill>
                <a:latin typeface="宋体"/>
                <a:cs typeface="宋体"/>
              </a:rPr>
              <a:t>\3-1-12\</a:t>
            </a:r>
            <a:r>
              <a:rPr dirty="0" sz="950" spc="-15">
                <a:solidFill>
                  <a:srgbClr val="797979"/>
                </a:solidFill>
                <a:latin typeface="宋体"/>
                <a:cs typeface="宋体"/>
              </a:rPr>
              <a:t>下面问题</a:t>
            </a:r>
            <a:r>
              <a:rPr dirty="0" sz="950" spc="-10">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）不能使用贪心法解决。</a:t>
            </a:r>
            <a:endParaRPr sz="950">
              <a:latin typeface="宋体"/>
              <a:cs typeface="宋体"/>
            </a:endParaRPr>
          </a:p>
          <a:p>
            <a:pPr marL="609600" marR="2027555">
              <a:lnSpc>
                <a:spcPct val="157400"/>
              </a:lnSpc>
            </a:pPr>
            <a:r>
              <a:rPr dirty="0" sz="900" spc="-15">
                <a:solidFill>
                  <a:srgbClr val="666666"/>
                </a:solidFill>
                <a:latin typeface="宋体"/>
                <a:cs typeface="宋体"/>
              </a:rPr>
              <a:t>A.</a:t>
            </a:r>
            <a:r>
              <a:rPr dirty="0" sz="900" spc="-20">
                <a:solidFill>
                  <a:srgbClr val="666666"/>
                </a:solidFill>
                <a:latin typeface="宋体"/>
                <a:cs typeface="宋体"/>
              </a:rPr>
              <a:t>单源最短路径问题 </a:t>
            </a:r>
            <a:r>
              <a:rPr dirty="0" sz="900" spc="5">
                <a:solidFill>
                  <a:srgbClr val="666666"/>
                </a:solidFill>
                <a:latin typeface="宋体"/>
                <a:cs typeface="宋体"/>
              </a:rPr>
              <a:t>B.N</a:t>
            </a:r>
            <a:r>
              <a:rPr dirty="0" sz="900" spc="20">
                <a:solidFill>
                  <a:srgbClr val="666666"/>
                </a:solidFill>
                <a:latin typeface="宋体"/>
                <a:cs typeface="宋体"/>
              </a:rPr>
              <a:t>皇后问题 </a:t>
            </a:r>
            <a:r>
              <a:rPr dirty="0" sz="900" spc="-15">
                <a:solidFill>
                  <a:srgbClr val="666666"/>
                </a:solidFill>
                <a:latin typeface="宋体"/>
                <a:cs typeface="宋体"/>
              </a:rPr>
              <a:t>C.最小花费生成树问题  </a:t>
            </a:r>
            <a:r>
              <a:rPr dirty="0" sz="900" spc="-5">
                <a:solidFill>
                  <a:srgbClr val="666666"/>
                </a:solidFill>
                <a:latin typeface="宋体"/>
                <a:cs typeface="宋体"/>
              </a:rPr>
              <a:t>D.</a:t>
            </a:r>
            <a:r>
              <a:rPr dirty="0" sz="900" spc="-10">
                <a:solidFill>
                  <a:srgbClr val="666666"/>
                </a:solidFill>
                <a:latin typeface="宋体"/>
                <a:cs typeface="宋体"/>
              </a:rPr>
              <a:t>背包问题</a:t>
            </a:r>
            <a:endParaRPr sz="900">
              <a:latin typeface="宋体"/>
              <a:cs typeface="宋体"/>
            </a:endParaRPr>
          </a:p>
          <a:p>
            <a:pPr>
              <a:lnSpc>
                <a:spcPct val="100000"/>
              </a:lnSpc>
              <a:spcBef>
                <a:spcPts val="50"/>
              </a:spcBef>
            </a:pPr>
            <a:endParaRPr sz="1050">
              <a:latin typeface="Times New Roman"/>
              <a:cs typeface="Times New Roman"/>
            </a:endParaRPr>
          </a:p>
          <a:p>
            <a:pPr algn="just" marL="292100">
              <a:lnSpc>
                <a:spcPct val="100000"/>
              </a:lnSpc>
            </a:pPr>
            <a:r>
              <a:rPr dirty="0" sz="950" spc="25">
                <a:solidFill>
                  <a:srgbClr val="797979"/>
                </a:solidFill>
                <a:latin typeface="宋体"/>
                <a:cs typeface="宋体"/>
              </a:rPr>
              <a:t>参考答案</a:t>
            </a:r>
            <a:r>
              <a:rPr dirty="0" sz="950" spc="120">
                <a:solidFill>
                  <a:srgbClr val="797979"/>
                </a:solidFill>
                <a:latin typeface="宋体"/>
                <a:cs typeface="宋体"/>
              </a:rPr>
              <a:t> </a:t>
            </a:r>
            <a:r>
              <a:rPr dirty="0" sz="950" spc="50" b="1">
                <a:solidFill>
                  <a:srgbClr val="797979"/>
                </a:solidFill>
                <a:latin typeface="Microsoft JhengHei"/>
                <a:cs typeface="Microsoft JhengHei"/>
              </a:rPr>
              <a:t>B</a:t>
            </a:r>
            <a:endParaRPr sz="950">
              <a:latin typeface="Microsoft JhengHei"/>
              <a:cs typeface="Microsoft JhengHei"/>
            </a:endParaRPr>
          </a:p>
          <a:p>
            <a:pPr>
              <a:lnSpc>
                <a:spcPct val="100000"/>
              </a:lnSpc>
              <a:spcBef>
                <a:spcPts val="55"/>
              </a:spcBef>
            </a:pPr>
            <a:endParaRPr sz="1050">
              <a:latin typeface="Times New Roman"/>
              <a:cs typeface="Times New Roman"/>
            </a:endParaRPr>
          </a:p>
          <a:p>
            <a:pPr marL="226060" indent="-213995">
              <a:lnSpc>
                <a:spcPct val="100000"/>
              </a:lnSpc>
              <a:buAutoNum type="arabicPeriod" startAt="11"/>
              <a:tabLst>
                <a:tab pos="226695" algn="l"/>
              </a:tabLst>
            </a:pPr>
            <a:r>
              <a:rPr dirty="0" sz="950" spc="25" b="1">
                <a:latin typeface="Microsoft JhengHei"/>
                <a:cs typeface="Microsoft JhengHei"/>
              </a:rPr>
              <a:t>【单选题】</a:t>
            </a:r>
            <a:r>
              <a:rPr dirty="0" sz="950" spc="170" b="1">
                <a:latin typeface="Microsoft JhengHei"/>
                <a:cs typeface="Microsoft JhengHei"/>
              </a:rPr>
              <a:t>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10">
                <a:solidFill>
                  <a:srgbClr val="797979"/>
                </a:solidFill>
                <a:latin typeface="宋体"/>
                <a:cs typeface="宋体"/>
              </a:rPr>
              <a:t>\3-2-3\贪心算法基本要素有</a:t>
            </a:r>
            <a:r>
              <a:rPr dirty="0" sz="950" spc="-5">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）和最优子结构性质。</a:t>
            </a:r>
            <a:endParaRPr sz="950">
              <a:latin typeface="宋体"/>
              <a:cs typeface="宋体"/>
            </a:endParaRPr>
          </a:p>
          <a:p>
            <a:pPr marL="609600" marR="2250440">
              <a:lnSpc>
                <a:spcPct val="157400"/>
              </a:lnSpc>
            </a:pPr>
            <a:r>
              <a:rPr dirty="0" sz="900" spc="-15">
                <a:solidFill>
                  <a:srgbClr val="666666"/>
                </a:solidFill>
                <a:latin typeface="宋体"/>
                <a:cs typeface="宋体"/>
              </a:rPr>
              <a:t>A.</a:t>
            </a:r>
            <a:r>
              <a:rPr dirty="0" sz="900" spc="-20">
                <a:solidFill>
                  <a:srgbClr val="666666"/>
                </a:solidFill>
                <a:latin typeface="宋体"/>
                <a:cs typeface="宋体"/>
              </a:rPr>
              <a:t>独立子问题性质 </a:t>
            </a:r>
            <a:r>
              <a:rPr dirty="0" sz="900" spc="-10">
                <a:solidFill>
                  <a:srgbClr val="666666"/>
                </a:solidFill>
                <a:latin typeface="宋体"/>
                <a:cs typeface="宋体"/>
              </a:rPr>
              <a:t>B.</a:t>
            </a:r>
            <a:r>
              <a:rPr dirty="0" sz="900" spc="-15">
                <a:solidFill>
                  <a:srgbClr val="666666"/>
                </a:solidFill>
                <a:latin typeface="宋体"/>
                <a:cs typeface="宋体"/>
              </a:rPr>
              <a:t>分解合并性质 C.</a:t>
            </a:r>
            <a:r>
              <a:rPr dirty="0" sz="900" spc="-20">
                <a:solidFill>
                  <a:srgbClr val="666666"/>
                </a:solidFill>
                <a:latin typeface="宋体"/>
                <a:cs typeface="宋体"/>
              </a:rPr>
              <a:t>贪心选择性质 </a:t>
            </a:r>
            <a:r>
              <a:rPr dirty="0" sz="900" spc="-5">
                <a:solidFill>
                  <a:srgbClr val="666666"/>
                </a:solidFill>
                <a:latin typeface="宋体"/>
                <a:cs typeface="宋体"/>
              </a:rPr>
              <a:t>D.重叠子问题性质</a:t>
            </a:r>
            <a:endParaRPr sz="900">
              <a:latin typeface="宋体"/>
              <a:cs typeface="宋体"/>
            </a:endParaRPr>
          </a:p>
          <a:p>
            <a:pPr>
              <a:lnSpc>
                <a:spcPct val="100000"/>
              </a:lnSpc>
              <a:spcBef>
                <a:spcPts val="50"/>
              </a:spcBef>
            </a:pPr>
            <a:endParaRPr sz="1050">
              <a:latin typeface="Times New Roman"/>
              <a:cs typeface="Times New Roman"/>
            </a:endParaRPr>
          </a:p>
          <a:p>
            <a:pPr algn="just" marL="292100">
              <a:lnSpc>
                <a:spcPct val="100000"/>
              </a:lnSpc>
            </a:pPr>
            <a:r>
              <a:rPr dirty="0" sz="950" spc="25">
                <a:solidFill>
                  <a:srgbClr val="797979"/>
                </a:solidFill>
                <a:latin typeface="宋体"/>
                <a:cs typeface="宋体"/>
              </a:rPr>
              <a:t>参考答案</a:t>
            </a:r>
            <a:r>
              <a:rPr dirty="0" sz="950" spc="120">
                <a:solidFill>
                  <a:srgbClr val="797979"/>
                </a:solidFill>
                <a:latin typeface="宋体"/>
                <a:cs typeface="宋体"/>
              </a:rPr>
              <a:t> </a:t>
            </a:r>
            <a:r>
              <a:rPr dirty="0" sz="950" b="1">
                <a:solidFill>
                  <a:srgbClr val="797979"/>
                </a:solidFill>
                <a:latin typeface="Microsoft JhengHei"/>
                <a:cs typeface="Microsoft JhengHei"/>
              </a:rPr>
              <a:t>C</a:t>
            </a:r>
            <a:endParaRPr sz="950">
              <a:latin typeface="Microsoft JhengHei"/>
              <a:cs typeface="Microsoft JhengHei"/>
            </a:endParaRPr>
          </a:p>
          <a:p>
            <a:pPr>
              <a:lnSpc>
                <a:spcPct val="100000"/>
              </a:lnSpc>
              <a:spcBef>
                <a:spcPts val="55"/>
              </a:spcBef>
            </a:pPr>
            <a:endParaRPr sz="1050">
              <a:latin typeface="Times New Roman"/>
              <a:cs typeface="Times New Roman"/>
            </a:endParaRPr>
          </a:p>
          <a:p>
            <a:pPr marL="226060" indent="-213995">
              <a:lnSpc>
                <a:spcPct val="100000"/>
              </a:lnSpc>
              <a:buAutoNum type="arabicPeriod" startAt="12"/>
              <a:tabLst>
                <a:tab pos="226695" algn="l"/>
              </a:tabLst>
            </a:pPr>
            <a:r>
              <a:rPr dirty="0" sz="950" spc="25" b="1">
                <a:latin typeface="Microsoft JhengHei"/>
                <a:cs typeface="Microsoft JhengHei"/>
              </a:rPr>
              <a:t>【单选题】</a:t>
            </a:r>
            <a:r>
              <a:rPr dirty="0" sz="950" spc="170" b="1">
                <a:latin typeface="Microsoft JhengHei"/>
                <a:cs typeface="Microsoft JhengHei"/>
              </a:rPr>
              <a:t>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a:solidFill>
                  <a:srgbClr val="797979"/>
                </a:solidFill>
                <a:latin typeface="宋体"/>
                <a:cs typeface="宋体"/>
              </a:rPr>
              <a:t>\3-1-9\</a:t>
            </a:r>
            <a:r>
              <a:rPr dirty="0" sz="950" spc="5">
                <a:solidFill>
                  <a:srgbClr val="797979"/>
                </a:solidFill>
                <a:latin typeface="宋体"/>
                <a:cs typeface="宋体"/>
              </a:rPr>
              <a:t>贪心法处理问题的核心是贪婪准则的选取。</a:t>
            </a:r>
            <a:r>
              <a:rPr dirty="0" sz="950" spc="10">
                <a:solidFill>
                  <a:srgbClr val="797979"/>
                </a:solidFill>
                <a:latin typeface="宋体"/>
                <a:cs typeface="宋体"/>
              </a:rPr>
              <a:t>（</a:t>
            </a:r>
            <a:r>
              <a:rPr dirty="0" sz="950" spc="-270">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p:txBody>
      </p:sp>
      <p:sp>
        <p:nvSpPr>
          <p:cNvPr id="24" name="object 24"/>
          <p:cNvSpPr txBox="1">
            <a:spLocks noGrp="1"/>
          </p:cNvSpPr>
          <p:nvPr>
            <p:ph type="dt" idx="6" sz="half"/>
          </p:nvPr>
        </p:nvSpPr>
        <p:spPr>
          <a:prstGeom prst="rect"/>
        </p:spPr>
        <p:txBody>
          <a:bodyPr wrap="square" lIns="0" tIns="32384" rIns="0" bIns="0" rtlCol="0" vert="horz">
            <a:spAutoFit/>
          </a:body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25" name="object 25"/>
          <p:cNvSpPr txBox="1">
            <a:spLocks noGrp="1"/>
          </p:cNvSpPr>
          <p:nvPr>
            <p:ph type="sldNum" idx="7" sz="quarter"/>
          </p:nvPr>
        </p:nvSpPr>
        <p:spPr>
          <a:prstGeom prst="rect"/>
        </p:spPr>
        <p:txBody>
          <a:bodyPr wrap="square" lIns="0" tIns="635" rIns="0" bIns="0" rtlCol="0" vert="horz">
            <a:spAutoFit/>
          </a:bodyPr>
          <a:lstStyle/>
          <a:p>
            <a:pPr marL="25400">
              <a:lnSpc>
                <a:spcPct val="100000"/>
              </a:lnSpc>
              <a:spcBef>
                <a:spcPts val="5"/>
              </a:spcBef>
            </a:pPr>
            <a:fld id="{81D60167-4931-47E6-BA6A-407CBD079E47}" type="slidenum">
              <a:rPr dirty="0"/>
              <a:t>1</a:t>
            </a:fld>
          </a:p>
        </p:txBody>
      </p:sp>
      <p:sp>
        <p:nvSpPr>
          <p:cNvPr id="26" name="object 26"/>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258064"/>
            <a:ext cx="1132840" cy="151130"/>
          </a:xfrm>
          <a:prstGeom prst="rect">
            <a:avLst/>
          </a:prstGeom>
        </p:spPr>
        <p:txBody>
          <a:bodyPr wrap="square" lIns="0" tIns="15875" rIns="0" bIns="0" rtlCol="0" vert="horz">
            <a:spAutoFit/>
          </a:bodyPr>
          <a:lstStyle/>
          <a:p>
            <a:pPr marL="12700">
              <a:lnSpc>
                <a:spcPct val="100000"/>
              </a:lnSpc>
              <a:spcBef>
                <a:spcPts val="125"/>
              </a:spcBef>
            </a:pPr>
            <a:r>
              <a:rPr dirty="0" sz="800" spc="20">
                <a:latin typeface="宋体"/>
                <a:cs typeface="宋体"/>
              </a:rPr>
              <a:t>算法设计与分析-2022春</a:t>
            </a:r>
            <a:endParaRPr sz="800">
              <a:latin typeface="宋体"/>
              <a:cs typeface="宋体"/>
            </a:endParaRPr>
          </a:p>
        </p:txBody>
      </p:sp>
      <p:sp>
        <p:nvSpPr>
          <p:cNvPr id="3" name="object 3"/>
          <p:cNvSpPr txBox="1"/>
          <p:nvPr/>
        </p:nvSpPr>
        <p:spPr>
          <a:xfrm>
            <a:off x="5558916" y="258064"/>
            <a:ext cx="1033780" cy="151130"/>
          </a:xfrm>
          <a:prstGeom prst="rect">
            <a:avLst/>
          </a:prstGeom>
        </p:spPr>
        <p:txBody>
          <a:bodyPr wrap="square" lIns="0" tIns="15875" rIns="0" bIns="0" rtlCol="0" vert="horz">
            <a:spAutoFit/>
          </a:bodyPr>
          <a:lstStyle/>
          <a:p>
            <a:pPr marL="12700">
              <a:lnSpc>
                <a:spcPct val="100000"/>
              </a:lnSpc>
              <a:spcBef>
                <a:spcPts val="125"/>
              </a:spcBef>
            </a:pPr>
            <a:r>
              <a:rPr dirty="0" sz="800" spc="-20">
                <a:solidFill>
                  <a:srgbClr val="999999"/>
                </a:solidFill>
                <a:latin typeface="宋体"/>
                <a:cs typeface="宋体"/>
              </a:rPr>
              <a:t>导出时间</a:t>
            </a:r>
            <a:r>
              <a:rPr dirty="0" sz="800" spc="-10">
                <a:solidFill>
                  <a:srgbClr val="999999"/>
                </a:solidFill>
                <a:latin typeface="宋体"/>
                <a:cs typeface="宋体"/>
              </a:rPr>
              <a:t>:</a:t>
            </a:r>
            <a:r>
              <a:rPr dirty="0" sz="800" spc="-335">
                <a:solidFill>
                  <a:srgbClr val="999999"/>
                </a:solidFill>
                <a:latin typeface="宋体"/>
                <a:cs typeface="宋体"/>
              </a:rPr>
              <a:t> </a:t>
            </a:r>
            <a:r>
              <a:rPr dirty="0" sz="800" spc="25">
                <a:solidFill>
                  <a:srgbClr val="999999"/>
                </a:solidFill>
                <a:latin typeface="宋体"/>
                <a:cs typeface="宋体"/>
              </a:rPr>
              <a:t>2022/05/16</a:t>
            </a:r>
            <a:endParaRPr sz="800">
              <a:latin typeface="宋体"/>
              <a:cs typeface="宋体"/>
            </a:endParaRPr>
          </a:p>
        </p:txBody>
      </p:sp>
      <p:sp>
        <p:nvSpPr>
          <p:cNvPr id="4" name="object 4"/>
          <p:cNvSpPr/>
          <p:nvPr/>
        </p:nvSpPr>
        <p:spPr>
          <a:xfrm>
            <a:off x="914400" y="635000"/>
            <a:ext cx="165100" cy="16510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14400" y="850900"/>
            <a:ext cx="165100" cy="165100"/>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901700" y="561848"/>
            <a:ext cx="740410" cy="762635"/>
          </a:xfrm>
          <a:prstGeom prst="rect">
            <a:avLst/>
          </a:prstGeom>
        </p:spPr>
        <p:txBody>
          <a:bodyPr wrap="square" lIns="0" tIns="91440" rIns="0" bIns="0" rtlCol="0" vert="horz">
            <a:spAutoFit/>
          </a:bodyPr>
          <a:lstStyle/>
          <a:p>
            <a:pPr marL="330200">
              <a:lnSpc>
                <a:spcPct val="100000"/>
              </a:lnSpc>
              <a:spcBef>
                <a:spcPts val="720"/>
              </a:spcBef>
            </a:pPr>
            <a:r>
              <a:rPr dirty="0" sz="900" spc="-20">
                <a:solidFill>
                  <a:srgbClr val="666666"/>
                </a:solidFill>
                <a:latin typeface="宋体"/>
                <a:cs typeface="宋体"/>
              </a:rPr>
              <a:t>A.V</a:t>
            </a:r>
            <a:endParaRPr sz="900">
              <a:latin typeface="宋体"/>
              <a:cs typeface="宋体"/>
            </a:endParaRPr>
          </a:p>
          <a:p>
            <a:pPr marL="330200">
              <a:lnSpc>
                <a:spcPct val="100000"/>
              </a:lnSpc>
              <a:spcBef>
                <a:spcPts val="620"/>
              </a:spcBef>
            </a:pPr>
            <a:r>
              <a:rPr dirty="0" sz="900" spc="-5">
                <a:solidFill>
                  <a:srgbClr val="666666"/>
                </a:solidFill>
                <a:latin typeface="宋体"/>
                <a:cs typeface="宋体"/>
              </a:rPr>
              <a:t>B.X</a:t>
            </a:r>
            <a:endParaRPr sz="900">
              <a:latin typeface="宋体"/>
              <a:cs typeface="宋体"/>
            </a:endParaRPr>
          </a:p>
          <a:p>
            <a:pPr>
              <a:lnSpc>
                <a:spcPct val="100000"/>
              </a:lnSpc>
              <a:spcBef>
                <a:spcPts val="45"/>
              </a:spcBef>
            </a:pPr>
            <a:endParaRPr sz="1050">
              <a:latin typeface="Times New Roman"/>
              <a:cs typeface="Times New Roman"/>
            </a:endParaRPr>
          </a:p>
          <a:p>
            <a:pPr marL="12700">
              <a:lnSpc>
                <a:spcPct val="100000"/>
              </a:lnSpc>
              <a:spcBef>
                <a:spcPts val="5"/>
              </a:spcBef>
              <a:tabLst>
                <a:tab pos="647065" algn="l"/>
              </a:tabLst>
            </a:pPr>
            <a:r>
              <a:rPr dirty="0" sz="950" spc="25">
                <a:solidFill>
                  <a:srgbClr val="797979"/>
                </a:solidFill>
                <a:latin typeface="宋体"/>
                <a:cs typeface="宋体"/>
              </a:rPr>
              <a:t>参考答案</a:t>
            </a:r>
            <a:r>
              <a:rPr dirty="0" sz="950" spc="25">
                <a:solidFill>
                  <a:srgbClr val="797979"/>
                </a:solidFill>
                <a:latin typeface="宋体"/>
                <a:cs typeface="宋体"/>
              </a:rPr>
              <a:t>	</a:t>
            </a:r>
            <a:r>
              <a:rPr dirty="0" sz="950" spc="-60" b="1">
                <a:solidFill>
                  <a:srgbClr val="797979"/>
                </a:solidFill>
                <a:latin typeface="Microsoft JhengHei"/>
                <a:cs typeface="Microsoft JhengHei"/>
              </a:rPr>
              <a:t>A</a:t>
            </a:r>
            <a:endParaRPr sz="950">
              <a:latin typeface="Microsoft JhengHei"/>
              <a:cs typeface="Microsoft JhengHei"/>
            </a:endParaRPr>
          </a:p>
        </p:txBody>
      </p:sp>
      <p:sp>
        <p:nvSpPr>
          <p:cNvPr id="7" name="object 7"/>
          <p:cNvSpPr txBox="1"/>
          <p:nvPr/>
        </p:nvSpPr>
        <p:spPr>
          <a:xfrm>
            <a:off x="-12700" y="2144521"/>
            <a:ext cx="46990" cy="116839"/>
          </a:xfrm>
          <a:prstGeom prst="rect">
            <a:avLst/>
          </a:prstGeom>
        </p:spPr>
        <p:txBody>
          <a:bodyPr wrap="square" lIns="0" tIns="12700" rIns="0" bIns="0" rtlCol="0" vert="horz">
            <a:spAutoFit/>
          </a:bodyPr>
          <a:lstStyle/>
          <a:p>
            <a:pPr marL="12700">
              <a:lnSpc>
                <a:spcPct val="100000"/>
              </a:lnSpc>
              <a:spcBef>
                <a:spcPts val="100"/>
              </a:spcBef>
            </a:pPr>
            <a:r>
              <a:rPr dirty="0" sz="600" spc="-135">
                <a:solidFill>
                  <a:srgbClr val="C5C5C5"/>
                </a:solidFill>
                <a:latin typeface="宋体"/>
                <a:cs typeface="宋体"/>
              </a:rPr>
              <a:t>.</a:t>
            </a:r>
            <a:endParaRPr sz="600">
              <a:latin typeface="宋体"/>
              <a:cs typeface="宋体"/>
            </a:endParaRPr>
          </a:p>
        </p:txBody>
      </p:sp>
      <p:sp>
        <p:nvSpPr>
          <p:cNvPr id="8" name="object 8"/>
          <p:cNvSpPr txBox="1"/>
          <p:nvPr/>
        </p:nvSpPr>
        <p:spPr>
          <a:xfrm>
            <a:off x="-12700" y="1994661"/>
            <a:ext cx="3604260" cy="208279"/>
          </a:xfrm>
          <a:prstGeom prst="rect">
            <a:avLst/>
          </a:prstGeom>
        </p:spPr>
        <p:txBody>
          <a:bodyPr wrap="square" lIns="0" tIns="12700" rIns="0" bIns="0" rtlCol="0" vert="horz">
            <a:spAutoFit/>
          </a:bodyPr>
          <a:lstStyle/>
          <a:p>
            <a:pPr marL="12700">
              <a:lnSpc>
                <a:spcPct val="100000"/>
              </a:lnSpc>
              <a:spcBef>
                <a:spcPts val="100"/>
              </a:spcBef>
            </a:pPr>
            <a:r>
              <a:rPr dirty="0" sz="600" spc="-140">
                <a:solidFill>
                  <a:srgbClr val="C5C5C5"/>
                </a:solidFill>
                <a:latin typeface="宋体"/>
                <a:cs typeface="宋体"/>
              </a:rPr>
              <a:t>........................................................................................................................</a:t>
            </a:r>
            <a:r>
              <a:rPr dirty="0" sz="600" spc="-240">
                <a:solidFill>
                  <a:srgbClr val="C5C5C5"/>
                </a:solidFill>
                <a:latin typeface="宋体"/>
                <a:cs typeface="宋体"/>
              </a:rPr>
              <a:t> </a:t>
            </a:r>
            <a:r>
              <a:rPr dirty="0" baseline="-4629" sz="1800" spc="-7" b="1">
                <a:latin typeface="Microsoft JhengHei"/>
                <a:cs typeface="Microsoft JhengHei"/>
              </a:rPr>
              <a:t>第2部分</a:t>
            </a:r>
            <a:r>
              <a:rPr dirty="0" baseline="-4629" sz="1800" spc="7" b="1">
                <a:latin typeface="Microsoft JhengHei"/>
                <a:cs typeface="Microsoft JhengHei"/>
              </a:rPr>
              <a:t> </a:t>
            </a:r>
            <a:r>
              <a:rPr dirty="0" baseline="-4629" sz="1800" b="1">
                <a:latin typeface="Microsoft JhengHei"/>
                <a:cs typeface="Microsoft JhengHei"/>
              </a:rPr>
              <a:t>多选题</a:t>
            </a:r>
            <a:endParaRPr baseline="-4629" sz="1800">
              <a:latin typeface="Microsoft JhengHei"/>
              <a:cs typeface="Microsoft JhengHei"/>
            </a:endParaRPr>
          </a:p>
        </p:txBody>
      </p:sp>
      <p:sp>
        <p:nvSpPr>
          <p:cNvPr id="9" name="object 9"/>
          <p:cNvSpPr txBox="1"/>
          <p:nvPr/>
        </p:nvSpPr>
        <p:spPr>
          <a:xfrm>
            <a:off x="4114800" y="2035937"/>
            <a:ext cx="506730" cy="167640"/>
          </a:xfrm>
          <a:prstGeom prst="rect">
            <a:avLst/>
          </a:prstGeom>
        </p:spPr>
        <p:txBody>
          <a:bodyPr wrap="square" lIns="0" tIns="16510" rIns="0" bIns="0" rtlCol="0" vert="horz">
            <a:spAutoFit/>
          </a:bodyPr>
          <a:lstStyle/>
          <a:p>
            <a:pPr marL="12700">
              <a:lnSpc>
                <a:spcPct val="100000"/>
              </a:lnSpc>
              <a:spcBef>
                <a:spcPts val="130"/>
              </a:spcBef>
            </a:pPr>
            <a:r>
              <a:rPr dirty="0" sz="900" spc="-30">
                <a:solidFill>
                  <a:srgbClr val="666666"/>
                </a:solidFill>
                <a:latin typeface="宋体"/>
                <a:cs typeface="宋体"/>
              </a:rPr>
              <a:t>总题数</a:t>
            </a:r>
            <a:r>
              <a:rPr dirty="0" sz="900" spc="-15">
                <a:solidFill>
                  <a:srgbClr val="666666"/>
                </a:solidFill>
                <a:latin typeface="宋体"/>
                <a:cs typeface="宋体"/>
              </a:rPr>
              <a:t>:</a:t>
            </a:r>
            <a:r>
              <a:rPr dirty="0" sz="900" spc="-300">
                <a:solidFill>
                  <a:srgbClr val="666666"/>
                </a:solidFill>
                <a:latin typeface="宋体"/>
                <a:cs typeface="宋体"/>
              </a:rPr>
              <a:t> </a:t>
            </a:r>
            <a:r>
              <a:rPr dirty="0" sz="900" spc="65">
                <a:solidFill>
                  <a:srgbClr val="666666"/>
                </a:solidFill>
                <a:latin typeface="宋体"/>
                <a:cs typeface="宋体"/>
              </a:rPr>
              <a:t>2</a:t>
            </a:r>
            <a:endParaRPr sz="900">
              <a:latin typeface="宋体"/>
              <a:cs typeface="宋体"/>
            </a:endParaRPr>
          </a:p>
        </p:txBody>
      </p:sp>
      <p:sp>
        <p:nvSpPr>
          <p:cNvPr id="10" name="object 10"/>
          <p:cNvSpPr txBox="1"/>
          <p:nvPr/>
        </p:nvSpPr>
        <p:spPr>
          <a:xfrm>
            <a:off x="4889500" y="2070861"/>
            <a:ext cx="2558415" cy="116839"/>
          </a:xfrm>
          <a:prstGeom prst="rect">
            <a:avLst/>
          </a:prstGeom>
        </p:spPr>
        <p:txBody>
          <a:bodyPr wrap="square" lIns="0" tIns="12700" rIns="0" bIns="0" rtlCol="0" vert="horz">
            <a:spAutoFit/>
          </a:bodyPr>
          <a:lstStyle/>
          <a:p>
            <a:pPr marL="12700">
              <a:lnSpc>
                <a:spcPct val="100000"/>
              </a:lnSpc>
              <a:spcBef>
                <a:spcPts val="100"/>
              </a:spcBef>
            </a:pPr>
            <a:r>
              <a:rPr dirty="0" sz="600" spc="-140">
                <a:solidFill>
                  <a:srgbClr val="C5C5C5"/>
                </a:solidFill>
                <a:latin typeface="宋体"/>
                <a:cs typeface="宋体"/>
              </a:rPr>
              <a:t>........................................................................................................................</a:t>
            </a:r>
            <a:endParaRPr sz="600">
              <a:latin typeface="宋体"/>
              <a:cs typeface="宋体"/>
            </a:endParaRPr>
          </a:p>
        </p:txBody>
      </p:sp>
      <p:sp>
        <p:nvSpPr>
          <p:cNvPr id="11" name="object 11"/>
          <p:cNvSpPr txBox="1"/>
          <p:nvPr/>
        </p:nvSpPr>
        <p:spPr>
          <a:xfrm>
            <a:off x="4889500" y="2144521"/>
            <a:ext cx="46990" cy="116839"/>
          </a:xfrm>
          <a:prstGeom prst="rect">
            <a:avLst/>
          </a:prstGeom>
        </p:spPr>
        <p:txBody>
          <a:bodyPr wrap="square" lIns="0" tIns="12700" rIns="0" bIns="0" rtlCol="0" vert="horz">
            <a:spAutoFit/>
          </a:bodyPr>
          <a:lstStyle/>
          <a:p>
            <a:pPr marL="12700">
              <a:lnSpc>
                <a:spcPct val="100000"/>
              </a:lnSpc>
              <a:spcBef>
                <a:spcPts val="100"/>
              </a:spcBef>
            </a:pPr>
            <a:r>
              <a:rPr dirty="0" sz="600" spc="-135">
                <a:solidFill>
                  <a:srgbClr val="C5C5C5"/>
                </a:solidFill>
                <a:latin typeface="宋体"/>
                <a:cs typeface="宋体"/>
              </a:rPr>
              <a:t>.</a:t>
            </a:r>
            <a:endParaRPr sz="600">
              <a:latin typeface="宋体"/>
              <a:cs typeface="宋体"/>
            </a:endParaRPr>
          </a:p>
        </p:txBody>
      </p:sp>
      <p:sp>
        <p:nvSpPr>
          <p:cNvPr id="12" name="object 12"/>
          <p:cNvSpPr/>
          <p:nvPr/>
        </p:nvSpPr>
        <p:spPr>
          <a:xfrm>
            <a:off x="914400" y="2946400"/>
            <a:ext cx="165100" cy="165100"/>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914400" y="3162300"/>
            <a:ext cx="165100" cy="165100"/>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914400" y="3378200"/>
            <a:ext cx="165100" cy="165100"/>
          </a:xfrm>
          <a:prstGeom prst="rect">
            <a:avLst/>
          </a:prstGeom>
          <a:blipFill>
            <a:blip r:embed="rId3" cstate="print"/>
            <a:stretch>
              <a:fillRect/>
            </a:stretch>
          </a:blipFill>
        </p:spPr>
        <p:txBody>
          <a:bodyPr wrap="square" lIns="0" tIns="0" rIns="0" bIns="0" rtlCol="0"/>
          <a:lstStyle/>
          <a:p/>
        </p:txBody>
      </p:sp>
      <p:sp>
        <p:nvSpPr>
          <p:cNvPr id="15" name="object 15"/>
          <p:cNvSpPr/>
          <p:nvPr/>
        </p:nvSpPr>
        <p:spPr>
          <a:xfrm>
            <a:off x="914400" y="3594100"/>
            <a:ext cx="165100" cy="165100"/>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914400" y="4826000"/>
            <a:ext cx="165100" cy="165100"/>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914400" y="5041900"/>
            <a:ext cx="165100" cy="165100"/>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914400" y="5257800"/>
            <a:ext cx="165100" cy="165100"/>
          </a:xfrm>
          <a:prstGeom prst="rect">
            <a:avLst/>
          </a:prstGeom>
          <a:blipFill>
            <a:blip r:embed="rId3" cstate="print"/>
            <a:stretch>
              <a:fillRect/>
            </a:stretch>
          </a:blipFill>
        </p:spPr>
        <p:txBody>
          <a:bodyPr wrap="square" lIns="0" tIns="0" rIns="0" bIns="0" rtlCol="0"/>
          <a:lstStyle/>
          <a:p/>
        </p:txBody>
      </p:sp>
      <p:sp>
        <p:nvSpPr>
          <p:cNvPr id="19" name="object 19"/>
          <p:cNvSpPr/>
          <p:nvPr/>
        </p:nvSpPr>
        <p:spPr>
          <a:xfrm>
            <a:off x="914400" y="5473700"/>
            <a:ext cx="165100" cy="165100"/>
          </a:xfrm>
          <a:prstGeom prst="rect">
            <a:avLst/>
          </a:prstGeom>
          <a:blipFill>
            <a:blip r:embed="rId3" cstate="print"/>
            <a:stretch>
              <a:fillRect/>
            </a:stretch>
          </a:blipFill>
        </p:spPr>
        <p:txBody>
          <a:bodyPr wrap="square" lIns="0" tIns="0" rIns="0" bIns="0" rtlCol="0"/>
          <a:lstStyle/>
          <a:p/>
        </p:txBody>
      </p:sp>
      <p:sp>
        <p:nvSpPr>
          <p:cNvPr id="20" name="object 20"/>
          <p:cNvSpPr txBox="1"/>
          <p:nvPr/>
        </p:nvSpPr>
        <p:spPr>
          <a:xfrm>
            <a:off x="622300" y="2416301"/>
            <a:ext cx="6249670" cy="3530600"/>
          </a:xfrm>
          <a:prstGeom prst="rect">
            <a:avLst/>
          </a:prstGeom>
        </p:spPr>
        <p:txBody>
          <a:bodyPr wrap="square" lIns="0" tIns="95885" rIns="0" bIns="0" rtlCol="0" vert="horz">
            <a:spAutoFit/>
          </a:bodyPr>
          <a:lstStyle/>
          <a:p>
            <a:pPr marL="226060" indent="-213995">
              <a:lnSpc>
                <a:spcPct val="100000"/>
              </a:lnSpc>
              <a:spcBef>
                <a:spcPts val="755"/>
              </a:spcBef>
              <a:buAutoNum type="arabicPeriod" startAt="12"/>
              <a:tabLst>
                <a:tab pos="226695" algn="l"/>
              </a:tabLst>
            </a:pPr>
            <a:r>
              <a:rPr dirty="0" sz="950" spc="25" b="1">
                <a:latin typeface="Microsoft JhengHei"/>
                <a:cs typeface="Microsoft JhengHei"/>
              </a:rPr>
              <a:t>【多选题】</a:t>
            </a:r>
            <a:r>
              <a:rPr dirty="0" sz="950" spc="175" b="1">
                <a:latin typeface="Microsoft JhengHei"/>
                <a:cs typeface="Microsoft JhengHei"/>
              </a:rPr>
              <a:t> </a:t>
            </a:r>
            <a:r>
              <a:rPr dirty="0" sz="950" spc="-30">
                <a:solidFill>
                  <a:srgbClr val="666666"/>
                </a:solidFill>
                <a:latin typeface="宋体"/>
                <a:cs typeface="宋体"/>
              </a:rPr>
              <a:t>(11</a:t>
            </a:r>
            <a:r>
              <a:rPr dirty="0" sz="950" spc="-50">
                <a:solidFill>
                  <a:srgbClr val="666666"/>
                </a:solidFill>
                <a:latin typeface="宋体"/>
                <a:cs typeface="宋体"/>
              </a:rPr>
              <a:t>分</a:t>
            </a:r>
            <a:r>
              <a:rPr dirty="0" sz="950" spc="-30">
                <a:solidFill>
                  <a:srgbClr val="666666"/>
                </a:solidFill>
                <a:latin typeface="宋体"/>
                <a:cs typeface="宋体"/>
              </a:rPr>
              <a:t>)</a:t>
            </a:r>
            <a:endParaRPr sz="950">
              <a:latin typeface="宋体"/>
              <a:cs typeface="宋体"/>
            </a:endParaRPr>
          </a:p>
          <a:p>
            <a:pPr marL="304800">
              <a:lnSpc>
                <a:spcPct val="100000"/>
              </a:lnSpc>
              <a:spcBef>
                <a:spcPts val="660"/>
              </a:spcBef>
            </a:pPr>
            <a:r>
              <a:rPr dirty="0" sz="950">
                <a:solidFill>
                  <a:srgbClr val="797979"/>
                </a:solidFill>
                <a:latin typeface="宋体"/>
                <a:cs typeface="宋体"/>
              </a:rPr>
              <a:t>\3-2-5\</a:t>
            </a:r>
            <a:r>
              <a:rPr dirty="0" sz="950" spc="5">
                <a:solidFill>
                  <a:srgbClr val="797979"/>
                </a:solidFill>
                <a:latin typeface="宋体"/>
                <a:cs typeface="宋体"/>
              </a:rPr>
              <a:t>最小生成树问题采用贪心策略求解可以使用的算法有。</a:t>
            </a:r>
            <a:r>
              <a:rPr dirty="0" sz="950" spc="10">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lvl="1" marL="735330" indent="-126364">
              <a:lnSpc>
                <a:spcPct val="100000"/>
              </a:lnSpc>
              <a:spcBef>
                <a:spcPts val="620"/>
              </a:spcBef>
              <a:buAutoNum type="alphaUcPeriod"/>
              <a:tabLst>
                <a:tab pos="735965" algn="l"/>
              </a:tabLst>
            </a:pPr>
            <a:r>
              <a:rPr dirty="0" sz="900" spc="40">
                <a:solidFill>
                  <a:srgbClr val="666666"/>
                </a:solidFill>
                <a:latin typeface="宋体"/>
                <a:cs typeface="宋体"/>
              </a:rPr>
              <a:t>Prim</a:t>
            </a:r>
            <a:endParaRPr sz="900">
              <a:latin typeface="宋体"/>
              <a:cs typeface="宋体"/>
            </a:endParaRPr>
          </a:p>
          <a:p>
            <a:pPr lvl="1" marL="741680" indent="-132715">
              <a:lnSpc>
                <a:spcPct val="100000"/>
              </a:lnSpc>
              <a:spcBef>
                <a:spcPts val="620"/>
              </a:spcBef>
              <a:buAutoNum type="alphaUcPeriod"/>
              <a:tabLst>
                <a:tab pos="742315" algn="l"/>
              </a:tabLst>
            </a:pPr>
            <a:r>
              <a:rPr dirty="0" sz="900" spc="-5">
                <a:solidFill>
                  <a:srgbClr val="666666"/>
                </a:solidFill>
                <a:latin typeface="宋体"/>
                <a:cs typeface="宋体"/>
              </a:rPr>
              <a:t>Kruskal</a:t>
            </a:r>
            <a:endParaRPr sz="900">
              <a:latin typeface="宋体"/>
              <a:cs typeface="宋体"/>
            </a:endParaRPr>
          </a:p>
          <a:p>
            <a:pPr lvl="1" marL="739775" indent="-130810">
              <a:lnSpc>
                <a:spcPct val="100000"/>
              </a:lnSpc>
              <a:spcBef>
                <a:spcPts val="620"/>
              </a:spcBef>
              <a:buAutoNum type="alphaUcPeriod"/>
              <a:tabLst>
                <a:tab pos="740410" algn="l"/>
              </a:tabLst>
            </a:pPr>
            <a:r>
              <a:rPr dirty="0" sz="900" spc="75">
                <a:solidFill>
                  <a:srgbClr val="666666"/>
                </a:solidFill>
                <a:latin typeface="宋体"/>
                <a:cs typeface="宋体"/>
              </a:rPr>
              <a:t>Huffman</a:t>
            </a:r>
            <a:endParaRPr sz="900">
              <a:latin typeface="宋体"/>
              <a:cs typeface="宋体"/>
            </a:endParaRPr>
          </a:p>
          <a:p>
            <a:pPr lvl="1" marL="744855" indent="-135890">
              <a:lnSpc>
                <a:spcPct val="100000"/>
              </a:lnSpc>
              <a:spcBef>
                <a:spcPts val="620"/>
              </a:spcBef>
              <a:buAutoNum type="alphaUcPeriod"/>
              <a:tabLst>
                <a:tab pos="745490" algn="l"/>
              </a:tabLst>
            </a:pPr>
            <a:r>
              <a:rPr dirty="0" sz="900" spc="-50">
                <a:solidFill>
                  <a:srgbClr val="666666"/>
                </a:solidFill>
                <a:latin typeface="宋体"/>
                <a:cs typeface="宋体"/>
              </a:rPr>
              <a:t>Dijkstra</a:t>
            </a:r>
            <a:endParaRPr sz="900">
              <a:latin typeface="宋体"/>
              <a:cs typeface="宋体"/>
            </a:endParaRPr>
          </a:p>
          <a:p>
            <a:pPr lvl="1">
              <a:lnSpc>
                <a:spcPct val="100000"/>
              </a:lnSpc>
              <a:spcBef>
                <a:spcPts val="50"/>
              </a:spcBef>
              <a:buClr>
                <a:srgbClr val="666666"/>
              </a:buClr>
              <a:buFont typeface=""/>
              <a:buAutoNum type="alphaUcPeriod"/>
            </a:pPr>
            <a:endParaRPr sz="1050">
              <a:latin typeface="Times New Roman"/>
              <a:cs typeface="Times New Roman"/>
            </a:endParaRPr>
          </a:p>
          <a:p>
            <a:pPr marL="292100">
              <a:lnSpc>
                <a:spcPct val="100000"/>
              </a:lnSpc>
              <a:tabLst>
                <a:tab pos="926465" algn="l"/>
              </a:tabLst>
            </a:pPr>
            <a:r>
              <a:rPr dirty="0" sz="950" spc="25">
                <a:solidFill>
                  <a:srgbClr val="797979"/>
                </a:solidFill>
                <a:latin typeface="宋体"/>
                <a:cs typeface="宋体"/>
              </a:rPr>
              <a:t>参考答案	</a:t>
            </a:r>
            <a:r>
              <a:rPr dirty="0" sz="950" spc="15" b="1">
                <a:solidFill>
                  <a:srgbClr val="797979"/>
                </a:solidFill>
                <a:latin typeface="Microsoft JhengHei"/>
                <a:cs typeface="Microsoft JhengHei"/>
              </a:rPr>
              <a:t>A,B</a:t>
            </a:r>
            <a:endParaRPr sz="950">
              <a:latin typeface="Microsoft JhengHei"/>
              <a:cs typeface="Microsoft JhengHei"/>
            </a:endParaRPr>
          </a:p>
          <a:p>
            <a:pPr>
              <a:lnSpc>
                <a:spcPct val="100000"/>
              </a:lnSpc>
              <a:spcBef>
                <a:spcPts val="55"/>
              </a:spcBef>
            </a:pPr>
            <a:endParaRPr sz="1050">
              <a:latin typeface="Times New Roman"/>
              <a:cs typeface="Times New Roman"/>
            </a:endParaRPr>
          </a:p>
          <a:p>
            <a:pPr marL="226060" indent="-213995">
              <a:lnSpc>
                <a:spcPct val="100000"/>
              </a:lnSpc>
              <a:buAutoNum type="arabicPeriod" startAt="13"/>
              <a:tabLst>
                <a:tab pos="226695" algn="l"/>
              </a:tabLst>
            </a:pPr>
            <a:r>
              <a:rPr dirty="0" sz="950" spc="25" b="1">
                <a:latin typeface="Microsoft JhengHei"/>
                <a:cs typeface="Microsoft JhengHei"/>
              </a:rPr>
              <a:t>【多选题】</a:t>
            </a:r>
            <a:r>
              <a:rPr dirty="0" sz="950" spc="175" b="1">
                <a:latin typeface="Microsoft JhengHei"/>
                <a:cs typeface="Microsoft JhengHei"/>
              </a:rPr>
              <a:t> </a:t>
            </a:r>
            <a:r>
              <a:rPr dirty="0" sz="950" spc="-30">
                <a:solidFill>
                  <a:srgbClr val="666666"/>
                </a:solidFill>
                <a:latin typeface="宋体"/>
                <a:cs typeface="宋体"/>
              </a:rPr>
              <a:t>(12</a:t>
            </a:r>
            <a:r>
              <a:rPr dirty="0" sz="950" spc="-50">
                <a:solidFill>
                  <a:srgbClr val="666666"/>
                </a:solidFill>
                <a:latin typeface="宋体"/>
                <a:cs typeface="宋体"/>
              </a:rPr>
              <a:t>分</a:t>
            </a:r>
            <a:r>
              <a:rPr dirty="0" sz="950" spc="-30">
                <a:solidFill>
                  <a:srgbClr val="666666"/>
                </a:solidFill>
                <a:latin typeface="宋体"/>
                <a:cs typeface="宋体"/>
              </a:rPr>
              <a:t>)</a:t>
            </a:r>
            <a:endParaRPr sz="950">
              <a:latin typeface="宋体"/>
              <a:cs typeface="宋体"/>
            </a:endParaRPr>
          </a:p>
          <a:p>
            <a:pPr marL="304800" marR="5080">
              <a:lnSpc>
                <a:spcPct val="123900"/>
              </a:lnSpc>
              <a:spcBef>
                <a:spcPts val="385"/>
              </a:spcBef>
            </a:pPr>
            <a:r>
              <a:rPr dirty="0" sz="950" spc="5">
                <a:solidFill>
                  <a:srgbClr val="797979"/>
                </a:solidFill>
                <a:latin typeface="宋体"/>
                <a:cs typeface="宋体"/>
              </a:rPr>
              <a:t>Y-2-3</a:t>
            </a:r>
            <a:r>
              <a:rPr dirty="0" sz="950" spc="15">
                <a:solidFill>
                  <a:srgbClr val="797979"/>
                </a:solidFill>
                <a:latin typeface="宋体"/>
                <a:cs typeface="宋体"/>
              </a:rPr>
              <a:t>、</a:t>
            </a:r>
            <a:r>
              <a:rPr dirty="0" sz="950" spc="5">
                <a:solidFill>
                  <a:srgbClr val="797979"/>
                </a:solidFill>
                <a:latin typeface="宋体"/>
                <a:cs typeface="宋体"/>
              </a:rPr>
              <a:t>n</a:t>
            </a:r>
            <a:r>
              <a:rPr dirty="0" sz="950" spc="15">
                <a:solidFill>
                  <a:srgbClr val="797979"/>
                </a:solidFill>
                <a:latin typeface="宋体"/>
                <a:cs typeface="宋体"/>
              </a:rPr>
              <a:t>个人拎着水桶在一个水龙头前面排队打水，水桶有大有小，水桶必须打满水，水流恒定。如下说法正 </a:t>
            </a:r>
            <a:r>
              <a:rPr dirty="0" sz="950" spc="-25">
                <a:solidFill>
                  <a:srgbClr val="797979"/>
                </a:solidFill>
                <a:latin typeface="宋体"/>
                <a:cs typeface="宋体"/>
              </a:rPr>
              <a:t>确的是</a:t>
            </a:r>
            <a:r>
              <a:rPr dirty="0" sz="950" spc="-15">
                <a:solidFill>
                  <a:srgbClr val="797979"/>
                </a:solidFill>
                <a:latin typeface="宋体"/>
                <a:cs typeface="宋体"/>
              </a:rPr>
              <a:t>(</a:t>
            </a:r>
            <a:r>
              <a:rPr dirty="0" sz="950" spc="-265">
                <a:solidFill>
                  <a:srgbClr val="797979"/>
                </a:solidFill>
                <a:latin typeface="宋体"/>
                <a:cs typeface="宋体"/>
              </a:rPr>
              <a:t> </a:t>
            </a:r>
            <a:r>
              <a:rPr dirty="0" sz="950" spc="-50">
                <a:solidFill>
                  <a:srgbClr val="797979"/>
                </a:solidFill>
                <a:latin typeface="宋体"/>
                <a:cs typeface="宋体"/>
              </a:rPr>
              <a:t>)</a:t>
            </a:r>
            <a:r>
              <a:rPr dirty="0" sz="950" spc="-90">
                <a:solidFill>
                  <a:srgbClr val="797979"/>
                </a:solidFill>
                <a:latin typeface="宋体"/>
                <a:cs typeface="宋体"/>
              </a:rPr>
              <a:t>。</a:t>
            </a:r>
            <a:endParaRPr sz="950">
              <a:latin typeface="宋体"/>
              <a:cs typeface="宋体"/>
            </a:endParaRPr>
          </a:p>
          <a:p>
            <a:pPr lvl="1" marL="735330" indent="-126364">
              <a:lnSpc>
                <a:spcPct val="100000"/>
              </a:lnSpc>
              <a:spcBef>
                <a:spcPts val="610"/>
              </a:spcBef>
              <a:buAutoNum type="alphaUcPeriod"/>
              <a:tabLst>
                <a:tab pos="735965" algn="l"/>
              </a:tabLst>
            </a:pPr>
            <a:r>
              <a:rPr dirty="0" sz="900">
                <a:solidFill>
                  <a:srgbClr val="666666"/>
                </a:solidFill>
                <a:latin typeface="宋体"/>
                <a:cs typeface="宋体"/>
              </a:rPr>
              <a:t>让水桶大的人先打水，可以使得每个人排队时间之和最小</a:t>
            </a:r>
            <a:endParaRPr sz="900">
              <a:latin typeface="宋体"/>
              <a:cs typeface="宋体"/>
            </a:endParaRPr>
          </a:p>
          <a:p>
            <a:pPr lvl="1" marL="741680" indent="-132715">
              <a:lnSpc>
                <a:spcPct val="100000"/>
              </a:lnSpc>
              <a:spcBef>
                <a:spcPts val="620"/>
              </a:spcBef>
              <a:buAutoNum type="alphaUcPeriod"/>
              <a:tabLst>
                <a:tab pos="742315" algn="l"/>
              </a:tabLst>
            </a:pPr>
            <a:r>
              <a:rPr dirty="0" sz="900">
                <a:solidFill>
                  <a:srgbClr val="666666"/>
                </a:solidFill>
                <a:latin typeface="宋体"/>
                <a:cs typeface="宋体"/>
              </a:rPr>
              <a:t>让水桶小的人先打水，可以使得每个人排队时间之和最小</a:t>
            </a:r>
            <a:endParaRPr sz="900">
              <a:latin typeface="宋体"/>
              <a:cs typeface="宋体"/>
            </a:endParaRPr>
          </a:p>
          <a:p>
            <a:pPr lvl="1" marL="739775" indent="-130810">
              <a:lnSpc>
                <a:spcPct val="100000"/>
              </a:lnSpc>
              <a:spcBef>
                <a:spcPts val="620"/>
              </a:spcBef>
              <a:buAutoNum type="alphaUcPeriod"/>
              <a:tabLst>
                <a:tab pos="740410" algn="l"/>
              </a:tabLst>
            </a:pPr>
            <a:r>
              <a:rPr dirty="0" sz="900" spc="-5">
                <a:solidFill>
                  <a:srgbClr val="666666"/>
                </a:solidFill>
                <a:latin typeface="宋体"/>
                <a:cs typeface="宋体"/>
              </a:rPr>
              <a:t>让水桶小的人先打水，在某个确定的时间t内，可以让尽可能多的人打上水</a:t>
            </a:r>
            <a:endParaRPr sz="900">
              <a:latin typeface="宋体"/>
              <a:cs typeface="宋体"/>
            </a:endParaRPr>
          </a:p>
          <a:p>
            <a:pPr lvl="1" marL="744855" indent="-135890">
              <a:lnSpc>
                <a:spcPct val="100000"/>
              </a:lnSpc>
              <a:spcBef>
                <a:spcPts val="620"/>
              </a:spcBef>
              <a:buAutoNum type="alphaUcPeriod"/>
              <a:tabLst>
                <a:tab pos="745490" algn="l"/>
              </a:tabLst>
            </a:pPr>
            <a:r>
              <a:rPr dirty="0" sz="900">
                <a:solidFill>
                  <a:srgbClr val="666666"/>
                </a:solidFill>
                <a:latin typeface="宋体"/>
                <a:cs typeface="宋体"/>
              </a:rPr>
              <a:t>若要在尽可能短的时间内，n个人都打完水，按照什么顺序其实都一样</a:t>
            </a:r>
            <a:endParaRPr sz="900">
              <a:latin typeface="宋体"/>
              <a:cs typeface="宋体"/>
            </a:endParaRPr>
          </a:p>
          <a:p>
            <a:pPr>
              <a:lnSpc>
                <a:spcPct val="100000"/>
              </a:lnSpc>
              <a:spcBef>
                <a:spcPts val="50"/>
              </a:spcBef>
            </a:pPr>
            <a:endParaRPr sz="1050">
              <a:latin typeface="Times New Roman"/>
              <a:cs typeface="Times New Roman"/>
            </a:endParaRPr>
          </a:p>
          <a:p>
            <a:pPr marL="292100">
              <a:lnSpc>
                <a:spcPct val="100000"/>
              </a:lnSpc>
              <a:tabLst>
                <a:tab pos="926465" algn="l"/>
              </a:tabLst>
            </a:pPr>
            <a:r>
              <a:rPr dirty="0" sz="950" spc="25">
                <a:solidFill>
                  <a:srgbClr val="797979"/>
                </a:solidFill>
                <a:latin typeface="宋体"/>
                <a:cs typeface="宋体"/>
              </a:rPr>
              <a:t>参考答案	</a:t>
            </a:r>
            <a:r>
              <a:rPr dirty="0" sz="950" spc="25" b="1">
                <a:solidFill>
                  <a:srgbClr val="797979"/>
                </a:solidFill>
                <a:latin typeface="Microsoft JhengHei"/>
                <a:cs typeface="Microsoft JhengHei"/>
              </a:rPr>
              <a:t>B,C,D</a:t>
            </a:r>
            <a:endParaRPr sz="950">
              <a:latin typeface="Microsoft JhengHei"/>
              <a:cs typeface="Microsoft JhengHei"/>
            </a:endParaRPr>
          </a:p>
        </p:txBody>
      </p:sp>
      <p:sp>
        <p:nvSpPr>
          <p:cNvPr id="21" name="object 21"/>
          <p:cNvSpPr txBox="1">
            <a:spLocks noGrp="1"/>
          </p:cNvSpPr>
          <p:nvPr>
            <p:ph type="dt" idx="6" sz="half"/>
          </p:nvPr>
        </p:nvSpPr>
        <p:spPr>
          <a:prstGeom prst="rect"/>
        </p:spPr>
        <p:txBody>
          <a:bodyPr wrap="square" lIns="0" tIns="32384" rIns="0" bIns="0" rtlCol="0" vert="horz">
            <a:spAutoFit/>
          </a:body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22" name="object 22"/>
          <p:cNvSpPr txBox="1">
            <a:spLocks noGrp="1"/>
          </p:cNvSpPr>
          <p:nvPr>
            <p:ph type="sldNum" idx="7" sz="quarter"/>
          </p:nvPr>
        </p:nvSpPr>
        <p:spPr>
          <a:prstGeom prst="rect"/>
        </p:spPr>
        <p:txBody>
          <a:bodyPr wrap="square" lIns="0" tIns="635" rIns="0" bIns="0" rtlCol="0" vert="horz">
            <a:spAutoFit/>
          </a:bodyPr>
          <a:lstStyle/>
          <a:p>
            <a:pPr marL="25400">
              <a:lnSpc>
                <a:spcPct val="100000"/>
              </a:lnSpc>
              <a:spcBef>
                <a:spcPts val="5"/>
              </a:spcBef>
            </a:pPr>
            <a:fld id="{81D60167-4931-47E6-BA6A-407CBD079E47}" type="slidenum">
              <a:rPr dirty="0"/>
              <a:t>1</a:t>
            </a:fld>
          </a:p>
        </p:txBody>
      </p:sp>
      <p:sp>
        <p:nvSpPr>
          <p:cNvPr id="23" name="object 23"/>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2022-05-19T03:00:28Z</dcterms:created>
  <dcterms:modified xsi:type="dcterms:W3CDTF">2022-05-19T03:00:28Z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2022-05-16T00:00:00Z</vt:filetime>
  </property>
  <property fmtid="{D5CDD505-2E9C-101B-9397-08002B2CF9AE}" pid="3" name="Creator">
    <vt:lpwstr>JasperReports Library version 6.12.2-75c5e90a222ab406e416cbf590a5397028a52de3</vt:lpwstr>
  </property>
  <property fmtid="{D5CDD505-2E9C-101B-9397-08002B2CF9AE}" pid="4" name="LastSaved">
    <vt:filetime>2022-05-19T00:00:00Z</vt:filetime>
  </property>
</Properties>
</file>