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7825" y="2459482"/>
            <a:ext cx="3287077"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1597" y="2459482"/>
            <a:ext cx="3287077"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6" name="Holder 6"/>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7" name="Holder 7"/>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4" name="Holder 4"/>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5" name="Holder 5"/>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3" name="Holder 3"/>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4" name="Holder 4"/>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3946144" y="10306396"/>
            <a:ext cx="965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a:xfrm>
            <a:off x="3325876" y="10286983"/>
            <a:ext cx="892175" cy="186690"/>
          </a:xfrm>
          <a:prstGeom prst="rect">
            <a:avLst/>
          </a:prstGeom>
        </p:spPr>
        <p:txBody>
          <a:bodyPr wrap="square" lIns="0" tIns="0" rIns="0" bIns="0">
            <a:spAutoFit/>
          </a:bodyPr>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a:xfrm>
            <a:off x="3488944" y="10306396"/>
            <a:ext cx="1219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62173" y="1164081"/>
            <a:ext cx="2219960" cy="345440"/>
          </a:xfrm>
          <a:prstGeom prst="rect">
            <a:avLst/>
          </a:prstGeom>
        </p:spPr>
        <p:txBody>
          <a:bodyPr wrap="square" lIns="0" tIns="12700" rIns="0" bIns="0" rtlCol="0" vert="horz">
            <a:spAutoFit/>
          </a:bodyPr>
          <a:lstStyle/>
          <a:p>
            <a:pPr marL="12700">
              <a:lnSpc>
                <a:spcPct val="100000"/>
              </a:lnSpc>
              <a:spcBef>
                <a:spcPts val="100"/>
              </a:spcBef>
            </a:pPr>
            <a:r>
              <a:rPr dirty="0" sz="2100" b="1">
                <a:latin typeface="微软雅黑"/>
                <a:cs typeface="微软雅黑"/>
              </a:rPr>
              <a:t>第二章分治</a:t>
            </a:r>
            <a:r>
              <a:rPr dirty="0" sz="2100" spc="-235" b="1">
                <a:latin typeface="微软雅黑"/>
                <a:cs typeface="微软雅黑"/>
              </a:rPr>
              <a:t> </a:t>
            </a:r>
            <a:r>
              <a:rPr dirty="0" sz="2100" b="1">
                <a:latin typeface="微软雅黑"/>
                <a:cs typeface="微软雅黑"/>
              </a:rPr>
              <a:t>小测试</a:t>
            </a:r>
            <a:endParaRPr sz="2100">
              <a:latin typeface="微软雅黑"/>
              <a:cs typeface="微软雅黑"/>
            </a:endParaRPr>
          </a:p>
        </p:txBody>
      </p:sp>
      <p:sp>
        <p:nvSpPr>
          <p:cNvPr id="3" name="object 3"/>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4" name="object 4"/>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5" name="object 5"/>
          <p:cNvSpPr txBox="1"/>
          <p:nvPr/>
        </p:nvSpPr>
        <p:spPr>
          <a:xfrm>
            <a:off x="-127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6" name="object 6"/>
          <p:cNvSpPr txBox="1"/>
          <p:nvPr/>
        </p:nvSpPr>
        <p:spPr>
          <a:xfrm>
            <a:off x="-12700" y="2388361"/>
            <a:ext cx="3604260" cy="20827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r>
              <a:rPr dirty="0" sz="600" spc="-240">
                <a:solidFill>
                  <a:srgbClr val="C5C5C5"/>
                </a:solidFill>
                <a:latin typeface="宋体"/>
                <a:cs typeface="宋体"/>
              </a:rPr>
              <a:t> </a:t>
            </a:r>
            <a:r>
              <a:rPr dirty="0" baseline="-4629" sz="1800" spc="-15" b="1">
                <a:latin typeface="微软雅黑"/>
                <a:cs typeface="微软雅黑"/>
              </a:rPr>
              <a:t>第1部分</a:t>
            </a:r>
            <a:r>
              <a:rPr dirty="0" baseline="-4629" sz="1800" spc="-82" b="1">
                <a:latin typeface="微软雅黑"/>
                <a:cs typeface="微软雅黑"/>
              </a:rPr>
              <a:t> </a:t>
            </a:r>
            <a:r>
              <a:rPr dirty="0" baseline="-4629" sz="1800" b="1">
                <a:latin typeface="微软雅黑"/>
                <a:cs typeface="微软雅黑"/>
              </a:rPr>
              <a:t>单选题</a:t>
            </a:r>
            <a:endParaRPr baseline="-4629" sz="1800">
              <a:latin typeface="微软雅黑"/>
              <a:cs typeface="微软雅黑"/>
            </a:endParaRPr>
          </a:p>
        </p:txBody>
      </p:sp>
      <p:sp>
        <p:nvSpPr>
          <p:cNvPr id="7" name="object 7"/>
          <p:cNvSpPr txBox="1"/>
          <p:nvPr/>
        </p:nvSpPr>
        <p:spPr>
          <a:xfrm>
            <a:off x="4114800" y="2429637"/>
            <a:ext cx="572135" cy="167640"/>
          </a:xfrm>
          <a:prstGeom prst="rect">
            <a:avLst/>
          </a:prstGeom>
        </p:spPr>
        <p:txBody>
          <a:bodyPr wrap="square" lIns="0" tIns="16510" rIns="0" bIns="0" rtlCol="0" vert="horz">
            <a:spAutoFit/>
          </a:bodyPr>
          <a:lstStyle/>
          <a:p>
            <a:pPr marL="12700">
              <a:lnSpc>
                <a:spcPct val="100000"/>
              </a:lnSpc>
              <a:spcBef>
                <a:spcPts val="130"/>
              </a:spcBef>
            </a:pPr>
            <a:r>
              <a:rPr dirty="0" sz="900" spc="-30">
                <a:solidFill>
                  <a:srgbClr val="666666"/>
                </a:solidFill>
                <a:latin typeface="宋体"/>
                <a:cs typeface="宋体"/>
              </a:rPr>
              <a:t>总题数</a:t>
            </a:r>
            <a:r>
              <a:rPr dirty="0" sz="900" spc="-15">
                <a:solidFill>
                  <a:srgbClr val="666666"/>
                </a:solidFill>
                <a:latin typeface="宋体"/>
                <a:cs typeface="宋体"/>
              </a:rPr>
              <a:t>:</a:t>
            </a:r>
            <a:r>
              <a:rPr dirty="0" sz="900" spc="-300">
                <a:solidFill>
                  <a:srgbClr val="666666"/>
                </a:solidFill>
                <a:latin typeface="宋体"/>
                <a:cs typeface="宋体"/>
              </a:rPr>
              <a:t> </a:t>
            </a:r>
            <a:r>
              <a:rPr dirty="0" sz="900" spc="60">
                <a:solidFill>
                  <a:srgbClr val="666666"/>
                </a:solidFill>
                <a:latin typeface="宋体"/>
                <a:cs typeface="宋体"/>
              </a:rPr>
              <a:t>12</a:t>
            </a:r>
            <a:endParaRPr sz="900">
              <a:latin typeface="宋体"/>
              <a:cs typeface="宋体"/>
            </a:endParaRPr>
          </a:p>
        </p:txBody>
      </p:sp>
      <p:sp>
        <p:nvSpPr>
          <p:cNvPr id="8" name="object 8"/>
          <p:cNvSpPr txBox="1"/>
          <p:nvPr/>
        </p:nvSpPr>
        <p:spPr>
          <a:xfrm>
            <a:off x="4889500" y="2464561"/>
            <a:ext cx="2558415" cy="11683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endParaRPr sz="600">
              <a:latin typeface="宋体"/>
              <a:cs typeface="宋体"/>
            </a:endParaRPr>
          </a:p>
        </p:txBody>
      </p:sp>
      <p:sp>
        <p:nvSpPr>
          <p:cNvPr id="9" name="object 9"/>
          <p:cNvSpPr txBox="1"/>
          <p:nvPr/>
        </p:nvSpPr>
        <p:spPr>
          <a:xfrm>
            <a:off x="48895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10" name="object 10"/>
          <p:cNvSpPr/>
          <p:nvPr/>
        </p:nvSpPr>
        <p:spPr>
          <a:xfrm>
            <a:off x="914400" y="33401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35560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37719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39878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47371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49530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51689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53848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61341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63500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65659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67818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914400" y="8242300"/>
            <a:ext cx="165100" cy="165100"/>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914400" y="8458200"/>
            <a:ext cx="165100" cy="165100"/>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914400" y="8674100"/>
            <a:ext cx="165100" cy="165100"/>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914400" y="8890000"/>
            <a:ext cx="165100" cy="165100"/>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914400" y="9639300"/>
            <a:ext cx="165100" cy="165100"/>
          </a:xfrm>
          <a:prstGeom prst="rect">
            <a:avLst/>
          </a:prstGeom>
          <a:blipFill>
            <a:blip r:embed="rId2" cstate="print"/>
            <a:stretch>
              <a:fillRect/>
            </a:stretch>
          </a:blipFill>
        </p:spPr>
        <p:txBody>
          <a:bodyPr wrap="square" lIns="0" tIns="0" rIns="0" bIns="0" rtlCol="0"/>
          <a:lstStyle/>
          <a:p/>
        </p:txBody>
      </p:sp>
      <p:sp>
        <p:nvSpPr>
          <p:cNvPr id="27" name="object 27"/>
          <p:cNvSpPr/>
          <p:nvPr/>
        </p:nvSpPr>
        <p:spPr>
          <a:xfrm>
            <a:off x="914400" y="9855200"/>
            <a:ext cx="165100" cy="165100"/>
          </a:xfrm>
          <a:prstGeom prst="rect">
            <a:avLst/>
          </a:prstGeom>
          <a:blipFill>
            <a:blip r:embed="rId2" cstate="print"/>
            <a:stretch>
              <a:fillRect/>
            </a:stretch>
          </a:blipFill>
        </p:spPr>
        <p:txBody>
          <a:bodyPr wrap="square" lIns="0" tIns="0" rIns="0" bIns="0" rtlCol="0"/>
          <a:lstStyle/>
          <a:p/>
        </p:txBody>
      </p:sp>
      <p:sp>
        <p:nvSpPr>
          <p:cNvPr id="28" name="object 28"/>
          <p:cNvSpPr txBox="1"/>
          <p:nvPr/>
        </p:nvSpPr>
        <p:spPr>
          <a:xfrm>
            <a:off x="622300" y="2810001"/>
            <a:ext cx="6294120" cy="7213600"/>
          </a:xfrm>
          <a:prstGeom prst="rect">
            <a:avLst/>
          </a:prstGeom>
        </p:spPr>
        <p:txBody>
          <a:bodyPr wrap="square" lIns="0" tIns="95885" rIns="0" bIns="0" rtlCol="0" vert="horz">
            <a:spAutoFit/>
          </a:bodyPr>
          <a:lstStyle/>
          <a:p>
            <a:pPr marL="153035" indent="-140970">
              <a:lnSpc>
                <a:spcPct val="100000"/>
              </a:lnSpc>
              <a:spcBef>
                <a:spcPts val="755"/>
              </a:spcBef>
              <a:buAutoNum type="arabicPeriod"/>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\2-1-2\</a:t>
            </a:r>
            <a:r>
              <a:rPr dirty="0" sz="950">
                <a:solidFill>
                  <a:srgbClr val="797979"/>
                </a:solidFill>
                <a:latin typeface="宋体"/>
                <a:cs typeface="宋体"/>
              </a:rPr>
              <a:t>以下不可以使用分治法求解的是</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4890135">
              <a:lnSpc>
                <a:spcPct val="157400"/>
              </a:lnSpc>
            </a:pPr>
            <a:r>
              <a:rPr dirty="0" sz="900" spc="-20">
                <a:solidFill>
                  <a:srgbClr val="666666"/>
                </a:solidFill>
                <a:latin typeface="宋体"/>
                <a:cs typeface="宋体"/>
              </a:rPr>
              <a:t>A.棋盘覆盖问题  </a:t>
            </a:r>
            <a:r>
              <a:rPr dirty="0" sz="900" spc="-15">
                <a:solidFill>
                  <a:srgbClr val="666666"/>
                </a:solidFill>
                <a:latin typeface="宋体"/>
                <a:cs typeface="宋体"/>
              </a:rPr>
              <a:t>B.</a:t>
            </a:r>
            <a:r>
              <a:rPr dirty="0" sz="900" spc="-20">
                <a:solidFill>
                  <a:srgbClr val="666666"/>
                </a:solidFill>
                <a:latin typeface="宋体"/>
                <a:cs typeface="宋体"/>
              </a:rPr>
              <a:t>排序问题 </a:t>
            </a:r>
            <a:r>
              <a:rPr dirty="0" sz="900" spc="-15">
                <a:solidFill>
                  <a:srgbClr val="666666"/>
                </a:solidFill>
                <a:latin typeface="宋体"/>
                <a:cs typeface="宋体"/>
              </a:rPr>
              <a:t>C.</a:t>
            </a:r>
            <a:r>
              <a:rPr dirty="0" sz="900" spc="-25">
                <a:solidFill>
                  <a:srgbClr val="666666"/>
                </a:solidFill>
                <a:latin typeface="宋体"/>
                <a:cs typeface="宋体"/>
              </a:rPr>
              <a:t>归并排序 </a:t>
            </a:r>
            <a:r>
              <a:rPr dirty="0" sz="900" spc="-5">
                <a:solidFill>
                  <a:srgbClr val="666666"/>
                </a:solidFill>
                <a:latin typeface="宋体"/>
                <a:cs typeface="宋体"/>
              </a:rPr>
              <a:t>D.0/1背包问题</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2"/>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\2-1-6\</a:t>
            </a:r>
            <a:r>
              <a:rPr dirty="0" sz="950" spc="5">
                <a:solidFill>
                  <a:srgbClr val="797979"/>
                </a:solidFill>
                <a:latin typeface="宋体"/>
                <a:cs typeface="宋体"/>
              </a:rPr>
              <a:t>使用分治法高效率求解不需要满足的条件是</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3851275">
              <a:lnSpc>
                <a:spcPct val="157400"/>
              </a:lnSpc>
              <a:spcBef>
                <a:spcPts val="5"/>
              </a:spcBef>
            </a:pPr>
            <a:r>
              <a:rPr dirty="0" sz="900" spc="-15">
                <a:solidFill>
                  <a:srgbClr val="666666"/>
                </a:solidFill>
                <a:latin typeface="宋体"/>
                <a:cs typeface="宋体"/>
              </a:rPr>
              <a:t>A.</a:t>
            </a:r>
            <a:r>
              <a:rPr dirty="0" sz="900" spc="-20">
                <a:solidFill>
                  <a:srgbClr val="666666"/>
                </a:solidFill>
                <a:latin typeface="宋体"/>
                <a:cs typeface="宋体"/>
              </a:rPr>
              <a:t>子问题的解可以合并 </a:t>
            </a:r>
            <a:r>
              <a:rPr dirty="0" sz="900" spc="-10">
                <a:solidFill>
                  <a:srgbClr val="666666"/>
                </a:solidFill>
                <a:latin typeface="宋体"/>
                <a:cs typeface="宋体"/>
              </a:rPr>
              <a:t>B.</a:t>
            </a:r>
            <a:r>
              <a:rPr dirty="0" sz="900" spc="-15">
                <a:solidFill>
                  <a:srgbClr val="666666"/>
                </a:solidFill>
                <a:latin typeface="宋体"/>
                <a:cs typeface="宋体"/>
              </a:rPr>
              <a:t>子问题不能够重复 </a:t>
            </a:r>
            <a:r>
              <a:rPr dirty="0" sz="900" spc="-10">
                <a:solidFill>
                  <a:srgbClr val="666666"/>
                </a:solidFill>
                <a:latin typeface="宋体"/>
                <a:cs typeface="宋体"/>
              </a:rPr>
              <a:t>C.</a:t>
            </a:r>
            <a:r>
              <a:rPr dirty="0" sz="900" spc="-15">
                <a:solidFill>
                  <a:srgbClr val="666666"/>
                </a:solidFill>
                <a:latin typeface="宋体"/>
                <a:cs typeface="宋体"/>
              </a:rPr>
              <a:t>子问题必须是一样的 </a:t>
            </a:r>
            <a:r>
              <a:rPr dirty="0" sz="900" spc="-5">
                <a:solidFill>
                  <a:srgbClr val="666666"/>
                </a:solidFill>
                <a:latin typeface="宋体"/>
                <a:cs typeface="宋体"/>
              </a:rPr>
              <a:t>D.原问题和子问题使用相同的方法解</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3"/>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\2-1-9\</a:t>
            </a:r>
            <a:r>
              <a:rPr dirty="0" sz="950">
                <a:solidFill>
                  <a:srgbClr val="797979"/>
                </a:solidFill>
                <a:latin typeface="宋体"/>
                <a:cs typeface="宋体"/>
              </a:rPr>
              <a:t>实现大整数的乘法是利用的算法</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4998085">
              <a:lnSpc>
                <a:spcPct val="157400"/>
              </a:lnSpc>
            </a:pPr>
            <a:r>
              <a:rPr dirty="0" sz="900" spc="-20">
                <a:solidFill>
                  <a:srgbClr val="666666"/>
                </a:solidFill>
                <a:latin typeface="宋体"/>
                <a:cs typeface="宋体"/>
              </a:rPr>
              <a:t>A.</a:t>
            </a:r>
            <a:r>
              <a:rPr dirty="0" sz="900" spc="-35">
                <a:solidFill>
                  <a:srgbClr val="666666"/>
                </a:solidFill>
                <a:latin typeface="宋体"/>
                <a:cs typeface="宋体"/>
              </a:rPr>
              <a:t>贪心法 </a:t>
            </a:r>
            <a:r>
              <a:rPr dirty="0" sz="900" spc="-15">
                <a:solidFill>
                  <a:srgbClr val="666666"/>
                </a:solidFill>
                <a:latin typeface="宋体"/>
                <a:cs typeface="宋体"/>
              </a:rPr>
              <a:t>B.动态规划法  </a:t>
            </a:r>
            <a:r>
              <a:rPr dirty="0" sz="900" spc="-15">
                <a:solidFill>
                  <a:srgbClr val="666666"/>
                </a:solidFill>
                <a:latin typeface="宋体"/>
                <a:cs typeface="宋体"/>
              </a:rPr>
              <a:t>C.</a:t>
            </a:r>
            <a:r>
              <a:rPr dirty="0" sz="900" spc="-25">
                <a:solidFill>
                  <a:srgbClr val="666666"/>
                </a:solidFill>
                <a:latin typeface="宋体"/>
                <a:cs typeface="宋体"/>
              </a:rPr>
              <a:t>分治策略 </a:t>
            </a:r>
            <a:r>
              <a:rPr dirty="0" sz="900" spc="-5">
                <a:solidFill>
                  <a:srgbClr val="666666"/>
                </a:solidFill>
                <a:latin typeface="宋体"/>
                <a:cs typeface="宋体"/>
              </a:rPr>
              <a:t>D.</a:t>
            </a:r>
            <a:r>
              <a:rPr dirty="0" sz="900" spc="-10">
                <a:solidFill>
                  <a:srgbClr val="666666"/>
                </a:solidFill>
                <a:latin typeface="宋体"/>
                <a:cs typeface="宋体"/>
              </a:rPr>
              <a:t>回溯法</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4"/>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marR="5080">
              <a:lnSpc>
                <a:spcPct val="123900"/>
              </a:lnSpc>
              <a:spcBef>
                <a:spcPts val="390"/>
              </a:spcBef>
            </a:pPr>
            <a:r>
              <a:rPr dirty="0" sz="950" spc="-10">
                <a:solidFill>
                  <a:srgbClr val="797979"/>
                </a:solidFill>
                <a:latin typeface="宋体"/>
                <a:cs typeface="宋体"/>
              </a:rPr>
              <a:t>\2-2-13\</a:t>
            </a:r>
            <a:r>
              <a:rPr dirty="0" sz="950" spc="-15">
                <a:solidFill>
                  <a:srgbClr val="797979"/>
                </a:solidFill>
                <a:latin typeface="宋体"/>
                <a:cs typeface="宋体"/>
              </a:rPr>
              <a:t>有</a:t>
            </a:r>
            <a:r>
              <a:rPr dirty="0" sz="950" spc="-10">
                <a:solidFill>
                  <a:srgbClr val="797979"/>
                </a:solidFill>
                <a:latin typeface="宋体"/>
                <a:cs typeface="宋体"/>
              </a:rPr>
              <a:t>n</a:t>
            </a:r>
            <a:r>
              <a:rPr dirty="0" sz="950" spc="-15">
                <a:solidFill>
                  <a:srgbClr val="797979"/>
                </a:solidFill>
                <a:latin typeface="宋体"/>
                <a:cs typeface="宋体"/>
              </a:rPr>
              <a:t>个砝码</a:t>
            </a:r>
            <a:r>
              <a:rPr dirty="0" sz="950" spc="-10">
                <a:solidFill>
                  <a:srgbClr val="797979"/>
                </a:solidFill>
                <a:latin typeface="宋体"/>
                <a:cs typeface="宋体"/>
              </a:rPr>
              <a:t>(</a:t>
            </a:r>
            <a:r>
              <a:rPr dirty="0" sz="950" spc="-15">
                <a:solidFill>
                  <a:srgbClr val="797979"/>
                </a:solidFill>
                <a:latin typeface="宋体"/>
                <a:cs typeface="宋体"/>
              </a:rPr>
              <a:t>其中</a:t>
            </a:r>
            <a:r>
              <a:rPr dirty="0" sz="950" spc="-10">
                <a:solidFill>
                  <a:srgbClr val="797979"/>
                </a:solidFill>
                <a:latin typeface="宋体"/>
                <a:cs typeface="宋体"/>
              </a:rPr>
              <a:t>n</a:t>
            </a:r>
            <a:r>
              <a:rPr dirty="0" sz="950" spc="-15">
                <a:solidFill>
                  <a:srgbClr val="797979"/>
                </a:solidFill>
                <a:latin typeface="宋体"/>
                <a:cs typeface="宋体"/>
              </a:rPr>
              <a:t>为</a:t>
            </a:r>
            <a:r>
              <a:rPr dirty="0" sz="950" spc="-10">
                <a:solidFill>
                  <a:srgbClr val="797979"/>
                </a:solidFill>
                <a:latin typeface="宋体"/>
                <a:cs typeface="宋体"/>
              </a:rPr>
              <a:t>2</a:t>
            </a:r>
            <a:r>
              <a:rPr dirty="0" sz="950" spc="-15">
                <a:solidFill>
                  <a:srgbClr val="797979"/>
                </a:solidFill>
                <a:latin typeface="宋体"/>
                <a:cs typeface="宋体"/>
              </a:rPr>
              <a:t>的幂</a:t>
            </a:r>
            <a:r>
              <a:rPr dirty="0" sz="950" spc="-10">
                <a:solidFill>
                  <a:srgbClr val="797979"/>
                </a:solidFill>
                <a:latin typeface="宋体"/>
                <a:cs typeface="宋体"/>
              </a:rPr>
              <a:t>,</a:t>
            </a:r>
            <a:r>
              <a:rPr dirty="0" sz="950" spc="-15">
                <a:solidFill>
                  <a:srgbClr val="797979"/>
                </a:solidFill>
                <a:latin typeface="宋体"/>
                <a:cs typeface="宋体"/>
              </a:rPr>
              <a:t>即</a:t>
            </a:r>
            <a:r>
              <a:rPr dirty="0" sz="950" spc="-10">
                <a:solidFill>
                  <a:srgbClr val="797979"/>
                </a:solidFill>
                <a:latin typeface="宋体"/>
                <a:cs typeface="宋体"/>
              </a:rPr>
              <a:t>n-2*)</a:t>
            </a:r>
            <a:r>
              <a:rPr dirty="0" sz="950" spc="-254">
                <a:solidFill>
                  <a:srgbClr val="797979"/>
                </a:solidFill>
                <a:latin typeface="宋体"/>
                <a:cs typeface="宋体"/>
              </a:rPr>
              <a:t> </a:t>
            </a:r>
            <a:r>
              <a:rPr dirty="0" sz="950" spc="-204">
                <a:solidFill>
                  <a:srgbClr val="797979"/>
                </a:solidFill>
                <a:latin typeface="宋体"/>
                <a:cs typeface="宋体"/>
              </a:rPr>
              <a:t>,</a:t>
            </a:r>
            <a:r>
              <a:rPr dirty="0" sz="950" spc="-250">
                <a:solidFill>
                  <a:srgbClr val="797979"/>
                </a:solidFill>
                <a:latin typeface="宋体"/>
                <a:cs typeface="宋体"/>
              </a:rPr>
              <a:t> </a:t>
            </a:r>
            <a:r>
              <a:rPr dirty="0" sz="950" spc="10">
                <a:solidFill>
                  <a:srgbClr val="797979"/>
                </a:solidFill>
                <a:latin typeface="宋体"/>
                <a:cs typeface="宋体"/>
              </a:rPr>
              <a:t>每个重</a:t>
            </a:r>
            <a:r>
              <a:rPr dirty="0" sz="950" spc="5">
                <a:solidFill>
                  <a:srgbClr val="797979"/>
                </a:solidFill>
                <a:latin typeface="宋体"/>
                <a:cs typeface="宋体"/>
              </a:rPr>
              <a:t>g</a:t>
            </a:r>
            <a:r>
              <a:rPr dirty="0" sz="950" spc="10">
                <a:solidFill>
                  <a:srgbClr val="797979"/>
                </a:solidFill>
                <a:latin typeface="宋体"/>
                <a:cs typeface="宋体"/>
              </a:rPr>
              <a:t>克，其中一个不合格</a:t>
            </a:r>
            <a:r>
              <a:rPr dirty="0" sz="950" spc="5">
                <a:solidFill>
                  <a:srgbClr val="797979"/>
                </a:solidFill>
                <a:latin typeface="宋体"/>
                <a:cs typeface="宋体"/>
              </a:rPr>
              <a:t>(</a:t>
            </a:r>
            <a:r>
              <a:rPr dirty="0" sz="950" spc="10">
                <a:solidFill>
                  <a:srgbClr val="797979"/>
                </a:solidFill>
                <a:latin typeface="宋体"/>
                <a:cs typeface="宋体"/>
              </a:rPr>
              <a:t>重量可能大于或小于</a:t>
            </a:r>
            <a:r>
              <a:rPr dirty="0" sz="950" spc="5">
                <a:solidFill>
                  <a:srgbClr val="797979"/>
                </a:solidFill>
                <a:latin typeface="宋体"/>
                <a:cs typeface="宋体"/>
              </a:rPr>
              <a:t>g</a:t>
            </a:r>
            <a:r>
              <a:rPr dirty="0" sz="950" spc="10">
                <a:solidFill>
                  <a:srgbClr val="797979"/>
                </a:solidFill>
                <a:latin typeface="宋体"/>
                <a:cs typeface="宋体"/>
              </a:rPr>
              <a:t>克</a:t>
            </a:r>
            <a:r>
              <a:rPr dirty="0" sz="950" spc="5">
                <a:solidFill>
                  <a:srgbClr val="797979"/>
                </a:solidFill>
                <a:latin typeface="宋体"/>
                <a:cs typeface="宋体"/>
              </a:rPr>
              <a:t>).</a:t>
            </a:r>
            <a:r>
              <a:rPr dirty="0" sz="950" spc="10">
                <a:solidFill>
                  <a:srgbClr val="797979"/>
                </a:solidFill>
                <a:latin typeface="宋体"/>
                <a:cs typeface="宋体"/>
              </a:rPr>
              <a:t>有一个秤可 </a:t>
            </a:r>
            <a:r>
              <a:rPr dirty="0" sz="950" spc="25">
                <a:solidFill>
                  <a:srgbClr val="797979"/>
                </a:solidFill>
                <a:latin typeface="宋体"/>
                <a:cs typeface="宋体"/>
              </a:rPr>
              <a:t>以称出重物的准确重量假设所有的砝码可以同时放到秤上，设计一一个算法找出这个不合格的砝码，且秤重的 </a:t>
            </a:r>
            <a:r>
              <a:rPr dirty="0" sz="950" spc="5">
                <a:solidFill>
                  <a:srgbClr val="797979"/>
                </a:solidFill>
                <a:latin typeface="宋体"/>
                <a:cs typeface="宋体"/>
              </a:rPr>
              <a:t>次数达到最少，采用分治算法，每次取一半砝码</a:t>
            </a:r>
            <a:r>
              <a:rPr dirty="0" sz="950">
                <a:solidFill>
                  <a:srgbClr val="797979"/>
                </a:solidFill>
                <a:latin typeface="宋体"/>
                <a:cs typeface="宋体"/>
              </a:rPr>
              <a:t>(</a:t>
            </a:r>
            <a:r>
              <a:rPr dirty="0" sz="950" spc="5">
                <a:solidFill>
                  <a:srgbClr val="797979"/>
                </a:solidFill>
                <a:latin typeface="宋体"/>
                <a:cs typeface="宋体"/>
              </a:rPr>
              <a:t>比如</a:t>
            </a:r>
            <a:r>
              <a:rPr dirty="0" sz="950">
                <a:solidFill>
                  <a:srgbClr val="797979"/>
                </a:solidFill>
                <a:latin typeface="宋体"/>
                <a:cs typeface="宋体"/>
              </a:rPr>
              <a:t>t</a:t>
            </a:r>
            <a:r>
              <a:rPr dirty="0" sz="950" spc="5">
                <a:solidFill>
                  <a:srgbClr val="797979"/>
                </a:solidFill>
                <a:latin typeface="宋体"/>
                <a:cs typeface="宋体"/>
              </a:rPr>
              <a:t>个</a:t>
            </a:r>
            <a:r>
              <a:rPr dirty="0" sz="950">
                <a:solidFill>
                  <a:srgbClr val="797979"/>
                </a:solidFill>
                <a:latin typeface="宋体"/>
                <a:cs typeface="宋体"/>
              </a:rPr>
              <a:t>)</a:t>
            </a:r>
            <a:r>
              <a:rPr dirty="0" sz="950" spc="5">
                <a:solidFill>
                  <a:srgbClr val="797979"/>
                </a:solidFill>
                <a:latin typeface="宋体"/>
                <a:cs typeface="宋体"/>
              </a:rPr>
              <a:t>称重</a:t>
            </a:r>
            <a:r>
              <a:rPr dirty="0" sz="950">
                <a:solidFill>
                  <a:srgbClr val="797979"/>
                </a:solidFill>
                <a:latin typeface="宋体"/>
                <a:cs typeface="宋体"/>
              </a:rPr>
              <a:t>,</a:t>
            </a:r>
            <a:r>
              <a:rPr dirty="0" sz="950" spc="5">
                <a:solidFill>
                  <a:srgbClr val="797979"/>
                </a:solidFill>
                <a:latin typeface="宋体"/>
                <a:cs typeface="宋体"/>
              </a:rPr>
              <a:t>如果恰好重</a:t>
            </a:r>
            <a:r>
              <a:rPr dirty="0" sz="950">
                <a:solidFill>
                  <a:srgbClr val="797979"/>
                </a:solidFill>
                <a:latin typeface="宋体"/>
                <a:cs typeface="宋体"/>
              </a:rPr>
              <a:t>t</a:t>
            </a:r>
            <a:r>
              <a:rPr dirty="0" sz="950" spc="5">
                <a:solidFill>
                  <a:srgbClr val="797979"/>
                </a:solidFill>
                <a:latin typeface="宋体"/>
                <a:cs typeface="宋体"/>
              </a:rPr>
              <a:t>克，那么不合格的砝码在剩下的砝 码中</a:t>
            </a:r>
            <a:r>
              <a:rPr dirty="0" sz="950">
                <a:solidFill>
                  <a:srgbClr val="797979"/>
                </a:solidFill>
                <a:latin typeface="宋体"/>
                <a:cs typeface="宋体"/>
              </a:rPr>
              <a:t>;</a:t>
            </a:r>
            <a:r>
              <a:rPr dirty="0" sz="950" spc="5">
                <a:solidFill>
                  <a:srgbClr val="797979"/>
                </a:solidFill>
                <a:latin typeface="宋体"/>
                <a:cs typeface="宋体"/>
              </a:rPr>
              <a:t>否则不合格的砝码就在被称重的砝码中</a:t>
            </a:r>
            <a:r>
              <a:rPr dirty="0" sz="950">
                <a:solidFill>
                  <a:srgbClr val="797979"/>
                </a:solidFill>
                <a:latin typeface="宋体"/>
                <a:cs typeface="宋体"/>
              </a:rPr>
              <a:t>.</a:t>
            </a:r>
            <a:r>
              <a:rPr dirty="0" sz="950" spc="5">
                <a:solidFill>
                  <a:srgbClr val="797979"/>
                </a:solidFill>
                <a:latin typeface="宋体"/>
                <a:cs typeface="宋体"/>
              </a:rPr>
              <a:t>设</a:t>
            </a:r>
            <a:r>
              <a:rPr dirty="0" sz="950">
                <a:solidFill>
                  <a:srgbClr val="797979"/>
                </a:solidFill>
                <a:latin typeface="宋体"/>
                <a:cs typeface="宋体"/>
              </a:rPr>
              <a:t>n</a:t>
            </a:r>
            <a:r>
              <a:rPr dirty="0" sz="950" spc="5">
                <a:solidFill>
                  <a:srgbClr val="797979"/>
                </a:solidFill>
                <a:latin typeface="宋体"/>
                <a:cs typeface="宋体"/>
              </a:rPr>
              <a:t>枚砝码的称重次数是</a:t>
            </a:r>
            <a:r>
              <a:rPr dirty="0" sz="950">
                <a:solidFill>
                  <a:srgbClr val="797979"/>
                </a:solidFill>
                <a:latin typeface="宋体"/>
                <a:cs typeface="宋体"/>
              </a:rPr>
              <a:t>T(n)，</a:t>
            </a:r>
            <a:r>
              <a:rPr dirty="0" sz="950" spc="5">
                <a:solidFill>
                  <a:srgbClr val="797979"/>
                </a:solidFill>
                <a:latin typeface="宋体"/>
                <a:cs typeface="宋体"/>
              </a:rPr>
              <a:t>关于</a:t>
            </a:r>
            <a:r>
              <a:rPr dirty="0" sz="950">
                <a:solidFill>
                  <a:srgbClr val="797979"/>
                </a:solidFill>
                <a:latin typeface="宋体"/>
                <a:cs typeface="宋体"/>
              </a:rPr>
              <a:t>T(n)</a:t>
            </a:r>
            <a:r>
              <a:rPr dirty="0" sz="950" spc="5">
                <a:solidFill>
                  <a:srgbClr val="797979"/>
                </a:solidFill>
                <a:latin typeface="宋体"/>
                <a:cs typeface="宋体"/>
              </a:rPr>
              <a:t>的递推方程是</a:t>
            </a:r>
            <a:r>
              <a:rPr dirty="0" sz="950">
                <a:solidFill>
                  <a:srgbClr val="797979"/>
                </a:solidFill>
                <a:latin typeface="宋体"/>
                <a:cs typeface="宋体"/>
              </a:rPr>
              <a:t>:T(n)=T(</a:t>
            </a:r>
            <a:r>
              <a:rPr dirty="0" sz="950" spc="-245">
                <a:solidFill>
                  <a:srgbClr val="797979"/>
                </a:solidFill>
                <a:latin typeface="宋体"/>
                <a:cs typeface="宋体"/>
              </a:rPr>
              <a:t> </a:t>
            </a:r>
            <a:r>
              <a:rPr dirty="0" sz="950" spc="-10">
                <a:solidFill>
                  <a:srgbClr val="797979"/>
                </a:solidFill>
                <a:latin typeface="宋体"/>
                <a:cs typeface="宋体"/>
              </a:rPr>
              <a:t>)+1  </a:t>
            </a:r>
            <a:r>
              <a:rPr dirty="0" sz="950" spc="-30">
                <a:solidFill>
                  <a:srgbClr val="797979"/>
                </a:solidFill>
                <a:latin typeface="宋体"/>
                <a:cs typeface="宋体"/>
              </a:rPr>
              <a:t>括号里应该填</a:t>
            </a:r>
            <a:r>
              <a:rPr dirty="0" sz="950" spc="-15">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marR="5339715">
              <a:lnSpc>
                <a:spcPts val="1700"/>
              </a:lnSpc>
              <a:spcBef>
                <a:spcPts val="114"/>
              </a:spcBef>
            </a:pPr>
            <a:r>
              <a:rPr dirty="0" sz="900" spc="-15">
                <a:solidFill>
                  <a:srgbClr val="666666"/>
                </a:solidFill>
                <a:latin typeface="宋体"/>
                <a:cs typeface="宋体"/>
              </a:rPr>
              <a:t>A.logn  </a:t>
            </a:r>
            <a:r>
              <a:rPr dirty="0" sz="900" spc="-15">
                <a:solidFill>
                  <a:srgbClr val="666666"/>
                </a:solidFill>
                <a:latin typeface="宋体"/>
                <a:cs typeface="宋体"/>
              </a:rPr>
              <a:t>B.n-1</a:t>
            </a:r>
            <a:endParaRPr sz="900">
              <a:latin typeface="宋体"/>
              <a:cs typeface="宋体"/>
            </a:endParaRPr>
          </a:p>
          <a:p>
            <a:pPr marL="609600" marR="5266690">
              <a:lnSpc>
                <a:spcPts val="1700"/>
              </a:lnSpc>
            </a:pPr>
            <a:r>
              <a:rPr dirty="0" sz="900" spc="5">
                <a:solidFill>
                  <a:srgbClr val="666666"/>
                </a:solidFill>
                <a:latin typeface="宋体"/>
                <a:cs typeface="宋体"/>
              </a:rPr>
              <a:t>C.n^1/2  </a:t>
            </a:r>
            <a:r>
              <a:rPr dirty="0" sz="900">
                <a:solidFill>
                  <a:srgbClr val="666666"/>
                </a:solidFill>
                <a:latin typeface="宋体"/>
                <a:cs typeface="宋体"/>
              </a:rPr>
              <a:t>D.n/2</a:t>
            </a:r>
            <a:endParaRPr sz="900">
              <a:latin typeface="宋体"/>
              <a:cs typeface="宋体"/>
            </a:endParaRPr>
          </a:p>
          <a:p>
            <a:pPr marL="153035" indent="-140970">
              <a:lnSpc>
                <a:spcPct val="100000"/>
              </a:lnSpc>
              <a:spcBef>
                <a:spcPts val="1095"/>
              </a:spcBef>
              <a:buAutoNum type="arabicPeriod" startAt="5"/>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\2-1-16\</a:t>
            </a:r>
            <a:r>
              <a:rPr dirty="0" sz="950" spc="5">
                <a:solidFill>
                  <a:srgbClr val="797979"/>
                </a:solidFill>
                <a:latin typeface="宋体"/>
                <a:cs typeface="宋体"/>
              </a:rPr>
              <a:t>时间复杂度是指算法最坏情况下的运行时间。</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5"/>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p:txBody>
      </p:sp>
      <p:sp>
        <p:nvSpPr>
          <p:cNvPr id="29" name="object 29"/>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30" name="object 30"/>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31" name="object 31"/>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12192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14351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4400" y="2717800"/>
            <a:ext cx="165100" cy="16510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14400" y="2933700"/>
            <a:ext cx="165100" cy="1651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14400" y="3149600"/>
            <a:ext cx="165100" cy="165100"/>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914400" y="3365500"/>
            <a:ext cx="165100" cy="16510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914400" y="46482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48641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50800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52959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60452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62611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70104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72263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85090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87249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89408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91567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txBox="1"/>
          <p:nvPr/>
        </p:nvSpPr>
        <p:spPr>
          <a:xfrm>
            <a:off x="622300" y="689101"/>
            <a:ext cx="6293485" cy="9349105"/>
          </a:xfrm>
          <a:prstGeom prst="rect">
            <a:avLst/>
          </a:prstGeom>
        </p:spPr>
        <p:txBody>
          <a:bodyPr wrap="square" lIns="0" tIns="95885" rIns="0" bIns="0" rtlCol="0" vert="horz">
            <a:spAutoFit/>
          </a:bodyPr>
          <a:lstStyle/>
          <a:p>
            <a:pPr marL="153035" indent="-140970">
              <a:lnSpc>
                <a:spcPct val="100000"/>
              </a:lnSpc>
              <a:spcBef>
                <a:spcPts val="755"/>
              </a:spcBef>
              <a:buAutoNum type="arabicPeriod" startAt="6"/>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30">
                <a:solidFill>
                  <a:srgbClr val="797979"/>
                </a:solidFill>
                <a:latin typeface="宋体"/>
                <a:cs typeface="宋体"/>
              </a:rPr>
              <a:t>\2-1-18\</a:t>
            </a:r>
            <a:r>
              <a:rPr dirty="0" sz="950" spc="-265">
                <a:solidFill>
                  <a:srgbClr val="797979"/>
                </a:solidFill>
                <a:latin typeface="宋体"/>
                <a:cs typeface="宋体"/>
              </a:rPr>
              <a:t> </a:t>
            </a:r>
            <a:r>
              <a:rPr dirty="0" sz="950">
                <a:solidFill>
                  <a:srgbClr val="797979"/>
                </a:solidFill>
                <a:latin typeface="宋体"/>
                <a:cs typeface="宋体"/>
              </a:rPr>
              <a:t>n!=0(2^n)</a:t>
            </a:r>
            <a:r>
              <a:rPr dirty="0" sz="950" spc="-260">
                <a:solidFill>
                  <a:srgbClr val="797979"/>
                </a:solidFill>
                <a:latin typeface="宋体"/>
                <a:cs typeface="宋体"/>
              </a:rPr>
              <a:t> </a:t>
            </a:r>
            <a:r>
              <a:rPr dirty="0" sz="950" spc="25">
                <a:solidFill>
                  <a:srgbClr val="797979"/>
                </a:solidFill>
                <a:latin typeface="宋体"/>
                <a:cs typeface="宋体"/>
              </a:rPr>
              <a:t>（</a:t>
            </a:r>
            <a:r>
              <a:rPr dirty="0" sz="950" spc="-26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0"/>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7"/>
              <a:tabLst>
                <a:tab pos="153670" algn="l"/>
                <a:tab pos="964565" algn="l"/>
              </a:tabLst>
            </a:pPr>
            <a:r>
              <a:rPr dirty="0" sz="950" spc="25" b="1">
                <a:latin typeface="微软雅黑"/>
                <a:cs typeface="微软雅黑"/>
              </a:rPr>
              <a:t>【单选题】	</a:t>
            </a:r>
            <a:r>
              <a:rPr dirty="0" sz="950" spc="-30">
                <a:solidFill>
                  <a:srgbClr val="666666"/>
                </a:solidFill>
                <a:latin typeface="宋体"/>
                <a:cs typeface="宋体"/>
              </a:rPr>
              <a:t>(10</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marR="30480">
              <a:lnSpc>
                <a:spcPct val="123900"/>
              </a:lnSpc>
              <a:spcBef>
                <a:spcPts val="390"/>
              </a:spcBef>
            </a:pPr>
            <a:r>
              <a:rPr dirty="0" sz="950">
                <a:solidFill>
                  <a:srgbClr val="797979"/>
                </a:solidFill>
                <a:latin typeface="宋体"/>
                <a:cs typeface="宋体"/>
              </a:rPr>
              <a:t>\2-1-21\</a:t>
            </a:r>
            <a:r>
              <a:rPr dirty="0" sz="950" spc="5">
                <a:solidFill>
                  <a:srgbClr val="797979"/>
                </a:solidFill>
                <a:latin typeface="宋体"/>
                <a:cs typeface="宋体"/>
              </a:rPr>
              <a:t>给定</a:t>
            </a:r>
            <a:r>
              <a:rPr dirty="0" sz="950">
                <a:solidFill>
                  <a:srgbClr val="797979"/>
                </a:solidFill>
                <a:latin typeface="宋体"/>
                <a:cs typeface="宋体"/>
              </a:rPr>
              <a:t>n</a:t>
            </a:r>
            <a:r>
              <a:rPr dirty="0" sz="950" spc="5">
                <a:solidFill>
                  <a:srgbClr val="797979"/>
                </a:solidFill>
                <a:latin typeface="宋体"/>
                <a:cs typeface="宋体"/>
              </a:rPr>
              <a:t>个数的数组L</a:t>
            </a:r>
            <a:r>
              <a:rPr dirty="0" sz="950" spc="-265">
                <a:solidFill>
                  <a:srgbClr val="797979"/>
                </a:solidFill>
                <a:latin typeface="宋体"/>
                <a:cs typeface="宋体"/>
              </a:rPr>
              <a:t> </a:t>
            </a:r>
            <a:r>
              <a:rPr dirty="0" sz="950" spc="5">
                <a:solidFill>
                  <a:srgbClr val="797979"/>
                </a:solidFill>
                <a:latin typeface="宋体"/>
                <a:cs typeface="宋体"/>
              </a:rPr>
              <a:t>,</a:t>
            </a:r>
            <a:r>
              <a:rPr dirty="0" sz="950" spc="15">
                <a:solidFill>
                  <a:srgbClr val="797979"/>
                </a:solidFill>
                <a:latin typeface="宋体"/>
                <a:cs typeface="宋体"/>
              </a:rPr>
              <a:t>其中</a:t>
            </a:r>
            <a:r>
              <a:rPr dirty="0" sz="950" spc="5">
                <a:solidFill>
                  <a:srgbClr val="797979"/>
                </a:solidFill>
                <a:latin typeface="宋体"/>
                <a:cs typeface="宋体"/>
              </a:rPr>
              <a:t>n=2^k,k</a:t>
            </a:r>
            <a:r>
              <a:rPr dirty="0" sz="950" spc="15">
                <a:solidFill>
                  <a:srgbClr val="797979"/>
                </a:solidFill>
                <a:latin typeface="宋体"/>
                <a:cs typeface="宋体"/>
              </a:rPr>
              <a:t>为非负整数</a:t>
            </a:r>
            <a:r>
              <a:rPr dirty="0" sz="950" spc="5">
                <a:solidFill>
                  <a:srgbClr val="797979"/>
                </a:solidFill>
                <a:latin typeface="宋体"/>
                <a:cs typeface="宋体"/>
              </a:rPr>
              <a:t>,</a:t>
            </a:r>
            <a:r>
              <a:rPr dirty="0" sz="950" spc="15">
                <a:solidFill>
                  <a:srgbClr val="797979"/>
                </a:solidFill>
                <a:latin typeface="宋体"/>
                <a:cs typeface="宋体"/>
              </a:rPr>
              <a:t>求</a:t>
            </a:r>
            <a:r>
              <a:rPr dirty="0" sz="950" spc="5">
                <a:solidFill>
                  <a:srgbClr val="797979"/>
                </a:solidFill>
                <a:latin typeface="宋体"/>
                <a:cs typeface="宋体"/>
              </a:rPr>
              <a:t>L</a:t>
            </a:r>
            <a:r>
              <a:rPr dirty="0" sz="950" spc="15">
                <a:solidFill>
                  <a:srgbClr val="797979"/>
                </a:solidFill>
                <a:latin typeface="宋体"/>
                <a:cs typeface="宋体"/>
              </a:rPr>
              <a:t>中的最大数。考虑下述算法</a:t>
            </a:r>
            <a:r>
              <a:rPr dirty="0" sz="950" spc="10">
                <a:solidFill>
                  <a:srgbClr val="797979"/>
                </a:solidFill>
                <a:latin typeface="宋体"/>
                <a:cs typeface="宋体"/>
              </a:rPr>
              <a:t>A，</a:t>
            </a:r>
            <a:r>
              <a:rPr dirty="0" sz="950" spc="15">
                <a:solidFill>
                  <a:srgbClr val="797979"/>
                </a:solidFill>
                <a:latin typeface="宋体"/>
                <a:cs typeface="宋体"/>
              </a:rPr>
              <a:t>先把数组从中间划分 </a:t>
            </a:r>
            <a:r>
              <a:rPr dirty="0" sz="950" spc="35">
                <a:solidFill>
                  <a:srgbClr val="797979"/>
                </a:solidFill>
                <a:latin typeface="宋体"/>
                <a:cs typeface="宋体"/>
              </a:rPr>
              <a:t>成两个</a:t>
            </a:r>
            <a:r>
              <a:rPr dirty="0" sz="950" spc="15">
                <a:solidFill>
                  <a:srgbClr val="797979"/>
                </a:solidFill>
                <a:latin typeface="宋体"/>
                <a:cs typeface="宋体"/>
              </a:rPr>
              <a:t>n/2</a:t>
            </a:r>
            <a:r>
              <a:rPr dirty="0" sz="950" spc="35">
                <a:solidFill>
                  <a:srgbClr val="797979"/>
                </a:solidFill>
                <a:latin typeface="宋体"/>
                <a:cs typeface="宋体"/>
              </a:rPr>
              <a:t>个数的数组</a:t>
            </a:r>
            <a:r>
              <a:rPr dirty="0" sz="950" spc="15">
                <a:solidFill>
                  <a:srgbClr val="797979"/>
                </a:solidFill>
                <a:latin typeface="宋体"/>
                <a:cs typeface="宋体"/>
              </a:rPr>
              <a:t>L1</a:t>
            </a:r>
            <a:r>
              <a:rPr dirty="0" sz="950" spc="35">
                <a:solidFill>
                  <a:srgbClr val="797979"/>
                </a:solidFill>
                <a:latin typeface="宋体"/>
                <a:cs typeface="宋体"/>
              </a:rPr>
              <a:t>和</a:t>
            </a:r>
            <a:r>
              <a:rPr dirty="0" sz="950" spc="20">
                <a:solidFill>
                  <a:srgbClr val="797979"/>
                </a:solidFill>
                <a:latin typeface="宋体"/>
                <a:cs typeface="宋体"/>
              </a:rPr>
              <a:t>L2，</a:t>
            </a:r>
            <a:r>
              <a:rPr dirty="0" sz="950" spc="35">
                <a:solidFill>
                  <a:srgbClr val="797979"/>
                </a:solidFill>
                <a:latin typeface="宋体"/>
                <a:cs typeface="宋体"/>
              </a:rPr>
              <a:t>在</a:t>
            </a:r>
            <a:r>
              <a:rPr dirty="0" sz="950" spc="15">
                <a:solidFill>
                  <a:srgbClr val="797979"/>
                </a:solidFill>
                <a:latin typeface="宋体"/>
                <a:cs typeface="宋体"/>
              </a:rPr>
              <a:t>L1</a:t>
            </a:r>
            <a:r>
              <a:rPr dirty="0" sz="950" spc="35">
                <a:solidFill>
                  <a:srgbClr val="797979"/>
                </a:solidFill>
                <a:latin typeface="宋体"/>
                <a:cs typeface="宋体"/>
              </a:rPr>
              <a:t>和</a:t>
            </a:r>
            <a:r>
              <a:rPr dirty="0" sz="950" spc="15">
                <a:solidFill>
                  <a:srgbClr val="797979"/>
                </a:solidFill>
                <a:latin typeface="宋体"/>
                <a:cs typeface="宋体"/>
              </a:rPr>
              <a:t>L2</a:t>
            </a:r>
            <a:r>
              <a:rPr dirty="0" sz="950" spc="35">
                <a:solidFill>
                  <a:srgbClr val="797979"/>
                </a:solidFill>
                <a:latin typeface="宋体"/>
                <a:cs typeface="宋体"/>
              </a:rPr>
              <a:t>中用同样的算法通过数之间的比较运算找最大数，如果</a:t>
            </a:r>
            <a:r>
              <a:rPr dirty="0" sz="950" spc="15">
                <a:solidFill>
                  <a:srgbClr val="797979"/>
                </a:solidFill>
                <a:latin typeface="宋体"/>
                <a:cs typeface="宋体"/>
              </a:rPr>
              <a:t>L1</a:t>
            </a:r>
            <a:r>
              <a:rPr dirty="0" sz="950" spc="35">
                <a:solidFill>
                  <a:srgbClr val="797979"/>
                </a:solidFill>
                <a:latin typeface="宋体"/>
                <a:cs typeface="宋体"/>
              </a:rPr>
              <a:t>的最大数是 </a:t>
            </a:r>
            <a:r>
              <a:rPr dirty="0" sz="950" spc="20">
                <a:solidFill>
                  <a:srgbClr val="797979"/>
                </a:solidFill>
                <a:latin typeface="宋体"/>
                <a:cs typeface="宋体"/>
              </a:rPr>
              <a:t>a1，L2</a:t>
            </a:r>
            <a:r>
              <a:rPr dirty="0" sz="950" spc="40">
                <a:solidFill>
                  <a:srgbClr val="797979"/>
                </a:solidFill>
                <a:latin typeface="宋体"/>
                <a:cs typeface="宋体"/>
              </a:rPr>
              <a:t>的最大数是</a:t>
            </a:r>
            <a:r>
              <a:rPr dirty="0" sz="950" spc="25">
                <a:solidFill>
                  <a:srgbClr val="797979"/>
                </a:solidFill>
                <a:latin typeface="宋体"/>
                <a:cs typeface="宋体"/>
              </a:rPr>
              <a:t>a2，</a:t>
            </a:r>
            <a:r>
              <a:rPr dirty="0" sz="950" spc="40">
                <a:solidFill>
                  <a:srgbClr val="797979"/>
                </a:solidFill>
                <a:latin typeface="宋体"/>
                <a:cs typeface="宋体"/>
              </a:rPr>
              <a:t>那么</a:t>
            </a:r>
            <a:r>
              <a:rPr dirty="0" sz="950" spc="25">
                <a:solidFill>
                  <a:srgbClr val="797979"/>
                </a:solidFill>
                <a:latin typeface="宋体"/>
                <a:cs typeface="宋体"/>
              </a:rPr>
              <a:t>max（a1，a2）</a:t>
            </a:r>
            <a:r>
              <a:rPr dirty="0" sz="950" spc="40">
                <a:solidFill>
                  <a:srgbClr val="797979"/>
                </a:solidFill>
                <a:latin typeface="宋体"/>
                <a:cs typeface="宋体"/>
              </a:rPr>
              <a:t>就是问题的解。假设对于</a:t>
            </a:r>
            <a:r>
              <a:rPr dirty="0" sz="950" spc="15">
                <a:solidFill>
                  <a:srgbClr val="797979"/>
                </a:solidFill>
                <a:latin typeface="宋体"/>
                <a:cs typeface="宋体"/>
              </a:rPr>
              <a:t>n</a:t>
            </a:r>
            <a:r>
              <a:rPr dirty="0" sz="950" spc="40">
                <a:solidFill>
                  <a:srgbClr val="797979"/>
                </a:solidFill>
                <a:latin typeface="宋体"/>
                <a:cs typeface="宋体"/>
              </a:rPr>
              <a:t>个数的数组</a:t>
            </a:r>
            <a:r>
              <a:rPr dirty="0" sz="950" spc="15">
                <a:solidFill>
                  <a:srgbClr val="797979"/>
                </a:solidFill>
                <a:latin typeface="宋体"/>
                <a:cs typeface="宋体"/>
              </a:rPr>
              <a:t>L,</a:t>
            </a:r>
            <a:r>
              <a:rPr dirty="0" sz="950" spc="40">
                <a:solidFill>
                  <a:srgbClr val="797979"/>
                </a:solidFill>
                <a:latin typeface="宋体"/>
                <a:cs typeface="宋体"/>
              </a:rPr>
              <a:t>在最坏情况下，算法</a:t>
            </a:r>
            <a:r>
              <a:rPr dirty="0" sz="950" spc="15">
                <a:solidFill>
                  <a:srgbClr val="797979"/>
                </a:solidFill>
                <a:latin typeface="宋体"/>
                <a:cs typeface="宋体"/>
              </a:rPr>
              <a:t>A</a:t>
            </a:r>
            <a:r>
              <a:rPr dirty="0" sz="950" spc="40">
                <a:solidFill>
                  <a:srgbClr val="797979"/>
                </a:solidFill>
                <a:latin typeface="宋体"/>
                <a:cs typeface="宋体"/>
              </a:rPr>
              <a:t>的 </a:t>
            </a:r>
            <a:r>
              <a:rPr dirty="0" sz="950" spc="20">
                <a:solidFill>
                  <a:srgbClr val="797979"/>
                </a:solidFill>
                <a:latin typeface="宋体"/>
                <a:cs typeface="宋体"/>
              </a:rPr>
              <a:t>比较次数是</a:t>
            </a:r>
            <a:r>
              <a:rPr dirty="0" sz="950" spc="10">
                <a:solidFill>
                  <a:srgbClr val="797979"/>
                </a:solidFill>
                <a:latin typeface="宋体"/>
                <a:cs typeface="宋体"/>
              </a:rPr>
              <a:t>W(n),</a:t>
            </a:r>
            <a:r>
              <a:rPr dirty="0" sz="950" spc="20">
                <a:solidFill>
                  <a:srgbClr val="797979"/>
                </a:solidFill>
                <a:latin typeface="宋体"/>
                <a:cs typeface="宋体"/>
              </a:rPr>
              <a:t>该算法在最坏情况下</a:t>
            </a:r>
            <a:r>
              <a:rPr dirty="0" sz="950" spc="10">
                <a:solidFill>
                  <a:srgbClr val="797979"/>
                </a:solidFill>
                <a:latin typeface="宋体"/>
                <a:cs typeface="宋体"/>
              </a:rPr>
              <a:t>W(n)</a:t>
            </a:r>
            <a:r>
              <a:rPr dirty="0" sz="950" spc="20">
                <a:solidFill>
                  <a:srgbClr val="797979"/>
                </a:solidFill>
                <a:latin typeface="宋体"/>
                <a:cs typeface="宋体"/>
              </a:rPr>
              <a:t>的递推方程是</a:t>
            </a:r>
            <a:r>
              <a:rPr dirty="0" sz="950" spc="1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a:lnSpc>
                <a:spcPct val="100000"/>
              </a:lnSpc>
              <a:spcBef>
                <a:spcPts val="585"/>
              </a:spcBef>
            </a:pPr>
            <a:r>
              <a:rPr dirty="0" sz="900" spc="-55">
                <a:solidFill>
                  <a:srgbClr val="666666"/>
                </a:solidFill>
                <a:latin typeface="宋体"/>
                <a:cs typeface="宋体"/>
              </a:rPr>
              <a:t>A.</a:t>
            </a:r>
            <a:r>
              <a:rPr dirty="0" sz="900" spc="-260">
                <a:solidFill>
                  <a:srgbClr val="666666"/>
                </a:solidFill>
                <a:latin typeface="宋体"/>
                <a:cs typeface="宋体"/>
              </a:rPr>
              <a:t> </a:t>
            </a:r>
            <a:r>
              <a:rPr dirty="0" sz="900" spc="20">
                <a:solidFill>
                  <a:srgbClr val="666666"/>
                </a:solidFill>
                <a:latin typeface="宋体"/>
                <a:cs typeface="宋体"/>
              </a:rPr>
              <a:t>W(n)=2W(n/2)+n/2</a:t>
            </a:r>
            <a:endParaRPr sz="900">
              <a:latin typeface="宋体"/>
              <a:cs typeface="宋体"/>
            </a:endParaRPr>
          </a:p>
          <a:p>
            <a:pPr marL="609600">
              <a:lnSpc>
                <a:spcPct val="100000"/>
              </a:lnSpc>
              <a:spcBef>
                <a:spcPts val="620"/>
              </a:spcBef>
            </a:pPr>
            <a:r>
              <a:rPr dirty="0" sz="900" spc="-35">
                <a:solidFill>
                  <a:srgbClr val="666666"/>
                </a:solidFill>
                <a:latin typeface="宋体"/>
                <a:cs typeface="宋体"/>
              </a:rPr>
              <a:t>B.</a:t>
            </a:r>
            <a:r>
              <a:rPr dirty="0" sz="900" spc="-254">
                <a:solidFill>
                  <a:srgbClr val="666666"/>
                </a:solidFill>
                <a:latin typeface="宋体"/>
                <a:cs typeface="宋体"/>
              </a:rPr>
              <a:t> </a:t>
            </a:r>
            <a:r>
              <a:rPr dirty="0" sz="900" spc="20">
                <a:solidFill>
                  <a:srgbClr val="666666"/>
                </a:solidFill>
                <a:latin typeface="宋体"/>
                <a:cs typeface="宋体"/>
              </a:rPr>
              <a:t>W(n)=W(n/2)+</a:t>
            </a:r>
            <a:r>
              <a:rPr dirty="0" sz="900" spc="-254">
                <a:solidFill>
                  <a:srgbClr val="666666"/>
                </a:solidFill>
                <a:latin typeface="宋体"/>
                <a:cs typeface="宋体"/>
              </a:rPr>
              <a:t> </a:t>
            </a:r>
            <a:r>
              <a:rPr dirty="0" sz="900" spc="10">
                <a:solidFill>
                  <a:srgbClr val="666666"/>
                </a:solidFill>
                <a:latin typeface="宋体"/>
                <a:cs typeface="宋体"/>
              </a:rPr>
              <a:t>n/2</a:t>
            </a:r>
            <a:endParaRPr sz="900">
              <a:latin typeface="宋体"/>
              <a:cs typeface="宋体"/>
            </a:endParaRPr>
          </a:p>
          <a:p>
            <a:pPr marL="609600">
              <a:lnSpc>
                <a:spcPct val="100000"/>
              </a:lnSpc>
              <a:spcBef>
                <a:spcPts val="620"/>
              </a:spcBef>
            </a:pPr>
            <a:r>
              <a:rPr dirty="0" sz="900" spc="-45">
                <a:solidFill>
                  <a:srgbClr val="666666"/>
                </a:solidFill>
                <a:latin typeface="宋体"/>
                <a:cs typeface="宋体"/>
              </a:rPr>
              <a:t>C.</a:t>
            </a:r>
            <a:r>
              <a:rPr dirty="0" sz="900" spc="-254">
                <a:solidFill>
                  <a:srgbClr val="666666"/>
                </a:solidFill>
                <a:latin typeface="宋体"/>
                <a:cs typeface="宋体"/>
              </a:rPr>
              <a:t> </a:t>
            </a:r>
            <a:r>
              <a:rPr dirty="0" sz="900" spc="25">
                <a:solidFill>
                  <a:srgbClr val="666666"/>
                </a:solidFill>
                <a:latin typeface="宋体"/>
                <a:cs typeface="宋体"/>
              </a:rPr>
              <a:t>W(n)=W(n/2)+1</a:t>
            </a:r>
            <a:endParaRPr sz="900">
              <a:latin typeface="宋体"/>
              <a:cs typeface="宋体"/>
            </a:endParaRPr>
          </a:p>
          <a:p>
            <a:pPr marL="609600">
              <a:lnSpc>
                <a:spcPct val="100000"/>
              </a:lnSpc>
              <a:spcBef>
                <a:spcPts val="620"/>
              </a:spcBef>
            </a:pPr>
            <a:r>
              <a:rPr dirty="0" sz="900" spc="-20">
                <a:solidFill>
                  <a:srgbClr val="666666"/>
                </a:solidFill>
                <a:latin typeface="宋体"/>
                <a:cs typeface="宋体"/>
              </a:rPr>
              <a:t>D.</a:t>
            </a:r>
            <a:r>
              <a:rPr dirty="0" sz="900" spc="-254">
                <a:solidFill>
                  <a:srgbClr val="666666"/>
                </a:solidFill>
                <a:latin typeface="宋体"/>
                <a:cs typeface="宋体"/>
              </a:rPr>
              <a:t> </a:t>
            </a:r>
            <a:r>
              <a:rPr dirty="0" sz="900" spc="25">
                <a:solidFill>
                  <a:srgbClr val="666666"/>
                </a:solidFill>
                <a:latin typeface="宋体"/>
                <a:cs typeface="宋体"/>
              </a:rPr>
              <a:t>W(n)=2W(n/2)+1</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8"/>
              <a:tabLst>
                <a:tab pos="153670" algn="l"/>
                <a:tab pos="964565" algn="l"/>
              </a:tabLst>
            </a:pPr>
            <a:r>
              <a:rPr dirty="0" sz="950" spc="25" b="1">
                <a:latin typeface="微软雅黑"/>
                <a:cs typeface="微软雅黑"/>
              </a:rPr>
              <a:t>【单选题】	</a:t>
            </a:r>
            <a:r>
              <a:rPr dirty="0" sz="950" spc="-30">
                <a:solidFill>
                  <a:srgbClr val="666666"/>
                </a:solidFill>
                <a:latin typeface="宋体"/>
                <a:cs typeface="宋体"/>
              </a:rPr>
              <a:t>(10</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marR="5080">
              <a:lnSpc>
                <a:spcPct val="123900"/>
              </a:lnSpc>
              <a:spcBef>
                <a:spcPts val="390"/>
              </a:spcBef>
            </a:pPr>
            <a:r>
              <a:rPr dirty="0" sz="950">
                <a:solidFill>
                  <a:srgbClr val="797979"/>
                </a:solidFill>
                <a:latin typeface="宋体"/>
                <a:cs typeface="宋体"/>
              </a:rPr>
              <a:t>\2-2-22\</a:t>
            </a:r>
            <a:r>
              <a:rPr dirty="0" sz="950" spc="10">
                <a:solidFill>
                  <a:srgbClr val="797979"/>
                </a:solidFill>
                <a:latin typeface="宋体"/>
                <a:cs typeface="宋体"/>
              </a:rPr>
              <a:t>给定</a:t>
            </a:r>
            <a:r>
              <a:rPr dirty="0" sz="950">
                <a:solidFill>
                  <a:srgbClr val="797979"/>
                </a:solidFill>
                <a:latin typeface="宋体"/>
                <a:cs typeface="宋体"/>
              </a:rPr>
              <a:t>n</a:t>
            </a:r>
            <a:r>
              <a:rPr dirty="0" sz="950" spc="10">
                <a:solidFill>
                  <a:srgbClr val="797979"/>
                </a:solidFill>
                <a:latin typeface="宋体"/>
                <a:cs typeface="宋体"/>
              </a:rPr>
              <a:t>个数的数组</a:t>
            </a:r>
            <a:r>
              <a:rPr dirty="0" sz="950">
                <a:solidFill>
                  <a:srgbClr val="797979"/>
                </a:solidFill>
                <a:latin typeface="宋体"/>
                <a:cs typeface="宋体"/>
              </a:rPr>
              <a:t>L,</a:t>
            </a:r>
            <a:r>
              <a:rPr dirty="0" sz="950" spc="10">
                <a:solidFill>
                  <a:srgbClr val="797979"/>
                </a:solidFill>
                <a:latin typeface="宋体"/>
                <a:cs typeface="宋体"/>
              </a:rPr>
              <a:t>其中</a:t>
            </a:r>
            <a:r>
              <a:rPr dirty="0" sz="950">
                <a:solidFill>
                  <a:srgbClr val="797979"/>
                </a:solidFill>
                <a:latin typeface="宋体"/>
                <a:cs typeface="宋体"/>
              </a:rPr>
              <a:t>n=2^k,k</a:t>
            </a:r>
            <a:r>
              <a:rPr dirty="0" sz="950" spc="10">
                <a:solidFill>
                  <a:srgbClr val="797979"/>
                </a:solidFill>
                <a:latin typeface="宋体"/>
                <a:cs typeface="宋体"/>
              </a:rPr>
              <a:t>为非负整数</a:t>
            </a:r>
            <a:r>
              <a:rPr dirty="0" sz="950">
                <a:solidFill>
                  <a:srgbClr val="797979"/>
                </a:solidFill>
                <a:latin typeface="宋体"/>
                <a:cs typeface="宋体"/>
              </a:rPr>
              <a:t>,</a:t>
            </a:r>
            <a:r>
              <a:rPr dirty="0" sz="950" spc="10">
                <a:solidFill>
                  <a:srgbClr val="797979"/>
                </a:solidFill>
                <a:latin typeface="宋体"/>
                <a:cs typeface="宋体"/>
              </a:rPr>
              <a:t>求</a:t>
            </a:r>
            <a:r>
              <a:rPr dirty="0" sz="950">
                <a:solidFill>
                  <a:srgbClr val="797979"/>
                </a:solidFill>
                <a:latin typeface="宋体"/>
                <a:cs typeface="宋体"/>
              </a:rPr>
              <a:t>L</a:t>
            </a:r>
            <a:r>
              <a:rPr dirty="0" sz="950" spc="10">
                <a:solidFill>
                  <a:srgbClr val="797979"/>
                </a:solidFill>
                <a:latin typeface="宋体"/>
                <a:cs typeface="宋体"/>
              </a:rPr>
              <a:t>中的最大数。考虑下述算法</a:t>
            </a:r>
            <a:r>
              <a:rPr dirty="0" sz="950" spc="5">
                <a:solidFill>
                  <a:srgbClr val="797979"/>
                </a:solidFill>
                <a:latin typeface="宋体"/>
                <a:cs typeface="宋体"/>
              </a:rPr>
              <a:t>A：</a:t>
            </a:r>
            <a:r>
              <a:rPr dirty="0" sz="950" spc="10">
                <a:solidFill>
                  <a:srgbClr val="797979"/>
                </a:solidFill>
                <a:latin typeface="宋体"/>
                <a:cs typeface="宋体"/>
              </a:rPr>
              <a:t>先把数组从中间划分成 </a:t>
            </a:r>
            <a:r>
              <a:rPr dirty="0" sz="950" spc="25">
                <a:solidFill>
                  <a:srgbClr val="797979"/>
                </a:solidFill>
                <a:latin typeface="宋体"/>
                <a:cs typeface="宋体"/>
              </a:rPr>
              <a:t>两个</a:t>
            </a:r>
            <a:r>
              <a:rPr dirty="0" sz="950" spc="10">
                <a:solidFill>
                  <a:srgbClr val="797979"/>
                </a:solidFill>
                <a:latin typeface="宋体"/>
                <a:cs typeface="宋体"/>
              </a:rPr>
              <a:t>n/2</a:t>
            </a:r>
            <a:r>
              <a:rPr dirty="0" sz="950" spc="25">
                <a:solidFill>
                  <a:srgbClr val="797979"/>
                </a:solidFill>
                <a:latin typeface="宋体"/>
                <a:cs typeface="宋体"/>
              </a:rPr>
              <a:t>个数的数组</a:t>
            </a:r>
            <a:r>
              <a:rPr dirty="0" sz="950" spc="10">
                <a:solidFill>
                  <a:srgbClr val="797979"/>
                </a:solidFill>
                <a:latin typeface="宋体"/>
                <a:cs typeface="宋体"/>
              </a:rPr>
              <a:t>L1</a:t>
            </a:r>
            <a:r>
              <a:rPr dirty="0" sz="950" spc="25">
                <a:solidFill>
                  <a:srgbClr val="797979"/>
                </a:solidFill>
                <a:latin typeface="宋体"/>
                <a:cs typeface="宋体"/>
              </a:rPr>
              <a:t>和</a:t>
            </a:r>
            <a:r>
              <a:rPr dirty="0" sz="950" spc="10">
                <a:solidFill>
                  <a:srgbClr val="797979"/>
                </a:solidFill>
                <a:latin typeface="宋体"/>
                <a:cs typeface="宋体"/>
              </a:rPr>
              <a:t>L2,</a:t>
            </a:r>
            <a:r>
              <a:rPr dirty="0" sz="950" spc="25">
                <a:solidFill>
                  <a:srgbClr val="797979"/>
                </a:solidFill>
                <a:latin typeface="宋体"/>
                <a:cs typeface="宋体"/>
              </a:rPr>
              <a:t>在</a:t>
            </a:r>
            <a:r>
              <a:rPr dirty="0" sz="950" spc="10">
                <a:solidFill>
                  <a:srgbClr val="797979"/>
                </a:solidFill>
                <a:latin typeface="宋体"/>
                <a:cs typeface="宋体"/>
              </a:rPr>
              <a:t>L1</a:t>
            </a:r>
            <a:r>
              <a:rPr dirty="0" sz="950" spc="25">
                <a:solidFill>
                  <a:srgbClr val="797979"/>
                </a:solidFill>
                <a:latin typeface="宋体"/>
                <a:cs typeface="宋体"/>
              </a:rPr>
              <a:t>和</a:t>
            </a:r>
            <a:r>
              <a:rPr dirty="0" sz="950" spc="10">
                <a:solidFill>
                  <a:srgbClr val="797979"/>
                </a:solidFill>
                <a:latin typeface="宋体"/>
                <a:cs typeface="宋体"/>
              </a:rPr>
              <a:t>L2</a:t>
            </a:r>
            <a:r>
              <a:rPr dirty="0" sz="950" spc="25">
                <a:solidFill>
                  <a:srgbClr val="797979"/>
                </a:solidFill>
                <a:latin typeface="宋体"/>
                <a:cs typeface="宋体"/>
              </a:rPr>
              <a:t>中用同样的算法通过数之间的比较运算找最大数，如果</a:t>
            </a:r>
            <a:r>
              <a:rPr dirty="0" sz="950" spc="10">
                <a:solidFill>
                  <a:srgbClr val="797979"/>
                </a:solidFill>
                <a:latin typeface="宋体"/>
                <a:cs typeface="宋体"/>
              </a:rPr>
              <a:t>L1</a:t>
            </a:r>
            <a:r>
              <a:rPr dirty="0" sz="950" spc="25">
                <a:solidFill>
                  <a:srgbClr val="797979"/>
                </a:solidFill>
                <a:latin typeface="宋体"/>
                <a:cs typeface="宋体"/>
              </a:rPr>
              <a:t>的最大数是</a:t>
            </a:r>
            <a:r>
              <a:rPr dirty="0" sz="950" spc="10">
                <a:solidFill>
                  <a:srgbClr val="797979"/>
                </a:solidFill>
                <a:latin typeface="宋体"/>
                <a:cs typeface="宋体"/>
              </a:rPr>
              <a:t>a1,  </a:t>
            </a:r>
            <a:r>
              <a:rPr dirty="0" sz="950" spc="15">
                <a:solidFill>
                  <a:srgbClr val="797979"/>
                </a:solidFill>
                <a:latin typeface="宋体"/>
                <a:cs typeface="宋体"/>
              </a:rPr>
              <a:t>L2</a:t>
            </a:r>
            <a:r>
              <a:rPr dirty="0" sz="950" spc="35">
                <a:solidFill>
                  <a:srgbClr val="797979"/>
                </a:solidFill>
                <a:latin typeface="宋体"/>
                <a:cs typeface="宋体"/>
              </a:rPr>
              <a:t>的最大数是</a:t>
            </a:r>
            <a:r>
              <a:rPr dirty="0" sz="950" spc="15">
                <a:solidFill>
                  <a:srgbClr val="797979"/>
                </a:solidFill>
                <a:latin typeface="宋体"/>
                <a:cs typeface="宋体"/>
              </a:rPr>
              <a:t>a2,</a:t>
            </a:r>
            <a:r>
              <a:rPr dirty="0" sz="950" spc="35">
                <a:solidFill>
                  <a:srgbClr val="797979"/>
                </a:solidFill>
                <a:latin typeface="宋体"/>
                <a:cs typeface="宋体"/>
              </a:rPr>
              <a:t>那么</a:t>
            </a:r>
            <a:r>
              <a:rPr dirty="0" sz="950" spc="15">
                <a:solidFill>
                  <a:srgbClr val="797979"/>
                </a:solidFill>
                <a:latin typeface="宋体"/>
                <a:cs typeface="宋体"/>
              </a:rPr>
              <a:t>max{a1,a2}</a:t>
            </a:r>
            <a:r>
              <a:rPr dirty="0" sz="950" spc="35">
                <a:solidFill>
                  <a:srgbClr val="797979"/>
                </a:solidFill>
                <a:latin typeface="宋体"/>
                <a:cs typeface="宋体"/>
              </a:rPr>
              <a:t>就是问题的解，假设对于</a:t>
            </a:r>
            <a:r>
              <a:rPr dirty="0" sz="950" spc="15">
                <a:solidFill>
                  <a:srgbClr val="797979"/>
                </a:solidFill>
                <a:latin typeface="宋体"/>
                <a:cs typeface="宋体"/>
              </a:rPr>
              <a:t>n</a:t>
            </a:r>
            <a:r>
              <a:rPr dirty="0" sz="950" spc="35">
                <a:solidFill>
                  <a:srgbClr val="797979"/>
                </a:solidFill>
                <a:latin typeface="宋体"/>
                <a:cs typeface="宋体"/>
              </a:rPr>
              <a:t>个数的数组</a:t>
            </a:r>
            <a:r>
              <a:rPr dirty="0" sz="950" spc="15">
                <a:solidFill>
                  <a:srgbClr val="797979"/>
                </a:solidFill>
                <a:latin typeface="宋体"/>
                <a:cs typeface="宋体"/>
              </a:rPr>
              <a:t>L</a:t>
            </a:r>
            <a:r>
              <a:rPr dirty="0" sz="950" spc="35">
                <a:solidFill>
                  <a:srgbClr val="797979"/>
                </a:solidFill>
                <a:latin typeface="宋体"/>
                <a:cs typeface="宋体"/>
              </a:rPr>
              <a:t>。在最坏情况下算法</a:t>
            </a:r>
            <a:r>
              <a:rPr dirty="0" sz="950" spc="15">
                <a:solidFill>
                  <a:srgbClr val="797979"/>
                </a:solidFill>
                <a:latin typeface="宋体"/>
                <a:cs typeface="宋体"/>
              </a:rPr>
              <a:t>A</a:t>
            </a:r>
            <a:r>
              <a:rPr dirty="0" sz="950" spc="35">
                <a:solidFill>
                  <a:srgbClr val="797979"/>
                </a:solidFill>
                <a:latin typeface="宋体"/>
                <a:cs typeface="宋体"/>
              </a:rPr>
              <a:t>的比较次数是</a:t>
            </a:r>
            <a:r>
              <a:rPr dirty="0" sz="950" spc="15">
                <a:solidFill>
                  <a:srgbClr val="797979"/>
                </a:solidFill>
                <a:latin typeface="宋体"/>
                <a:cs typeface="宋体"/>
              </a:rPr>
              <a:t>W  </a:t>
            </a:r>
            <a:r>
              <a:rPr dirty="0" sz="950" spc="5">
                <a:solidFill>
                  <a:srgbClr val="797979"/>
                </a:solidFill>
                <a:latin typeface="宋体"/>
                <a:cs typeface="宋体"/>
              </a:rPr>
              <a:t>(n)，</a:t>
            </a:r>
            <a:r>
              <a:rPr dirty="0" sz="950" spc="10">
                <a:solidFill>
                  <a:srgbClr val="797979"/>
                </a:solidFill>
                <a:latin typeface="宋体"/>
                <a:cs typeface="宋体"/>
              </a:rPr>
              <a:t>则</a:t>
            </a:r>
            <a:r>
              <a:rPr dirty="0" sz="950">
                <a:solidFill>
                  <a:srgbClr val="797979"/>
                </a:solidFill>
                <a:latin typeface="宋体"/>
                <a:cs typeface="宋体"/>
              </a:rPr>
              <a:t>W(n)</a:t>
            </a:r>
            <a:r>
              <a:rPr dirty="0" sz="950" spc="10">
                <a:solidFill>
                  <a:srgbClr val="797979"/>
                </a:solidFill>
                <a:latin typeface="宋体"/>
                <a:cs typeface="宋体"/>
              </a:rPr>
              <a:t>的精确值是</a:t>
            </a:r>
            <a:r>
              <a:rPr dirty="0" sz="950" spc="5">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r>
              <a:rPr dirty="0" sz="950" spc="-260">
                <a:solidFill>
                  <a:srgbClr val="797979"/>
                </a:solidFill>
                <a:latin typeface="宋体"/>
                <a:cs typeface="宋体"/>
              </a:rPr>
              <a:t> </a:t>
            </a:r>
            <a:r>
              <a:rPr dirty="0" sz="950" spc="-150">
                <a:solidFill>
                  <a:srgbClr val="797979"/>
                </a:solidFill>
                <a:latin typeface="宋体"/>
                <a:cs typeface="宋体"/>
              </a:rPr>
              <a:t>)</a:t>
            </a:r>
            <a:r>
              <a:rPr dirty="0" sz="950" spc="-260">
                <a:solidFill>
                  <a:srgbClr val="797979"/>
                </a:solidFill>
                <a:latin typeface="宋体"/>
                <a:cs typeface="宋体"/>
              </a:rPr>
              <a:t> </a:t>
            </a:r>
            <a:r>
              <a:rPr dirty="0" sz="950" spc="50">
                <a:solidFill>
                  <a:srgbClr val="797979"/>
                </a:solidFill>
                <a:latin typeface="宋体"/>
                <a:cs typeface="宋体"/>
              </a:rPr>
              <a:t>说明：拆分到</a:t>
            </a:r>
            <a:r>
              <a:rPr dirty="0" sz="950" spc="25">
                <a:solidFill>
                  <a:srgbClr val="797979"/>
                </a:solidFill>
                <a:latin typeface="宋体"/>
                <a:cs typeface="宋体"/>
              </a:rPr>
              <a:t>n=1</a:t>
            </a:r>
            <a:endParaRPr sz="950">
              <a:latin typeface="宋体"/>
              <a:cs typeface="宋体"/>
            </a:endParaRPr>
          </a:p>
          <a:p>
            <a:pPr lvl="1" marL="735330" indent="-126364">
              <a:lnSpc>
                <a:spcPct val="100000"/>
              </a:lnSpc>
              <a:spcBef>
                <a:spcPts val="585"/>
              </a:spcBef>
              <a:buAutoNum type="alphaUcPeriod"/>
              <a:tabLst>
                <a:tab pos="735965" algn="l"/>
              </a:tabLst>
            </a:pPr>
            <a:r>
              <a:rPr dirty="0" sz="900" spc="95">
                <a:solidFill>
                  <a:srgbClr val="666666"/>
                </a:solidFill>
                <a:latin typeface="宋体"/>
                <a:cs typeface="宋体"/>
              </a:rPr>
              <a:t>n</a:t>
            </a:r>
            <a:endParaRPr sz="900">
              <a:latin typeface="宋体"/>
              <a:cs typeface="宋体"/>
            </a:endParaRPr>
          </a:p>
          <a:p>
            <a:pPr lvl="1" marL="741680" indent="-132715">
              <a:lnSpc>
                <a:spcPct val="100000"/>
              </a:lnSpc>
              <a:spcBef>
                <a:spcPts val="620"/>
              </a:spcBef>
              <a:buAutoNum type="alphaUcPeriod"/>
              <a:tabLst>
                <a:tab pos="742315" algn="l"/>
              </a:tabLst>
            </a:pPr>
            <a:r>
              <a:rPr dirty="0" sz="900" spc="10">
                <a:solidFill>
                  <a:srgbClr val="666666"/>
                </a:solidFill>
                <a:latin typeface="宋体"/>
                <a:cs typeface="宋体"/>
              </a:rPr>
              <a:t>2n-1</a:t>
            </a:r>
            <a:endParaRPr sz="900">
              <a:latin typeface="宋体"/>
              <a:cs typeface="宋体"/>
            </a:endParaRPr>
          </a:p>
          <a:p>
            <a:pPr lvl="1" marL="739775" indent="-130810">
              <a:lnSpc>
                <a:spcPct val="100000"/>
              </a:lnSpc>
              <a:spcBef>
                <a:spcPts val="620"/>
              </a:spcBef>
              <a:buAutoNum type="alphaUcPeriod"/>
              <a:tabLst>
                <a:tab pos="740410" algn="l"/>
              </a:tabLst>
            </a:pPr>
            <a:r>
              <a:rPr dirty="0" sz="900" spc="-10">
                <a:solidFill>
                  <a:srgbClr val="666666"/>
                </a:solidFill>
                <a:latin typeface="宋体"/>
                <a:cs typeface="宋体"/>
              </a:rPr>
              <a:t>logn-1</a:t>
            </a:r>
            <a:endParaRPr sz="900">
              <a:latin typeface="宋体"/>
              <a:cs typeface="宋体"/>
            </a:endParaRPr>
          </a:p>
          <a:p>
            <a:pPr lvl="1" marL="744855" indent="-135890">
              <a:lnSpc>
                <a:spcPct val="100000"/>
              </a:lnSpc>
              <a:spcBef>
                <a:spcPts val="620"/>
              </a:spcBef>
              <a:buAutoNum type="alphaUcPeriod"/>
              <a:tabLst>
                <a:tab pos="745490" algn="l"/>
              </a:tabLst>
            </a:pPr>
            <a:r>
              <a:rPr dirty="0" sz="900" spc="60">
                <a:solidFill>
                  <a:srgbClr val="666666"/>
                </a:solidFill>
                <a:latin typeface="宋体"/>
                <a:cs typeface="宋体"/>
              </a:rPr>
              <a:t>n+1</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marL="153035" indent="-140970">
              <a:lnSpc>
                <a:spcPct val="100000"/>
              </a:lnSpc>
              <a:buAutoNum type="arabicPeriod" startAt="10"/>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\2-1-24\</a:t>
            </a:r>
            <a:r>
              <a:rPr dirty="0" sz="950" spc="10">
                <a:solidFill>
                  <a:srgbClr val="797979"/>
                </a:solidFill>
                <a:latin typeface="宋体"/>
                <a:cs typeface="宋体"/>
              </a:rPr>
              <a:t>采用分治策略求解的问题必须具备其拆分的子问题不能重复的特征。</a:t>
            </a:r>
            <a:r>
              <a:rPr dirty="0" sz="950" spc="1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0"/>
              </a:spcBef>
            </a:pPr>
            <a:r>
              <a:rPr dirty="0" sz="900" spc="-20">
                <a:solidFill>
                  <a:srgbClr val="666666"/>
                </a:solidFill>
                <a:latin typeface="宋体"/>
                <a:cs typeface="宋体"/>
              </a:rPr>
              <a:t>A.X</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B.V</a:t>
            </a:r>
            <a:endParaRPr sz="900">
              <a:latin typeface="宋体"/>
              <a:cs typeface="宋体"/>
            </a:endParaRPr>
          </a:p>
          <a:p>
            <a:pPr>
              <a:lnSpc>
                <a:spcPct val="100000"/>
              </a:lnSpc>
              <a:spcBef>
                <a:spcPts val="50"/>
              </a:spcBef>
            </a:pPr>
            <a:endParaRPr sz="1050">
              <a:latin typeface="Times New Roman"/>
              <a:cs typeface="Times New Roman"/>
            </a:endParaRPr>
          </a:p>
          <a:p>
            <a:pPr marL="226060" indent="-213995">
              <a:lnSpc>
                <a:spcPct val="100000"/>
              </a:lnSpc>
              <a:buAutoNum type="arabicPeriod" startAt="11"/>
              <a:tabLst>
                <a:tab pos="226695" algn="l"/>
              </a:tabLst>
            </a:pPr>
            <a:r>
              <a:rPr dirty="0" sz="950" spc="25" b="1">
                <a:latin typeface="微软雅黑"/>
                <a:cs typeface="微软雅黑"/>
              </a:rPr>
              <a:t>【单选题】</a:t>
            </a:r>
            <a:r>
              <a:rPr dirty="0" sz="950" spc="35" b="1">
                <a:latin typeface="微软雅黑"/>
                <a:cs typeface="微软雅黑"/>
              </a:rPr>
              <a:t> </a:t>
            </a:r>
            <a:r>
              <a:rPr dirty="0" sz="950" spc="-45">
                <a:solidFill>
                  <a:srgbClr val="666666"/>
                </a:solidFill>
                <a:latin typeface="宋体"/>
                <a:cs typeface="宋体"/>
              </a:rPr>
              <a:t>(5</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\2-1-25\</a:t>
            </a:r>
            <a:r>
              <a:rPr dirty="0" sz="950" spc="5">
                <a:solidFill>
                  <a:srgbClr val="797979"/>
                </a:solidFill>
                <a:latin typeface="宋体"/>
                <a:cs typeface="宋体"/>
              </a:rPr>
              <a:t>递归算法指的是只直接调用自身的算法。</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5"/>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50"/>
              </a:spcBef>
            </a:pPr>
            <a:endParaRPr sz="1050">
              <a:latin typeface="Times New Roman"/>
              <a:cs typeface="Times New Roman"/>
            </a:endParaRPr>
          </a:p>
          <a:p>
            <a:pPr marL="226060" indent="-213995">
              <a:lnSpc>
                <a:spcPct val="100000"/>
              </a:lnSpc>
              <a:buAutoNum type="arabicPeriod" startAt="12"/>
              <a:tabLst>
                <a:tab pos="226695" algn="l"/>
              </a:tabLst>
            </a:pPr>
            <a:r>
              <a:rPr dirty="0" sz="950" spc="25" b="1">
                <a:latin typeface="微软雅黑"/>
                <a:cs typeface="微软雅黑"/>
              </a:rPr>
              <a:t>【单选题】</a:t>
            </a:r>
            <a:r>
              <a:rPr dirty="0" sz="950" spc="35" b="1">
                <a:latin typeface="微软雅黑"/>
                <a:cs typeface="微软雅黑"/>
              </a:rPr>
              <a:t> </a:t>
            </a:r>
            <a:r>
              <a:rPr dirty="0" sz="950" spc="-30">
                <a:solidFill>
                  <a:srgbClr val="666666"/>
                </a:solidFill>
                <a:latin typeface="宋体"/>
                <a:cs typeface="宋体"/>
              </a:rPr>
              <a:t>(10</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marR="8255">
              <a:lnSpc>
                <a:spcPct val="123900"/>
              </a:lnSpc>
              <a:spcBef>
                <a:spcPts val="385"/>
              </a:spcBef>
            </a:pPr>
            <a:r>
              <a:rPr dirty="0" sz="950" spc="-30">
                <a:solidFill>
                  <a:srgbClr val="797979"/>
                </a:solidFill>
                <a:latin typeface="宋体"/>
                <a:cs typeface="宋体"/>
              </a:rPr>
              <a:t>\2-3-10\</a:t>
            </a:r>
            <a:r>
              <a:rPr dirty="0" sz="950" spc="-265">
                <a:solidFill>
                  <a:srgbClr val="797979"/>
                </a:solidFill>
                <a:latin typeface="宋体"/>
                <a:cs typeface="宋体"/>
              </a:rPr>
              <a:t> </a:t>
            </a:r>
            <a:r>
              <a:rPr dirty="0" sz="950" spc="45">
                <a:solidFill>
                  <a:srgbClr val="797979"/>
                </a:solidFill>
                <a:latin typeface="宋体"/>
                <a:cs typeface="宋体"/>
              </a:rPr>
              <a:t>双</a:t>
            </a:r>
            <a:r>
              <a:rPr dirty="0" sz="950" spc="20">
                <a:solidFill>
                  <a:srgbClr val="797979"/>
                </a:solidFill>
                <a:latin typeface="宋体"/>
                <a:cs typeface="宋体"/>
              </a:rPr>
              <a:t>Hanoi</a:t>
            </a:r>
            <a:r>
              <a:rPr dirty="0" sz="950" spc="45">
                <a:solidFill>
                  <a:srgbClr val="797979"/>
                </a:solidFill>
                <a:latin typeface="宋体"/>
                <a:cs typeface="宋体"/>
              </a:rPr>
              <a:t>塔问题是</a:t>
            </a:r>
            <a:r>
              <a:rPr dirty="0" sz="950" spc="20">
                <a:solidFill>
                  <a:srgbClr val="797979"/>
                </a:solidFill>
                <a:latin typeface="宋体"/>
                <a:cs typeface="宋体"/>
              </a:rPr>
              <a:t>Hanoi</a:t>
            </a:r>
            <a:r>
              <a:rPr dirty="0" sz="950" spc="45">
                <a:solidFill>
                  <a:srgbClr val="797979"/>
                </a:solidFill>
                <a:latin typeface="宋体"/>
                <a:cs typeface="宋体"/>
              </a:rPr>
              <a:t>塔问题的一种推广，与</a:t>
            </a:r>
            <a:r>
              <a:rPr dirty="0" sz="950" spc="20">
                <a:solidFill>
                  <a:srgbClr val="797979"/>
                </a:solidFill>
                <a:latin typeface="宋体"/>
                <a:cs typeface="宋体"/>
              </a:rPr>
              <a:t>Hanoi</a:t>
            </a:r>
            <a:r>
              <a:rPr dirty="0" sz="950" spc="45">
                <a:solidFill>
                  <a:srgbClr val="797979"/>
                </a:solidFill>
                <a:latin typeface="宋体"/>
                <a:cs typeface="宋体"/>
              </a:rPr>
              <a:t>塔的不同点在于</a:t>
            </a:r>
            <a:r>
              <a:rPr dirty="0" sz="950" spc="20">
                <a:solidFill>
                  <a:srgbClr val="797979"/>
                </a:solidFill>
                <a:latin typeface="宋体"/>
                <a:cs typeface="宋体"/>
              </a:rPr>
              <a:t>:</a:t>
            </a:r>
            <a:r>
              <a:rPr dirty="0" sz="950" spc="-260">
                <a:solidFill>
                  <a:srgbClr val="797979"/>
                </a:solidFill>
                <a:latin typeface="宋体"/>
                <a:cs typeface="宋体"/>
              </a:rPr>
              <a:t> </a:t>
            </a:r>
            <a:r>
              <a:rPr dirty="0" sz="950" spc="15">
                <a:solidFill>
                  <a:srgbClr val="797979"/>
                </a:solidFill>
                <a:latin typeface="宋体"/>
                <a:cs typeface="宋体"/>
              </a:rPr>
              <a:t>2n</a:t>
            </a:r>
            <a:r>
              <a:rPr dirty="0" sz="950" spc="40">
                <a:solidFill>
                  <a:srgbClr val="797979"/>
                </a:solidFill>
                <a:latin typeface="宋体"/>
                <a:cs typeface="宋体"/>
              </a:rPr>
              <a:t>个圆盘，分成大小不同的</a:t>
            </a:r>
            <a:r>
              <a:rPr dirty="0" sz="950" spc="15">
                <a:solidFill>
                  <a:srgbClr val="797979"/>
                </a:solidFill>
                <a:latin typeface="宋体"/>
                <a:cs typeface="宋体"/>
              </a:rPr>
              <a:t>n  </a:t>
            </a:r>
            <a:r>
              <a:rPr dirty="0" sz="950" spc="30">
                <a:solidFill>
                  <a:srgbClr val="797979"/>
                </a:solidFill>
                <a:latin typeface="宋体"/>
                <a:cs typeface="宋体"/>
              </a:rPr>
              <a:t>对，每对园盘完全相同。初始，这些圆盘按照从大到小的次序从下到上放在</a:t>
            </a:r>
            <a:r>
              <a:rPr dirty="0" sz="950" spc="15">
                <a:solidFill>
                  <a:srgbClr val="797979"/>
                </a:solidFill>
                <a:latin typeface="宋体"/>
                <a:cs typeface="宋体"/>
              </a:rPr>
              <a:t>A</a:t>
            </a:r>
            <a:r>
              <a:rPr dirty="0" sz="950" spc="30">
                <a:solidFill>
                  <a:srgbClr val="797979"/>
                </a:solidFill>
                <a:latin typeface="宋体"/>
                <a:cs typeface="宋体"/>
              </a:rPr>
              <a:t>柱上，最终要把它们全部移到</a:t>
            </a:r>
            <a:r>
              <a:rPr dirty="0" sz="950" spc="15">
                <a:solidFill>
                  <a:srgbClr val="797979"/>
                </a:solidFill>
                <a:latin typeface="宋体"/>
                <a:cs typeface="宋体"/>
              </a:rPr>
              <a:t>C  </a:t>
            </a:r>
            <a:r>
              <a:rPr dirty="0" sz="950" spc="25">
                <a:solidFill>
                  <a:srgbClr val="797979"/>
                </a:solidFill>
                <a:latin typeface="宋体"/>
                <a:cs typeface="宋体"/>
              </a:rPr>
              <a:t>柱，移动的规则与Hanoi塔相同。BiHanoi(A,C,n)的功能是从A移动2n个盘子到C，其中BiMove(A,C)表示从A移 </a:t>
            </a:r>
            <a:r>
              <a:rPr dirty="0" sz="950" spc="20">
                <a:solidFill>
                  <a:srgbClr val="797979"/>
                </a:solidFill>
                <a:latin typeface="宋体"/>
                <a:cs typeface="宋体"/>
              </a:rPr>
              <a:t>动两个盘子到</a:t>
            </a:r>
            <a:r>
              <a:rPr dirty="0" sz="950" spc="10">
                <a:solidFill>
                  <a:srgbClr val="797979"/>
                </a:solidFill>
                <a:latin typeface="宋体"/>
                <a:cs typeface="宋体"/>
              </a:rPr>
              <a:t>C</a:t>
            </a:r>
            <a:r>
              <a:rPr dirty="0" sz="950" spc="20">
                <a:solidFill>
                  <a:srgbClr val="797979"/>
                </a:solidFill>
                <a:latin typeface="宋体"/>
                <a:cs typeface="宋体"/>
              </a:rPr>
              <a:t>。下列哪一段代码是利用分治策略给出的正确的移动策略</a:t>
            </a:r>
            <a:r>
              <a:rPr dirty="0" sz="950" spc="1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r>
              <a:rPr dirty="0" sz="950" spc="-260">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lvl="1" marL="735330" indent="-126364">
              <a:lnSpc>
                <a:spcPct val="100000"/>
              </a:lnSpc>
              <a:spcBef>
                <a:spcPts val="590"/>
              </a:spcBef>
              <a:buAutoNum type="alphaUcPeriod"/>
              <a:tabLst>
                <a:tab pos="735965" algn="l"/>
              </a:tabLst>
            </a:pPr>
            <a:r>
              <a:rPr dirty="0" sz="900">
                <a:solidFill>
                  <a:srgbClr val="666666"/>
                </a:solidFill>
                <a:latin typeface="宋体"/>
                <a:cs typeface="宋体"/>
              </a:rPr>
              <a:t>BiHanoi（A,C,n）</a:t>
            </a:r>
            <a:r>
              <a:rPr dirty="0" sz="900" spc="-240">
                <a:solidFill>
                  <a:srgbClr val="666666"/>
                </a:solidFill>
                <a:latin typeface="宋体"/>
                <a:cs typeface="宋体"/>
              </a:rPr>
              <a:t> </a:t>
            </a:r>
            <a:r>
              <a:rPr dirty="0" sz="900" spc="-185">
                <a:solidFill>
                  <a:srgbClr val="666666"/>
                </a:solidFill>
                <a:latin typeface="宋体"/>
                <a:cs typeface="宋体"/>
              </a:rPr>
              <a:t>if</a:t>
            </a:r>
            <a:r>
              <a:rPr dirty="0" sz="900" spc="-240">
                <a:solidFill>
                  <a:srgbClr val="666666"/>
                </a:solidFill>
                <a:latin typeface="宋体"/>
                <a:cs typeface="宋体"/>
              </a:rPr>
              <a:t> </a:t>
            </a:r>
            <a:r>
              <a:rPr dirty="0" sz="900" spc="60">
                <a:solidFill>
                  <a:srgbClr val="666666"/>
                </a:solidFill>
                <a:latin typeface="宋体"/>
                <a:cs typeface="宋体"/>
              </a:rPr>
              <a:t>n=1</a:t>
            </a:r>
            <a:r>
              <a:rPr dirty="0" sz="900" spc="-240">
                <a:solidFill>
                  <a:srgbClr val="666666"/>
                </a:solidFill>
                <a:latin typeface="宋体"/>
                <a:cs typeface="宋体"/>
              </a:rPr>
              <a:t> </a:t>
            </a:r>
            <a:r>
              <a:rPr dirty="0" sz="900" spc="25">
                <a:solidFill>
                  <a:srgbClr val="666666"/>
                </a:solidFill>
                <a:latin typeface="宋体"/>
                <a:cs typeface="宋体"/>
              </a:rPr>
              <a:t>then</a:t>
            </a:r>
            <a:r>
              <a:rPr dirty="0" sz="900" spc="-245">
                <a:solidFill>
                  <a:srgbClr val="666666"/>
                </a:solidFill>
                <a:latin typeface="宋体"/>
                <a:cs typeface="宋体"/>
              </a:rPr>
              <a:t> </a:t>
            </a:r>
            <a:r>
              <a:rPr dirty="0" sz="900" spc="30">
                <a:solidFill>
                  <a:srgbClr val="666666"/>
                </a:solidFill>
                <a:latin typeface="宋体"/>
                <a:cs typeface="宋体"/>
              </a:rPr>
              <a:t>BiMove（A,C）</a:t>
            </a:r>
            <a:r>
              <a:rPr dirty="0" sz="900" spc="-240">
                <a:solidFill>
                  <a:srgbClr val="666666"/>
                </a:solidFill>
                <a:latin typeface="宋体"/>
                <a:cs typeface="宋体"/>
              </a:rPr>
              <a:t> </a:t>
            </a:r>
            <a:r>
              <a:rPr dirty="0" sz="900" spc="-35">
                <a:solidFill>
                  <a:srgbClr val="666666"/>
                </a:solidFill>
                <a:latin typeface="宋体"/>
                <a:cs typeface="宋体"/>
              </a:rPr>
              <a:t>else</a:t>
            </a:r>
            <a:r>
              <a:rPr dirty="0" sz="900" spc="-240">
                <a:solidFill>
                  <a:srgbClr val="666666"/>
                </a:solidFill>
                <a:latin typeface="宋体"/>
                <a:cs typeface="宋体"/>
              </a:rPr>
              <a:t> </a:t>
            </a:r>
            <a:r>
              <a:rPr dirty="0" sz="900" spc="5">
                <a:solidFill>
                  <a:srgbClr val="666666"/>
                </a:solidFill>
                <a:latin typeface="宋体"/>
                <a:cs typeface="宋体"/>
              </a:rPr>
              <a:t>BiHanoi（A,C,n+1）</a:t>
            </a:r>
            <a:r>
              <a:rPr dirty="0" sz="900" spc="-240">
                <a:solidFill>
                  <a:srgbClr val="666666"/>
                </a:solidFill>
                <a:latin typeface="宋体"/>
                <a:cs typeface="宋体"/>
              </a:rPr>
              <a:t> </a:t>
            </a:r>
            <a:r>
              <a:rPr dirty="0" sz="900" spc="20">
                <a:solidFill>
                  <a:srgbClr val="666666"/>
                </a:solidFill>
                <a:latin typeface="宋体"/>
                <a:cs typeface="宋体"/>
              </a:rPr>
              <a:t>BiMove（A,B)</a:t>
            </a:r>
            <a:r>
              <a:rPr dirty="0" sz="900" spc="-240">
                <a:solidFill>
                  <a:srgbClr val="666666"/>
                </a:solidFill>
                <a:latin typeface="宋体"/>
                <a:cs typeface="宋体"/>
              </a:rPr>
              <a:t> </a:t>
            </a:r>
            <a:r>
              <a:rPr dirty="0" sz="900" spc="-5">
                <a:solidFill>
                  <a:srgbClr val="666666"/>
                </a:solidFill>
                <a:latin typeface="宋体"/>
                <a:cs typeface="宋体"/>
              </a:rPr>
              <a:t>BiHanoi（B,C,n-1）</a:t>
            </a:r>
            <a:endParaRPr sz="900">
              <a:latin typeface="宋体"/>
              <a:cs typeface="宋体"/>
            </a:endParaRPr>
          </a:p>
          <a:p>
            <a:pPr lvl="1" marL="741680" indent="-132715">
              <a:lnSpc>
                <a:spcPct val="100000"/>
              </a:lnSpc>
              <a:spcBef>
                <a:spcPts val="620"/>
              </a:spcBef>
              <a:buAutoNum type="alphaUcPeriod"/>
              <a:tabLst>
                <a:tab pos="742315" algn="l"/>
              </a:tabLst>
            </a:pPr>
            <a:r>
              <a:rPr dirty="0" sz="900">
                <a:solidFill>
                  <a:srgbClr val="666666"/>
                </a:solidFill>
                <a:latin typeface="宋体"/>
                <a:cs typeface="宋体"/>
              </a:rPr>
              <a:t>BiHanoi（A,C,n）</a:t>
            </a:r>
            <a:r>
              <a:rPr dirty="0" sz="900" spc="-240">
                <a:solidFill>
                  <a:srgbClr val="666666"/>
                </a:solidFill>
                <a:latin typeface="宋体"/>
                <a:cs typeface="宋体"/>
              </a:rPr>
              <a:t> </a:t>
            </a:r>
            <a:r>
              <a:rPr dirty="0" sz="900" spc="-185">
                <a:solidFill>
                  <a:srgbClr val="666666"/>
                </a:solidFill>
                <a:latin typeface="宋体"/>
                <a:cs typeface="宋体"/>
              </a:rPr>
              <a:t>if</a:t>
            </a:r>
            <a:r>
              <a:rPr dirty="0" sz="900" spc="-235">
                <a:solidFill>
                  <a:srgbClr val="666666"/>
                </a:solidFill>
                <a:latin typeface="宋体"/>
                <a:cs typeface="宋体"/>
              </a:rPr>
              <a:t> </a:t>
            </a:r>
            <a:r>
              <a:rPr dirty="0" sz="900" spc="60">
                <a:solidFill>
                  <a:srgbClr val="666666"/>
                </a:solidFill>
                <a:latin typeface="宋体"/>
                <a:cs typeface="宋体"/>
              </a:rPr>
              <a:t>n=1</a:t>
            </a:r>
            <a:r>
              <a:rPr dirty="0" sz="900" spc="-235">
                <a:solidFill>
                  <a:srgbClr val="666666"/>
                </a:solidFill>
                <a:latin typeface="宋体"/>
                <a:cs typeface="宋体"/>
              </a:rPr>
              <a:t> </a:t>
            </a:r>
            <a:r>
              <a:rPr dirty="0" sz="900" spc="25">
                <a:solidFill>
                  <a:srgbClr val="666666"/>
                </a:solidFill>
                <a:latin typeface="宋体"/>
                <a:cs typeface="宋体"/>
              </a:rPr>
              <a:t>then</a:t>
            </a:r>
            <a:r>
              <a:rPr dirty="0" sz="900" spc="-240">
                <a:solidFill>
                  <a:srgbClr val="666666"/>
                </a:solidFill>
                <a:latin typeface="宋体"/>
                <a:cs typeface="宋体"/>
              </a:rPr>
              <a:t> </a:t>
            </a:r>
            <a:r>
              <a:rPr dirty="0" sz="900" spc="30">
                <a:solidFill>
                  <a:srgbClr val="666666"/>
                </a:solidFill>
                <a:latin typeface="宋体"/>
                <a:cs typeface="宋体"/>
              </a:rPr>
              <a:t>BiMove（A,C）</a:t>
            </a:r>
            <a:r>
              <a:rPr dirty="0" sz="900" spc="-235">
                <a:solidFill>
                  <a:srgbClr val="666666"/>
                </a:solidFill>
                <a:latin typeface="宋体"/>
                <a:cs typeface="宋体"/>
              </a:rPr>
              <a:t> </a:t>
            </a:r>
            <a:r>
              <a:rPr dirty="0" sz="900" spc="-35">
                <a:solidFill>
                  <a:srgbClr val="666666"/>
                </a:solidFill>
                <a:latin typeface="宋体"/>
                <a:cs typeface="宋体"/>
              </a:rPr>
              <a:t>else</a:t>
            </a:r>
            <a:r>
              <a:rPr dirty="0" sz="900" spc="-240">
                <a:solidFill>
                  <a:srgbClr val="666666"/>
                </a:solidFill>
                <a:latin typeface="宋体"/>
                <a:cs typeface="宋体"/>
              </a:rPr>
              <a:t> </a:t>
            </a:r>
            <a:r>
              <a:rPr dirty="0" sz="900" spc="-5">
                <a:solidFill>
                  <a:srgbClr val="666666"/>
                </a:solidFill>
                <a:latin typeface="宋体"/>
                <a:cs typeface="宋体"/>
              </a:rPr>
              <a:t>BiHanoi（A,B,n-1）</a:t>
            </a:r>
            <a:r>
              <a:rPr dirty="0" sz="900" spc="-235">
                <a:solidFill>
                  <a:srgbClr val="666666"/>
                </a:solidFill>
                <a:latin typeface="宋体"/>
                <a:cs typeface="宋体"/>
              </a:rPr>
              <a:t> </a:t>
            </a:r>
            <a:r>
              <a:rPr dirty="0" sz="900" spc="10">
                <a:solidFill>
                  <a:srgbClr val="666666"/>
                </a:solidFill>
                <a:latin typeface="宋体"/>
                <a:cs typeface="宋体"/>
              </a:rPr>
              <a:t>BIMove（B,C,n-1）</a:t>
            </a:r>
            <a:r>
              <a:rPr dirty="0" sz="900" spc="-235">
                <a:solidFill>
                  <a:srgbClr val="666666"/>
                </a:solidFill>
                <a:latin typeface="宋体"/>
                <a:cs typeface="宋体"/>
              </a:rPr>
              <a:t> </a:t>
            </a:r>
            <a:r>
              <a:rPr dirty="0" sz="900" spc="10">
                <a:solidFill>
                  <a:srgbClr val="666666"/>
                </a:solidFill>
                <a:latin typeface="宋体"/>
                <a:cs typeface="宋体"/>
              </a:rPr>
              <a:t>BiHanol（A,C）</a:t>
            </a:r>
            <a:endParaRPr sz="900">
              <a:latin typeface="宋体"/>
              <a:cs typeface="宋体"/>
            </a:endParaRPr>
          </a:p>
          <a:p>
            <a:pPr lvl="1" marL="739775" indent="-130810">
              <a:lnSpc>
                <a:spcPct val="100000"/>
              </a:lnSpc>
              <a:spcBef>
                <a:spcPts val="620"/>
              </a:spcBef>
              <a:buAutoNum type="alphaUcPeriod"/>
              <a:tabLst>
                <a:tab pos="740410" algn="l"/>
              </a:tabLst>
            </a:pPr>
            <a:r>
              <a:rPr dirty="0" sz="900" spc="-50">
                <a:solidFill>
                  <a:srgbClr val="666666"/>
                </a:solidFill>
                <a:latin typeface="宋体"/>
                <a:cs typeface="宋体"/>
              </a:rPr>
              <a:t>Bilanoi(A.C,n)</a:t>
            </a:r>
            <a:r>
              <a:rPr dirty="0" sz="900" spc="-245">
                <a:solidFill>
                  <a:srgbClr val="666666"/>
                </a:solidFill>
                <a:latin typeface="宋体"/>
                <a:cs typeface="宋体"/>
              </a:rPr>
              <a:t> </a:t>
            </a:r>
            <a:r>
              <a:rPr dirty="0" sz="900" spc="-185">
                <a:solidFill>
                  <a:srgbClr val="666666"/>
                </a:solidFill>
                <a:latin typeface="宋体"/>
                <a:cs typeface="宋体"/>
              </a:rPr>
              <a:t>if</a:t>
            </a:r>
            <a:r>
              <a:rPr dirty="0" sz="900" spc="-245">
                <a:solidFill>
                  <a:srgbClr val="666666"/>
                </a:solidFill>
                <a:latin typeface="宋体"/>
                <a:cs typeface="宋体"/>
              </a:rPr>
              <a:t> </a:t>
            </a:r>
            <a:r>
              <a:rPr dirty="0" sz="900" spc="60">
                <a:solidFill>
                  <a:srgbClr val="666666"/>
                </a:solidFill>
                <a:latin typeface="宋体"/>
                <a:cs typeface="宋体"/>
              </a:rPr>
              <a:t>n=1</a:t>
            </a:r>
            <a:r>
              <a:rPr dirty="0" sz="900" spc="-240">
                <a:solidFill>
                  <a:srgbClr val="666666"/>
                </a:solidFill>
                <a:latin typeface="宋体"/>
                <a:cs typeface="宋体"/>
              </a:rPr>
              <a:t> </a:t>
            </a:r>
            <a:r>
              <a:rPr dirty="0" sz="900" spc="25">
                <a:solidFill>
                  <a:srgbClr val="666666"/>
                </a:solidFill>
                <a:latin typeface="宋体"/>
                <a:cs typeface="宋体"/>
              </a:rPr>
              <a:t>then</a:t>
            </a:r>
            <a:r>
              <a:rPr dirty="0" sz="900" spc="-250">
                <a:solidFill>
                  <a:srgbClr val="666666"/>
                </a:solidFill>
                <a:latin typeface="宋体"/>
                <a:cs typeface="宋体"/>
              </a:rPr>
              <a:t> </a:t>
            </a:r>
            <a:r>
              <a:rPr dirty="0" sz="900" spc="30">
                <a:solidFill>
                  <a:srgbClr val="666666"/>
                </a:solidFill>
                <a:latin typeface="宋体"/>
                <a:cs typeface="宋体"/>
              </a:rPr>
              <a:t>BiMove（A,C）</a:t>
            </a:r>
            <a:r>
              <a:rPr dirty="0" sz="900" spc="-245">
                <a:solidFill>
                  <a:srgbClr val="666666"/>
                </a:solidFill>
                <a:latin typeface="宋体"/>
                <a:cs typeface="宋体"/>
              </a:rPr>
              <a:t> </a:t>
            </a:r>
            <a:r>
              <a:rPr dirty="0" sz="900" spc="-35">
                <a:solidFill>
                  <a:srgbClr val="666666"/>
                </a:solidFill>
                <a:latin typeface="宋体"/>
                <a:cs typeface="宋体"/>
              </a:rPr>
              <a:t>else</a:t>
            </a:r>
            <a:r>
              <a:rPr dirty="0" sz="900" spc="-240">
                <a:solidFill>
                  <a:srgbClr val="666666"/>
                </a:solidFill>
                <a:latin typeface="宋体"/>
                <a:cs typeface="宋体"/>
              </a:rPr>
              <a:t> </a:t>
            </a:r>
            <a:r>
              <a:rPr dirty="0" sz="900" spc="10">
                <a:solidFill>
                  <a:srgbClr val="666666"/>
                </a:solidFill>
                <a:latin typeface="宋体"/>
                <a:cs typeface="宋体"/>
              </a:rPr>
              <a:t>BiHano（A,B,n-1）</a:t>
            </a:r>
            <a:r>
              <a:rPr dirty="0" sz="900" spc="-245">
                <a:solidFill>
                  <a:srgbClr val="666666"/>
                </a:solidFill>
                <a:latin typeface="宋体"/>
                <a:cs typeface="宋体"/>
              </a:rPr>
              <a:t> </a:t>
            </a:r>
            <a:r>
              <a:rPr dirty="0" sz="900" spc="30">
                <a:solidFill>
                  <a:srgbClr val="666666"/>
                </a:solidFill>
                <a:latin typeface="宋体"/>
                <a:cs typeface="宋体"/>
              </a:rPr>
              <a:t>BiMove（A,C）</a:t>
            </a:r>
            <a:r>
              <a:rPr dirty="0" sz="900" spc="-245">
                <a:solidFill>
                  <a:srgbClr val="666666"/>
                </a:solidFill>
                <a:latin typeface="宋体"/>
                <a:cs typeface="宋体"/>
              </a:rPr>
              <a:t> </a:t>
            </a:r>
            <a:r>
              <a:rPr dirty="0" sz="900" spc="-5">
                <a:solidFill>
                  <a:srgbClr val="666666"/>
                </a:solidFill>
                <a:latin typeface="宋体"/>
                <a:cs typeface="宋体"/>
              </a:rPr>
              <a:t>BiHanoi（B,C,n-1）</a:t>
            </a:r>
            <a:endParaRPr sz="900">
              <a:latin typeface="宋体"/>
              <a:cs typeface="宋体"/>
            </a:endParaRPr>
          </a:p>
          <a:p>
            <a:pPr lvl="1" marL="744855" indent="-135890">
              <a:lnSpc>
                <a:spcPct val="100000"/>
              </a:lnSpc>
              <a:spcBef>
                <a:spcPts val="620"/>
              </a:spcBef>
              <a:buAutoNum type="alphaUcPeriod"/>
              <a:tabLst>
                <a:tab pos="745490" algn="l"/>
              </a:tabLst>
            </a:pPr>
            <a:r>
              <a:rPr dirty="0" sz="900">
                <a:solidFill>
                  <a:srgbClr val="666666"/>
                </a:solidFill>
                <a:latin typeface="宋体"/>
                <a:cs typeface="宋体"/>
              </a:rPr>
              <a:t>BiHanoi（A,C,n）</a:t>
            </a:r>
            <a:r>
              <a:rPr dirty="0" sz="900" spc="-245">
                <a:solidFill>
                  <a:srgbClr val="666666"/>
                </a:solidFill>
                <a:latin typeface="宋体"/>
                <a:cs typeface="宋体"/>
              </a:rPr>
              <a:t> </a:t>
            </a:r>
            <a:r>
              <a:rPr dirty="0" sz="900" spc="-185">
                <a:solidFill>
                  <a:srgbClr val="666666"/>
                </a:solidFill>
                <a:latin typeface="宋体"/>
                <a:cs typeface="宋体"/>
              </a:rPr>
              <a:t>if</a:t>
            </a:r>
            <a:r>
              <a:rPr dirty="0" sz="900" spc="-240">
                <a:solidFill>
                  <a:srgbClr val="666666"/>
                </a:solidFill>
                <a:latin typeface="宋体"/>
                <a:cs typeface="宋体"/>
              </a:rPr>
              <a:t> </a:t>
            </a:r>
            <a:r>
              <a:rPr dirty="0" sz="900" spc="60">
                <a:solidFill>
                  <a:srgbClr val="666666"/>
                </a:solidFill>
                <a:latin typeface="宋体"/>
                <a:cs typeface="宋体"/>
              </a:rPr>
              <a:t>n=1</a:t>
            </a:r>
            <a:r>
              <a:rPr dirty="0" sz="900" spc="-245">
                <a:solidFill>
                  <a:srgbClr val="666666"/>
                </a:solidFill>
                <a:latin typeface="宋体"/>
                <a:cs typeface="宋体"/>
              </a:rPr>
              <a:t> </a:t>
            </a:r>
            <a:r>
              <a:rPr dirty="0" sz="900" spc="25">
                <a:solidFill>
                  <a:srgbClr val="666666"/>
                </a:solidFill>
                <a:latin typeface="宋体"/>
                <a:cs typeface="宋体"/>
              </a:rPr>
              <a:t>then</a:t>
            </a:r>
            <a:r>
              <a:rPr dirty="0" sz="900" spc="-245">
                <a:solidFill>
                  <a:srgbClr val="666666"/>
                </a:solidFill>
                <a:latin typeface="宋体"/>
                <a:cs typeface="宋体"/>
              </a:rPr>
              <a:t> </a:t>
            </a:r>
            <a:r>
              <a:rPr dirty="0" sz="900" spc="25">
                <a:solidFill>
                  <a:srgbClr val="666666"/>
                </a:solidFill>
                <a:latin typeface="宋体"/>
                <a:cs typeface="宋体"/>
              </a:rPr>
              <a:t>BiMove（A,</a:t>
            </a:r>
            <a:r>
              <a:rPr dirty="0" sz="900" spc="-245">
                <a:solidFill>
                  <a:srgbClr val="666666"/>
                </a:solidFill>
                <a:latin typeface="宋体"/>
                <a:cs typeface="宋体"/>
              </a:rPr>
              <a:t> </a:t>
            </a:r>
            <a:r>
              <a:rPr dirty="0" sz="900" spc="55">
                <a:solidFill>
                  <a:srgbClr val="666666"/>
                </a:solidFill>
                <a:latin typeface="宋体"/>
                <a:cs typeface="宋体"/>
              </a:rPr>
              <a:t>C）</a:t>
            </a:r>
            <a:r>
              <a:rPr dirty="0" sz="900" spc="-240">
                <a:solidFill>
                  <a:srgbClr val="666666"/>
                </a:solidFill>
                <a:latin typeface="宋体"/>
                <a:cs typeface="宋体"/>
              </a:rPr>
              <a:t> </a:t>
            </a:r>
            <a:r>
              <a:rPr dirty="0" sz="900" spc="-35">
                <a:solidFill>
                  <a:srgbClr val="666666"/>
                </a:solidFill>
                <a:latin typeface="宋体"/>
                <a:cs typeface="宋体"/>
              </a:rPr>
              <a:t>else</a:t>
            </a:r>
            <a:r>
              <a:rPr dirty="0" sz="900" spc="-245">
                <a:solidFill>
                  <a:srgbClr val="666666"/>
                </a:solidFill>
                <a:latin typeface="宋体"/>
                <a:cs typeface="宋体"/>
              </a:rPr>
              <a:t> </a:t>
            </a:r>
            <a:r>
              <a:rPr dirty="0" sz="900" spc="30">
                <a:solidFill>
                  <a:srgbClr val="666666"/>
                </a:solidFill>
                <a:latin typeface="宋体"/>
                <a:cs typeface="宋体"/>
              </a:rPr>
              <a:t>BiMove（A,C）</a:t>
            </a:r>
            <a:r>
              <a:rPr dirty="0" sz="900" spc="-240">
                <a:solidFill>
                  <a:srgbClr val="666666"/>
                </a:solidFill>
                <a:latin typeface="宋体"/>
                <a:cs typeface="宋体"/>
              </a:rPr>
              <a:t> </a:t>
            </a:r>
            <a:r>
              <a:rPr dirty="0" sz="900" spc="25">
                <a:solidFill>
                  <a:srgbClr val="666666"/>
                </a:solidFill>
                <a:latin typeface="宋体"/>
                <a:cs typeface="宋体"/>
              </a:rPr>
              <a:t>BiHanoi（A</a:t>
            </a:r>
            <a:r>
              <a:rPr dirty="0" sz="900" spc="-245">
                <a:solidFill>
                  <a:srgbClr val="666666"/>
                </a:solidFill>
                <a:latin typeface="宋体"/>
                <a:cs typeface="宋体"/>
              </a:rPr>
              <a:t> </a:t>
            </a:r>
            <a:r>
              <a:rPr dirty="0" sz="900" spc="-35">
                <a:solidFill>
                  <a:srgbClr val="666666"/>
                </a:solidFill>
                <a:latin typeface="宋体"/>
                <a:cs typeface="宋体"/>
              </a:rPr>
              <a:t>B,</a:t>
            </a:r>
            <a:r>
              <a:rPr dirty="0" sz="900" spc="-240">
                <a:solidFill>
                  <a:srgbClr val="666666"/>
                </a:solidFill>
                <a:latin typeface="宋体"/>
                <a:cs typeface="宋体"/>
              </a:rPr>
              <a:t> </a:t>
            </a:r>
            <a:r>
              <a:rPr dirty="0" sz="900" spc="-5">
                <a:solidFill>
                  <a:srgbClr val="666666"/>
                </a:solidFill>
                <a:latin typeface="宋体"/>
                <a:cs typeface="宋体"/>
              </a:rPr>
              <a:t>n-1）</a:t>
            </a:r>
            <a:r>
              <a:rPr dirty="0" sz="900" spc="-245">
                <a:solidFill>
                  <a:srgbClr val="666666"/>
                </a:solidFill>
                <a:latin typeface="宋体"/>
                <a:cs typeface="宋体"/>
              </a:rPr>
              <a:t> </a:t>
            </a:r>
            <a:r>
              <a:rPr dirty="0" sz="900" spc="-10">
                <a:solidFill>
                  <a:srgbClr val="666666"/>
                </a:solidFill>
                <a:latin typeface="宋体"/>
                <a:cs typeface="宋体"/>
              </a:rPr>
              <a:t>BiHanoi(B,</a:t>
            </a:r>
            <a:r>
              <a:rPr dirty="0" sz="900" spc="-240">
                <a:solidFill>
                  <a:srgbClr val="666666"/>
                </a:solidFill>
                <a:latin typeface="宋体"/>
                <a:cs typeface="宋体"/>
              </a:rPr>
              <a:t> </a:t>
            </a:r>
            <a:r>
              <a:rPr dirty="0" sz="900" spc="-45">
                <a:solidFill>
                  <a:srgbClr val="666666"/>
                </a:solidFill>
                <a:latin typeface="宋体"/>
                <a:cs typeface="宋体"/>
              </a:rPr>
              <a:t>C,</a:t>
            </a:r>
            <a:r>
              <a:rPr dirty="0" sz="900" spc="-245">
                <a:solidFill>
                  <a:srgbClr val="666666"/>
                </a:solidFill>
                <a:latin typeface="宋体"/>
                <a:cs typeface="宋体"/>
              </a:rPr>
              <a:t> </a:t>
            </a:r>
            <a:r>
              <a:rPr dirty="0" sz="900" spc="-40">
                <a:solidFill>
                  <a:srgbClr val="666666"/>
                </a:solidFill>
                <a:latin typeface="宋体"/>
                <a:cs typeface="宋体"/>
              </a:rPr>
              <a:t>n-1)</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marL="226060" indent="-213995">
              <a:lnSpc>
                <a:spcPct val="100000"/>
              </a:lnSpc>
              <a:buAutoNum type="arabicPeriod" startAt="13"/>
              <a:tabLst>
                <a:tab pos="226695" algn="l"/>
              </a:tabLst>
            </a:pPr>
            <a:r>
              <a:rPr dirty="0" sz="950" spc="25" b="1">
                <a:latin typeface="微软雅黑"/>
                <a:cs typeface="微软雅黑"/>
              </a:rPr>
              <a:t>【单选题】</a:t>
            </a:r>
            <a:r>
              <a:rPr dirty="0" sz="950" spc="35" b="1">
                <a:latin typeface="微软雅黑"/>
                <a:cs typeface="微软雅黑"/>
              </a:rPr>
              <a:t> </a:t>
            </a:r>
            <a:r>
              <a:rPr dirty="0" sz="950" spc="-30">
                <a:solidFill>
                  <a:srgbClr val="666666"/>
                </a:solidFill>
                <a:latin typeface="宋体"/>
                <a:cs typeface="宋体"/>
              </a:rPr>
              <a:t>(10</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marR="83185">
              <a:lnSpc>
                <a:spcPct val="123900"/>
              </a:lnSpc>
              <a:spcBef>
                <a:spcPts val="385"/>
              </a:spcBef>
            </a:pPr>
            <a:r>
              <a:rPr dirty="0" sz="950" spc="5">
                <a:solidFill>
                  <a:srgbClr val="797979"/>
                </a:solidFill>
                <a:latin typeface="宋体"/>
                <a:cs typeface="宋体"/>
              </a:rPr>
              <a:t>\2-3-15\</a:t>
            </a:r>
            <a:r>
              <a:rPr dirty="0" sz="950" spc="20">
                <a:solidFill>
                  <a:srgbClr val="797979"/>
                </a:solidFill>
                <a:latin typeface="宋体"/>
                <a:cs typeface="宋体"/>
              </a:rPr>
              <a:t>设问题</a:t>
            </a:r>
            <a:r>
              <a:rPr dirty="0" sz="950" spc="5">
                <a:solidFill>
                  <a:srgbClr val="797979"/>
                </a:solidFill>
                <a:latin typeface="宋体"/>
                <a:cs typeface="宋体"/>
              </a:rPr>
              <a:t>P</a:t>
            </a:r>
            <a:r>
              <a:rPr dirty="0" sz="950" spc="20">
                <a:solidFill>
                  <a:srgbClr val="797979"/>
                </a:solidFill>
                <a:latin typeface="宋体"/>
                <a:cs typeface="宋体"/>
              </a:rPr>
              <a:t>的输入规模是</a:t>
            </a:r>
            <a:r>
              <a:rPr dirty="0" sz="950" spc="15">
                <a:solidFill>
                  <a:srgbClr val="797979"/>
                </a:solidFill>
                <a:latin typeface="宋体"/>
                <a:cs typeface="宋体"/>
              </a:rPr>
              <a:t>n，</a:t>
            </a:r>
            <a:r>
              <a:rPr dirty="0" sz="950" spc="20">
                <a:solidFill>
                  <a:srgbClr val="797979"/>
                </a:solidFill>
                <a:latin typeface="宋体"/>
                <a:cs typeface="宋体"/>
              </a:rPr>
              <a:t>下述三个算法是求解</a:t>
            </a:r>
            <a:r>
              <a:rPr dirty="0" sz="950" spc="5">
                <a:solidFill>
                  <a:srgbClr val="797979"/>
                </a:solidFill>
                <a:latin typeface="宋体"/>
                <a:cs typeface="宋体"/>
              </a:rPr>
              <a:t>P</a:t>
            </a:r>
            <a:r>
              <a:rPr dirty="0" sz="950" spc="20">
                <a:solidFill>
                  <a:srgbClr val="797979"/>
                </a:solidFill>
                <a:latin typeface="宋体"/>
                <a:cs typeface="宋体"/>
              </a:rPr>
              <a:t>的不同的分治算法</a:t>
            </a:r>
            <a:r>
              <a:rPr dirty="0" sz="950" spc="25">
                <a:solidFill>
                  <a:srgbClr val="797979"/>
                </a:solidFill>
                <a:latin typeface="宋体"/>
                <a:cs typeface="宋体"/>
              </a:rPr>
              <a:t>，</a:t>
            </a:r>
            <a:r>
              <a:rPr dirty="0" sz="950" spc="-240">
                <a:solidFill>
                  <a:srgbClr val="797979"/>
                </a:solidFill>
                <a:latin typeface="宋体"/>
                <a:cs typeface="宋体"/>
              </a:rPr>
              <a:t> </a:t>
            </a:r>
            <a:r>
              <a:rPr dirty="0" sz="950" spc="10">
                <a:solidFill>
                  <a:srgbClr val="797979"/>
                </a:solidFill>
                <a:latin typeface="宋体"/>
                <a:cs typeface="宋体"/>
              </a:rPr>
              <a:t>算法</a:t>
            </a:r>
            <a:r>
              <a:rPr dirty="0" sz="950" spc="5">
                <a:solidFill>
                  <a:srgbClr val="797979"/>
                </a:solidFill>
                <a:latin typeface="宋体"/>
                <a:cs typeface="宋体"/>
              </a:rPr>
              <a:t>1:</a:t>
            </a:r>
            <a:r>
              <a:rPr dirty="0" sz="950" spc="10">
                <a:solidFill>
                  <a:srgbClr val="797979"/>
                </a:solidFill>
                <a:latin typeface="宋体"/>
                <a:cs typeface="宋体"/>
              </a:rPr>
              <a:t>在常数时间将原问题划分 </a:t>
            </a:r>
            <a:r>
              <a:rPr dirty="0" sz="950" spc="25">
                <a:solidFill>
                  <a:srgbClr val="797979"/>
                </a:solidFill>
                <a:latin typeface="宋体"/>
                <a:cs typeface="宋体"/>
              </a:rPr>
              <a:t>为规模减半的</a:t>
            </a:r>
            <a:r>
              <a:rPr dirty="0" sz="950" spc="10">
                <a:solidFill>
                  <a:srgbClr val="797979"/>
                </a:solidFill>
                <a:latin typeface="宋体"/>
                <a:cs typeface="宋体"/>
              </a:rPr>
              <a:t>5</a:t>
            </a:r>
            <a:r>
              <a:rPr dirty="0" sz="950" spc="25">
                <a:solidFill>
                  <a:srgbClr val="797979"/>
                </a:solidFill>
                <a:latin typeface="宋体"/>
                <a:cs typeface="宋体"/>
              </a:rPr>
              <a:t>个子问题，递归求解每个子问题，最多用线性时间将子问题的解综合而得到原问题的解</a:t>
            </a:r>
            <a:r>
              <a:rPr dirty="0" sz="950" spc="-300">
                <a:solidFill>
                  <a:srgbClr val="797979"/>
                </a:solidFill>
                <a:latin typeface="宋体"/>
                <a:cs typeface="宋体"/>
              </a:rPr>
              <a:t> </a:t>
            </a:r>
            <a:r>
              <a:rPr dirty="0" sz="950" spc="-30">
                <a:solidFill>
                  <a:srgbClr val="797979"/>
                </a:solidFill>
                <a:latin typeface="宋体"/>
                <a:cs typeface="宋体"/>
              </a:rPr>
              <a:t>算法</a:t>
            </a:r>
            <a:r>
              <a:rPr dirty="0" sz="950" spc="-15">
                <a:solidFill>
                  <a:srgbClr val="797979"/>
                </a:solidFill>
                <a:latin typeface="宋体"/>
                <a:cs typeface="宋体"/>
              </a:rPr>
              <a:t>2:</a:t>
            </a:r>
            <a:endParaRPr sz="950">
              <a:latin typeface="宋体"/>
              <a:cs typeface="宋体"/>
            </a:endParaRPr>
          </a:p>
        </p:txBody>
      </p:sp>
      <p:sp>
        <p:nvSpPr>
          <p:cNvPr id="23" name="object 23"/>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24" name="object 24"/>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25" name="object 25"/>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12192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14351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4400" y="1651000"/>
            <a:ext cx="165100" cy="16510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14400" y="1866900"/>
            <a:ext cx="165100" cy="165100"/>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914400" y="611378"/>
            <a:ext cx="5984875" cy="1423670"/>
          </a:xfrm>
          <a:prstGeom prst="rect">
            <a:avLst/>
          </a:prstGeom>
        </p:spPr>
        <p:txBody>
          <a:bodyPr wrap="square" lIns="0" tIns="12065" rIns="0" bIns="0" rtlCol="0" vert="horz">
            <a:spAutoFit/>
          </a:bodyPr>
          <a:lstStyle/>
          <a:p>
            <a:pPr algn="just" marL="12700" marR="5080">
              <a:lnSpc>
                <a:spcPct val="123900"/>
              </a:lnSpc>
              <a:spcBef>
                <a:spcPts val="95"/>
              </a:spcBef>
            </a:pPr>
            <a:r>
              <a:rPr dirty="0" sz="950" spc="25">
                <a:solidFill>
                  <a:srgbClr val="797979"/>
                </a:solidFill>
                <a:latin typeface="宋体"/>
                <a:cs typeface="宋体"/>
              </a:rPr>
              <a:t>先递归求解</a:t>
            </a:r>
            <a:r>
              <a:rPr dirty="0" sz="950" spc="10">
                <a:solidFill>
                  <a:srgbClr val="797979"/>
                </a:solidFill>
                <a:latin typeface="宋体"/>
                <a:cs typeface="宋体"/>
              </a:rPr>
              <a:t>2</a:t>
            </a:r>
            <a:r>
              <a:rPr dirty="0" sz="950" spc="25">
                <a:solidFill>
                  <a:srgbClr val="797979"/>
                </a:solidFill>
                <a:latin typeface="宋体"/>
                <a:cs typeface="宋体"/>
              </a:rPr>
              <a:t>个规模为</a:t>
            </a:r>
            <a:r>
              <a:rPr dirty="0" sz="950" spc="10">
                <a:solidFill>
                  <a:srgbClr val="797979"/>
                </a:solidFill>
                <a:latin typeface="宋体"/>
                <a:cs typeface="宋体"/>
              </a:rPr>
              <a:t>n-1</a:t>
            </a:r>
            <a:r>
              <a:rPr dirty="0" sz="950" spc="25">
                <a:solidFill>
                  <a:srgbClr val="797979"/>
                </a:solidFill>
                <a:latin typeface="宋体"/>
                <a:cs typeface="宋体"/>
              </a:rPr>
              <a:t>的子问题，最多用常量时间将子问题的解综合得到原问题的解，</a:t>
            </a:r>
            <a:r>
              <a:rPr dirty="0" sz="950" spc="-265">
                <a:solidFill>
                  <a:srgbClr val="797979"/>
                </a:solidFill>
                <a:latin typeface="宋体"/>
                <a:cs typeface="宋体"/>
              </a:rPr>
              <a:t> </a:t>
            </a:r>
            <a:r>
              <a:rPr dirty="0" sz="950" spc="5">
                <a:solidFill>
                  <a:srgbClr val="797979"/>
                </a:solidFill>
                <a:latin typeface="宋体"/>
                <a:cs typeface="宋体"/>
              </a:rPr>
              <a:t>算法</a:t>
            </a:r>
            <a:r>
              <a:rPr dirty="0" sz="950">
                <a:solidFill>
                  <a:srgbClr val="797979"/>
                </a:solidFill>
                <a:latin typeface="宋体"/>
                <a:cs typeface="宋体"/>
              </a:rPr>
              <a:t>3:</a:t>
            </a:r>
            <a:r>
              <a:rPr dirty="0" sz="950" spc="5">
                <a:solidFill>
                  <a:srgbClr val="797979"/>
                </a:solidFill>
                <a:latin typeface="宋体"/>
                <a:cs typeface="宋体"/>
              </a:rPr>
              <a:t>在常数时间将 </a:t>
            </a:r>
            <a:r>
              <a:rPr dirty="0" sz="950" spc="25">
                <a:solidFill>
                  <a:srgbClr val="797979"/>
                </a:solidFill>
                <a:latin typeface="宋体"/>
                <a:cs typeface="宋体"/>
              </a:rPr>
              <a:t>原问题划分为规模</a:t>
            </a:r>
            <a:r>
              <a:rPr dirty="0" sz="950" spc="10">
                <a:solidFill>
                  <a:srgbClr val="797979"/>
                </a:solidFill>
                <a:latin typeface="宋体"/>
                <a:cs typeface="宋体"/>
              </a:rPr>
              <a:t>n/3</a:t>
            </a:r>
            <a:r>
              <a:rPr dirty="0" sz="950" spc="25">
                <a:solidFill>
                  <a:srgbClr val="797979"/>
                </a:solidFill>
                <a:latin typeface="宋体"/>
                <a:cs typeface="宋体"/>
              </a:rPr>
              <a:t>的</a:t>
            </a:r>
            <a:r>
              <a:rPr dirty="0" sz="950" spc="10">
                <a:solidFill>
                  <a:srgbClr val="797979"/>
                </a:solidFill>
                <a:latin typeface="宋体"/>
                <a:cs typeface="宋体"/>
              </a:rPr>
              <a:t>9</a:t>
            </a:r>
            <a:r>
              <a:rPr dirty="0" sz="950" spc="25">
                <a:solidFill>
                  <a:srgbClr val="797979"/>
                </a:solidFill>
                <a:latin typeface="宋体"/>
                <a:cs typeface="宋体"/>
              </a:rPr>
              <a:t>个子问题，递归求解每个子问题最多用线性时间将子问题的解综台得到原问题的解，  </a:t>
            </a:r>
            <a:r>
              <a:rPr dirty="0" sz="950" spc="10">
                <a:solidFill>
                  <a:srgbClr val="797979"/>
                </a:solidFill>
                <a:latin typeface="宋体"/>
                <a:cs typeface="宋体"/>
              </a:rPr>
              <a:t>要求在上述三个算法中选择最坏情况下时间复杂度最低的算法，需要</a:t>
            </a:r>
            <a:r>
              <a:rPr dirty="0" sz="950" spc="5">
                <a:solidFill>
                  <a:srgbClr val="797979"/>
                </a:solidFill>
                <a:latin typeface="宋体"/>
                <a:cs typeface="宋体"/>
              </a:rPr>
              <a:t>:</a:t>
            </a:r>
            <a:r>
              <a:rPr dirty="0" sz="950" spc="10">
                <a:solidFill>
                  <a:srgbClr val="797979"/>
                </a:solidFill>
                <a:latin typeface="宋体"/>
                <a:cs typeface="宋体"/>
              </a:rPr>
              <a:t>选择哪个算法</a:t>
            </a:r>
            <a:r>
              <a:rPr dirty="0" sz="950" spc="5">
                <a:solidFill>
                  <a:srgbClr val="797979"/>
                </a:solidFill>
                <a:latin typeface="宋体"/>
                <a:cs typeface="宋体"/>
              </a:rPr>
              <a:t>?(</a:t>
            </a:r>
            <a:r>
              <a:rPr dirty="0" sz="950" spc="-260">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443230" indent="-126364">
              <a:lnSpc>
                <a:spcPct val="100000"/>
              </a:lnSpc>
              <a:spcBef>
                <a:spcPts val="595"/>
              </a:spcBef>
              <a:buAutoNum type="alphaUcPeriod"/>
              <a:tabLst>
                <a:tab pos="443865" algn="l"/>
              </a:tabLst>
            </a:pPr>
            <a:r>
              <a:rPr dirty="0" sz="900" spc="45">
                <a:solidFill>
                  <a:srgbClr val="666666"/>
                </a:solidFill>
                <a:latin typeface="宋体"/>
                <a:cs typeface="宋体"/>
              </a:rPr>
              <a:t>1</a:t>
            </a:r>
            <a:endParaRPr sz="900">
              <a:latin typeface="宋体"/>
              <a:cs typeface="宋体"/>
            </a:endParaRPr>
          </a:p>
          <a:p>
            <a:pPr marL="449580" indent="-132715">
              <a:lnSpc>
                <a:spcPct val="100000"/>
              </a:lnSpc>
              <a:spcBef>
                <a:spcPts val="620"/>
              </a:spcBef>
              <a:buAutoNum type="alphaUcPeriod"/>
              <a:tabLst>
                <a:tab pos="450215" algn="l"/>
              </a:tabLst>
            </a:pPr>
            <a:r>
              <a:rPr dirty="0" sz="900" spc="45">
                <a:solidFill>
                  <a:srgbClr val="666666"/>
                </a:solidFill>
                <a:latin typeface="宋体"/>
                <a:cs typeface="宋体"/>
              </a:rPr>
              <a:t>2</a:t>
            </a:r>
            <a:endParaRPr sz="900">
              <a:latin typeface="宋体"/>
              <a:cs typeface="宋体"/>
            </a:endParaRPr>
          </a:p>
          <a:p>
            <a:pPr marL="447675" indent="-130810">
              <a:lnSpc>
                <a:spcPct val="100000"/>
              </a:lnSpc>
              <a:spcBef>
                <a:spcPts val="620"/>
              </a:spcBef>
              <a:buAutoNum type="alphaUcPeriod"/>
              <a:tabLst>
                <a:tab pos="448309" algn="l"/>
              </a:tabLst>
            </a:pPr>
            <a:r>
              <a:rPr dirty="0" sz="900">
                <a:solidFill>
                  <a:srgbClr val="666666"/>
                </a:solidFill>
                <a:latin typeface="宋体"/>
                <a:cs typeface="宋体"/>
              </a:rPr>
              <a:t>都不对</a:t>
            </a:r>
            <a:endParaRPr sz="900">
              <a:latin typeface="宋体"/>
              <a:cs typeface="宋体"/>
            </a:endParaRPr>
          </a:p>
          <a:p>
            <a:pPr marL="452755" indent="-135890">
              <a:lnSpc>
                <a:spcPct val="100000"/>
              </a:lnSpc>
              <a:spcBef>
                <a:spcPts val="620"/>
              </a:spcBef>
              <a:buAutoNum type="alphaUcPeriod"/>
              <a:tabLst>
                <a:tab pos="453390" algn="l"/>
              </a:tabLst>
            </a:pPr>
            <a:r>
              <a:rPr dirty="0" sz="900" spc="45">
                <a:solidFill>
                  <a:srgbClr val="666666"/>
                </a:solidFill>
                <a:latin typeface="宋体"/>
                <a:cs typeface="宋体"/>
              </a:rPr>
              <a:t>3</a:t>
            </a:r>
            <a:endParaRPr sz="900">
              <a:latin typeface="宋体"/>
              <a:cs typeface="宋体"/>
            </a:endParaRPr>
          </a:p>
        </p:txBody>
      </p:sp>
      <p:sp>
        <p:nvSpPr>
          <p:cNvPr id="9" name="object 9"/>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10" name="object 10"/>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11" name="object 11"/>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2022-05-19T03:01:00Z</dcterms:created>
  <dcterms:modified xsi:type="dcterms:W3CDTF">2022-05-19T03:01:00Z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JasperReports Library version 6.12.2-75c5e90a222ab406e416cbf590a5397028a52de3</vt:lpwstr>
  </property>
  <property fmtid="{D5CDD505-2E9C-101B-9397-08002B2CF9AE}" pid="4" name="LastSaved">
    <vt:filetime>2022-05-19T00:00:00Z</vt:filetime>
  </property>
</Properties>
</file>