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46144" y="10306396"/>
            <a:ext cx="965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325876" y="10286983"/>
            <a:ext cx="892175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488944" y="10306396"/>
            <a:ext cx="1219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8823" y="1164081"/>
            <a:ext cx="248666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latin typeface="Microsoft JhengHei"/>
                <a:cs typeface="Microsoft JhengHei"/>
              </a:rPr>
              <a:t>第四章</a:t>
            </a:r>
            <a:r>
              <a:rPr dirty="0" sz="2100" spc="-135" b="1">
                <a:latin typeface="Microsoft JhengHei"/>
                <a:cs typeface="Microsoft JhengHei"/>
              </a:rPr>
              <a:t> </a:t>
            </a:r>
            <a:r>
              <a:rPr dirty="0" sz="2100" b="1">
                <a:latin typeface="Microsoft JhengHei"/>
                <a:cs typeface="Microsoft JhengHei"/>
              </a:rPr>
              <a:t>动态规划测试</a:t>
            </a:r>
            <a:endParaRPr sz="21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58064"/>
            <a:ext cx="113284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0">
                <a:latin typeface="宋体"/>
                <a:cs typeface="宋体"/>
              </a:rPr>
              <a:t>算法设计与分析-2022春</a:t>
            </a:r>
            <a:endParaRPr sz="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8916" y="258064"/>
            <a:ext cx="103378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0">
                <a:solidFill>
                  <a:srgbClr val="999999"/>
                </a:solidFill>
                <a:latin typeface="宋体"/>
                <a:cs typeface="宋体"/>
              </a:rPr>
              <a:t>导出时间</a:t>
            </a:r>
            <a:r>
              <a:rPr dirty="0" sz="800" spc="-10">
                <a:solidFill>
                  <a:srgbClr val="999999"/>
                </a:solidFill>
                <a:latin typeface="宋体"/>
                <a:cs typeface="宋体"/>
              </a:rPr>
              <a:t>:</a:t>
            </a:r>
            <a:r>
              <a:rPr dirty="0" sz="800" spc="-335">
                <a:solidFill>
                  <a:srgbClr val="999999"/>
                </a:solidFill>
                <a:latin typeface="宋体"/>
                <a:cs typeface="宋体"/>
              </a:rPr>
              <a:t> </a:t>
            </a:r>
            <a:r>
              <a:rPr dirty="0" sz="800" spc="25">
                <a:solidFill>
                  <a:srgbClr val="999999"/>
                </a:solidFill>
                <a:latin typeface="宋体"/>
                <a:cs typeface="宋体"/>
              </a:rPr>
              <a:t>2022/05/16</a:t>
            </a:r>
            <a:endParaRPr sz="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12700" y="2538221"/>
            <a:ext cx="46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35">
                <a:solidFill>
                  <a:srgbClr val="C5C5C5"/>
                </a:solidFill>
                <a:latin typeface="宋体"/>
                <a:cs typeface="宋体"/>
              </a:rPr>
              <a:t>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2700" y="2388361"/>
            <a:ext cx="3604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40">
                <a:solidFill>
                  <a:srgbClr val="C5C5C5"/>
                </a:solidFill>
                <a:latin typeface="宋体"/>
                <a:cs typeface="宋体"/>
              </a:rPr>
              <a:t>........................................................................................................................</a:t>
            </a:r>
            <a:r>
              <a:rPr dirty="0" sz="600" spc="-240">
                <a:solidFill>
                  <a:srgbClr val="C5C5C5"/>
                </a:solidFill>
                <a:latin typeface="宋体"/>
                <a:cs typeface="宋体"/>
              </a:rPr>
              <a:t> </a:t>
            </a:r>
            <a:r>
              <a:rPr dirty="0" baseline="-4629" sz="1800" spc="-7" b="1">
                <a:latin typeface="Microsoft JhengHei"/>
                <a:cs typeface="Microsoft JhengHei"/>
              </a:rPr>
              <a:t>第1部分</a:t>
            </a:r>
            <a:r>
              <a:rPr dirty="0" baseline="-4629" sz="1800" spc="7" b="1">
                <a:latin typeface="Microsoft JhengHei"/>
                <a:cs typeface="Microsoft JhengHei"/>
              </a:rPr>
              <a:t> </a:t>
            </a:r>
            <a:r>
              <a:rPr dirty="0" baseline="-4629" sz="1800" b="1">
                <a:latin typeface="Microsoft JhengHei"/>
                <a:cs typeface="Microsoft JhengHei"/>
              </a:rPr>
              <a:t>单选题</a:t>
            </a:r>
            <a:endParaRPr baseline="-4629" sz="1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4800" y="2429637"/>
            <a:ext cx="572135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30">
                <a:solidFill>
                  <a:srgbClr val="666666"/>
                </a:solidFill>
                <a:latin typeface="宋体"/>
                <a:cs typeface="宋体"/>
              </a:rPr>
              <a:t>总题数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:</a:t>
            </a:r>
            <a:r>
              <a:rPr dirty="0" sz="900" spc="-30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60">
                <a:solidFill>
                  <a:srgbClr val="666666"/>
                </a:solidFill>
                <a:latin typeface="宋体"/>
                <a:cs typeface="宋体"/>
              </a:rPr>
              <a:t>13</a:t>
            </a:r>
            <a:endParaRPr sz="9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9500" y="2464561"/>
            <a:ext cx="255841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40">
                <a:solidFill>
                  <a:srgbClr val="C5C5C5"/>
                </a:solidFill>
                <a:latin typeface="宋体"/>
                <a:cs typeface="宋体"/>
              </a:rPr>
              <a:t>........................................................................................................................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9500" y="2538221"/>
            <a:ext cx="46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35">
                <a:solidFill>
                  <a:srgbClr val="C5C5C5"/>
                </a:solidFill>
                <a:latin typeface="宋体"/>
                <a:cs typeface="宋体"/>
              </a:rPr>
              <a:t>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35179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" y="37338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39497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41656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4400" y="52197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4400" y="54356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4400" y="56515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4400" y="58674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4400" y="69215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4400" y="71374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14400" y="73533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14400" y="75692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14400" y="86233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4400" y="88392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4400" y="90551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4400" y="92710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2300" y="2810001"/>
            <a:ext cx="6217920" cy="72390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	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(6.5</a:t>
            </a:r>
            <a:r>
              <a:rPr dirty="0" sz="950" spc="-10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 marR="5080">
              <a:lnSpc>
                <a:spcPct val="123900"/>
              </a:lnSpc>
              <a:spcBef>
                <a:spcPts val="385"/>
              </a:spcBef>
            </a:pP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\4-1-23\</a:t>
            </a:r>
            <a:r>
              <a:rPr dirty="0" sz="950" spc="-20">
                <a:solidFill>
                  <a:srgbClr val="797979"/>
                </a:solidFill>
                <a:latin typeface="宋体"/>
                <a:cs typeface="宋体"/>
              </a:rPr>
              <a:t>给定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2</a:t>
            </a:r>
            <a:r>
              <a:rPr dirty="0" sz="950" spc="-20">
                <a:solidFill>
                  <a:srgbClr val="797979"/>
                </a:solidFill>
                <a:latin typeface="宋体"/>
                <a:cs typeface="宋体"/>
              </a:rPr>
              <a:t>个序列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X={A,F,C,F,E,E,A}</a:t>
            </a:r>
            <a:r>
              <a:rPr dirty="0" sz="950" spc="-20">
                <a:solidFill>
                  <a:srgbClr val="797979"/>
                </a:solidFill>
                <a:latin typeface="宋体"/>
                <a:cs typeface="宋体"/>
              </a:rPr>
              <a:t>和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Y={F,A,C,E,F,A}，</a:t>
            </a:r>
            <a:r>
              <a:rPr dirty="0" sz="950" spc="-20">
                <a:solidFill>
                  <a:srgbClr val="797979"/>
                </a:solidFill>
                <a:latin typeface="宋体"/>
                <a:cs typeface="宋体"/>
              </a:rPr>
              <a:t>找出序列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X</a:t>
            </a:r>
            <a:r>
              <a:rPr dirty="0" sz="950" spc="-20">
                <a:solidFill>
                  <a:srgbClr val="797979"/>
                </a:solidFill>
                <a:latin typeface="宋体"/>
                <a:cs typeface="宋体"/>
              </a:rPr>
              <a:t>和序列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Y</a:t>
            </a:r>
            <a:r>
              <a:rPr dirty="0" sz="950" spc="-20">
                <a:solidFill>
                  <a:srgbClr val="797979"/>
                </a:solidFill>
                <a:latin typeface="宋体"/>
                <a:cs typeface="宋体"/>
              </a:rPr>
              <a:t>的最长公共子序列。用动态规划 </a:t>
            </a:r>
            <a:r>
              <a:rPr dirty="0" sz="950" spc="-35">
                <a:solidFill>
                  <a:srgbClr val="797979"/>
                </a:solidFill>
                <a:latin typeface="宋体"/>
                <a:cs typeface="宋体"/>
              </a:rPr>
              <a:t>算法自底向上地计算出最优值</a:t>
            </a:r>
            <a:r>
              <a:rPr dirty="0" sz="950" spc="-20">
                <a:solidFill>
                  <a:srgbClr val="797979"/>
                </a:solidFill>
                <a:latin typeface="宋体"/>
                <a:cs typeface="宋体"/>
              </a:rPr>
              <a:t>c[i][j]</a:t>
            </a:r>
            <a:r>
              <a:rPr dirty="0" sz="950" spc="-35">
                <a:solidFill>
                  <a:srgbClr val="797979"/>
                </a:solidFill>
                <a:latin typeface="宋体"/>
                <a:cs typeface="宋体"/>
              </a:rPr>
              <a:t>和相应的决策</a:t>
            </a:r>
            <a:r>
              <a:rPr dirty="0" sz="950" spc="-20">
                <a:solidFill>
                  <a:srgbClr val="797979"/>
                </a:solidFill>
                <a:latin typeface="宋体"/>
                <a:cs typeface="宋体"/>
              </a:rPr>
              <a:t>b[i][j]，</a:t>
            </a:r>
            <a:r>
              <a:rPr dirty="0" sz="950" spc="-35">
                <a:solidFill>
                  <a:srgbClr val="797979"/>
                </a:solidFill>
                <a:latin typeface="宋体"/>
                <a:cs typeface="宋体"/>
              </a:rPr>
              <a:t>则最后一行值为（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）。</a:t>
            </a:r>
            <a:endParaRPr sz="950">
              <a:latin typeface="宋体"/>
              <a:cs typeface="宋体"/>
            </a:endParaRPr>
          </a:p>
          <a:p>
            <a:pPr marL="609600">
              <a:lnSpc>
                <a:spcPct val="100000"/>
              </a:lnSpc>
              <a:spcBef>
                <a:spcPts val="610"/>
              </a:spcBef>
            </a:pPr>
            <a:r>
              <a:rPr dirty="0" sz="900" spc="-55">
                <a:solidFill>
                  <a:srgbClr val="666666"/>
                </a:solidFill>
                <a:latin typeface="宋体"/>
                <a:cs typeface="宋体"/>
              </a:rPr>
              <a:t>A.</a:t>
            </a:r>
            <a:r>
              <a:rPr dirty="0" sz="900" spc="-265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45">
                <a:solidFill>
                  <a:srgbClr val="666666"/>
                </a:solidFill>
                <a:latin typeface="宋体"/>
                <a:cs typeface="宋体"/>
              </a:rPr>
              <a:t>0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1↑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2↖</a:t>
            </a:r>
            <a:r>
              <a:rPr dirty="0" sz="900" spc="-254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2↑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3↑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3↑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15">
                <a:solidFill>
                  <a:srgbClr val="666666"/>
                </a:solidFill>
                <a:latin typeface="宋体"/>
                <a:cs typeface="宋体"/>
              </a:rPr>
              <a:t>4↖</a:t>
            </a:r>
            <a:endParaRPr sz="900">
              <a:latin typeface="宋体"/>
              <a:cs typeface="宋体"/>
            </a:endParaRPr>
          </a:p>
          <a:p>
            <a:pPr marL="609600">
              <a:lnSpc>
                <a:spcPct val="100000"/>
              </a:lnSpc>
              <a:spcBef>
                <a:spcPts val="620"/>
              </a:spcBef>
            </a:pPr>
            <a:r>
              <a:rPr dirty="0" sz="900" spc="-35">
                <a:solidFill>
                  <a:srgbClr val="666666"/>
                </a:solidFill>
                <a:latin typeface="宋体"/>
                <a:cs typeface="宋体"/>
              </a:rPr>
              <a:t>B.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45">
                <a:solidFill>
                  <a:srgbClr val="666666"/>
                </a:solidFill>
                <a:latin typeface="宋体"/>
                <a:cs typeface="宋体"/>
              </a:rPr>
              <a:t>0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1↑</a:t>
            </a:r>
            <a:r>
              <a:rPr dirty="0" sz="900" spc="-254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2↖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2↑</a:t>
            </a:r>
            <a:r>
              <a:rPr dirty="0" sz="900" spc="-254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3↖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3←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15">
                <a:solidFill>
                  <a:srgbClr val="666666"/>
                </a:solidFill>
                <a:latin typeface="宋体"/>
                <a:cs typeface="宋体"/>
              </a:rPr>
              <a:t>4↖</a:t>
            </a:r>
            <a:endParaRPr sz="900">
              <a:latin typeface="宋体"/>
              <a:cs typeface="宋体"/>
            </a:endParaRPr>
          </a:p>
          <a:p>
            <a:pPr marL="609600">
              <a:lnSpc>
                <a:spcPct val="100000"/>
              </a:lnSpc>
              <a:spcBef>
                <a:spcPts val="620"/>
              </a:spcBef>
            </a:pPr>
            <a:r>
              <a:rPr dirty="0" sz="900" spc="-45">
                <a:solidFill>
                  <a:srgbClr val="666666"/>
                </a:solidFill>
                <a:latin typeface="宋体"/>
                <a:cs typeface="宋体"/>
              </a:rPr>
              <a:t>C.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45">
                <a:solidFill>
                  <a:srgbClr val="666666"/>
                </a:solidFill>
                <a:latin typeface="宋体"/>
                <a:cs typeface="宋体"/>
              </a:rPr>
              <a:t>0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1↑</a:t>
            </a:r>
            <a:r>
              <a:rPr dirty="0" sz="900" spc="-254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2↑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2↑</a:t>
            </a:r>
            <a:r>
              <a:rPr dirty="0" sz="900" spc="-254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3↑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3↑</a:t>
            </a:r>
            <a:r>
              <a:rPr dirty="0" sz="900" spc="-254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15">
                <a:solidFill>
                  <a:srgbClr val="666666"/>
                </a:solidFill>
                <a:latin typeface="宋体"/>
                <a:cs typeface="宋体"/>
              </a:rPr>
              <a:t>4↖</a:t>
            </a:r>
            <a:endParaRPr sz="900">
              <a:latin typeface="宋体"/>
              <a:cs typeface="宋体"/>
            </a:endParaRPr>
          </a:p>
          <a:p>
            <a:pPr marL="609600">
              <a:lnSpc>
                <a:spcPct val="100000"/>
              </a:lnSpc>
              <a:spcBef>
                <a:spcPts val="620"/>
              </a:spcBef>
            </a:pP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D.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45">
                <a:solidFill>
                  <a:srgbClr val="666666"/>
                </a:solidFill>
                <a:latin typeface="宋体"/>
                <a:cs typeface="宋体"/>
              </a:rPr>
              <a:t>0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1↑</a:t>
            </a:r>
            <a:r>
              <a:rPr dirty="0" sz="900" spc="-254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2↖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2↑</a:t>
            </a:r>
            <a:r>
              <a:rPr dirty="0" sz="900" spc="-254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3↑</a:t>
            </a:r>
            <a:r>
              <a:rPr dirty="0" sz="900" spc="-26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4↖</a:t>
            </a:r>
            <a:r>
              <a:rPr dirty="0" sz="900" spc="-254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15">
                <a:solidFill>
                  <a:srgbClr val="666666"/>
                </a:solidFill>
                <a:latin typeface="宋体"/>
                <a:cs typeface="宋体"/>
              </a:rPr>
              <a:t>4↖</a:t>
            </a:r>
            <a:endParaRPr sz="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b="1">
                <a:solidFill>
                  <a:srgbClr val="797979"/>
                </a:solidFill>
                <a:latin typeface="Microsoft JhengHei"/>
                <a:cs typeface="Microsoft JhengHei"/>
              </a:rPr>
              <a:t>C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2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	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(6.5</a:t>
            </a:r>
            <a:r>
              <a:rPr dirty="0" sz="950" spc="-10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\4-1-21\</a:t>
            </a:r>
            <a:r>
              <a:rPr dirty="0" sz="950" spc="10">
                <a:solidFill>
                  <a:srgbClr val="797979"/>
                </a:solidFill>
                <a:latin typeface="宋体"/>
                <a:cs typeface="宋体"/>
              </a:rPr>
              <a:t>一个问题可用动态规划算法或贪心算法求解的关键特征是问题的</a:t>
            </a:r>
            <a:r>
              <a:rPr dirty="0" sz="950" spc="15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）。</a:t>
            </a:r>
            <a:endParaRPr sz="950">
              <a:latin typeface="宋体"/>
              <a:cs typeface="宋体"/>
            </a:endParaRPr>
          </a:p>
          <a:p>
            <a:pPr marL="609600" marR="4693285">
              <a:lnSpc>
                <a:spcPct val="157400"/>
              </a:lnSpc>
            </a:pP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A.</a:t>
            </a:r>
            <a:r>
              <a:rPr dirty="0" sz="900" spc="-25">
                <a:solidFill>
                  <a:srgbClr val="666666"/>
                </a:solidFill>
                <a:latin typeface="宋体"/>
                <a:cs typeface="宋体"/>
              </a:rPr>
              <a:t>重叠子问题 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B.最优子结构性质  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C.</a:t>
            </a: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贪心选择性质 </a:t>
            </a: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D.</a:t>
            </a:r>
            <a:r>
              <a:rPr dirty="0" sz="900" spc="-10">
                <a:solidFill>
                  <a:srgbClr val="666666"/>
                </a:solidFill>
                <a:latin typeface="宋体"/>
                <a:cs typeface="宋体"/>
              </a:rPr>
              <a:t>定义最优解</a:t>
            </a:r>
            <a:endParaRPr sz="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50" b="1">
                <a:solidFill>
                  <a:srgbClr val="797979"/>
                </a:solidFill>
                <a:latin typeface="Microsoft JhengHei"/>
                <a:cs typeface="Microsoft JhengHei"/>
              </a:rPr>
              <a:t>B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3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	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(6.5</a:t>
            </a:r>
            <a:r>
              <a:rPr dirty="0" sz="950" spc="-10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\4-1-18\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下列是动态规划算法基本要素的是</a:t>
            </a:r>
            <a:r>
              <a:rPr dirty="0" sz="950" spc="10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）。</a:t>
            </a:r>
            <a:endParaRPr sz="950">
              <a:latin typeface="宋体"/>
              <a:cs typeface="宋体"/>
            </a:endParaRPr>
          </a:p>
          <a:p>
            <a:pPr marL="609600" marR="4689475">
              <a:lnSpc>
                <a:spcPct val="157400"/>
              </a:lnSpc>
              <a:spcBef>
                <a:spcPts val="5"/>
              </a:spcBef>
            </a:pP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A.</a:t>
            </a:r>
            <a:r>
              <a:rPr dirty="0" sz="900" spc="-25">
                <a:solidFill>
                  <a:srgbClr val="666666"/>
                </a:solidFill>
                <a:latin typeface="宋体"/>
                <a:cs typeface="宋体"/>
              </a:rPr>
              <a:t>定义最优解 </a:t>
            </a:r>
            <a:r>
              <a:rPr dirty="0" sz="900" spc="-10">
                <a:solidFill>
                  <a:srgbClr val="666666"/>
                </a:solidFill>
                <a:latin typeface="宋体"/>
                <a:cs typeface="宋体"/>
              </a:rPr>
              <a:t>B.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构造最优解 C.</a:t>
            </a: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算出最优解 </a:t>
            </a: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D.子问题重叠性质</a:t>
            </a:r>
            <a:endParaRPr sz="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-40" b="1">
                <a:solidFill>
                  <a:srgbClr val="797979"/>
                </a:solidFill>
                <a:latin typeface="Microsoft JhengHei"/>
                <a:cs typeface="Microsoft JhengHei"/>
              </a:rPr>
              <a:t>D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4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	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(6.5</a:t>
            </a:r>
            <a:r>
              <a:rPr dirty="0" sz="950" spc="-10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\4-1-19\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贪心算法与动态规划算法的主要区别是</a:t>
            </a:r>
            <a:r>
              <a:rPr dirty="0" sz="950" spc="10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）。</a:t>
            </a:r>
            <a:endParaRPr sz="950">
              <a:latin typeface="宋体"/>
              <a:cs typeface="宋体"/>
            </a:endParaRPr>
          </a:p>
          <a:p>
            <a:pPr marL="609600" marR="4807585">
              <a:lnSpc>
                <a:spcPct val="157400"/>
              </a:lnSpc>
              <a:spcBef>
                <a:spcPts val="5"/>
              </a:spcBef>
            </a:pP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A.</a:t>
            </a:r>
            <a:r>
              <a:rPr dirty="0" sz="900" spc="-25">
                <a:solidFill>
                  <a:srgbClr val="666666"/>
                </a:solidFill>
                <a:latin typeface="宋体"/>
                <a:cs typeface="宋体"/>
              </a:rPr>
              <a:t>最优子结构 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B.贪心选择性质  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C.</a:t>
            </a: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构造最优解 </a:t>
            </a: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D.</a:t>
            </a:r>
            <a:r>
              <a:rPr dirty="0" sz="900" spc="-10">
                <a:solidFill>
                  <a:srgbClr val="666666"/>
                </a:solidFill>
                <a:latin typeface="宋体"/>
                <a:cs typeface="宋体"/>
              </a:rPr>
              <a:t>定义最优解</a:t>
            </a:r>
            <a:endParaRPr sz="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50" b="1">
                <a:solidFill>
                  <a:srgbClr val="797979"/>
                </a:solidFill>
                <a:latin typeface="Microsoft JhengHei"/>
                <a:cs typeface="Microsoft JhengHei"/>
              </a:rPr>
              <a:t>B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5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	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(6.5</a:t>
            </a:r>
            <a:r>
              <a:rPr dirty="0" sz="950" spc="-10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58064"/>
            <a:ext cx="113284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0">
                <a:latin typeface="宋体"/>
                <a:cs typeface="宋体"/>
              </a:rPr>
              <a:t>算法设计与分析-2022春</a:t>
            </a:r>
            <a:endParaRPr sz="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8916" y="258064"/>
            <a:ext cx="103378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0">
                <a:solidFill>
                  <a:srgbClr val="999999"/>
                </a:solidFill>
                <a:latin typeface="宋体"/>
                <a:cs typeface="宋体"/>
              </a:rPr>
              <a:t>导出时间</a:t>
            </a:r>
            <a:r>
              <a:rPr dirty="0" sz="800" spc="-10">
                <a:solidFill>
                  <a:srgbClr val="999999"/>
                </a:solidFill>
                <a:latin typeface="宋体"/>
                <a:cs typeface="宋体"/>
              </a:rPr>
              <a:t>:</a:t>
            </a:r>
            <a:r>
              <a:rPr dirty="0" sz="800" spc="-335">
                <a:solidFill>
                  <a:srgbClr val="999999"/>
                </a:solidFill>
                <a:latin typeface="宋体"/>
                <a:cs typeface="宋体"/>
              </a:rPr>
              <a:t> </a:t>
            </a:r>
            <a:r>
              <a:rPr dirty="0" sz="800" spc="25">
                <a:solidFill>
                  <a:srgbClr val="999999"/>
                </a:solidFill>
                <a:latin typeface="宋体"/>
                <a:cs typeface="宋体"/>
              </a:rPr>
              <a:t>2022/05/16</a:t>
            </a:r>
            <a:endParaRPr sz="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9144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11303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13462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15621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26162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28321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30480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" y="32639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43180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45339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4400" y="47498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4400" y="49657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4400" y="60198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4400" y="62357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4400" y="64516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4400" y="66675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14400" y="77216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14400" y="79375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14400" y="81534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4400" y="83693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4400" y="94234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4400" y="96393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2300" y="607885"/>
            <a:ext cx="4725035" cy="919988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795"/>
              </a:spcBef>
            </a:pP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\4-1-17\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下列算法中不能解决</a:t>
            </a: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0/1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背包问题的是</a:t>
            </a:r>
            <a:r>
              <a:rPr dirty="0" sz="950" spc="10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）。</a:t>
            </a:r>
            <a:endParaRPr sz="950">
              <a:latin typeface="宋体"/>
              <a:cs typeface="宋体"/>
            </a:endParaRPr>
          </a:p>
          <a:p>
            <a:pPr marL="609600" marR="3425190">
              <a:lnSpc>
                <a:spcPct val="157400"/>
              </a:lnSpc>
            </a:pP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A.</a:t>
            </a:r>
            <a:r>
              <a:rPr dirty="0" sz="900" spc="-35">
                <a:solidFill>
                  <a:srgbClr val="666666"/>
                </a:solidFill>
                <a:latin typeface="宋体"/>
                <a:cs typeface="宋体"/>
              </a:rPr>
              <a:t>贪心法 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B.</a:t>
            </a: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动态规划 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C.</a:t>
            </a:r>
            <a:r>
              <a:rPr dirty="0" sz="900" spc="-25">
                <a:solidFill>
                  <a:srgbClr val="666666"/>
                </a:solidFill>
                <a:latin typeface="宋体"/>
                <a:cs typeface="宋体"/>
              </a:rPr>
              <a:t>回溯法 </a:t>
            </a: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D.分支限界法</a:t>
            </a:r>
            <a:endParaRPr sz="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-60" b="1">
                <a:solidFill>
                  <a:srgbClr val="797979"/>
                </a:solidFill>
                <a:latin typeface="Microsoft JhengHei"/>
                <a:cs typeface="Microsoft JhengHei"/>
              </a:rPr>
              <a:t>A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	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(6.5</a:t>
            </a:r>
            <a:r>
              <a:rPr dirty="0" sz="950" spc="-10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\4-1-16\</a:t>
            </a: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矩阵连乘问题的算法可由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）设计实现。</a:t>
            </a:r>
            <a:endParaRPr sz="950">
              <a:latin typeface="宋体"/>
              <a:cs typeface="宋体"/>
            </a:endParaRPr>
          </a:p>
          <a:p>
            <a:pPr marL="609600" marR="3314700">
              <a:lnSpc>
                <a:spcPct val="157400"/>
              </a:lnSpc>
            </a:pP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A.分支界限算法  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B.动态规划算法  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C.</a:t>
            </a:r>
            <a:r>
              <a:rPr dirty="0" sz="900" spc="-25">
                <a:solidFill>
                  <a:srgbClr val="666666"/>
                </a:solidFill>
                <a:latin typeface="宋体"/>
                <a:cs typeface="宋体"/>
              </a:rPr>
              <a:t>贪心算法 </a:t>
            </a: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D.</a:t>
            </a:r>
            <a:r>
              <a:rPr dirty="0" sz="900" spc="-10">
                <a:solidFill>
                  <a:srgbClr val="666666"/>
                </a:solidFill>
                <a:latin typeface="宋体"/>
                <a:cs typeface="宋体"/>
              </a:rPr>
              <a:t>回溯算法</a:t>
            </a:r>
            <a:endParaRPr sz="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50" b="1">
                <a:solidFill>
                  <a:srgbClr val="797979"/>
                </a:solidFill>
                <a:latin typeface="Microsoft JhengHei"/>
                <a:cs typeface="Microsoft JhengHei"/>
              </a:rPr>
              <a:t>B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7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	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(6.5</a:t>
            </a:r>
            <a:r>
              <a:rPr dirty="0" sz="950" spc="-10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-25">
                <a:solidFill>
                  <a:srgbClr val="797979"/>
                </a:solidFill>
                <a:latin typeface="宋体"/>
                <a:cs typeface="宋体"/>
              </a:rPr>
              <a:t>\4-1-15\（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）是贪心算法与动态规划算法的共同点。</a:t>
            </a:r>
            <a:endParaRPr sz="950">
              <a:latin typeface="宋体"/>
              <a:cs typeface="宋体"/>
            </a:endParaRPr>
          </a:p>
          <a:p>
            <a:pPr marL="609600" marR="3196590">
              <a:lnSpc>
                <a:spcPct val="157400"/>
              </a:lnSpc>
            </a:pP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A.</a:t>
            </a:r>
            <a:r>
              <a:rPr dirty="0" sz="900" spc="-25">
                <a:solidFill>
                  <a:srgbClr val="666666"/>
                </a:solidFill>
                <a:latin typeface="宋体"/>
                <a:cs typeface="宋体"/>
              </a:rPr>
              <a:t>重叠子问题 </a:t>
            </a:r>
            <a:r>
              <a:rPr dirty="0" sz="900" spc="-10">
                <a:solidFill>
                  <a:srgbClr val="666666"/>
                </a:solidFill>
                <a:latin typeface="宋体"/>
                <a:cs typeface="宋体"/>
              </a:rPr>
              <a:t>B.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构造最优解 C.</a:t>
            </a: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贪心选择性质 </a:t>
            </a: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D.最优子结构性质</a:t>
            </a:r>
            <a:endParaRPr sz="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-40" b="1">
                <a:solidFill>
                  <a:srgbClr val="797979"/>
                </a:solidFill>
                <a:latin typeface="Microsoft JhengHei"/>
                <a:cs typeface="Microsoft JhengHei"/>
              </a:rPr>
              <a:t>D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8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	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(6.5</a:t>
            </a:r>
            <a:r>
              <a:rPr dirty="0" sz="950" spc="-10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\4-1-13\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下列算法中通常以自底向上的方式求解最优解的是</a:t>
            </a:r>
            <a:r>
              <a:rPr dirty="0" sz="950" spc="10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）。</a:t>
            </a:r>
            <a:endParaRPr sz="950">
              <a:latin typeface="宋体"/>
              <a:cs typeface="宋体"/>
            </a:endParaRPr>
          </a:p>
          <a:p>
            <a:pPr marL="609600" marR="3429000">
              <a:lnSpc>
                <a:spcPct val="157400"/>
              </a:lnSpc>
            </a:pP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A.</a:t>
            </a:r>
            <a:r>
              <a:rPr dirty="0" sz="900" spc="-30">
                <a:solidFill>
                  <a:srgbClr val="666666"/>
                </a:solidFill>
                <a:latin typeface="宋体"/>
                <a:cs typeface="宋体"/>
              </a:rPr>
              <a:t>备忘录法 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B.动态规划法  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C.</a:t>
            </a:r>
            <a:r>
              <a:rPr dirty="0" sz="900" spc="-25">
                <a:solidFill>
                  <a:srgbClr val="666666"/>
                </a:solidFill>
                <a:latin typeface="宋体"/>
                <a:cs typeface="宋体"/>
              </a:rPr>
              <a:t>贪心法 </a:t>
            </a: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D.</a:t>
            </a:r>
            <a:r>
              <a:rPr dirty="0" sz="900" spc="-10">
                <a:solidFill>
                  <a:srgbClr val="666666"/>
                </a:solidFill>
                <a:latin typeface="宋体"/>
                <a:cs typeface="宋体"/>
              </a:rPr>
              <a:t>回溯法</a:t>
            </a:r>
            <a:endParaRPr sz="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50" b="1">
                <a:solidFill>
                  <a:srgbClr val="797979"/>
                </a:solidFill>
                <a:latin typeface="Microsoft JhengHei"/>
                <a:cs typeface="Microsoft JhengHei"/>
              </a:rPr>
              <a:t>B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9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	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(6.5</a:t>
            </a:r>
            <a:r>
              <a:rPr dirty="0" sz="950" spc="-10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\4-1-11\</a:t>
            </a:r>
            <a:r>
              <a:rPr dirty="0" sz="950" spc="10">
                <a:solidFill>
                  <a:srgbClr val="797979"/>
                </a:solidFill>
                <a:latin typeface="宋体"/>
                <a:cs typeface="宋体"/>
              </a:rPr>
              <a:t>一个问题可用动态规划算法或者贪心算法求解的关键特征是问题的</a:t>
            </a:r>
            <a:r>
              <a:rPr dirty="0" sz="950" spc="15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27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</a:t>
            </a:r>
            <a:endParaRPr sz="950">
              <a:latin typeface="宋体"/>
              <a:cs typeface="宋体"/>
            </a:endParaRPr>
          </a:p>
          <a:p>
            <a:pPr marL="609600" marR="3206750">
              <a:lnSpc>
                <a:spcPct val="157400"/>
              </a:lnSpc>
            </a:pP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A.最优子结构性质  </a:t>
            </a:r>
            <a:r>
              <a:rPr dirty="0" sz="900" spc="-10">
                <a:solidFill>
                  <a:srgbClr val="666666"/>
                </a:solidFill>
                <a:latin typeface="宋体"/>
                <a:cs typeface="宋体"/>
              </a:rPr>
              <a:t>B.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贪心选择性质 C.</a:t>
            </a: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定义最优解 </a:t>
            </a: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D.</a:t>
            </a:r>
            <a:r>
              <a:rPr dirty="0" sz="900" spc="-10">
                <a:solidFill>
                  <a:srgbClr val="666666"/>
                </a:solidFill>
                <a:latin typeface="宋体"/>
                <a:cs typeface="宋体"/>
              </a:rPr>
              <a:t>重叠子问题</a:t>
            </a:r>
            <a:endParaRPr sz="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-60" b="1">
                <a:solidFill>
                  <a:srgbClr val="797979"/>
                </a:solidFill>
                <a:latin typeface="Microsoft JhengHei"/>
                <a:cs typeface="Microsoft JhengHei"/>
              </a:rPr>
              <a:t>A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226060" indent="-213995">
              <a:lnSpc>
                <a:spcPct val="100000"/>
              </a:lnSpc>
              <a:buAutoNum type="arabicPeriod" startAt="10"/>
              <a:tabLst>
                <a:tab pos="22669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</a:t>
            </a:r>
            <a:r>
              <a:rPr dirty="0" sz="950" spc="170" b="1">
                <a:latin typeface="Microsoft JhengHei"/>
                <a:cs typeface="Microsoft JhengHei"/>
              </a:rPr>
              <a:t> 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(6.5</a:t>
            </a:r>
            <a:r>
              <a:rPr dirty="0" sz="950" spc="-10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\4-1-10\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矩阵乘法满足结合律，所以计算矩阵连乘，不同的计算次序计算量相同(</a:t>
            </a:r>
            <a:r>
              <a:rPr dirty="0" sz="950" spc="-27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150">
                <a:solidFill>
                  <a:srgbClr val="797979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609600">
              <a:lnSpc>
                <a:spcPct val="100000"/>
              </a:lnSpc>
              <a:spcBef>
                <a:spcPts val="620"/>
              </a:spcBef>
            </a:pPr>
            <a:r>
              <a:rPr dirty="0" sz="900" spc="-40">
                <a:solidFill>
                  <a:srgbClr val="666666"/>
                </a:solidFill>
                <a:latin typeface="宋体"/>
                <a:cs typeface="宋体"/>
              </a:rPr>
              <a:t>A.对</a:t>
            </a:r>
            <a:endParaRPr sz="900">
              <a:latin typeface="宋体"/>
              <a:cs typeface="宋体"/>
            </a:endParaRPr>
          </a:p>
          <a:p>
            <a:pPr marL="609600">
              <a:lnSpc>
                <a:spcPct val="100000"/>
              </a:lnSpc>
              <a:spcBef>
                <a:spcPts val="620"/>
              </a:spcBef>
            </a:pPr>
            <a:r>
              <a:rPr dirty="0" sz="900" spc="-25">
                <a:solidFill>
                  <a:srgbClr val="666666"/>
                </a:solidFill>
                <a:latin typeface="宋体"/>
                <a:cs typeface="宋体"/>
              </a:rPr>
              <a:t>B.错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58064"/>
            <a:ext cx="113284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0">
                <a:latin typeface="宋体"/>
                <a:cs typeface="宋体"/>
              </a:rPr>
              <a:t>算法设计与分析-2022春</a:t>
            </a:r>
            <a:endParaRPr sz="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8916" y="258064"/>
            <a:ext cx="103378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0">
                <a:solidFill>
                  <a:srgbClr val="999999"/>
                </a:solidFill>
                <a:latin typeface="宋体"/>
                <a:cs typeface="宋体"/>
              </a:rPr>
              <a:t>导出时间</a:t>
            </a:r>
            <a:r>
              <a:rPr dirty="0" sz="800" spc="-10">
                <a:solidFill>
                  <a:srgbClr val="999999"/>
                </a:solidFill>
                <a:latin typeface="宋体"/>
                <a:cs typeface="宋体"/>
              </a:rPr>
              <a:t>:</a:t>
            </a:r>
            <a:r>
              <a:rPr dirty="0" sz="800" spc="-335">
                <a:solidFill>
                  <a:srgbClr val="999999"/>
                </a:solidFill>
                <a:latin typeface="宋体"/>
                <a:cs typeface="宋体"/>
              </a:rPr>
              <a:t> </a:t>
            </a:r>
            <a:r>
              <a:rPr dirty="0" sz="800" spc="25">
                <a:solidFill>
                  <a:srgbClr val="999999"/>
                </a:solidFill>
                <a:latin typeface="宋体"/>
                <a:cs typeface="宋体"/>
              </a:rPr>
              <a:t>2022/05/16</a:t>
            </a:r>
            <a:endParaRPr sz="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3970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16129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18288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20447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30988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33147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4368800"/>
            <a:ext cx="16510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" y="4584700"/>
            <a:ext cx="16510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4800600"/>
            <a:ext cx="16510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5016500"/>
            <a:ext cx="16510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2300" y="642111"/>
            <a:ext cx="5894070" cy="4847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2100">
              <a:lnSpc>
                <a:spcPct val="100000"/>
              </a:lnSpc>
              <a:spcBef>
                <a:spcPts val="125"/>
              </a:spcBef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50" b="1">
                <a:solidFill>
                  <a:srgbClr val="797979"/>
                </a:solidFill>
                <a:latin typeface="Microsoft JhengHei"/>
                <a:cs typeface="Microsoft JhengHei"/>
              </a:rPr>
              <a:t>B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26060" indent="-213995">
              <a:lnSpc>
                <a:spcPct val="100000"/>
              </a:lnSpc>
              <a:buAutoNum type="arabicPeriod" startAt="11"/>
              <a:tabLst>
                <a:tab pos="22669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</a:t>
            </a:r>
            <a:r>
              <a:rPr dirty="0" sz="950" spc="175" b="1">
                <a:latin typeface="Microsoft JhengHei"/>
                <a:cs typeface="Microsoft JhengHei"/>
              </a:rPr>
              <a:t> 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(6.5</a:t>
            </a:r>
            <a:r>
              <a:rPr dirty="0" sz="950" spc="-10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\4-1-12\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下列不是动态规划算法基本步骤的是</a:t>
            </a:r>
            <a:r>
              <a:rPr dirty="0" sz="950" spc="10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）。</a:t>
            </a:r>
            <a:endParaRPr sz="950">
              <a:latin typeface="宋体"/>
              <a:cs typeface="宋体"/>
            </a:endParaRPr>
          </a:p>
          <a:p>
            <a:pPr lvl="1" marL="735330" indent="-126364">
              <a:lnSpc>
                <a:spcPct val="100000"/>
              </a:lnSpc>
              <a:spcBef>
                <a:spcPts val="625"/>
              </a:spcBef>
              <a:buAutoNum type="alphaUcPeriod"/>
              <a:tabLst>
                <a:tab pos="73596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找出最优解的性质</a:t>
            </a:r>
            <a:endParaRPr sz="900">
              <a:latin typeface="宋体"/>
              <a:cs typeface="宋体"/>
            </a:endParaRPr>
          </a:p>
          <a:p>
            <a:pPr lvl="1" marL="741680" indent="-132715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231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根据辅助信息，构造最优解</a:t>
            </a:r>
            <a:endParaRPr sz="900">
              <a:latin typeface="宋体"/>
              <a:cs typeface="宋体"/>
            </a:endParaRPr>
          </a:p>
          <a:p>
            <a:pPr lvl="1" marL="739775" indent="-13081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041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自底向上计算最优值</a:t>
            </a:r>
            <a:endParaRPr sz="900">
              <a:latin typeface="宋体"/>
              <a:cs typeface="宋体"/>
            </a:endParaRPr>
          </a:p>
          <a:p>
            <a:pPr lvl="1" marL="744855" indent="-13589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549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定义最优值</a:t>
            </a:r>
            <a:endParaRPr sz="9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666666"/>
              </a:buClr>
              <a:buFont typeface=""/>
              <a:buAutoNum type="alphaUcPeriod"/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50" b="1">
                <a:solidFill>
                  <a:srgbClr val="797979"/>
                </a:solidFill>
                <a:latin typeface="Microsoft JhengHei"/>
                <a:cs typeface="Microsoft JhengHei"/>
              </a:rPr>
              <a:t>B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26060" indent="-213995">
              <a:lnSpc>
                <a:spcPct val="100000"/>
              </a:lnSpc>
              <a:buAutoNum type="arabicPeriod" startAt="12"/>
              <a:tabLst>
                <a:tab pos="22669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</a:t>
            </a:r>
            <a:r>
              <a:rPr dirty="0" sz="950" spc="175" b="1">
                <a:latin typeface="Microsoft JhengHei"/>
                <a:cs typeface="Microsoft JhengHei"/>
              </a:rPr>
              <a:t> 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(6.5</a:t>
            </a:r>
            <a:r>
              <a:rPr dirty="0" sz="950" spc="-10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5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\4-1-9\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动态规划算法把原问题分为交叉的子问题，解决子问题，记录子问题的解，合并为原问题的解(</a:t>
            </a:r>
            <a:r>
              <a:rPr dirty="0" sz="950" spc="-23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150">
                <a:solidFill>
                  <a:srgbClr val="797979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609600">
              <a:lnSpc>
                <a:spcPct val="100000"/>
              </a:lnSpc>
              <a:spcBef>
                <a:spcPts val="625"/>
              </a:spcBef>
            </a:pPr>
            <a:r>
              <a:rPr dirty="0" sz="900" spc="-40">
                <a:solidFill>
                  <a:srgbClr val="666666"/>
                </a:solidFill>
                <a:latin typeface="宋体"/>
                <a:cs typeface="宋体"/>
              </a:rPr>
              <a:t>A.对</a:t>
            </a:r>
            <a:endParaRPr sz="900">
              <a:latin typeface="宋体"/>
              <a:cs typeface="宋体"/>
            </a:endParaRPr>
          </a:p>
          <a:p>
            <a:pPr marL="609600">
              <a:lnSpc>
                <a:spcPct val="100000"/>
              </a:lnSpc>
              <a:spcBef>
                <a:spcPts val="620"/>
              </a:spcBef>
            </a:pPr>
            <a:r>
              <a:rPr dirty="0" sz="900" spc="-25">
                <a:solidFill>
                  <a:srgbClr val="666666"/>
                </a:solidFill>
                <a:latin typeface="宋体"/>
                <a:cs typeface="宋体"/>
              </a:rPr>
              <a:t>B.错</a:t>
            </a:r>
            <a:endParaRPr sz="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-60" b="1">
                <a:solidFill>
                  <a:srgbClr val="797979"/>
                </a:solidFill>
                <a:latin typeface="Microsoft JhengHei"/>
                <a:cs typeface="Microsoft JhengHei"/>
              </a:rPr>
              <a:t>A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26060" indent="-213995">
              <a:lnSpc>
                <a:spcPct val="100000"/>
              </a:lnSpc>
              <a:buAutoNum type="arabicPeriod" startAt="13"/>
              <a:tabLst>
                <a:tab pos="22669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【多选题】</a:t>
            </a:r>
            <a:r>
              <a:rPr dirty="0" sz="950" spc="175" b="1">
                <a:latin typeface="Microsoft JhengHei"/>
                <a:cs typeface="Microsoft JhengHei"/>
              </a:rPr>
              <a:t> </a:t>
            </a:r>
            <a:r>
              <a:rPr dirty="0" sz="950" spc="-30">
                <a:solidFill>
                  <a:srgbClr val="666666"/>
                </a:solidFill>
                <a:latin typeface="宋体"/>
                <a:cs typeface="宋体"/>
              </a:rPr>
              <a:t>(11</a:t>
            </a:r>
            <a:r>
              <a:rPr dirty="0" sz="950" spc="-50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30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609600" marR="3802379" indent="-304800">
              <a:lnSpc>
                <a:spcPct val="156700"/>
              </a:lnSpc>
              <a:spcBef>
                <a:spcPts val="15"/>
              </a:spcBef>
            </a:pPr>
            <a:r>
              <a:rPr dirty="0" sz="950" spc="-10">
                <a:solidFill>
                  <a:srgbClr val="797979"/>
                </a:solidFill>
                <a:latin typeface="宋体"/>
                <a:cs typeface="宋体"/>
              </a:rPr>
              <a:t>\4-1-7\动态规划算法的特点</a:t>
            </a: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28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  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A.</a:t>
            </a: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从小到大计算 </a:t>
            </a:r>
            <a:r>
              <a:rPr dirty="0" sz="900" spc="-10">
                <a:solidFill>
                  <a:srgbClr val="666666"/>
                </a:solidFill>
                <a:latin typeface="宋体"/>
                <a:cs typeface="宋体"/>
              </a:rPr>
              <a:t>B.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自顶向下计算 C.</a:t>
            </a: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自底向上计算 </a:t>
            </a: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D.从大到小计算</a:t>
            </a:r>
            <a:endParaRPr sz="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b="1">
                <a:solidFill>
                  <a:srgbClr val="797979"/>
                </a:solidFill>
                <a:latin typeface="Microsoft JhengHei"/>
                <a:cs typeface="Microsoft JhengHei"/>
              </a:rPr>
              <a:t>A,C</a:t>
            </a:r>
            <a:endParaRPr sz="95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-12700" y="6310121"/>
            <a:ext cx="46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35">
                <a:solidFill>
                  <a:srgbClr val="C5C5C5"/>
                </a:solidFill>
                <a:latin typeface="宋体"/>
                <a:cs typeface="宋体"/>
              </a:rPr>
              <a:t>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-12700" y="6160261"/>
            <a:ext cx="3604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40">
                <a:solidFill>
                  <a:srgbClr val="C5C5C5"/>
                </a:solidFill>
                <a:latin typeface="宋体"/>
                <a:cs typeface="宋体"/>
              </a:rPr>
              <a:t>........................................................................................................................</a:t>
            </a:r>
            <a:r>
              <a:rPr dirty="0" sz="600" spc="-240">
                <a:solidFill>
                  <a:srgbClr val="C5C5C5"/>
                </a:solidFill>
                <a:latin typeface="宋体"/>
                <a:cs typeface="宋体"/>
              </a:rPr>
              <a:t> </a:t>
            </a:r>
            <a:r>
              <a:rPr dirty="0" baseline="-4629" sz="1800" spc="-7" b="1">
                <a:latin typeface="Microsoft JhengHei"/>
                <a:cs typeface="Microsoft JhengHei"/>
              </a:rPr>
              <a:t>第2部分</a:t>
            </a:r>
            <a:r>
              <a:rPr dirty="0" baseline="-4629" sz="1800" spc="7" b="1">
                <a:latin typeface="Microsoft JhengHei"/>
                <a:cs typeface="Microsoft JhengHei"/>
              </a:rPr>
              <a:t> </a:t>
            </a:r>
            <a:r>
              <a:rPr dirty="0" baseline="-4629" sz="1800" b="1">
                <a:latin typeface="Microsoft JhengHei"/>
                <a:cs typeface="Microsoft JhengHei"/>
              </a:rPr>
              <a:t>多选题</a:t>
            </a:r>
            <a:endParaRPr baseline="-4629" sz="18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4800" y="6201537"/>
            <a:ext cx="50673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30">
                <a:solidFill>
                  <a:srgbClr val="666666"/>
                </a:solidFill>
                <a:latin typeface="宋体"/>
                <a:cs typeface="宋体"/>
              </a:rPr>
              <a:t>总题数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:</a:t>
            </a:r>
            <a:r>
              <a:rPr dirty="0" sz="900" spc="-30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宋体"/>
                <a:cs typeface="宋体"/>
              </a:rPr>
              <a:t>1</a:t>
            </a:r>
            <a:endParaRPr sz="9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9500" y="6236461"/>
            <a:ext cx="255841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40">
                <a:solidFill>
                  <a:srgbClr val="C5C5C5"/>
                </a:solidFill>
                <a:latin typeface="宋体"/>
                <a:cs typeface="宋体"/>
              </a:rPr>
              <a:t>........................................................................................................................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89500" y="6310121"/>
            <a:ext cx="46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35">
                <a:solidFill>
                  <a:srgbClr val="C5C5C5"/>
                </a:solidFill>
                <a:latin typeface="宋体"/>
                <a:cs typeface="宋体"/>
              </a:rPr>
              <a:t>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7112000"/>
            <a:ext cx="16510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14400" y="7327900"/>
            <a:ext cx="16510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14400" y="7543800"/>
            <a:ext cx="16510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4400" y="7759700"/>
            <a:ext cx="16510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22300" y="6581902"/>
            <a:ext cx="1972945" cy="16510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950" spc="25" b="1">
                <a:latin typeface="Microsoft JhengHei"/>
                <a:cs typeface="Microsoft JhengHei"/>
              </a:rPr>
              <a:t>14.</a:t>
            </a:r>
            <a:r>
              <a:rPr dirty="0" sz="950" spc="-25" b="1">
                <a:latin typeface="Microsoft JhengHei"/>
                <a:cs typeface="Microsoft JhengHei"/>
              </a:rPr>
              <a:t> </a:t>
            </a:r>
            <a:r>
              <a:rPr dirty="0" sz="950" spc="25" b="1">
                <a:latin typeface="Microsoft JhengHei"/>
                <a:cs typeface="Microsoft JhengHei"/>
              </a:rPr>
              <a:t>【多选题】</a:t>
            </a:r>
            <a:r>
              <a:rPr dirty="0" sz="950" spc="165" b="1">
                <a:latin typeface="Microsoft JhengHei"/>
                <a:cs typeface="Microsoft JhengHei"/>
              </a:rPr>
              <a:t> </a:t>
            </a:r>
            <a:r>
              <a:rPr dirty="0" sz="950" spc="-30">
                <a:solidFill>
                  <a:srgbClr val="666666"/>
                </a:solidFill>
                <a:latin typeface="宋体"/>
                <a:cs typeface="宋体"/>
              </a:rPr>
              <a:t>(11</a:t>
            </a:r>
            <a:r>
              <a:rPr dirty="0" sz="950" spc="-50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30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609600" marR="5080" indent="-304800">
              <a:lnSpc>
                <a:spcPct val="156700"/>
              </a:lnSpc>
              <a:spcBef>
                <a:spcPts val="10"/>
              </a:spcBef>
            </a:pPr>
            <a:r>
              <a:rPr dirty="0" sz="950" spc="-10">
                <a:solidFill>
                  <a:srgbClr val="797979"/>
                </a:solidFill>
                <a:latin typeface="宋体"/>
                <a:cs typeface="宋体"/>
              </a:rPr>
              <a:t>\4-1-8\备忘录算法的特点</a:t>
            </a: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30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  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A.</a:t>
            </a: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从小到大计算 </a:t>
            </a:r>
            <a:r>
              <a:rPr dirty="0" sz="900" spc="-10">
                <a:solidFill>
                  <a:srgbClr val="666666"/>
                </a:solidFill>
                <a:latin typeface="宋体"/>
                <a:cs typeface="宋体"/>
              </a:rPr>
              <a:t>B.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自底向上计算 C.</a:t>
            </a: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从大到小计算 </a:t>
            </a: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D.自顶向下计算</a:t>
            </a:r>
            <a:endParaRPr sz="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5" b="1">
                <a:solidFill>
                  <a:srgbClr val="797979"/>
                </a:solidFill>
                <a:latin typeface="Microsoft JhengHei"/>
                <a:cs typeface="Microsoft JhengHei"/>
              </a:rPr>
              <a:t>C,D</a:t>
            </a:r>
            <a:endParaRPr sz="95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2022-05-19T03:00:07Z</dcterms:created>
  <dcterms:modified xsi:type="dcterms:W3CDTF">2022-05-19T03:00:07Z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2022-05-16T00:00:00Z</vt:filetime>
  </property>
  <property fmtid="{D5CDD505-2E9C-101B-9397-08002B2CF9AE}" pid="3" name="Creator">
    <vt:lpwstr>JasperReports Library version 6.12.2-75c5e90a222ab406e416cbf590a5397028a52de3</vt:lpwstr>
  </property>
  <property fmtid="{D5CDD505-2E9C-101B-9397-08002B2CF9AE}" pid="4" name="LastSaved">
    <vt:filetime>2022-05-19T00:00:00Z</vt:filetime>
  </property>
</Properties>
</file>