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7" r:id="rId2"/>
    <p:sldId id="349" r:id="rId3"/>
    <p:sldId id="532" r:id="rId4"/>
    <p:sldId id="533" r:id="rId5"/>
    <p:sldId id="534" r:id="rId6"/>
    <p:sldId id="353" r:id="rId7"/>
    <p:sldId id="470" r:id="rId8"/>
    <p:sldId id="471" r:id="rId9"/>
    <p:sldId id="386" r:id="rId10"/>
    <p:sldId id="474" r:id="rId11"/>
    <p:sldId id="379" r:id="rId12"/>
    <p:sldId id="476" r:id="rId13"/>
    <p:sldId id="328" r:id="rId14"/>
    <p:sldId id="477" r:id="rId15"/>
    <p:sldId id="311" r:id="rId16"/>
    <p:sldId id="478" r:id="rId17"/>
    <p:sldId id="312" r:id="rId18"/>
    <p:sldId id="530" r:id="rId19"/>
    <p:sldId id="481" r:id="rId20"/>
    <p:sldId id="359" r:id="rId21"/>
    <p:sldId id="316" r:id="rId22"/>
    <p:sldId id="529" r:id="rId23"/>
    <p:sldId id="408" r:id="rId24"/>
    <p:sldId id="362" r:id="rId25"/>
    <p:sldId id="446" r:id="rId26"/>
    <p:sldId id="445" r:id="rId27"/>
    <p:sldId id="447" r:id="rId28"/>
    <p:sldId id="535" r:id="rId29"/>
    <p:sldId id="531" r:id="rId30"/>
    <p:sldId id="450" r:id="rId31"/>
    <p:sldId id="453" r:id="rId32"/>
    <p:sldId id="454" r:id="rId33"/>
    <p:sldId id="455" r:id="rId34"/>
    <p:sldId id="456" r:id="rId35"/>
    <p:sldId id="448" r:id="rId36"/>
    <p:sldId id="449" r:id="rId37"/>
    <p:sldId id="367" r:id="rId38"/>
    <p:sldId id="457" r:id="rId39"/>
    <p:sldId id="409" r:id="rId40"/>
    <p:sldId id="410" r:id="rId41"/>
    <p:sldId id="411" r:id="rId42"/>
    <p:sldId id="412" r:id="rId43"/>
    <p:sldId id="459" r:id="rId44"/>
    <p:sldId id="460" r:id="rId45"/>
    <p:sldId id="461" r:id="rId46"/>
    <p:sldId id="462" r:id="rId47"/>
    <p:sldId id="464" r:id="rId48"/>
    <p:sldId id="465" r:id="rId49"/>
    <p:sldId id="466" r:id="rId50"/>
    <p:sldId id="332" r:id="rId51"/>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0000"/>
    <a:srgbClr val="CCFFFF"/>
    <a:srgbClr val="66FFFF"/>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92" autoAdjust="0"/>
    <p:restoredTop sz="94609" autoAdjust="0"/>
  </p:normalViewPr>
  <p:slideViewPr>
    <p:cSldViewPr>
      <p:cViewPr>
        <p:scale>
          <a:sx n="75" d="100"/>
          <a:sy n="75" d="100"/>
        </p:scale>
        <p:origin x="-990" y="228"/>
      </p:cViewPr>
      <p:guideLst>
        <p:guide orient="horz" pos="2160"/>
        <p:guide pos="2880"/>
      </p:guideLst>
    </p:cSldViewPr>
  </p:slideViewPr>
  <p:outlineViewPr>
    <p:cViewPr>
      <p:scale>
        <a:sx n="33" d="100"/>
        <a:sy n="33" d="100"/>
      </p:scale>
      <p:origin x="156" y="22338"/>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E9040ED5-1B6E-4481-B449-2505E1ADE268}" type="slidenum">
              <a:rPr lang="en-US" altLang="zh-CN"/>
              <a:pPr>
                <a:defRPr/>
              </a:pPr>
              <a:t>‹#›</a:t>
            </a:fld>
            <a:endParaRPr lang="en-US" altLang="zh-CN"/>
          </a:p>
        </p:txBody>
      </p:sp>
    </p:spTree>
    <p:extLst>
      <p:ext uri="{BB962C8B-B14F-4D97-AF65-F5344CB8AC3E}">
        <p14:creationId xmlns:p14="http://schemas.microsoft.com/office/powerpoint/2010/main" val="685357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rit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Recipe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9355.ht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aike.baidu.com/view/2218.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CB787D6-E20B-4A1A-B5E5-8994A5102444}" type="slidenum">
              <a:rPr lang="en-US" altLang="zh-CN" smtClean="0"/>
              <a:pPr/>
              <a:t>1</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p:spPr>
        <p:txBody>
          <a:bodyPr/>
          <a:lstStyle/>
          <a:p>
            <a:pPr eaLnBrk="1" hangingPunct="1"/>
            <a:r>
              <a:rPr lang="zh-CN" altLang="en-US" smtClean="0"/>
              <a:t>欢迎辞</a:t>
            </a:r>
          </a:p>
        </p:txBody>
      </p:sp>
    </p:spTree>
    <p:extLst>
      <p:ext uri="{BB962C8B-B14F-4D97-AF65-F5344CB8AC3E}">
        <p14:creationId xmlns:p14="http://schemas.microsoft.com/office/powerpoint/2010/main" val="152501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20</a:t>
            </a:fld>
            <a:endParaRPr lang="en-US" altLang="zh-CN"/>
          </a:p>
        </p:txBody>
      </p:sp>
    </p:spTree>
    <p:extLst>
      <p:ext uri="{BB962C8B-B14F-4D97-AF65-F5344CB8AC3E}">
        <p14:creationId xmlns:p14="http://schemas.microsoft.com/office/powerpoint/2010/main" val="71972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a:buFont typeface="Wingdings" pitchFamily="2" charset="2"/>
              <a:buChar char="p"/>
            </a:pPr>
            <a:r>
              <a:rPr lang="zh-CN" altLang="en-US" dirty="0" smtClean="0"/>
              <a:t>以背包问题为例</a:t>
            </a:r>
            <a:endParaRPr lang="en-US" altLang="zh-CN" dirty="0" smtClean="0"/>
          </a:p>
          <a:p>
            <a:pPr>
              <a:buFont typeface="Wingdings" pitchFamily="2" charset="2"/>
              <a:buChar char="p"/>
            </a:pPr>
            <a:r>
              <a:rPr lang="zh-CN" altLang="en-US" sz="2800" b="1" dirty="0" smtClean="0">
                <a:solidFill>
                  <a:srgbClr val="C00000"/>
                </a:solidFill>
              </a:rPr>
              <a:t>背包问题的应用领域</a:t>
            </a:r>
            <a:endParaRPr lang="en-US" altLang="zh-CN" sz="2800" b="1" dirty="0" smtClean="0">
              <a:solidFill>
                <a:srgbClr val="C00000"/>
              </a:solidFill>
            </a:endParaRPr>
          </a:p>
          <a:p>
            <a:pPr lvl="1">
              <a:lnSpc>
                <a:spcPts val="3800"/>
              </a:lnSpc>
              <a:buClr>
                <a:srgbClr val="E14D19"/>
              </a:buClr>
              <a:buFont typeface="Wingdings" pitchFamily="2" charset="2"/>
              <a:buChar char="l"/>
            </a:pPr>
            <a:r>
              <a:rPr lang="zh-CN" altLang="en-US" sz="2800" b="1" dirty="0" smtClean="0"/>
              <a:t>信息密码学</a:t>
            </a:r>
            <a:endParaRPr lang="en-US" altLang="zh-CN" sz="2800" b="1" dirty="0" smtClean="0"/>
          </a:p>
          <a:p>
            <a:pPr lvl="1">
              <a:lnSpc>
                <a:spcPts val="3800"/>
              </a:lnSpc>
              <a:buClr>
                <a:srgbClr val="E14D19"/>
              </a:buClr>
              <a:buFont typeface="Wingdings" pitchFamily="2" charset="2"/>
              <a:buChar char="l"/>
            </a:pPr>
            <a:r>
              <a:rPr lang="zh-CN" altLang="en-US" sz="2800" b="1" dirty="0" smtClean="0"/>
              <a:t>数论研究</a:t>
            </a:r>
            <a:endParaRPr lang="en-US" altLang="zh-CN" sz="2800" b="1" dirty="0" smtClean="0"/>
          </a:p>
          <a:p>
            <a:pPr lvl="1">
              <a:lnSpc>
                <a:spcPts val="3800"/>
              </a:lnSpc>
              <a:buClr>
                <a:srgbClr val="E14D19"/>
              </a:buClr>
              <a:buFont typeface="Wingdings" pitchFamily="2" charset="2"/>
              <a:buChar char="l"/>
            </a:pPr>
            <a:r>
              <a:rPr lang="zh-CN" altLang="en-US" sz="2800" b="1" dirty="0" smtClean="0"/>
              <a:t>工业优化设计</a:t>
            </a:r>
            <a:endParaRPr lang="en-US" altLang="zh-CN" sz="2800" b="1" dirty="0" smtClean="0"/>
          </a:p>
          <a:p>
            <a:pPr lvl="1">
              <a:lnSpc>
                <a:spcPts val="3800"/>
              </a:lnSpc>
              <a:buClr>
                <a:srgbClr val="E14D19"/>
              </a:buClr>
              <a:buFont typeface="Wingdings" pitchFamily="2" charset="2"/>
              <a:buChar char="l"/>
            </a:pPr>
            <a:r>
              <a:rPr lang="zh-CN" altLang="en-US" sz="2800" b="1" dirty="0" smtClean="0"/>
              <a:t>金融投资领域</a:t>
            </a:r>
            <a:endParaRPr lang="en-US" altLang="zh-CN" sz="2800" b="1" dirty="0" smtClean="0"/>
          </a:p>
          <a:p>
            <a:pPr lvl="1">
              <a:lnSpc>
                <a:spcPts val="3800"/>
              </a:lnSpc>
              <a:buClr>
                <a:srgbClr val="E14D19"/>
              </a:buClr>
              <a:buFont typeface="Wingdings" pitchFamily="2" charset="2"/>
              <a:buChar char="l"/>
            </a:pPr>
            <a:r>
              <a:rPr lang="zh-CN" altLang="en-US" sz="2800" b="1" dirty="0" smtClean="0"/>
              <a:t>物流系统</a:t>
            </a:r>
            <a:endParaRPr lang="en-US" altLang="zh-CN" sz="2800" b="1" dirty="0" smtClean="0"/>
          </a:p>
          <a:p>
            <a:pPr lvl="1">
              <a:lnSpc>
                <a:spcPts val="3800"/>
              </a:lnSpc>
              <a:buClr>
                <a:srgbClr val="E14D19"/>
              </a:buClr>
              <a:buFont typeface="Wingdings" pitchFamily="2" charset="2"/>
              <a:buChar char="l"/>
            </a:pPr>
            <a:r>
              <a:rPr lang="zh-CN" altLang="en-US" sz="2800" b="1" dirty="0" smtClean="0"/>
              <a:t>管理学</a:t>
            </a:r>
            <a:endParaRPr lang="en-US" altLang="zh-CN" sz="2800" b="1" dirty="0" smtClean="0"/>
          </a:p>
          <a:p>
            <a:r>
              <a:rPr lang="zh-CN" altLang="en-US" dirty="0" smtClean="0"/>
              <a:t>为例</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21</a:t>
            </a:fld>
            <a:endParaRPr lang="en-US" altLang="zh-CN"/>
          </a:p>
        </p:txBody>
      </p:sp>
    </p:spTree>
    <p:extLst>
      <p:ext uri="{BB962C8B-B14F-4D97-AF65-F5344CB8AC3E}">
        <p14:creationId xmlns:p14="http://schemas.microsoft.com/office/powerpoint/2010/main" val="315799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算法的复杂性的高低体现在需要计算机资源的多少上，最为重要的就是时间和空间资源的占用</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22</a:t>
            </a:fld>
            <a:endParaRPr lang="en-US" altLang="zh-CN"/>
          </a:p>
        </p:txBody>
      </p:sp>
    </p:spTree>
    <p:extLst>
      <p:ext uri="{BB962C8B-B14F-4D97-AF65-F5344CB8AC3E}">
        <p14:creationId xmlns:p14="http://schemas.microsoft.com/office/powerpoint/2010/main" val="123924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如何分析算法的复杂性呢？我们给出复杂性函数，</a:t>
            </a:r>
            <a:r>
              <a:rPr lang="en-US" altLang="zh-CN" dirty="0" smtClean="0"/>
              <a:t>N</a:t>
            </a:r>
            <a:r>
              <a:rPr lang="zh-CN" altLang="en-US" dirty="0" smtClean="0"/>
              <a:t>：数据的数量，</a:t>
            </a:r>
            <a:r>
              <a:rPr lang="en-US" altLang="zh-CN" dirty="0" smtClean="0"/>
              <a:t>I</a:t>
            </a:r>
            <a:r>
              <a:rPr lang="zh-CN" altLang="en-US" dirty="0" smtClean="0"/>
              <a:t>：算法输入的状态会影响算法的执行时间，</a:t>
            </a:r>
            <a:r>
              <a:rPr lang="en-US" altLang="zh-CN" dirty="0" smtClean="0"/>
              <a:t>A:</a:t>
            </a:r>
            <a:r>
              <a:rPr lang="zh-CN" altLang="en-US" dirty="0" smtClean="0"/>
              <a:t>算法本身</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23</a:t>
            </a:fld>
            <a:endParaRPr lang="en-US" altLang="zh-CN"/>
          </a:p>
        </p:txBody>
      </p:sp>
    </p:spTree>
    <p:extLst>
      <p:ext uri="{BB962C8B-B14F-4D97-AF65-F5344CB8AC3E}">
        <p14:creationId xmlns:p14="http://schemas.microsoft.com/office/powerpoint/2010/main" val="260639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25</a:t>
            </a:fld>
            <a:endParaRPr lang="en-US" altLang="zh-CN"/>
          </a:p>
        </p:txBody>
      </p:sp>
    </p:spTree>
    <p:extLst>
      <p:ext uri="{BB962C8B-B14F-4D97-AF65-F5344CB8AC3E}">
        <p14:creationId xmlns:p14="http://schemas.microsoft.com/office/powerpoint/2010/main" val="1494160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讨论下三种情况的时间复杂性及其计算</a:t>
            </a:r>
            <a:endParaRPr lang="en-US" altLang="zh-CN" dirty="0" smtClean="0"/>
          </a:p>
          <a:p>
            <a:r>
              <a:rPr lang="zh-CN" altLang="en-US" dirty="0" smtClean="0"/>
              <a:t>如果只考虑某种特定情况，如最好或最坏情况的时间复杂性，输入的“</a:t>
            </a:r>
            <a:r>
              <a:rPr lang="en-US" altLang="zh-CN" dirty="0" smtClean="0"/>
              <a:t>I</a:t>
            </a:r>
            <a:r>
              <a:rPr lang="zh-CN" altLang="en-US" dirty="0" smtClean="0"/>
              <a:t>”</a:t>
            </a:r>
            <a:r>
              <a:rPr lang="en-US" altLang="zh-CN" dirty="0" smtClean="0"/>
              <a:t> </a:t>
            </a:r>
            <a:r>
              <a:rPr lang="zh-CN" altLang="en-US" dirty="0" smtClean="0"/>
              <a:t>就是一个常量，可省略。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26</a:t>
            </a:fld>
            <a:endParaRPr lang="en-US" altLang="zh-CN"/>
          </a:p>
        </p:txBody>
      </p:sp>
    </p:spTree>
    <p:extLst>
      <p:ext uri="{BB962C8B-B14F-4D97-AF65-F5344CB8AC3E}">
        <p14:creationId xmlns:p14="http://schemas.microsoft.com/office/powerpoint/2010/main" val="200863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三种情况的时间复杂性从某一角度反映算法的效率，各有其局限性，各有各的用处，但实践表明可操作性最好，最有实际价值的是最坏情况下的时间复杂性。如手机上网，下载速度最好</a:t>
            </a:r>
            <a:r>
              <a:rPr lang="en-US" altLang="zh-CN" dirty="0" smtClean="0"/>
              <a:t>3m/</a:t>
            </a:r>
            <a:r>
              <a:rPr lang="zh-CN" altLang="en-US" dirty="0" smtClean="0"/>
              <a:t>秒和最坏</a:t>
            </a:r>
            <a:r>
              <a:rPr lang="en-US" altLang="zh-CN" dirty="0" smtClean="0"/>
              <a:t>1m/</a:t>
            </a:r>
            <a:r>
              <a:rPr lang="zh-CN" altLang="en-US" dirty="0" smtClean="0"/>
              <a:t>秒</a:t>
            </a:r>
            <a:endParaRPr lang="en-US" altLang="zh-CN" dirty="0" smtClean="0"/>
          </a:p>
          <a:p>
            <a:r>
              <a:rPr lang="zh-CN" altLang="en-US" dirty="0" smtClean="0"/>
              <a:t>那么如何计算时间复杂性呢？回顾数据结构学习的计算方法</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27</a:t>
            </a:fld>
            <a:endParaRPr lang="en-US" altLang="zh-CN"/>
          </a:p>
        </p:txBody>
      </p:sp>
    </p:spTree>
    <p:extLst>
      <p:ext uri="{BB962C8B-B14F-4D97-AF65-F5344CB8AC3E}">
        <p14:creationId xmlns:p14="http://schemas.microsoft.com/office/powerpoint/2010/main" val="319881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为什么要研究渐进意义下的阶？便于比较算法的好坏。</a:t>
            </a: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28</a:t>
            </a:fld>
            <a:endParaRPr lang="en-US" altLang="zh-CN"/>
          </a:p>
        </p:txBody>
      </p:sp>
    </p:spTree>
    <p:extLst>
      <p:ext uri="{BB962C8B-B14F-4D97-AF65-F5344CB8AC3E}">
        <p14:creationId xmlns:p14="http://schemas.microsoft.com/office/powerpoint/2010/main" val="2235578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zh-CN" altLang="en-US" dirty="0" smtClean="0"/>
              <a:t>考虑三种情况的时间复杂度的计算，其中</a:t>
            </a:r>
            <a:r>
              <a:rPr lang="en-US" altLang="zh-CN" dirty="0" smtClean="0"/>
              <a:t>c4</a:t>
            </a:r>
            <a:r>
              <a:rPr lang="zh-CN" altLang="en-US" dirty="0" smtClean="0"/>
              <a:t>的计算，外层循环的变化</a:t>
            </a:r>
            <a:r>
              <a:rPr lang="en-US" altLang="zh-CN" dirty="0" err="1" smtClean="0"/>
              <a:t>i</a:t>
            </a:r>
            <a:r>
              <a:rPr lang="zh-CN" altLang="en-US" dirty="0" smtClean="0"/>
              <a:t>从</a:t>
            </a:r>
            <a:r>
              <a:rPr lang="en-US" altLang="zh-CN" dirty="0" smtClean="0"/>
              <a:t>1</a:t>
            </a:r>
            <a:r>
              <a:rPr lang="zh-CN" altLang="en-US" dirty="0" smtClean="0"/>
              <a:t>到</a:t>
            </a:r>
            <a:r>
              <a:rPr lang="en-US" altLang="zh-CN" dirty="0" smtClean="0"/>
              <a:t>n-1</a:t>
            </a:r>
            <a:r>
              <a:rPr lang="zh-CN" altLang="en-US" dirty="0" smtClean="0"/>
              <a:t>，执行</a:t>
            </a:r>
            <a:r>
              <a:rPr lang="en-US" altLang="zh-CN" dirty="0" smtClean="0"/>
              <a:t>n-1</a:t>
            </a:r>
            <a:r>
              <a:rPr lang="zh-CN" altLang="en-US" dirty="0" smtClean="0"/>
              <a:t>次，当在第</a:t>
            </a:r>
            <a:r>
              <a:rPr lang="en-US" altLang="zh-CN" dirty="0" err="1" smtClean="0"/>
              <a:t>i</a:t>
            </a:r>
            <a:r>
              <a:rPr lang="zh-CN" altLang="en-US" dirty="0" smtClean="0"/>
              <a:t>次时，内层</a:t>
            </a:r>
            <a:r>
              <a:rPr lang="en-US" altLang="zh-CN" dirty="0" smtClean="0"/>
              <a:t>while</a:t>
            </a:r>
            <a:r>
              <a:rPr lang="zh-CN" altLang="en-US" dirty="0" smtClean="0"/>
              <a:t>循环执行次数不确定用</a:t>
            </a:r>
            <a:r>
              <a:rPr lang="en-US" altLang="zh-CN" dirty="0" err="1" smtClean="0"/>
              <a:t>ti</a:t>
            </a:r>
            <a:r>
              <a:rPr lang="zh-CN" altLang="en-US" dirty="0" smtClean="0"/>
              <a:t>表示，</a:t>
            </a:r>
            <a:r>
              <a:rPr lang="en-US" altLang="zh-CN" sz="1200" b="0" dirty="0" err="1" smtClean="0"/>
              <a:t>ti</a:t>
            </a:r>
            <a:r>
              <a:rPr lang="zh-CN" altLang="en-US" sz="1200" b="0" dirty="0" smtClean="0"/>
              <a:t>表示比较次数。</a:t>
            </a:r>
            <a:r>
              <a:rPr lang="zh-CN" altLang="en-US" dirty="0" smtClean="0"/>
              <a:t>因此该语句执行次数为：西格玛</a:t>
            </a:r>
            <a:r>
              <a:rPr lang="en-US" altLang="zh-CN" dirty="0" err="1" smtClean="0"/>
              <a:t>i</a:t>
            </a:r>
            <a:r>
              <a:rPr lang="zh-CN" altLang="en-US" dirty="0" smtClean="0"/>
              <a:t>从</a:t>
            </a:r>
            <a:r>
              <a:rPr lang="en-US" altLang="zh-CN" dirty="0" smtClean="0"/>
              <a:t>1</a:t>
            </a:r>
            <a:r>
              <a:rPr lang="zh-CN" altLang="en-US" dirty="0" smtClean="0"/>
              <a:t>到</a:t>
            </a:r>
            <a:r>
              <a:rPr lang="en-US" altLang="zh-CN" dirty="0" smtClean="0"/>
              <a:t>n-1</a:t>
            </a:r>
            <a:r>
              <a:rPr lang="zh-CN" altLang="en-US" dirty="0" smtClean="0"/>
              <a:t>，</a:t>
            </a:r>
            <a:r>
              <a:rPr lang="en-US" altLang="zh-CN" dirty="0" err="1" smtClean="0"/>
              <a:t>ti</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32</a:t>
            </a:fld>
            <a:endParaRPr lang="en-US" altLang="zh-CN"/>
          </a:p>
        </p:txBody>
      </p:sp>
    </p:spTree>
    <p:extLst>
      <p:ext uri="{BB962C8B-B14F-4D97-AF65-F5344CB8AC3E}">
        <p14:creationId xmlns:p14="http://schemas.microsoft.com/office/powerpoint/2010/main" val="122000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dirty="0" err="1" smtClean="0"/>
              <a:t>Ti</a:t>
            </a:r>
            <a:r>
              <a:rPr lang="zh-CN" altLang="en-US" sz="1200" b="0" dirty="0" smtClean="0"/>
              <a:t>表示比较次数，最好情况下一次就找到，</a:t>
            </a:r>
            <a:r>
              <a:rPr lang="en-US" altLang="zh-CN" sz="1200" b="0" dirty="0" err="1" smtClean="0"/>
              <a:t>ti</a:t>
            </a:r>
            <a:r>
              <a:rPr lang="en-US" altLang="zh-CN" sz="1200" b="0" dirty="0" smtClean="0"/>
              <a:t>=1</a:t>
            </a:r>
            <a:r>
              <a:rPr lang="zh-CN" altLang="en-US" sz="1200" b="0" dirty="0" smtClean="0"/>
              <a:t>，在最坏情况下，至多比较</a:t>
            </a:r>
            <a:r>
              <a:rPr lang="en-US" altLang="zh-CN" sz="1200" b="0" dirty="0" smtClean="0"/>
              <a:t>i+1</a:t>
            </a:r>
            <a:r>
              <a:rPr lang="zh-CN" altLang="en-US" sz="1200" b="0" dirty="0" smtClean="0"/>
              <a:t>次，所以</a:t>
            </a:r>
            <a:r>
              <a:rPr lang="en-US" altLang="zh-CN" sz="1200" b="0" i="1" dirty="0" err="1" smtClean="0"/>
              <a:t>t</a:t>
            </a:r>
            <a:r>
              <a:rPr lang="en-US" altLang="zh-CN" sz="1200" b="0" baseline="-25000" dirty="0" err="1" smtClean="0"/>
              <a:t>i</a:t>
            </a:r>
            <a:r>
              <a:rPr lang="en-US" altLang="zh-CN" sz="1200" b="0" baseline="-25000" dirty="0" smtClean="0"/>
              <a:t> </a:t>
            </a:r>
            <a:r>
              <a:rPr lang="en-US" altLang="zh-CN" sz="1200" b="0" dirty="0" smtClean="0">
                <a:sym typeface="Symbol" pitchFamily="18" charset="2"/>
              </a:rPr>
              <a:t></a:t>
            </a:r>
            <a:r>
              <a:rPr lang="en-US" altLang="zh-CN" sz="1200" b="0" dirty="0" smtClean="0"/>
              <a:t> </a:t>
            </a:r>
            <a:r>
              <a:rPr lang="en-US" altLang="zh-CN" sz="1200" b="0" i="1" dirty="0" smtClean="0"/>
              <a:t>i</a:t>
            </a:r>
            <a:r>
              <a:rPr lang="en-US" altLang="zh-CN" sz="1200" b="0" dirty="0" smtClean="0"/>
              <a:t>+1, for 1 </a:t>
            </a:r>
            <a:r>
              <a:rPr lang="en-US" altLang="zh-CN" sz="1200" b="0" dirty="0" smtClean="0">
                <a:sym typeface="Symbol" pitchFamily="18" charset="2"/>
              </a:rPr>
              <a:t></a:t>
            </a:r>
            <a:r>
              <a:rPr lang="en-US" altLang="zh-CN" sz="1200" b="0" dirty="0" smtClean="0"/>
              <a:t> </a:t>
            </a:r>
            <a:r>
              <a:rPr lang="en-US" altLang="zh-CN" sz="1200" b="0" i="1" dirty="0" err="1" smtClean="0"/>
              <a:t>i</a:t>
            </a:r>
            <a:r>
              <a:rPr lang="en-US" altLang="zh-CN" sz="1200" b="0" i="1" dirty="0" smtClean="0"/>
              <a:t> </a:t>
            </a:r>
            <a:r>
              <a:rPr lang="en-US" altLang="zh-CN" sz="1200" b="0" dirty="0" smtClean="0"/>
              <a:t>&lt;</a:t>
            </a:r>
            <a:r>
              <a:rPr lang="en-US" altLang="zh-CN" sz="1200" b="0" i="1" dirty="0" smtClean="0"/>
              <a:t>n</a:t>
            </a:r>
            <a:r>
              <a:rPr lang="en-US" altLang="zh-CN" sz="1200" b="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随着社会的进步和科学研究的深入，用计算机解决的问题也越来越复杂，规模越来越大，对算法的复杂性分析就越来越关注，但是前面的计算方法过于复杂，尽管可以进行精确分析运行时间，但没有必要花费大力气算出额外的精确度。当输入规模达到一定程度时，使得复杂性只与运行时间的增长量级有关时，就是研究算法的渐进笑了。对于不是很小的输入规模而言，从渐进意义上寻找更有效的算法这是最简洁的方法。渐进记号是分析渐进效率的有效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33</a:t>
            </a:fld>
            <a:endParaRPr lang="en-US" altLang="zh-CN"/>
          </a:p>
        </p:txBody>
      </p:sp>
    </p:spTree>
    <p:extLst>
      <p:ext uri="{BB962C8B-B14F-4D97-AF65-F5344CB8AC3E}">
        <p14:creationId xmlns:p14="http://schemas.microsoft.com/office/powerpoint/2010/main" val="55151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endParaRPr lang="en-US" altLang="zh-CN" dirty="0" smtClean="0"/>
          </a:p>
          <a:p>
            <a:r>
              <a:rPr lang="en-US" altLang="zh-CN" dirty="0" smtClean="0"/>
              <a:t>Ds</a:t>
            </a:r>
            <a:r>
              <a:rPr lang="zh-CN" altLang="en-US" dirty="0" smtClean="0"/>
              <a:t>中的定义：是对特定问题求解步骤的一种描述，它是指令的有限序列，每条指令表示一个或多个操作。</a:t>
            </a:r>
            <a:endParaRPr lang="en-US" altLang="zh-CN" dirty="0" smtClean="0"/>
          </a:p>
          <a:p>
            <a:r>
              <a:rPr lang="zh-CN" altLang="en-US" dirty="0" smtClean="0"/>
              <a:t>算法的定义：</a:t>
            </a:r>
            <a:r>
              <a:rPr lang="zh-CN" altLang="en-US" b="1" dirty="0" smtClean="0"/>
              <a:t>算法</a:t>
            </a:r>
            <a:r>
              <a:rPr lang="zh-CN" altLang="en-US" dirty="0" smtClean="0"/>
              <a:t>是指完成一个任务所需要的具体步骤和方法。也就是说给定初始状态或输入数据，能够得出所要求或期望的终止状态或输出数据。</a:t>
            </a:r>
          </a:p>
          <a:p>
            <a:r>
              <a:rPr lang="zh-CN" altLang="en-US" dirty="0" smtClean="0"/>
              <a:t>这个定义适用于日常生活和计算机科学领域。</a:t>
            </a:r>
          </a:p>
          <a:p>
            <a:r>
              <a:rPr lang="zh-CN" altLang="en-US" dirty="0" smtClean="0"/>
              <a:t>实际上最早的算法就是</a:t>
            </a:r>
            <a:r>
              <a:rPr lang="en-US" altLang="zh-CN" dirty="0" smtClean="0"/>
              <a:t>Before - </a:t>
            </a:r>
            <a:r>
              <a:rPr lang="en-US" altLang="zh-CN" dirty="0" smtClean="0">
                <a:hlinkClick r:id="rId3" tooltip="Writing"/>
              </a:rPr>
              <a:t>Writing</a:t>
            </a:r>
            <a:r>
              <a:rPr lang="en-US" altLang="zh-CN" dirty="0" smtClean="0"/>
              <a:t> about "</a:t>
            </a:r>
            <a:r>
              <a:rPr lang="en-US" altLang="zh-CN" dirty="0" smtClean="0">
                <a:hlinkClick r:id="rId4" tooltip="Recipes"/>
              </a:rPr>
              <a:t>recipes</a:t>
            </a:r>
            <a:r>
              <a:rPr lang="en-US" altLang="zh-CN" dirty="0" smtClean="0"/>
              <a:t>" (on cooking, rituals, agriculture and other themes)</a:t>
            </a:r>
          </a:p>
          <a:p>
            <a:r>
              <a:rPr lang="zh-CN" altLang="en-US" dirty="0" smtClean="0"/>
              <a:t>但是真正将生活算法上升到数学高度，用于提高生产力，必然是在人类文明达到一定程度的时候。</a:t>
            </a:r>
            <a:endParaRPr lang="en-US" altLang="zh-CN" dirty="0" smtClean="0"/>
          </a:p>
          <a:p>
            <a:endParaRPr lang="en-US" altLang="zh-CN" dirty="0" smtClean="0"/>
          </a:p>
          <a:p>
            <a:r>
              <a:rPr lang="zh-CN" altLang="en-US" dirty="0" smtClean="0"/>
              <a:t>问题描述：八皇后问题是大数学家高斯于</a:t>
            </a:r>
            <a:r>
              <a:rPr lang="en-US" altLang="zh-CN" dirty="0" smtClean="0"/>
              <a:t>1850</a:t>
            </a:r>
            <a:r>
              <a:rPr lang="zh-CN" altLang="en-US" dirty="0" smtClean="0"/>
              <a:t>年提出来的。该问题是在</a:t>
            </a:r>
            <a:r>
              <a:rPr lang="en-US" altLang="zh-CN" dirty="0" smtClean="0"/>
              <a:t>8×8</a:t>
            </a:r>
            <a:r>
              <a:rPr lang="zh-CN" altLang="en-US" dirty="0" smtClean="0"/>
              <a:t>的国际象棋棋盘上放置</a:t>
            </a:r>
            <a:r>
              <a:rPr lang="en-US" altLang="zh-CN" dirty="0" smtClean="0"/>
              <a:t>8</a:t>
            </a:r>
            <a:r>
              <a:rPr lang="zh-CN" altLang="en-US" dirty="0" smtClean="0"/>
              <a:t>个皇后，使得没有一个皇后能“吃掉”任何其他一个皇 后，即没有任何两个皇后被放置在棋盘的同一行、同一列或同一斜线上。要求：编一个程序求出该问题的所有解。算法思想：回溯法使用回溯算法求解的问题特征， 求解问题要分为若干步，且每一步都有几种可能的选择，而且往往在某个选择不成功时需要回头再试另外一种选择，如果到达求解目标则每一步的选择构成了问题的 解，如果回头到第一步且没有新的选择则问题求解失败。</a:t>
            </a:r>
            <a:endParaRPr lang="en-US" altLang="zh-CN" dirty="0" smtClean="0"/>
          </a:p>
          <a:p>
            <a:endParaRPr lang="zh-CN" altLang="en-US" dirty="0" smtClean="0"/>
          </a:p>
        </p:txBody>
      </p:sp>
      <p:sp>
        <p:nvSpPr>
          <p:cNvPr id="75780" name="灯片编号占位符 3"/>
          <p:cNvSpPr>
            <a:spLocks noGrp="1"/>
          </p:cNvSpPr>
          <p:nvPr>
            <p:ph type="sldNum" sz="quarter" idx="5"/>
          </p:nvPr>
        </p:nvSpPr>
        <p:spPr>
          <a:noFill/>
        </p:spPr>
        <p:txBody>
          <a:bodyPr/>
          <a:lstStyle/>
          <a:p>
            <a:fld id="{C61338D9-3641-4BDA-AEB9-A0C868FCAFA6}" type="slidenum">
              <a:rPr lang="zh-CN" altLang="en-US" smtClean="0"/>
              <a:pPr/>
              <a:t>7</a:t>
            </a:fld>
            <a:endParaRPr lang="en-US" altLang="zh-CN" smtClean="0"/>
          </a:p>
        </p:txBody>
      </p:sp>
    </p:spTree>
    <p:extLst>
      <p:ext uri="{BB962C8B-B14F-4D97-AF65-F5344CB8AC3E}">
        <p14:creationId xmlns:p14="http://schemas.microsoft.com/office/powerpoint/2010/main" val="3713627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随着社会的进步和科学研究的深入，用计算机解决的问题也越来越复杂，规模越来越大，对算法的复杂性分析就越来越关注，但是前面的计算方法过于复杂，尽管可以进行精确分析运行时间，但没有必要花费大力气算出额外的精确度。当输入规模达到一定程度时，使得复杂性只与运行时间的增长量级有关时，就是研究算法的渐进笑了。对于不是很小的输入规模而言，从渐进意义上寻找更有效的算法这是最简洁的方法。渐进记号是分析渐进效率的有效方法。</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34</a:t>
            </a:fld>
            <a:endParaRPr lang="en-US" altLang="zh-CN"/>
          </a:p>
        </p:txBody>
      </p:sp>
    </p:spTree>
    <p:extLst>
      <p:ext uri="{BB962C8B-B14F-4D97-AF65-F5344CB8AC3E}">
        <p14:creationId xmlns:p14="http://schemas.microsoft.com/office/powerpoint/2010/main" val="103190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为什么要研究渐进意义下的阶？便于比较算法的好坏。</a:t>
            </a: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35</a:t>
            </a:fld>
            <a:endParaRPr lang="en-US" altLang="zh-CN"/>
          </a:p>
        </p:txBody>
      </p:sp>
    </p:spTree>
    <p:extLst>
      <p:ext uri="{BB962C8B-B14F-4D97-AF65-F5344CB8AC3E}">
        <p14:creationId xmlns:p14="http://schemas.microsoft.com/office/powerpoint/2010/main" val="2235578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为什么要研究渐进意义下的阶？便于比较算法的好坏。</a:t>
            </a: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36</a:t>
            </a:fld>
            <a:endParaRPr lang="en-US" altLang="zh-CN"/>
          </a:p>
        </p:txBody>
      </p:sp>
    </p:spTree>
    <p:extLst>
      <p:ext uri="{BB962C8B-B14F-4D97-AF65-F5344CB8AC3E}">
        <p14:creationId xmlns:p14="http://schemas.microsoft.com/office/powerpoint/2010/main" val="4016509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因此可以看出二者同阶，因此</a:t>
            </a:r>
            <a:r>
              <a:rPr lang="en-US" altLang="zh-CN" dirty="0" smtClean="0"/>
              <a:t>t</a:t>
            </a:r>
            <a:r>
              <a:rPr lang="zh-CN" altLang="en-US" dirty="0" smtClean="0"/>
              <a:t>（</a:t>
            </a:r>
            <a:r>
              <a:rPr lang="en-US" altLang="zh-CN" dirty="0" smtClean="0"/>
              <a:t>n</a:t>
            </a:r>
            <a:r>
              <a:rPr lang="zh-CN" altLang="en-US" dirty="0" smtClean="0"/>
              <a:t>）是</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的</a:t>
            </a:r>
            <a:r>
              <a:rPr lang="zh-CN" alt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渐近性态</a:t>
            </a:r>
            <a:r>
              <a:rPr lang="zh-CN" altLang="en-US" b="0" dirty="0" smtClean="0">
                <a:latin typeface="Times New Roman" panose="02020603050405020304" pitchFamily="18" charset="0"/>
                <a:cs typeface="Times New Roman" panose="02020603050405020304" pitchFamily="18" charset="0"/>
              </a:rPr>
              <a:t>，为算法的渐近复杂性。</a:t>
            </a:r>
          </a:p>
          <a:p>
            <a:r>
              <a:rPr lang="zh-CN" altLang="en-US" b="0" dirty="0" smtClean="0">
                <a:latin typeface="Times New Roman" panose="02020603050405020304" pitchFamily="18" charset="0"/>
                <a:cs typeface="Times New Roman" panose="02020603050405020304" pitchFamily="18" charset="0"/>
              </a:rPr>
              <a:t>在数学上， </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是</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当</a:t>
            </a:r>
            <a:r>
              <a:rPr lang="en-US" altLang="zh-CN" b="0" dirty="0" smtClean="0">
                <a:latin typeface="Times New Roman" panose="02020603050405020304" pitchFamily="18" charset="0"/>
                <a:cs typeface="Times New Roman" panose="02020603050405020304" pitchFamily="18" charset="0"/>
              </a:rPr>
              <a:t>  </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sym typeface="Symbol" pitchFamily="18" charset="2"/>
              </a:rPr>
              <a:t></a:t>
            </a:r>
            <a:r>
              <a:rPr lang="zh-CN" altLang="en-US" b="0" dirty="0" smtClean="0">
                <a:latin typeface="Times New Roman" panose="02020603050405020304" pitchFamily="18" charset="0"/>
                <a:cs typeface="Times New Roman" panose="02020603050405020304" pitchFamily="18" charset="0"/>
                <a:sym typeface="Symbol" pitchFamily="18" charset="2"/>
              </a:rPr>
              <a:t>时</a:t>
            </a:r>
            <a:r>
              <a:rPr lang="zh-CN" altLang="en-US" b="0" dirty="0" smtClean="0">
                <a:latin typeface="Times New Roman" panose="02020603050405020304" pitchFamily="18" charset="0"/>
                <a:cs typeface="Times New Roman" panose="02020603050405020304" pitchFamily="18" charset="0"/>
              </a:rPr>
              <a:t>的</a:t>
            </a:r>
            <a:r>
              <a:rPr lang="zh-CN" alt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渐近表达式</a:t>
            </a:r>
            <a:r>
              <a:rPr lang="zh-CN" altLang="en-US" b="0" dirty="0" smtClean="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37</a:t>
            </a:fld>
            <a:endParaRPr lang="en-US" altLang="zh-CN"/>
          </a:p>
        </p:txBody>
      </p:sp>
    </p:spTree>
    <p:extLst>
      <p:ext uri="{BB962C8B-B14F-4D97-AF65-F5344CB8AC3E}">
        <p14:creationId xmlns:p14="http://schemas.microsoft.com/office/powerpoint/2010/main" val="39980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a:t>
            </a:r>
            <a:r>
              <a:rPr lang="en-US" altLang="zh-CN" dirty="0" smtClean="0"/>
              <a:t>0</a:t>
            </a:r>
            <a:r>
              <a:rPr lang="zh-CN" altLang="en-US" dirty="0" smtClean="0"/>
              <a:t>，为非渐进紧确界符号，要求对于任意</a:t>
            </a:r>
            <a:r>
              <a:rPr lang="en-US" altLang="zh-CN" dirty="0" smtClean="0"/>
              <a:t>c</a:t>
            </a:r>
            <a:r>
              <a:rPr lang="zh-CN" altLang="en-US" dirty="0" smtClean="0"/>
              <a:t>都成立</a:t>
            </a:r>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38</a:t>
            </a:fld>
            <a:endParaRPr lang="en-US" altLang="zh-CN"/>
          </a:p>
        </p:txBody>
      </p:sp>
    </p:spTree>
    <p:extLst>
      <p:ext uri="{BB962C8B-B14F-4D97-AF65-F5344CB8AC3E}">
        <p14:creationId xmlns:p14="http://schemas.microsoft.com/office/powerpoint/2010/main" val="413254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小</a:t>
            </a:r>
            <a:r>
              <a:rPr lang="en-US" altLang="zh-CN" dirty="0" smtClean="0"/>
              <a:t>0</a:t>
            </a:r>
            <a:r>
              <a:rPr lang="zh-CN" altLang="en-US" dirty="0" smtClean="0"/>
              <a:t>，为非渐进紧确界符号，要求对于任意</a:t>
            </a:r>
            <a:r>
              <a:rPr lang="en-US" altLang="zh-CN" dirty="0" smtClean="0"/>
              <a:t>c</a:t>
            </a:r>
            <a:r>
              <a:rPr lang="zh-CN" altLang="en-US" dirty="0" smtClean="0"/>
              <a:t>都成立</a:t>
            </a: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39</a:t>
            </a:fld>
            <a:endParaRPr lang="en-US" altLang="zh-CN"/>
          </a:p>
        </p:txBody>
      </p:sp>
    </p:spTree>
    <p:extLst>
      <p:ext uri="{BB962C8B-B14F-4D97-AF65-F5344CB8AC3E}">
        <p14:creationId xmlns:p14="http://schemas.microsoft.com/office/powerpoint/2010/main" val="8156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在这里证明一个</a:t>
            </a:r>
            <a:endParaRPr lang="en-US" altLang="zh-CN" dirty="0" smtClean="0"/>
          </a:p>
          <a:p>
            <a:r>
              <a:rPr lang="zh-CN" altLang="en-US" dirty="0" smtClean="0"/>
              <a:t>对于（</a:t>
            </a:r>
            <a:r>
              <a:rPr lang="en-US" altLang="zh-CN" dirty="0" smtClean="0"/>
              <a:t>1</a:t>
            </a:r>
            <a:r>
              <a:rPr lang="zh-CN" altLang="en-US" dirty="0" smtClean="0"/>
              <a:t>）和（</a:t>
            </a:r>
            <a:r>
              <a:rPr lang="en-US" altLang="zh-CN" dirty="0" smtClean="0"/>
              <a:t>2</a:t>
            </a:r>
            <a:r>
              <a:rPr lang="zh-CN" altLang="en-US" dirty="0" smtClean="0"/>
              <a:t>）的解释：已知两个函数</a:t>
            </a:r>
            <a:r>
              <a:rPr lang="en-US" altLang="zh-CN" dirty="0" smtClean="0"/>
              <a:t>F=O(f)</a:t>
            </a:r>
            <a:r>
              <a:rPr lang="zh-CN" altLang="en-US" dirty="0" smtClean="0"/>
              <a:t>和</a:t>
            </a:r>
            <a:r>
              <a:rPr lang="en-US" altLang="zh-CN" dirty="0" smtClean="0"/>
              <a:t>G=O(g)</a:t>
            </a:r>
            <a:r>
              <a:rPr lang="zh-CN" altLang="en-US" dirty="0" smtClean="0"/>
              <a:t>，及他们的渐近上界</a:t>
            </a:r>
            <a:r>
              <a:rPr lang="en-US" altLang="zh-CN" dirty="0" smtClean="0"/>
              <a:t>f</a:t>
            </a:r>
            <a:r>
              <a:rPr lang="zh-CN" altLang="en-US" dirty="0" smtClean="0"/>
              <a:t>和</a:t>
            </a:r>
            <a:r>
              <a:rPr lang="en-US" altLang="zh-CN" dirty="0" smtClean="0"/>
              <a:t>g</a:t>
            </a:r>
            <a:r>
              <a:rPr lang="zh-CN" altLang="en-US" dirty="0" smtClean="0"/>
              <a:t>，则</a:t>
            </a:r>
            <a:r>
              <a:rPr lang="en-US" altLang="zh-CN" dirty="0" smtClean="0"/>
              <a:t>F+G</a:t>
            </a:r>
            <a:r>
              <a:rPr lang="zh-CN" altLang="en-US" dirty="0" smtClean="0"/>
              <a:t>的渐进上界可以为</a:t>
            </a:r>
            <a:r>
              <a:rPr lang="en-US" altLang="zh-CN" dirty="0" smtClean="0"/>
              <a:t>max(</a:t>
            </a:r>
            <a:r>
              <a:rPr lang="en-US" altLang="zh-CN" dirty="0" err="1" smtClean="0"/>
              <a:t>f,g</a:t>
            </a:r>
            <a:r>
              <a:rPr lang="en-US" altLang="zh-CN" dirty="0" smtClean="0"/>
              <a:t>)</a:t>
            </a:r>
            <a:r>
              <a:rPr lang="zh-CN" altLang="en-US" dirty="0" smtClean="0"/>
              <a:t>，同时也可以是</a:t>
            </a:r>
            <a:r>
              <a:rPr lang="en-US" altLang="zh-CN" dirty="0" err="1" smtClean="0"/>
              <a:t>f+g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47</a:t>
            </a:fld>
            <a:endParaRPr lang="en-US" altLang="zh-CN"/>
          </a:p>
        </p:txBody>
      </p:sp>
    </p:spTree>
    <p:extLst>
      <p:ext uri="{BB962C8B-B14F-4D97-AF65-F5344CB8AC3E}">
        <p14:creationId xmlns:p14="http://schemas.microsoft.com/office/powerpoint/2010/main" val="197461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endParaRPr lang="zh-CN" altLang="en-US" smtClean="0"/>
          </a:p>
        </p:txBody>
      </p:sp>
      <p:sp>
        <p:nvSpPr>
          <p:cNvPr id="76804" name="灯片编号占位符 3"/>
          <p:cNvSpPr>
            <a:spLocks noGrp="1"/>
          </p:cNvSpPr>
          <p:nvPr>
            <p:ph type="sldNum" sz="quarter" idx="5"/>
          </p:nvPr>
        </p:nvSpPr>
        <p:spPr>
          <a:noFill/>
        </p:spPr>
        <p:txBody>
          <a:bodyPr/>
          <a:lstStyle/>
          <a:p>
            <a:fld id="{3BBE0374-2D24-45D5-9389-61C72B49C348}" type="slidenum">
              <a:rPr lang="zh-CN" altLang="en-US" smtClean="0"/>
              <a:pPr/>
              <a:t>8</a:t>
            </a:fld>
            <a:endParaRPr lang="en-US" altLang="zh-CN" smtClean="0"/>
          </a:p>
        </p:txBody>
      </p:sp>
    </p:spTree>
    <p:extLst>
      <p:ext uri="{BB962C8B-B14F-4D97-AF65-F5344CB8AC3E}">
        <p14:creationId xmlns:p14="http://schemas.microsoft.com/office/powerpoint/2010/main" val="79234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p:spPr>
        <p:txBody>
          <a:bodyPr/>
          <a:lstStyle/>
          <a:p>
            <a:r>
              <a:rPr lang="zh-CN" altLang="en-US" dirty="0" smtClean="0"/>
              <a:t>设计实际上就是为了教给大家一些套路。使得问题能够得到解决，且解决的有效。</a:t>
            </a:r>
            <a:endParaRPr lang="en-US" altLang="zh-CN" dirty="0" smtClean="0"/>
          </a:p>
          <a:p>
            <a:endParaRPr lang="en-US" altLang="zh-CN" dirty="0" smtClean="0"/>
          </a:p>
          <a:p>
            <a:r>
              <a:rPr lang="zh-CN" altLang="en-US" dirty="0" smtClean="0"/>
              <a:t>以关键路径为例</a:t>
            </a:r>
          </a:p>
        </p:txBody>
      </p:sp>
      <p:sp>
        <p:nvSpPr>
          <p:cNvPr id="79876" name="灯片编号占位符 3"/>
          <p:cNvSpPr>
            <a:spLocks noGrp="1"/>
          </p:cNvSpPr>
          <p:nvPr>
            <p:ph type="sldNum" sz="quarter" idx="5"/>
          </p:nvPr>
        </p:nvSpPr>
        <p:spPr>
          <a:noFill/>
        </p:spPr>
        <p:txBody>
          <a:bodyPr/>
          <a:lstStyle/>
          <a:p>
            <a:fld id="{2733A357-F913-42A6-9B2F-7B7F3C2A760C}" type="slidenum">
              <a:rPr lang="zh-CN" altLang="en-US" smtClean="0"/>
              <a:pPr/>
              <a:t>10</a:t>
            </a:fld>
            <a:endParaRPr lang="en-US" altLang="zh-CN" smtClean="0"/>
          </a:p>
        </p:txBody>
      </p:sp>
    </p:spTree>
    <p:extLst>
      <p:ext uri="{BB962C8B-B14F-4D97-AF65-F5344CB8AC3E}">
        <p14:creationId xmlns:p14="http://schemas.microsoft.com/office/powerpoint/2010/main" val="367014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p:spPr>
        <p:txBody>
          <a:bodyPr/>
          <a:lstStyle/>
          <a:p>
            <a:r>
              <a:rPr lang="zh-CN" altLang="en-US" smtClean="0"/>
              <a:t>专题讲座可能是排序</a:t>
            </a:r>
          </a:p>
        </p:txBody>
      </p:sp>
      <p:sp>
        <p:nvSpPr>
          <p:cNvPr id="82948" name="灯片编号占位符 3"/>
          <p:cNvSpPr>
            <a:spLocks noGrp="1"/>
          </p:cNvSpPr>
          <p:nvPr>
            <p:ph type="sldNum" sz="quarter" idx="5"/>
          </p:nvPr>
        </p:nvSpPr>
        <p:spPr>
          <a:noFill/>
        </p:spPr>
        <p:txBody>
          <a:bodyPr/>
          <a:lstStyle/>
          <a:p>
            <a:fld id="{07843B45-343C-4843-B8F1-C820811921B2}" type="slidenum">
              <a:rPr lang="zh-CN" altLang="en-US" smtClean="0"/>
              <a:pPr/>
              <a:t>12</a:t>
            </a:fld>
            <a:endParaRPr lang="en-US" altLang="zh-CN" smtClean="0"/>
          </a:p>
        </p:txBody>
      </p:sp>
    </p:spTree>
    <p:extLst>
      <p:ext uri="{BB962C8B-B14F-4D97-AF65-F5344CB8AC3E}">
        <p14:creationId xmlns:p14="http://schemas.microsoft.com/office/powerpoint/2010/main" val="336351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13</a:t>
            </a:fld>
            <a:endParaRPr lang="en-US" altLang="zh-CN"/>
          </a:p>
        </p:txBody>
      </p:sp>
    </p:spTree>
    <p:extLst>
      <p:ext uri="{BB962C8B-B14F-4D97-AF65-F5344CB8AC3E}">
        <p14:creationId xmlns:p14="http://schemas.microsoft.com/office/powerpoint/2010/main" val="114524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endParaRPr lang="zh-CN" altLang="en-US" smtClean="0"/>
          </a:p>
        </p:txBody>
      </p:sp>
      <p:sp>
        <p:nvSpPr>
          <p:cNvPr id="88068" name="灯片编号占位符 3"/>
          <p:cNvSpPr>
            <a:spLocks noGrp="1"/>
          </p:cNvSpPr>
          <p:nvPr>
            <p:ph type="sldNum" sz="quarter" idx="5"/>
          </p:nvPr>
        </p:nvSpPr>
        <p:spPr>
          <a:noFill/>
        </p:spPr>
        <p:txBody>
          <a:bodyPr/>
          <a:lstStyle/>
          <a:p>
            <a:fld id="{08608473-709F-4459-B9E4-29343D38F4B7}" type="slidenum">
              <a:rPr lang="zh-CN" altLang="en-US" smtClean="0"/>
              <a:pPr/>
              <a:t>14</a:t>
            </a:fld>
            <a:endParaRPr lang="en-US" altLang="zh-CN" smtClean="0"/>
          </a:p>
        </p:txBody>
      </p:sp>
    </p:spTree>
    <p:extLst>
      <p:ext uri="{BB962C8B-B14F-4D97-AF65-F5344CB8AC3E}">
        <p14:creationId xmlns:p14="http://schemas.microsoft.com/office/powerpoint/2010/main" val="424005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p:spPr>
        <p:txBody>
          <a:bodyPr/>
          <a:lstStyle/>
          <a:p>
            <a:endParaRPr lang="zh-CN" altLang="en-US" smtClean="0"/>
          </a:p>
        </p:txBody>
      </p:sp>
      <p:sp>
        <p:nvSpPr>
          <p:cNvPr id="90116" name="灯片编号占位符 3"/>
          <p:cNvSpPr>
            <a:spLocks noGrp="1"/>
          </p:cNvSpPr>
          <p:nvPr>
            <p:ph type="sldNum" sz="quarter" idx="5"/>
          </p:nvPr>
        </p:nvSpPr>
        <p:spPr>
          <a:noFill/>
        </p:spPr>
        <p:txBody>
          <a:bodyPr/>
          <a:lstStyle/>
          <a:p>
            <a:fld id="{DACDCC97-D64C-4DEA-9EE8-E94271730440}" type="slidenum">
              <a:rPr lang="zh-CN" altLang="en-US" smtClean="0"/>
              <a:pPr/>
              <a:t>16</a:t>
            </a:fld>
            <a:endParaRPr lang="en-US" altLang="zh-CN" smtClean="0"/>
          </a:p>
        </p:txBody>
      </p:sp>
    </p:spTree>
    <p:extLst>
      <p:ext uri="{BB962C8B-B14F-4D97-AF65-F5344CB8AC3E}">
        <p14:creationId xmlns:p14="http://schemas.microsoft.com/office/powerpoint/2010/main" val="28549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Arial" pitchFamily="34" charset="0"/>
                <a:ea typeface="宋体" pitchFamily="2" charset="-122"/>
                <a:cs typeface="+mn-cs"/>
              </a:rPr>
              <a:t>程序 </a:t>
            </a:r>
            <a:r>
              <a:rPr lang="en-US" altLang="zh-CN" sz="1200" b="0" i="0" kern="1200" dirty="0" smtClean="0">
                <a:solidFill>
                  <a:schemeClr val="tx1"/>
                </a:solidFill>
                <a:effectLst/>
                <a:latin typeface="Arial" pitchFamily="34" charset="0"/>
                <a:ea typeface="宋体" pitchFamily="2" charset="-122"/>
                <a:cs typeface="+mn-cs"/>
              </a:rPr>
              <a:t>= </a:t>
            </a:r>
            <a:r>
              <a:rPr lang="zh-CN" altLang="en-US" sz="1200" b="0" i="0" kern="1200" dirty="0" smtClean="0">
                <a:solidFill>
                  <a:schemeClr val="tx1"/>
                </a:solidFill>
                <a:effectLst/>
                <a:latin typeface="Arial" pitchFamily="34" charset="0"/>
                <a:ea typeface="宋体" pitchFamily="2" charset="-122"/>
                <a:cs typeface="+mn-cs"/>
              </a:rPr>
              <a:t>算法 </a:t>
            </a:r>
            <a:r>
              <a:rPr lang="en-US" altLang="zh-CN" sz="1200" b="0" i="0" kern="1200" dirty="0" smtClean="0">
                <a:solidFill>
                  <a:schemeClr val="tx1"/>
                </a:solidFill>
                <a:effectLst/>
                <a:latin typeface="Arial" pitchFamily="34" charset="0"/>
                <a:ea typeface="宋体" pitchFamily="2" charset="-122"/>
                <a:cs typeface="+mn-cs"/>
              </a:rPr>
              <a:t>+ </a:t>
            </a:r>
            <a:r>
              <a:rPr lang="zh-CN" altLang="en-US" sz="1200" b="0" i="0" kern="1200" dirty="0" smtClean="0">
                <a:solidFill>
                  <a:schemeClr val="tx1"/>
                </a:solidFill>
                <a:effectLst/>
                <a:latin typeface="Arial" pitchFamily="34" charset="0"/>
                <a:ea typeface="宋体" pitchFamily="2" charset="-122"/>
                <a:cs typeface="+mn-cs"/>
              </a:rPr>
              <a:t>数据结构 </a:t>
            </a:r>
            <a:r>
              <a:rPr lang="en-US" altLang="zh-CN" sz="1200" b="0" i="0" kern="1200" dirty="0" smtClean="0">
                <a:solidFill>
                  <a:schemeClr val="tx1"/>
                </a:solidFill>
                <a:effectLst/>
                <a:latin typeface="Arial" pitchFamily="34" charset="0"/>
                <a:ea typeface="宋体" pitchFamily="2" charset="-122"/>
                <a:cs typeface="+mn-cs"/>
              </a:rPr>
              <a:t>+ </a:t>
            </a:r>
            <a:r>
              <a:rPr lang="zh-CN" altLang="en-US" sz="1200" b="0" i="0" kern="1200" dirty="0" smtClean="0">
                <a:solidFill>
                  <a:schemeClr val="tx1"/>
                </a:solidFill>
                <a:effectLst/>
                <a:latin typeface="Arial" pitchFamily="34" charset="0"/>
                <a:ea typeface="宋体" pitchFamily="2" charset="-122"/>
                <a:cs typeface="+mn-cs"/>
              </a:rPr>
              <a:t>程序设计方法 </a:t>
            </a:r>
            <a:r>
              <a:rPr lang="en-US" altLang="zh-CN" sz="1200" b="0" i="0" kern="1200" dirty="0" smtClean="0">
                <a:solidFill>
                  <a:schemeClr val="tx1"/>
                </a:solidFill>
                <a:effectLst/>
                <a:latin typeface="Arial" pitchFamily="34" charset="0"/>
                <a:ea typeface="宋体" pitchFamily="2" charset="-122"/>
                <a:cs typeface="+mn-cs"/>
              </a:rPr>
              <a:t>+ </a:t>
            </a:r>
            <a:r>
              <a:rPr lang="zh-CN" altLang="en-US" sz="1200" b="0" i="0" kern="1200" dirty="0" smtClean="0">
                <a:solidFill>
                  <a:schemeClr val="tx1"/>
                </a:solidFill>
                <a:effectLst/>
                <a:latin typeface="Arial" pitchFamily="34" charset="0"/>
                <a:ea typeface="宋体" pitchFamily="2" charset="-122"/>
                <a:cs typeface="+mn-cs"/>
              </a:rPr>
              <a:t>语言工具和环境</a:t>
            </a:r>
            <a:endParaRPr lang="en-US" altLang="zh-CN" sz="1200" b="0" i="0"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凭借一句话获得图灵奖的</a:t>
            </a:r>
            <a:r>
              <a:rPr lang="en-US" altLang="zh-CN" sz="1200" b="0" i="0" u="none" strike="noStrike" kern="1200" dirty="0" smtClean="0">
                <a:solidFill>
                  <a:schemeClr val="tx1"/>
                </a:solidFill>
                <a:latin typeface="Arial" pitchFamily="34" charset="0"/>
                <a:ea typeface="宋体" pitchFamily="2" charset="-122"/>
                <a:cs typeface="+mn-cs"/>
                <a:hlinkClick r:id="rId3"/>
              </a:rPr>
              <a:t>Pascal</a:t>
            </a:r>
            <a:r>
              <a:rPr lang="zh-CN" altLang="en-US" sz="1200" b="0" i="0" kern="1200" dirty="0" smtClean="0">
                <a:solidFill>
                  <a:schemeClr val="tx1"/>
                </a:solidFill>
                <a:latin typeface="Arial" pitchFamily="34" charset="0"/>
                <a:ea typeface="宋体" pitchFamily="2" charset="-122"/>
                <a:cs typeface="+mn-cs"/>
              </a:rPr>
              <a:t>之父</a:t>
            </a:r>
            <a:r>
              <a:rPr lang="en-US" altLang="zh-CN" sz="1200" b="0" i="0" kern="1200" dirty="0" smtClean="0">
                <a:solidFill>
                  <a:schemeClr val="tx1"/>
                </a:solidFill>
                <a:latin typeface="Arial" pitchFamily="34" charset="0"/>
                <a:ea typeface="宋体" pitchFamily="2" charset="-122"/>
                <a:cs typeface="+mn-cs"/>
              </a:rPr>
              <a:t>——Nicklaus Wirth</a:t>
            </a:r>
            <a:r>
              <a:rPr lang="zh-CN" altLang="en-US" sz="1200" b="0" i="0" kern="1200" dirty="0" smtClean="0">
                <a:solidFill>
                  <a:schemeClr val="tx1"/>
                </a:solidFill>
                <a:latin typeface="Arial" pitchFamily="34" charset="0"/>
                <a:ea typeface="宋体" pitchFamily="2" charset="-122"/>
                <a:cs typeface="+mn-cs"/>
              </a:rPr>
              <a:t>，让他获得图灵奖的这句话就是他提出的著名公式：“算法</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数据结构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程序”。</a:t>
            </a:r>
          </a:p>
          <a:p>
            <a:r>
              <a:rPr lang="zh-CN" altLang="en-US" sz="1200" b="0" i="0" kern="1200" dirty="0" smtClean="0">
                <a:solidFill>
                  <a:schemeClr val="tx1"/>
                </a:solidFill>
                <a:latin typeface="Arial" pitchFamily="34" charset="0"/>
                <a:ea typeface="宋体" pitchFamily="2" charset="-122"/>
                <a:cs typeface="+mn-cs"/>
              </a:rPr>
              <a:t>这个公式对计算机科学的影响程度足以类似物理学中</a:t>
            </a:r>
            <a:r>
              <a:rPr lang="zh-CN" altLang="en-US" sz="1200" b="0" i="0" u="none" strike="noStrike" kern="1200" dirty="0" smtClean="0">
                <a:solidFill>
                  <a:schemeClr val="tx1"/>
                </a:solidFill>
                <a:latin typeface="Arial" pitchFamily="34" charset="0"/>
                <a:ea typeface="宋体" pitchFamily="2" charset="-122"/>
                <a:cs typeface="+mn-cs"/>
                <a:hlinkClick r:id="rId4"/>
              </a:rPr>
              <a:t>爱因斯坦</a:t>
            </a:r>
            <a:r>
              <a:rPr lang="zh-CN" altLang="en-US" sz="1200" b="0" i="0" kern="1200" dirty="0" smtClean="0">
                <a:solidFill>
                  <a:schemeClr val="tx1"/>
                </a:solidFill>
                <a:latin typeface="Arial" pitchFamily="34" charset="0"/>
                <a:ea typeface="宋体" pitchFamily="2" charset="-122"/>
                <a:cs typeface="+mn-cs"/>
              </a:rPr>
              <a:t>的“</a:t>
            </a:r>
            <a:r>
              <a:rPr lang="en-US" altLang="zh-CN" sz="1200" b="0" i="0" kern="1200" dirty="0" smtClean="0">
                <a:solidFill>
                  <a:schemeClr val="tx1"/>
                </a:solidFill>
                <a:latin typeface="Arial" pitchFamily="34" charset="0"/>
                <a:ea typeface="宋体" pitchFamily="2" charset="-122"/>
                <a:cs typeface="+mn-cs"/>
              </a:rPr>
              <a:t>E=MC^2”——</a:t>
            </a:r>
            <a:r>
              <a:rPr lang="zh-CN" altLang="en-US" sz="1200" b="0" i="0" kern="1200" dirty="0" smtClean="0">
                <a:solidFill>
                  <a:schemeClr val="tx1"/>
                </a:solidFill>
                <a:latin typeface="Arial" pitchFamily="34" charset="0"/>
                <a:ea typeface="宋体" pitchFamily="2" charset="-122"/>
                <a:cs typeface="+mn-cs"/>
              </a:rPr>
              <a:t>一个公式展示出了程序的本质。</a:t>
            </a:r>
          </a:p>
          <a:p>
            <a:r>
              <a:rPr lang="en-US" altLang="zh-CN" sz="1200" b="0" i="0" kern="1200" dirty="0" smtClean="0">
                <a:solidFill>
                  <a:schemeClr val="tx1"/>
                </a:solidFill>
                <a:latin typeface="Arial" pitchFamily="34" charset="0"/>
                <a:ea typeface="宋体" pitchFamily="2" charset="-122"/>
                <a:cs typeface="+mn-cs"/>
              </a:rPr>
              <a:t>Nicklaus Wirth</a:t>
            </a:r>
            <a:r>
              <a:rPr lang="zh-CN" altLang="en-US" sz="1200" b="0" i="0" kern="1200" dirty="0" smtClean="0">
                <a:solidFill>
                  <a:schemeClr val="tx1"/>
                </a:solidFill>
                <a:latin typeface="Arial" pitchFamily="34" charset="0"/>
                <a:ea typeface="宋体" pitchFamily="2" charset="-122"/>
                <a:cs typeface="+mn-cs"/>
              </a:rPr>
              <a:t>，</a:t>
            </a:r>
            <a:r>
              <a:rPr lang="en-US" altLang="zh-CN" sz="1200" b="0" i="0" kern="1200" dirty="0" smtClean="0">
                <a:solidFill>
                  <a:schemeClr val="tx1"/>
                </a:solidFill>
                <a:latin typeface="Arial" pitchFamily="34" charset="0"/>
                <a:ea typeface="宋体" pitchFamily="2" charset="-122"/>
                <a:cs typeface="+mn-cs"/>
              </a:rPr>
              <a:t>1934</a:t>
            </a:r>
            <a:r>
              <a:rPr lang="zh-CN" altLang="en-US" sz="1200" b="0" i="0" kern="1200" dirty="0" smtClean="0">
                <a:solidFill>
                  <a:schemeClr val="tx1"/>
                </a:solidFill>
                <a:latin typeface="Arial" pitchFamily="34" charset="0"/>
                <a:ea typeface="宋体" pitchFamily="2" charset="-122"/>
                <a:cs typeface="+mn-cs"/>
              </a:rPr>
              <a:t>年出生于瑞士，</a:t>
            </a:r>
            <a:r>
              <a:rPr lang="en-US" altLang="zh-CN" sz="1200" b="0" i="0" kern="1200" dirty="0" smtClean="0">
                <a:solidFill>
                  <a:schemeClr val="tx1"/>
                </a:solidFill>
                <a:latin typeface="Arial" pitchFamily="34" charset="0"/>
                <a:ea typeface="宋体" pitchFamily="2" charset="-122"/>
                <a:cs typeface="+mn-cs"/>
              </a:rPr>
              <a:t>1963</a:t>
            </a:r>
            <a:r>
              <a:rPr lang="zh-CN" altLang="en-US" sz="1200" b="0" i="0" kern="1200" dirty="0" smtClean="0">
                <a:solidFill>
                  <a:schemeClr val="tx1"/>
                </a:solidFill>
                <a:latin typeface="Arial" pitchFamily="34" charset="0"/>
                <a:ea typeface="宋体" pitchFamily="2" charset="-122"/>
                <a:cs typeface="+mn-cs"/>
              </a:rPr>
              <a:t>年在加州大学伯克利分校取得博士学位。取得博士学位后直接被以高门槛著称的斯坦福大学聘到刚成立的计算机科学系工作。在斯坦福大学成功的开发出</a:t>
            </a:r>
            <a:r>
              <a:rPr lang="en-US" altLang="zh-CN" sz="1200" b="0" i="0" kern="1200" dirty="0" err="1" smtClean="0">
                <a:solidFill>
                  <a:schemeClr val="tx1"/>
                </a:solidFill>
                <a:latin typeface="Arial" pitchFamily="34" charset="0"/>
                <a:ea typeface="宋体" pitchFamily="2" charset="-122"/>
                <a:cs typeface="+mn-cs"/>
              </a:rPr>
              <a:t>Algol</a:t>
            </a:r>
            <a:r>
              <a:rPr lang="en-US" altLang="zh-CN" sz="1200" b="0" i="0" kern="1200" dirty="0" smtClean="0">
                <a:solidFill>
                  <a:schemeClr val="tx1"/>
                </a:solidFill>
                <a:latin typeface="Arial" pitchFamily="34" charset="0"/>
                <a:ea typeface="宋体" pitchFamily="2" charset="-122"/>
                <a:cs typeface="+mn-cs"/>
              </a:rPr>
              <a:t> W</a:t>
            </a:r>
            <a:r>
              <a:rPr lang="zh-CN" altLang="en-US" sz="1200" b="0" i="0" kern="1200" dirty="0" smtClean="0">
                <a:solidFill>
                  <a:schemeClr val="tx1"/>
                </a:solidFill>
                <a:latin typeface="Arial" pitchFamily="34" charset="0"/>
                <a:ea typeface="宋体" pitchFamily="2" charset="-122"/>
                <a:cs typeface="+mn-cs"/>
              </a:rPr>
              <a:t>以及</a:t>
            </a:r>
            <a:r>
              <a:rPr lang="en-US" altLang="zh-CN" sz="1200" b="0" i="0" kern="1200" dirty="0" smtClean="0">
                <a:solidFill>
                  <a:schemeClr val="tx1"/>
                </a:solidFill>
                <a:latin typeface="Arial" pitchFamily="34" charset="0"/>
                <a:ea typeface="宋体" pitchFamily="2" charset="-122"/>
                <a:cs typeface="+mn-cs"/>
              </a:rPr>
              <a:t>PL360</a:t>
            </a:r>
            <a:r>
              <a:rPr lang="zh-CN" altLang="en-US" sz="1200" b="0" i="0" kern="1200" dirty="0" smtClean="0">
                <a:solidFill>
                  <a:schemeClr val="tx1"/>
                </a:solidFill>
                <a:latin typeface="Arial" pitchFamily="34" charset="0"/>
                <a:ea typeface="宋体" pitchFamily="2" charset="-122"/>
                <a:cs typeface="+mn-cs"/>
              </a:rPr>
              <a:t>后，爱国心极强的</a:t>
            </a:r>
            <a:r>
              <a:rPr lang="en-US" altLang="zh-CN" sz="1200" b="0" i="0" kern="1200" dirty="0" smtClean="0">
                <a:solidFill>
                  <a:schemeClr val="tx1"/>
                </a:solidFill>
                <a:latin typeface="Arial" pitchFamily="34" charset="0"/>
                <a:ea typeface="宋体" pitchFamily="2" charset="-122"/>
                <a:cs typeface="+mn-cs"/>
              </a:rPr>
              <a:t>Nicklaus Wirth</a:t>
            </a:r>
            <a:r>
              <a:rPr lang="zh-CN" altLang="en-US" sz="1200" b="0" i="0" kern="1200" dirty="0" smtClean="0">
                <a:solidFill>
                  <a:schemeClr val="tx1"/>
                </a:solidFill>
                <a:latin typeface="Arial" pitchFamily="34" charset="0"/>
                <a:ea typeface="宋体" pitchFamily="2" charset="-122"/>
                <a:cs typeface="+mn-cs"/>
              </a:rPr>
              <a:t>于</a:t>
            </a:r>
            <a:r>
              <a:rPr lang="en-US" altLang="zh-CN" sz="1200" b="0" i="0" kern="1200" dirty="0" smtClean="0">
                <a:solidFill>
                  <a:schemeClr val="tx1"/>
                </a:solidFill>
                <a:latin typeface="Arial" pitchFamily="34" charset="0"/>
                <a:ea typeface="宋体" pitchFamily="2" charset="-122"/>
                <a:cs typeface="+mn-cs"/>
              </a:rPr>
              <a:t>1967</a:t>
            </a:r>
            <a:r>
              <a:rPr lang="zh-CN" altLang="en-US" sz="1200" b="0" i="0" kern="1200" dirty="0" smtClean="0">
                <a:solidFill>
                  <a:schemeClr val="tx1"/>
                </a:solidFill>
                <a:latin typeface="Arial" pitchFamily="34" charset="0"/>
                <a:ea typeface="宋体" pitchFamily="2" charset="-122"/>
                <a:cs typeface="+mn-cs"/>
              </a:rPr>
              <a:t>年回到祖国瑞士，第二年在他的母校苏黎世工学院他创建与实现了</a:t>
            </a:r>
            <a:r>
              <a:rPr lang="en-US" altLang="zh-CN" sz="1200" b="0" i="0" kern="1200" dirty="0" smtClean="0">
                <a:solidFill>
                  <a:schemeClr val="tx1"/>
                </a:solidFill>
                <a:latin typeface="Arial" pitchFamily="34" charset="0"/>
                <a:ea typeface="宋体" pitchFamily="2" charset="-122"/>
                <a:cs typeface="+mn-cs"/>
              </a:rPr>
              <a:t>Pascal</a:t>
            </a:r>
            <a:r>
              <a:rPr lang="zh-CN" altLang="en-US" sz="1200" b="0" i="0" kern="1200" dirty="0" smtClean="0">
                <a:solidFill>
                  <a:schemeClr val="tx1"/>
                </a:solidFill>
                <a:latin typeface="Arial" pitchFamily="34" charset="0"/>
                <a:ea typeface="宋体" pitchFamily="2" charset="-122"/>
                <a:cs typeface="+mn-cs"/>
              </a:rPr>
              <a:t>语言</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当时世界上最受欢迎的语言之一。</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结构化程序设计概念</a:t>
            </a:r>
          </a:p>
          <a:p>
            <a:r>
              <a:rPr lang="en-US" altLang="zh-CN" sz="1200" b="0" i="0" kern="1200" dirty="0" smtClean="0">
                <a:solidFill>
                  <a:schemeClr val="tx1"/>
                </a:solidFill>
                <a:latin typeface="Arial" pitchFamily="34" charset="0"/>
                <a:ea typeface="宋体" pitchFamily="2" charset="-122"/>
                <a:cs typeface="+mn-cs"/>
              </a:rPr>
              <a:t>1971</a:t>
            </a:r>
            <a:r>
              <a:rPr lang="zh-CN" altLang="en-US" sz="1200" b="0" i="0" kern="1200" dirty="0" smtClean="0">
                <a:solidFill>
                  <a:schemeClr val="tx1"/>
                </a:solidFill>
                <a:latin typeface="Arial" pitchFamily="34" charset="0"/>
                <a:ea typeface="宋体" pitchFamily="2" charset="-122"/>
                <a:cs typeface="+mn-cs"/>
              </a:rPr>
              <a:t>年，沃思基于其开发程序设计语言和编程的实践经验，在</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月份的 </a:t>
            </a:r>
            <a:r>
              <a:rPr lang="en-US" altLang="zh-CN" sz="1200" b="0" i="0" kern="1200" dirty="0" smtClean="0">
                <a:solidFill>
                  <a:schemeClr val="tx1"/>
                </a:solidFill>
                <a:latin typeface="Arial" pitchFamily="34" charset="0"/>
                <a:ea typeface="宋体" pitchFamily="2" charset="-122"/>
                <a:cs typeface="+mn-cs"/>
              </a:rPr>
              <a:t>Communications of ACM</a:t>
            </a:r>
            <a:r>
              <a:rPr lang="zh-CN" altLang="en-US" sz="1200" b="0" i="0" kern="1200" dirty="0" smtClean="0">
                <a:solidFill>
                  <a:schemeClr val="tx1"/>
                </a:solidFill>
                <a:latin typeface="Arial" pitchFamily="34" charset="0"/>
                <a:ea typeface="宋体" pitchFamily="2" charset="-122"/>
                <a:cs typeface="+mn-cs"/>
              </a:rPr>
              <a:t>上发表了论文“通过逐步求精方式开发程序’（</a:t>
            </a:r>
            <a:r>
              <a:rPr lang="en-US" altLang="zh-CN" sz="1200" b="0" i="0" kern="1200" dirty="0" smtClean="0">
                <a:solidFill>
                  <a:schemeClr val="tx1"/>
                </a:solidFill>
                <a:latin typeface="Arial" pitchFamily="34" charset="0"/>
                <a:ea typeface="宋体" pitchFamily="2" charset="-122"/>
                <a:cs typeface="+mn-cs"/>
              </a:rPr>
              <a:t>Program Development by Stepwise Refinement</a:t>
            </a:r>
            <a:r>
              <a:rPr lang="zh-CN" altLang="en-US" sz="1200" b="0" i="0" kern="1200" dirty="0" smtClean="0">
                <a:solidFill>
                  <a:schemeClr val="tx1"/>
                </a:solidFill>
                <a:latin typeface="Arial" pitchFamily="34" charset="0"/>
                <a:ea typeface="宋体" pitchFamily="2" charset="-122"/>
                <a:cs typeface="+mn-cs"/>
              </a:rPr>
              <a:t>），首次提出了“结构化程序设计”（</a:t>
            </a:r>
            <a:r>
              <a:rPr lang="en-US" altLang="zh-CN" sz="1200" b="0" i="0" kern="1200" dirty="0" smtClean="0">
                <a:solidFill>
                  <a:schemeClr val="tx1"/>
                </a:solidFill>
                <a:latin typeface="Arial" pitchFamily="34" charset="0"/>
                <a:ea typeface="宋体" pitchFamily="2" charset="-122"/>
                <a:cs typeface="+mn-cs"/>
              </a:rPr>
              <a:t>structure programming</a:t>
            </a:r>
            <a:r>
              <a:rPr lang="zh-CN" altLang="en-US" sz="1200" b="0" i="0" kern="1200" dirty="0" smtClean="0">
                <a:solidFill>
                  <a:schemeClr val="tx1"/>
                </a:solidFill>
                <a:latin typeface="Arial" pitchFamily="34" charset="0"/>
                <a:ea typeface="宋体" pitchFamily="2" charset="-122"/>
                <a:cs typeface="+mn-cs"/>
              </a:rPr>
              <a:t>）的概念。</a:t>
            </a:r>
          </a:p>
          <a:p>
            <a:endParaRPr lang="zh-CN" altLang="en-US" sz="1200" b="0" i="0" kern="1200" dirty="0" smtClean="0">
              <a:solidFill>
                <a:schemeClr val="tx1"/>
              </a:solidFill>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E9040ED5-1B6E-4481-B449-2505E1ADE268}" type="slidenum">
              <a:rPr lang="en-US" altLang="zh-CN" smtClean="0"/>
              <a:pPr>
                <a:defRPr/>
              </a:pPr>
              <a:t>19</a:t>
            </a:fld>
            <a:endParaRPr lang="en-US" altLang="zh-CN"/>
          </a:p>
        </p:txBody>
      </p:sp>
    </p:spTree>
    <p:extLst>
      <p:ext uri="{BB962C8B-B14F-4D97-AF65-F5344CB8AC3E}">
        <p14:creationId xmlns:p14="http://schemas.microsoft.com/office/powerpoint/2010/main" val="204746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normAutofit/>
          </a:bodyPr>
          <a:lstStyle>
            <a:lvl1pPr marL="0" indent="0" algn="ctr">
              <a:buNone/>
              <a:defRPr sz="3600" b="0">
                <a:solidFill>
                  <a:schemeClr val="tx2"/>
                </a:solidFill>
                <a:latin typeface="微软雅黑" pitchFamily="34" charset="-122"/>
                <a:ea typeface="微软雅黑"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smtClean="0"/>
              <a:t>单击此处编辑母版副标题样式</a:t>
            </a:r>
            <a:endParaRPr lang="en-US" dirty="0"/>
          </a:p>
        </p:txBody>
      </p:sp>
      <p:sp>
        <p:nvSpPr>
          <p:cNvPr id="8" name="标题 7"/>
          <p:cNvSpPr>
            <a:spLocks noGrp="1"/>
          </p:cNvSpPr>
          <p:nvPr>
            <p:ph type="ctrTitle"/>
          </p:nvPr>
        </p:nvSpPr>
        <p:spPr>
          <a:xfrm>
            <a:off x="457200" y="1505930"/>
            <a:ext cx="8229600" cy="1470025"/>
          </a:xfrm>
        </p:spPr>
        <p:txBody>
          <a:bodyPr anchor="ctr">
            <a:normAutofit/>
          </a:bodyPr>
          <a:lstStyle>
            <a:lvl1pPr algn="ctr">
              <a:defRPr lang="en-US" sz="4400" b="1" dirty="0">
                <a:solidFill>
                  <a:srgbClr val="FFFFFF"/>
                </a:solidFill>
              </a:defRPr>
            </a:lvl1pPr>
          </a:lstStyle>
          <a:p>
            <a:r>
              <a:rPr lang="zh-CN" altLang="en-US" dirty="0" smtClean="0"/>
              <a:t>单击此处编辑母版标题样式</a:t>
            </a:r>
            <a:endParaRPr lang="en-US" dirty="0"/>
          </a:p>
        </p:txBody>
      </p:sp>
      <p:sp>
        <p:nvSpPr>
          <p:cNvPr id="11" name="日期占位符 27"/>
          <p:cNvSpPr>
            <a:spLocks noGrp="1"/>
          </p:cNvSpPr>
          <p:nvPr>
            <p:ph type="dt" sz="half" idx="10"/>
          </p:nvPr>
        </p:nvSpPr>
        <p:spPr/>
        <p:txBody>
          <a:bodyPr/>
          <a:lstStyle>
            <a:lvl1pPr>
              <a:defRPr/>
            </a:lvl1pPr>
          </a:lstStyle>
          <a:p>
            <a:pPr>
              <a:defRPr/>
            </a:pPr>
            <a:endParaRPr lang="en-US" altLang="zh-CN"/>
          </a:p>
        </p:txBody>
      </p:sp>
      <p:sp>
        <p:nvSpPr>
          <p:cNvPr id="12" name="页脚占位符 16"/>
          <p:cNvSpPr>
            <a:spLocks noGrp="1"/>
          </p:cNvSpPr>
          <p:nvPr>
            <p:ph type="ftr" sz="quarter" idx="11"/>
          </p:nvPr>
        </p:nvSpPr>
        <p:spPr/>
        <p:txBody>
          <a:bodyPr/>
          <a:lstStyle>
            <a:lvl1pPr>
              <a:defRPr/>
            </a:lvl1pPr>
          </a:lstStyle>
          <a:p>
            <a:pPr>
              <a:defRPr/>
            </a:pPr>
            <a:endParaRPr lang="en-US" altLang="zh-CN"/>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8C675EF6-736F-434F-A301-E5DA59AC3B34}"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53"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500" fill="hold"/>
                        <p:tgtEl>
                          <p:spTgt spid="9"/>
                        </p:tgtEl>
                        <p:attrNameLst>
                          <p:attrName>ppt_w</p:attrName>
                        </p:attrNameLst>
                      </p:cBhvr>
                      <p:tavLst>
                        <p:tav tm="0">
                          <p:val>
                            <p:fltVal val="0"/>
                          </p:val>
                        </p:tav>
                        <p:tav tm="100000">
                          <p:val>
                            <p:strVal val="#ppt_w"/>
                          </p:val>
                        </p:tav>
                      </p:tavLst>
                    </p:anim>
                    <p:anim calcmode="lin" valueType="num">
                      <p:cBhvr>
                        <p:cTn dur="500" fill="hold"/>
                        <p:tgtEl>
                          <p:spTgt spid="9"/>
                        </p:tgtEl>
                        <p:attrNameLst>
                          <p:attrName>ppt_h</p:attrName>
                        </p:attrNameLst>
                      </p:cBhvr>
                      <p:tavLst>
                        <p:tav tm="0">
                          <p:val>
                            <p:fltVal val="0"/>
                          </p:val>
                        </p:tav>
                        <p:tav tm="100000">
                          <p:val>
                            <p:strVal val="#ppt_h"/>
                          </p:val>
                        </p:tav>
                      </p:tavLst>
                    </p:anim>
                    <p:animEffect transition="in" filter="fade">
                      <p:cBhvr>
                        <p:cTn dur="500"/>
                        <p:tgtEl>
                          <p:spTgt spid="9"/>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05ECABCC-DCBF-454E-8B8B-BD5CA70CB38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47542209-9432-421D-BC00-6B22D43980B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981200"/>
            <a:ext cx="8229600" cy="3886200"/>
          </a:xfrm>
        </p:spPr>
        <p:txBody>
          <a:bodyPr>
            <a:normAutofit/>
          </a:bodyPr>
          <a:lstStyle/>
          <a:p>
            <a:pPr lvl="0"/>
            <a:endParaRPr lang="zh-CN" altLang="en-US" noProof="0" smtClean="0"/>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D9B1A711-2357-4FFA-A413-2AC8F9525ED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右箭头 3"/>
          <p:cNvSpPr/>
          <p:nvPr userDrawn="1"/>
        </p:nvSpPr>
        <p:spPr>
          <a:xfrm>
            <a:off x="785813" y="1214438"/>
            <a:ext cx="77866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userDrawn="1"/>
        </p:nvSpPr>
        <p:spPr>
          <a:xfrm>
            <a:off x="571500" y="1000125"/>
            <a:ext cx="500063" cy="500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userDrawn="1"/>
        </p:nvSpPr>
        <p:spPr>
          <a:xfrm>
            <a:off x="428625" y="928688"/>
            <a:ext cx="2857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userDrawn="1"/>
        </p:nvSpPr>
        <p:spPr>
          <a:xfrm>
            <a:off x="428625" y="571500"/>
            <a:ext cx="42862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1000100" y="142852"/>
            <a:ext cx="7772400" cy="1143000"/>
          </a:xfrm>
        </p:spPr>
        <p:txBody>
          <a:bodyPr/>
          <a:lstStyle>
            <a:lvl1pPr>
              <a:defRPr>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8" name="内容占位符 7"/>
          <p:cNvSpPr>
            <a:spLocks noGrp="1"/>
          </p:cNvSpPr>
          <p:nvPr>
            <p:ph sz="quarter" idx="1"/>
          </p:nvPr>
        </p:nvSpPr>
        <p:spPr>
          <a:xfrm>
            <a:off x="914400" y="1447800"/>
            <a:ext cx="7772400" cy="4572000"/>
          </a:xfrm>
        </p:spPr>
        <p:txBody>
          <a:bodyPr>
            <a:normAutofit/>
          </a:bodyPr>
          <a:lstStyle>
            <a:lvl1pPr>
              <a:buFont typeface="Wingdings" pitchFamily="2" charset="2"/>
              <a:buChar char="p"/>
              <a:defRPr sz="2800" b="1"/>
            </a:lvl1pPr>
            <a:lvl2pPr>
              <a:buFont typeface="Wingdings" pitchFamily="2" charset="2"/>
              <a:buChar char="l"/>
              <a:defRPr sz="2800"/>
            </a:lvl2pPr>
            <a:lvl3pPr>
              <a:buClr>
                <a:schemeClr val="accent1"/>
              </a:buClr>
              <a:buFont typeface="Wingdings" pitchFamily="2" charset="2"/>
              <a:buChar char="Ø"/>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4888EE17-606A-4DD3-9BFF-122FB0801956}"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2239F46C-3302-401B-B62C-47C321996F33}"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94EF8394-DF1A-4FF4-8E78-2FECBE770CB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2A1DFC9F-ABFC-4CC3-BA37-005D36AE894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BAF9CE92-2394-449F-AD98-2513DCB94A6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8E20E8AD-AB0E-47AB-85E3-163A686DBF0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7583AB9D-BB10-48F0-A4F3-0DBBAC8434C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8A4EE575-A936-4CA5-B19B-9CC9A564D43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44"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45"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ltLang="zh-CN"/>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67166042-5C76-452E-8D95-D29DD4943B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20" r:id="rId4"/>
    <p:sldLayoutId id="2147483721" r:id="rId5"/>
    <p:sldLayoutId id="2147483722" r:id="rId6"/>
    <p:sldLayoutId id="2147483723" r:id="rId7"/>
    <p:sldLayoutId id="2147483730" r:id="rId8"/>
    <p:sldLayoutId id="2147483731" r:id="rId9"/>
    <p:sldLayoutId id="2147483724" r:id="rId10"/>
    <p:sldLayoutId id="2147483725" r:id="rId11"/>
    <p:sldLayoutId id="2147483734" r:id="rId12"/>
  </p:sldLayoutIdLst>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幼圆"/>
        </a:defRPr>
      </a:lvl1pPr>
      <a:lvl2pPr algn="l" rtl="0" eaLnBrk="0" fontAlgn="base" hangingPunct="0">
        <a:spcBef>
          <a:spcPct val="0"/>
        </a:spcBef>
        <a:spcAft>
          <a:spcPct val="0"/>
        </a:spcAft>
        <a:defRPr sz="4000">
          <a:solidFill>
            <a:schemeClr val="tx2"/>
          </a:solidFill>
          <a:latin typeface="Franklin Gothic Book"/>
          <a:ea typeface="幼圆"/>
          <a:cs typeface="幼圆"/>
        </a:defRPr>
      </a:lvl2pPr>
      <a:lvl3pPr algn="l" rtl="0" eaLnBrk="0" fontAlgn="base" hangingPunct="0">
        <a:spcBef>
          <a:spcPct val="0"/>
        </a:spcBef>
        <a:spcAft>
          <a:spcPct val="0"/>
        </a:spcAft>
        <a:defRPr sz="4000">
          <a:solidFill>
            <a:schemeClr val="tx2"/>
          </a:solidFill>
          <a:latin typeface="Franklin Gothic Book"/>
          <a:ea typeface="幼圆"/>
          <a:cs typeface="幼圆"/>
        </a:defRPr>
      </a:lvl3pPr>
      <a:lvl4pPr algn="l" rtl="0" eaLnBrk="0" fontAlgn="base" hangingPunct="0">
        <a:spcBef>
          <a:spcPct val="0"/>
        </a:spcBef>
        <a:spcAft>
          <a:spcPct val="0"/>
        </a:spcAft>
        <a:defRPr sz="4000">
          <a:solidFill>
            <a:schemeClr val="tx2"/>
          </a:solidFill>
          <a:latin typeface="Franklin Gothic Book"/>
          <a:ea typeface="幼圆"/>
          <a:cs typeface="幼圆"/>
        </a:defRPr>
      </a:lvl4pPr>
      <a:lvl5pPr algn="l" rtl="0" eaLnBrk="0" fontAlgn="base" hangingPunct="0">
        <a:spcBef>
          <a:spcPct val="0"/>
        </a:spcBef>
        <a:spcAft>
          <a:spcPct val="0"/>
        </a:spcAft>
        <a:defRPr sz="4000">
          <a:solidFill>
            <a:schemeClr val="tx2"/>
          </a:solidFill>
          <a:latin typeface="Franklin Gothic Book"/>
          <a:ea typeface="幼圆"/>
          <a:cs typeface="幼圆"/>
        </a:defRPr>
      </a:lvl5pPr>
      <a:lvl6pPr marL="457200" algn="l" rtl="0" fontAlgn="base">
        <a:spcBef>
          <a:spcPct val="0"/>
        </a:spcBef>
        <a:spcAft>
          <a:spcPct val="0"/>
        </a:spcAft>
        <a:defRPr sz="4000">
          <a:solidFill>
            <a:schemeClr val="tx2"/>
          </a:solidFill>
          <a:latin typeface="Franklin Gothic Book"/>
          <a:ea typeface="幼圆"/>
          <a:cs typeface="幼圆"/>
        </a:defRPr>
      </a:lvl6pPr>
      <a:lvl7pPr marL="914400" algn="l" rtl="0" fontAlgn="base">
        <a:spcBef>
          <a:spcPct val="0"/>
        </a:spcBef>
        <a:spcAft>
          <a:spcPct val="0"/>
        </a:spcAft>
        <a:defRPr sz="4000">
          <a:solidFill>
            <a:schemeClr val="tx2"/>
          </a:solidFill>
          <a:latin typeface="Franklin Gothic Book"/>
          <a:ea typeface="幼圆"/>
          <a:cs typeface="幼圆"/>
        </a:defRPr>
      </a:lvl7pPr>
      <a:lvl8pPr marL="1371600" algn="l" rtl="0" fontAlgn="base">
        <a:spcBef>
          <a:spcPct val="0"/>
        </a:spcBef>
        <a:spcAft>
          <a:spcPct val="0"/>
        </a:spcAft>
        <a:defRPr sz="4000">
          <a:solidFill>
            <a:schemeClr val="tx2"/>
          </a:solidFill>
          <a:latin typeface="Franklin Gothic Book"/>
          <a:ea typeface="幼圆"/>
          <a:cs typeface="幼圆"/>
        </a:defRPr>
      </a:lvl8pPr>
      <a:lvl9pPr marL="1828800" algn="l" rtl="0" fontAlgn="base">
        <a:spcBef>
          <a:spcPct val="0"/>
        </a:spcBef>
        <a:spcAft>
          <a:spcPct val="0"/>
        </a:spcAft>
        <a:defRPr sz="4000">
          <a:solidFill>
            <a:schemeClr val="tx2"/>
          </a:solidFill>
          <a:latin typeface="Franklin Gothic Book"/>
          <a:ea typeface="幼圆"/>
          <a:cs typeface="幼圆"/>
        </a:defRPr>
      </a:lvl9pPr>
    </p:titleStyle>
    <p:bodyStyle>
      <a:lvl1pPr marL="273050" indent="-273050" algn="l" rtl="0" eaLnBrk="0" fontAlgn="base" hangingPunct="0">
        <a:spcBef>
          <a:spcPts val="575"/>
        </a:spcBef>
        <a:spcAft>
          <a:spcPct val="0"/>
        </a:spcAft>
        <a:buClr>
          <a:schemeClr val="accent1"/>
        </a:buClr>
        <a:buSzPct val="85000"/>
        <a:buFont typeface="Wingdings 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notesSlide" Target="../notesSlides/notesSlide15.xml"/><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5"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24" Type="http://schemas.openxmlformats.org/officeDocument/2006/relationships/oleObject" Target="../embeddings/oleObject13.bin"/><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image" Target="../media/image16.wmf"/><Relationship Id="rId10" Type="http://schemas.openxmlformats.org/officeDocument/2006/relationships/oleObject" Target="../embeddings/oleObject6.bin"/><Relationship Id="rId19" Type="http://schemas.openxmlformats.org/officeDocument/2006/relationships/image" Target="../media/image14.w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 Id="rId22"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3.wmf"/><Relationship Id="rId3" Type="http://schemas.openxmlformats.org/officeDocument/2006/relationships/notesSlide" Target="../notesSlides/notesSlide19.xml"/><Relationship Id="rId7" Type="http://schemas.openxmlformats.org/officeDocument/2006/relationships/image" Target="../media/image20.wmf"/><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1.wmf"/><Relationship Id="rId1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副标题 3"/>
          <p:cNvSpPr>
            <a:spLocks noGrp="1"/>
          </p:cNvSpPr>
          <p:nvPr>
            <p:ph type="subTitle" idx="1"/>
          </p:nvPr>
        </p:nvSpPr>
        <p:spPr>
          <a:xfrm>
            <a:off x="714348" y="3571876"/>
            <a:ext cx="6400800" cy="1600200"/>
          </a:xfrm>
        </p:spPr>
        <p:txBody>
          <a:bodyPr/>
          <a:lstStyle/>
          <a:p>
            <a:pPr eaLnBrk="1" hangingPunct="1"/>
            <a:r>
              <a:rPr lang="en-US" altLang="zh-CN" b="1" dirty="0" smtClean="0">
                <a:solidFill>
                  <a:schemeClr val="tx1"/>
                </a:solidFill>
              </a:rPr>
              <a:t>	</a:t>
            </a:r>
            <a:r>
              <a:rPr lang="zh-CN" altLang="en-US" b="1" dirty="0" smtClean="0">
                <a:solidFill>
                  <a:schemeClr val="tx1"/>
                </a:solidFill>
              </a:rPr>
              <a:t>授课</a:t>
            </a:r>
            <a:r>
              <a:rPr lang="zh-CN" altLang="en-US" b="1" dirty="0" smtClean="0">
                <a:solidFill>
                  <a:schemeClr val="tx1"/>
                </a:solidFill>
              </a:rPr>
              <a:t>教师：任淑霞</a:t>
            </a:r>
            <a:endParaRPr lang="zh-CN" altLang="en-US" b="1" dirty="0" smtClean="0">
              <a:solidFill>
                <a:schemeClr val="tx1"/>
              </a:solidFill>
            </a:endParaRPr>
          </a:p>
        </p:txBody>
      </p:sp>
      <p:sp>
        <p:nvSpPr>
          <p:cNvPr id="6146" name="Rectangle 2"/>
          <p:cNvSpPr>
            <a:spLocks noGrp="1" noChangeArrowheads="1"/>
          </p:cNvSpPr>
          <p:nvPr>
            <p:ph type="ctrTitle"/>
          </p:nvPr>
        </p:nvSpPr>
        <p:spPr>
          <a:xfrm>
            <a:off x="0" y="1857364"/>
            <a:ext cx="8729663" cy="1970101"/>
          </a:xfrm>
        </p:spPr>
        <p:txBody>
          <a:bodyPr>
            <a:noAutofit/>
          </a:bodyPr>
          <a:lstStyle/>
          <a:p>
            <a:pPr eaLnBrk="1" fontAlgn="auto" hangingPunct="1">
              <a:spcAft>
                <a:spcPts val="0"/>
              </a:spcAft>
              <a:defRPr/>
            </a:pPr>
            <a:r>
              <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t>计算机算法设计与分析</a:t>
            </a:r>
            <a:r>
              <a:rPr lang="en-US" altLang="zh-CN"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t/>
            </a:r>
            <a:br>
              <a:rPr lang="en-US" altLang="zh-CN"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br>
            <a:r>
              <a:rPr lang="en-US" altLang="zh-CN" sz="4000" b="0" dirty="0" smtClean="0"/>
              <a:t>Design and Analysis of Algorithms</a:t>
            </a:r>
            <a:r>
              <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t/>
            </a:r>
            <a:br>
              <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br>
            <a:r>
              <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t/>
            </a:r>
            <a:br>
              <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rPr>
            </a:br>
            <a:endParaRPr lang="zh-CN" altLang="en-US" b="0" dirty="0" smtClean="0">
              <a:solidFill>
                <a:schemeClr val="bg1"/>
              </a:solidFill>
              <a:effectLst>
                <a:outerShdw blurRad="38100" dist="38100" dir="2700000" algn="tl">
                  <a:srgbClr val="000000">
                    <a:alpha val="43137"/>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0D4998BE-ED2C-4343-973E-43EFA415745A}" type="slidenum">
              <a:rPr lang="zh-CN" altLang="en-US" smtClean="0"/>
              <a:pPr/>
              <a:t>10</a:t>
            </a:fld>
            <a:endParaRPr lang="en-US" altLang="zh-CN" smtClean="0"/>
          </a:p>
        </p:txBody>
      </p:sp>
      <p:sp>
        <p:nvSpPr>
          <p:cNvPr id="14339" name="Rectangle 2"/>
          <p:cNvSpPr>
            <a:spLocks noGrp="1" noChangeArrowheads="1"/>
          </p:cNvSpPr>
          <p:nvPr>
            <p:ph type="title"/>
          </p:nvPr>
        </p:nvSpPr>
        <p:spPr/>
        <p:txBody>
          <a:bodyPr/>
          <a:lstStyle/>
          <a:p>
            <a:pPr eaLnBrk="1" hangingPunct="1"/>
            <a:r>
              <a:rPr lang="zh-CN" altLang="en-US" smtClean="0"/>
              <a:t>算法的设计与分析</a:t>
            </a:r>
          </a:p>
        </p:txBody>
      </p:sp>
      <p:sp>
        <p:nvSpPr>
          <p:cNvPr id="14340" name="Rectangle 3"/>
          <p:cNvSpPr>
            <a:spLocks noGrp="1" noChangeArrowheads="1"/>
          </p:cNvSpPr>
          <p:nvPr>
            <p:ph type="body" idx="1"/>
          </p:nvPr>
        </p:nvSpPr>
        <p:spPr>
          <a:xfrm>
            <a:off x="611188" y="1557338"/>
            <a:ext cx="7993062" cy="5111750"/>
          </a:xfrm>
        </p:spPr>
        <p:txBody>
          <a:bodyPr/>
          <a:lstStyle/>
          <a:p>
            <a:pPr eaLnBrk="1" hangingPunct="1"/>
            <a:r>
              <a:rPr lang="zh-CN" altLang="en-US" dirty="0" smtClean="0"/>
              <a:t>设计：针对具体问题设计出相应的求解方案（相应的步骤）。</a:t>
            </a:r>
          </a:p>
          <a:p>
            <a:pPr lvl="1" eaLnBrk="1" hangingPunct="1"/>
            <a:r>
              <a:rPr lang="zh-CN" altLang="en-US" dirty="0" smtClean="0"/>
              <a:t>能得到解，能得到好的解</a:t>
            </a:r>
            <a:r>
              <a:rPr lang="en-US" altLang="zh-CN" dirty="0" smtClean="0"/>
              <a:t>(effectiveness)</a:t>
            </a:r>
          </a:p>
          <a:p>
            <a:pPr lvl="1" eaLnBrk="1" hangingPunct="1"/>
            <a:r>
              <a:rPr lang="zh-CN" altLang="en-US" dirty="0" smtClean="0"/>
              <a:t>计算时间可以接受</a:t>
            </a:r>
            <a:r>
              <a:rPr lang="en-US" altLang="zh-CN" dirty="0" smtClean="0"/>
              <a:t>(efficiency)</a:t>
            </a:r>
          </a:p>
          <a:p>
            <a:pPr eaLnBrk="1" hangingPunct="1"/>
            <a:r>
              <a:rPr lang="zh-CN" altLang="en-US" dirty="0" smtClean="0"/>
              <a:t>分析：对一类问题而不是个别问题</a:t>
            </a:r>
          </a:p>
          <a:p>
            <a:pPr lvl="1" eaLnBrk="1" hangingPunct="1"/>
            <a:r>
              <a:rPr lang="zh-CN" altLang="en-US" dirty="0" smtClean="0"/>
              <a:t>估计其时间和空间需求（通常为时间复杂度）</a:t>
            </a:r>
          </a:p>
          <a:p>
            <a:pPr lvl="1" eaLnBrk="1" hangingPunct="1"/>
            <a:r>
              <a:rPr lang="zh-CN" altLang="en-US" dirty="0" smtClean="0"/>
              <a:t>分析解的好坏，通过比较别人算法的解进行评价</a:t>
            </a:r>
          </a:p>
          <a:p>
            <a:pPr algn="ctr" eaLnBrk="1" hangingPunct="1">
              <a:buFontTx/>
              <a:buNone/>
            </a:pPr>
            <a:r>
              <a:rPr lang="zh-CN" altLang="en-US" sz="3600" dirty="0" smtClean="0">
                <a:solidFill>
                  <a:srgbClr val="C00000"/>
                </a:solidFill>
              </a:rPr>
              <a:t>（</a:t>
            </a:r>
            <a:r>
              <a:rPr lang="zh-CN" altLang="en-US" sz="3600" u="sng" dirty="0" smtClean="0">
                <a:solidFill>
                  <a:srgbClr val="C00000"/>
                </a:solidFill>
              </a:rPr>
              <a:t>本课程重点为算法设计</a:t>
            </a:r>
            <a:r>
              <a:rPr lang="zh-CN" altLang="en-US" sz="3600" dirty="0" smtClean="0">
                <a:solidFill>
                  <a:srgbClr val="C00000"/>
                </a:solidFill>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本课程教学</a:t>
            </a:r>
            <a:r>
              <a:rPr lang="zh-CN" altLang="en-US" dirty="0" smtClean="0"/>
              <a:t>目的</a:t>
            </a:r>
            <a:endParaRPr lang="zh-CN" altLang="en-US" dirty="0"/>
          </a:p>
        </p:txBody>
      </p:sp>
      <p:sp>
        <p:nvSpPr>
          <p:cNvPr id="3" name="内容占位符 2"/>
          <p:cNvSpPr>
            <a:spLocks noGrp="1"/>
          </p:cNvSpPr>
          <p:nvPr>
            <p:ph sz="quarter" idx="1"/>
          </p:nvPr>
        </p:nvSpPr>
        <p:spPr/>
        <p:txBody>
          <a:bodyPr/>
          <a:lstStyle/>
          <a:p>
            <a:r>
              <a:rPr lang="zh-CN" altLang="zh-CN" dirty="0" smtClean="0"/>
              <a:t>掌握算法设计的常用方法。</a:t>
            </a:r>
            <a:endParaRPr lang="en-US" altLang="zh-CN" dirty="0" smtClean="0"/>
          </a:p>
          <a:p>
            <a:endParaRPr lang="zh-CN" altLang="zh-CN" dirty="0" smtClean="0"/>
          </a:p>
          <a:p>
            <a:r>
              <a:rPr lang="zh-CN" altLang="zh-CN" dirty="0" smtClean="0"/>
              <a:t>能运用常用算法来设计解决一些常用的或较为复杂的实际问题，并力争做到快捷、有效，从而提高程序设计的质量。</a:t>
            </a:r>
            <a:endParaRPr lang="en-US" altLang="zh-CN" dirty="0" smtClean="0"/>
          </a:p>
          <a:p>
            <a:endParaRPr lang="zh-CN" altLang="zh-CN" dirty="0" smtClean="0"/>
          </a:p>
          <a:p>
            <a:r>
              <a:rPr lang="zh-CN" altLang="zh-CN" dirty="0" smtClean="0"/>
              <a:t>学会分析算法、估计算法的</a:t>
            </a:r>
            <a:r>
              <a:rPr lang="zh-CN" altLang="en-US" dirty="0" smtClean="0"/>
              <a:t>渐进</a:t>
            </a:r>
            <a:r>
              <a:rPr lang="zh-CN" altLang="zh-CN" dirty="0" smtClean="0"/>
              <a:t>时空复杂性。</a:t>
            </a:r>
          </a:p>
          <a:p>
            <a:pPr>
              <a:buNone/>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E22FBDB7-20C5-42F8-BB0A-A2FE7E4D2027}" type="slidenum">
              <a:rPr lang="zh-CN" altLang="en-US" smtClean="0"/>
              <a:pPr/>
              <a:t>12</a:t>
            </a:fld>
            <a:endParaRPr lang="en-US" altLang="zh-CN" smtClean="0"/>
          </a:p>
        </p:txBody>
      </p:sp>
      <p:sp>
        <p:nvSpPr>
          <p:cNvPr id="17411" name="Rectangle 2"/>
          <p:cNvSpPr>
            <a:spLocks noGrp="1" noChangeArrowheads="1"/>
          </p:cNvSpPr>
          <p:nvPr>
            <p:ph type="title"/>
          </p:nvPr>
        </p:nvSpPr>
        <p:spPr/>
        <p:txBody>
          <a:bodyPr/>
          <a:lstStyle/>
          <a:p>
            <a:pPr eaLnBrk="1" hangingPunct="1"/>
            <a:r>
              <a:rPr lang="zh-CN" altLang="en-US" dirty="0" smtClean="0"/>
              <a:t>本课程主要</a:t>
            </a:r>
            <a:r>
              <a:rPr lang="zh-CN" altLang="en-US" dirty="0" smtClean="0"/>
              <a:t>内容</a:t>
            </a:r>
          </a:p>
        </p:txBody>
      </p:sp>
      <p:sp>
        <p:nvSpPr>
          <p:cNvPr id="17412" name="Rectangle 3"/>
          <p:cNvSpPr>
            <a:spLocks noGrp="1" noChangeArrowheads="1"/>
          </p:cNvSpPr>
          <p:nvPr>
            <p:ph type="body" idx="1"/>
          </p:nvPr>
        </p:nvSpPr>
        <p:spPr>
          <a:xfrm>
            <a:off x="611188" y="1557338"/>
            <a:ext cx="7993062" cy="4751387"/>
          </a:xfrm>
        </p:spPr>
        <p:txBody>
          <a:bodyPr>
            <a:normAutofit/>
          </a:bodyPr>
          <a:lstStyle/>
          <a:p>
            <a:pPr eaLnBrk="1" hangingPunct="1"/>
            <a:r>
              <a:rPr lang="zh-CN" altLang="en-US" sz="3200" dirty="0" smtClean="0">
                <a:solidFill>
                  <a:schemeClr val="hlink"/>
                </a:solidFill>
              </a:rPr>
              <a:t>第1章	算法概述</a:t>
            </a:r>
            <a:endParaRPr lang="zh-CN" altLang="en-US" sz="3200" dirty="0" smtClean="0"/>
          </a:p>
          <a:p>
            <a:pPr eaLnBrk="1" hangingPunct="1"/>
            <a:r>
              <a:rPr lang="zh-CN" altLang="en-US" sz="3200" dirty="0" smtClean="0"/>
              <a:t>第2章	递归与分治策略</a:t>
            </a:r>
          </a:p>
          <a:p>
            <a:pPr eaLnBrk="1" hangingPunct="1"/>
            <a:r>
              <a:rPr lang="zh-CN" altLang="en-US" sz="3200" dirty="0" smtClean="0"/>
              <a:t>第3章	动态规划</a:t>
            </a:r>
          </a:p>
          <a:p>
            <a:pPr eaLnBrk="1" hangingPunct="1"/>
            <a:r>
              <a:rPr lang="zh-CN" altLang="en-US" sz="3200" dirty="0" smtClean="0"/>
              <a:t>第4章	贪心算法</a:t>
            </a:r>
          </a:p>
          <a:p>
            <a:pPr eaLnBrk="1" hangingPunct="1"/>
            <a:r>
              <a:rPr lang="zh-CN" altLang="en-US" sz="3200" dirty="0" smtClean="0"/>
              <a:t>第5章	回溯法</a:t>
            </a:r>
          </a:p>
          <a:p>
            <a:pPr eaLnBrk="1" hangingPunct="1"/>
            <a:r>
              <a:rPr lang="zh-CN" altLang="en-US" sz="3200" dirty="0" smtClean="0"/>
              <a:t>第6章	分支限界法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sz="quarter" idx="1"/>
          </p:nvPr>
        </p:nvSpPr>
        <p:spPr>
          <a:xfrm>
            <a:off x="457200" y="1557338"/>
            <a:ext cx="8435975" cy="5256212"/>
          </a:xfrm>
        </p:spPr>
        <p:txBody>
          <a:bodyPr/>
          <a:lstStyle/>
          <a:p>
            <a:pPr eaLnBrk="1" hangingPunct="1">
              <a:lnSpc>
                <a:spcPct val="150000"/>
              </a:lnSpc>
              <a:buFont typeface="Wingdings" pitchFamily="2" charset="2"/>
              <a:buNone/>
            </a:pPr>
            <a:r>
              <a:rPr lang="zh-CN" altLang="en-US" dirty="0" smtClean="0">
                <a:solidFill>
                  <a:srgbClr val="3907F1"/>
                </a:solidFill>
              </a:rPr>
              <a:t>本章学习要点</a:t>
            </a:r>
            <a:r>
              <a:rPr lang="en-US" altLang="zh-CN" dirty="0" smtClean="0">
                <a:solidFill>
                  <a:srgbClr val="3907F1"/>
                </a:solidFill>
              </a:rPr>
              <a:t>: </a:t>
            </a:r>
          </a:p>
          <a:p>
            <a:pPr eaLnBrk="1" hangingPunct="1">
              <a:lnSpc>
                <a:spcPct val="150000"/>
              </a:lnSpc>
            </a:pPr>
            <a:r>
              <a:rPr lang="zh-CN" altLang="en-US" dirty="0" smtClean="0"/>
              <a:t>理解算法的概念。</a:t>
            </a:r>
          </a:p>
          <a:p>
            <a:pPr eaLnBrk="1" hangingPunct="1">
              <a:lnSpc>
                <a:spcPct val="150000"/>
              </a:lnSpc>
            </a:pPr>
            <a:r>
              <a:rPr lang="zh-CN" altLang="en-US" dirty="0" smtClean="0"/>
              <a:t>理解什么是程序，程序与算法的区别和内在联系。</a:t>
            </a:r>
          </a:p>
          <a:p>
            <a:pPr eaLnBrk="1" hangingPunct="1">
              <a:lnSpc>
                <a:spcPct val="150000"/>
              </a:lnSpc>
            </a:pPr>
            <a:r>
              <a:rPr lang="zh-CN" altLang="en-US" dirty="0" smtClean="0"/>
              <a:t>掌握算法的计算复杂性概念。</a:t>
            </a:r>
          </a:p>
          <a:p>
            <a:pPr eaLnBrk="1" hangingPunct="1">
              <a:lnSpc>
                <a:spcPct val="150000"/>
              </a:lnSpc>
            </a:pPr>
            <a:r>
              <a:rPr lang="zh-CN" altLang="en-US" dirty="0" smtClean="0"/>
              <a:t>掌握算法渐近复杂性的数学表述。</a:t>
            </a:r>
          </a:p>
          <a:p>
            <a:pPr eaLnBrk="1" hangingPunct="1">
              <a:lnSpc>
                <a:spcPct val="150000"/>
              </a:lnSpc>
            </a:pPr>
            <a:r>
              <a:rPr lang="zh-CN" altLang="en-US" dirty="0" smtClean="0"/>
              <a:t>掌握用</a:t>
            </a:r>
            <a:r>
              <a:rPr lang="en-US" altLang="zh-CN" dirty="0" smtClean="0"/>
              <a:t>C++</a:t>
            </a:r>
            <a:r>
              <a:rPr lang="zh-CN" altLang="en-US" dirty="0" smtClean="0"/>
              <a:t>语言描述算法的方法。</a:t>
            </a:r>
          </a:p>
        </p:txBody>
      </p:sp>
      <p:sp>
        <p:nvSpPr>
          <p:cNvPr id="27651" name="Text Box 4"/>
          <p:cNvSpPr txBox="1">
            <a:spLocks noChangeArrowheads="1"/>
          </p:cNvSpPr>
          <p:nvPr/>
        </p:nvSpPr>
        <p:spPr bwMode="auto">
          <a:xfrm>
            <a:off x="468313" y="620713"/>
            <a:ext cx="8280400" cy="762000"/>
          </a:xfrm>
          <a:prstGeom prst="rect">
            <a:avLst/>
          </a:prstGeom>
          <a:noFill/>
          <a:ln w="25400" algn="ctr">
            <a:noFill/>
            <a:miter lim="800000"/>
            <a:headEnd/>
            <a:tailEnd/>
          </a:ln>
        </p:spPr>
        <p:txBody>
          <a:bodyPr>
            <a:spAutoFit/>
          </a:bodyPr>
          <a:lstStyle/>
          <a:p>
            <a:pPr algn="ctr">
              <a:spcBef>
                <a:spcPct val="50000"/>
              </a:spcBef>
            </a:pPr>
            <a:r>
              <a:rPr lang="zh-CN" altLang="en-US" sz="4400" dirty="0"/>
              <a:t>第一章   算法概述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8"/>
          <p:cNvSpPr>
            <a:spLocks noGrp="1"/>
          </p:cNvSpPr>
          <p:nvPr>
            <p:ph type="title"/>
          </p:nvPr>
        </p:nvSpPr>
        <p:spPr/>
        <p:txBody>
          <a:bodyPr/>
          <a:lstStyle/>
          <a:p>
            <a:r>
              <a:rPr lang="en-US" altLang="zh-CN" dirty="0" smtClean="0"/>
              <a:t>1.1 </a:t>
            </a:r>
            <a:r>
              <a:rPr lang="zh-CN" altLang="en-US" dirty="0" smtClean="0"/>
              <a:t>算法与程序</a:t>
            </a:r>
          </a:p>
        </p:txBody>
      </p:sp>
      <p:sp>
        <p:nvSpPr>
          <p:cNvPr id="22531" name="内容占位符 9"/>
          <p:cNvSpPr>
            <a:spLocks noGrp="1"/>
          </p:cNvSpPr>
          <p:nvPr>
            <p:ph idx="1"/>
          </p:nvPr>
        </p:nvSpPr>
        <p:spPr/>
        <p:txBody>
          <a:bodyPr/>
          <a:lstStyle/>
          <a:p>
            <a:endParaRPr lang="zh-CN" altLang="en-US" smtClean="0"/>
          </a:p>
        </p:txBody>
      </p:sp>
      <p:sp>
        <p:nvSpPr>
          <p:cNvPr id="22532" name="日期占位符 3"/>
          <p:cNvSpPr>
            <a:spLocks noGrp="1"/>
          </p:cNvSpPr>
          <p:nvPr>
            <p:ph type="dt" sz="quarter" idx="10"/>
          </p:nvPr>
        </p:nvSpPr>
        <p:spPr>
          <a:noFill/>
        </p:spPr>
        <p:txBody>
          <a:bodyPr/>
          <a:lstStyle/>
          <a:p>
            <a:fld id="{3A152D2B-318D-410D-BAE3-E82CBAE00A20}" type="datetime1">
              <a:rPr lang="en-US" altLang="zh-CN" smtClean="0"/>
              <a:pPr/>
              <a:t>2/12/2020</a:t>
            </a:fld>
            <a:endParaRPr lang="en-US" altLang="zh-CN" smtClean="0"/>
          </a:p>
        </p:txBody>
      </p:sp>
      <p:sp>
        <p:nvSpPr>
          <p:cNvPr id="22533" name="灯片编号占位符 5"/>
          <p:cNvSpPr>
            <a:spLocks noGrp="1"/>
          </p:cNvSpPr>
          <p:nvPr>
            <p:ph type="sldNum" sz="quarter" idx="12"/>
          </p:nvPr>
        </p:nvSpPr>
        <p:spPr>
          <a:noFill/>
        </p:spPr>
        <p:txBody>
          <a:bodyPr/>
          <a:lstStyle/>
          <a:p>
            <a:fld id="{8213434F-E496-4E7A-B28F-D9E243B4F0A1}" type="slidenum">
              <a:rPr lang="en-US" altLang="zh-CN" smtClean="0"/>
              <a:pPr/>
              <a:t>14</a:t>
            </a:fld>
            <a:r>
              <a:rPr lang="en-US" altLang="zh-CN" smtClean="0"/>
              <a:t>/68</a:t>
            </a:r>
          </a:p>
        </p:txBody>
      </p:sp>
      <p:sp>
        <p:nvSpPr>
          <p:cNvPr id="22534" name="WordArt 4"/>
          <p:cNvSpPr>
            <a:spLocks noChangeArrowheads="1" noChangeShapeType="1" noTextEdit="1"/>
          </p:cNvSpPr>
          <p:nvPr/>
        </p:nvSpPr>
        <p:spPr bwMode="auto">
          <a:xfrm>
            <a:off x="1619250" y="1916113"/>
            <a:ext cx="3128963" cy="7366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336699"/>
                </a:solidFill>
                <a:effectLst>
                  <a:outerShdw dist="45791" dir="2021404" algn="ctr" rotWithShape="0">
                    <a:srgbClr val="B2B2B2">
                      <a:alpha val="79999"/>
                    </a:srgbClr>
                  </a:outerShdw>
                </a:effectLst>
                <a:latin typeface="宋体"/>
                <a:ea typeface="宋体"/>
              </a:rPr>
              <a:t>Algorithms </a:t>
            </a:r>
            <a:endParaRPr lang="zh-CN" altLang="en-US" sz="3600" kern="10">
              <a:ln w="9525">
                <a:noFill/>
                <a:round/>
                <a:headEnd/>
                <a:tailEnd/>
              </a:ln>
              <a:solidFill>
                <a:srgbClr val="336699"/>
              </a:solidFill>
              <a:effectLst>
                <a:outerShdw dist="45791" dir="2021404" algn="ctr" rotWithShape="0">
                  <a:srgbClr val="B2B2B2">
                    <a:alpha val="79999"/>
                  </a:srgbClr>
                </a:outerShdw>
              </a:effectLst>
              <a:latin typeface="宋体"/>
              <a:ea typeface="宋体"/>
            </a:endParaRPr>
          </a:p>
        </p:txBody>
      </p:sp>
      <p:sp>
        <p:nvSpPr>
          <p:cNvPr id="22535" name="WordArt 5"/>
          <p:cNvSpPr>
            <a:spLocks noChangeArrowheads="1" noChangeShapeType="1" noTextEdit="1"/>
          </p:cNvSpPr>
          <p:nvPr/>
        </p:nvSpPr>
        <p:spPr bwMode="auto">
          <a:xfrm>
            <a:off x="4067175" y="4076700"/>
            <a:ext cx="3128963" cy="7366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336699"/>
                </a:solidFill>
                <a:effectLst>
                  <a:outerShdw dist="45791" dir="2021404" algn="ctr" rotWithShape="0">
                    <a:srgbClr val="B2B2B2">
                      <a:alpha val="79999"/>
                    </a:srgbClr>
                  </a:outerShdw>
                </a:effectLst>
                <a:latin typeface="宋体"/>
                <a:ea typeface="宋体"/>
              </a:rPr>
              <a:t>Programming</a:t>
            </a:r>
            <a:endParaRPr lang="zh-CN" altLang="en-US" sz="3600" kern="10">
              <a:ln w="9525">
                <a:noFill/>
                <a:round/>
                <a:headEnd/>
                <a:tailEnd/>
              </a:ln>
              <a:solidFill>
                <a:srgbClr val="336699"/>
              </a:solidFill>
              <a:effectLst>
                <a:outerShdw dist="45791" dir="2021404" algn="ctr" rotWithShape="0">
                  <a:srgbClr val="B2B2B2">
                    <a:alpha val="79999"/>
                  </a:srgbClr>
                </a:outerShdw>
              </a:effectLst>
              <a:latin typeface="宋体"/>
              <a:ea typeface="宋体"/>
            </a:endParaRPr>
          </a:p>
        </p:txBody>
      </p:sp>
      <p:graphicFrame>
        <p:nvGraphicFramePr>
          <p:cNvPr id="140294" name="Object 2"/>
          <p:cNvGraphicFramePr>
            <a:graphicFrameLocks noChangeAspect="1"/>
          </p:cNvGraphicFramePr>
          <p:nvPr/>
        </p:nvGraphicFramePr>
        <p:xfrm>
          <a:off x="4140200" y="2420938"/>
          <a:ext cx="1509713" cy="1509712"/>
        </p:xfrm>
        <a:graphic>
          <a:graphicData uri="http://schemas.openxmlformats.org/presentationml/2006/ole">
            <mc:AlternateContent xmlns:mc="http://schemas.openxmlformats.org/markup-compatibility/2006">
              <mc:Choice xmlns:v="urn:schemas-microsoft-com:vml" Requires="v">
                <p:oleObj spid="_x0000_s178268" name="Equation" r:id="rId5" imgW="139700" imgH="139700" progId="">
                  <p:embed/>
                </p:oleObj>
              </mc:Choice>
              <mc:Fallback>
                <p:oleObj name="Equation" r:id="rId5" imgW="139700" imgH="13970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420938"/>
                        <a:ext cx="1509713"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3">
            <a:hlinkClick r:id="" action="ppaction://ole?verb=0"/>
          </p:cNvPr>
          <p:cNvGraphicFramePr>
            <a:graphicFrameLocks/>
          </p:cNvGraphicFramePr>
          <p:nvPr/>
        </p:nvGraphicFramePr>
        <p:xfrm>
          <a:off x="323850" y="3025775"/>
          <a:ext cx="3278188" cy="3140075"/>
        </p:xfrm>
        <a:graphic>
          <a:graphicData uri="http://schemas.openxmlformats.org/presentationml/2006/ole">
            <mc:AlternateContent xmlns:mc="http://schemas.openxmlformats.org/markup-compatibility/2006">
              <mc:Choice xmlns:v="urn:schemas-microsoft-com:vml" Requires="v">
                <p:oleObj spid="_x0000_s178269" name="ClipArt" r:id="rId7" imgW="8629200" imgH="8280720" progId="">
                  <p:embed/>
                </p:oleObj>
              </mc:Choice>
              <mc:Fallback>
                <p:oleObj name="ClipArt" r:id="rId7" imgW="8629200" imgH="8280720" progId="">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025775"/>
                        <a:ext cx="3278188" cy="31400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0294"/>
                                        </p:tgtEl>
                                        <p:attrNameLst>
                                          <p:attrName>style.visibility</p:attrName>
                                        </p:attrNameLst>
                                      </p:cBhvr>
                                      <p:to>
                                        <p:strVal val="visible"/>
                                      </p:to>
                                    </p:set>
                                    <p:animEffect transition="in" filter="wipe(down)">
                                      <p:cBhvr>
                                        <p:cTn id="7" dur="5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914400" y="428625"/>
            <a:ext cx="82296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1.1  </a:t>
            </a:r>
            <a:r>
              <a:rPr lang="zh-CN" altLang="en-US" sz="3600" b="0" dirty="0">
                <a:effectLst>
                  <a:outerShdw blurRad="38100" dist="38100" dir="2700000" algn="tl">
                    <a:srgbClr val="C0C0C0"/>
                  </a:outerShdw>
                </a:effectLst>
                <a:latin typeface="黑体" pitchFamily="2" charset="-122"/>
                <a:ea typeface="黑体" pitchFamily="2" charset="-122"/>
              </a:rPr>
              <a:t>算法与程序</a:t>
            </a:r>
          </a:p>
        </p:txBody>
      </p:sp>
      <p:sp>
        <p:nvSpPr>
          <p:cNvPr id="78854" name="Text Box 6"/>
          <p:cNvSpPr txBox="1">
            <a:spLocks noChangeArrowheads="1"/>
          </p:cNvSpPr>
          <p:nvPr/>
        </p:nvSpPr>
        <p:spPr bwMode="auto">
          <a:xfrm>
            <a:off x="500063" y="4572000"/>
            <a:ext cx="8185150" cy="1373188"/>
          </a:xfrm>
          <a:prstGeom prst="rect">
            <a:avLst/>
          </a:prstGeom>
          <a:noFill/>
          <a:ln w="9525">
            <a:noFill/>
            <a:miter lim="800000"/>
            <a:headEnd/>
            <a:tailEnd/>
          </a:ln>
        </p:spPr>
        <p:txBody>
          <a:bodyPr>
            <a:spAutoFit/>
          </a:bodyPr>
          <a:lstStyle/>
          <a:p>
            <a:r>
              <a:rPr kumimoji="1" lang="zh-CN" altLang="en-US" sz="2800" dirty="0">
                <a:solidFill>
                  <a:srgbClr val="0000FF"/>
                </a:solidFill>
                <a:latin typeface="宋体" pitchFamily="2" charset="-122"/>
              </a:rPr>
              <a:t>算法设计的任务</a:t>
            </a:r>
            <a:r>
              <a:rPr kumimoji="1" lang="zh-CN" altLang="en-US" sz="2800" b="0" dirty="0">
                <a:latin typeface="宋体" pitchFamily="2" charset="-122"/>
              </a:rPr>
              <a:t>是对</a:t>
            </a:r>
            <a:r>
              <a:rPr kumimoji="1" lang="zh-CN" altLang="en-US" sz="2800" dirty="0">
                <a:solidFill>
                  <a:srgbClr val="FF0000"/>
                </a:solidFill>
                <a:latin typeface="宋体" pitchFamily="2" charset="-122"/>
              </a:rPr>
              <a:t>各类</a:t>
            </a:r>
            <a:r>
              <a:rPr kumimoji="1" lang="zh-CN" altLang="en-US" sz="2800" b="0" dirty="0">
                <a:latin typeface="宋体" pitchFamily="2" charset="-122"/>
              </a:rPr>
              <a:t>具体问题设计</a:t>
            </a:r>
            <a:r>
              <a:rPr kumimoji="1" lang="zh-CN" altLang="en-US" sz="2800" dirty="0">
                <a:solidFill>
                  <a:srgbClr val="FF0000"/>
                </a:solidFill>
                <a:latin typeface="宋体" pitchFamily="2" charset="-122"/>
              </a:rPr>
              <a:t>良好</a:t>
            </a:r>
            <a:r>
              <a:rPr kumimoji="1" lang="zh-CN" altLang="en-US" sz="2800" b="0" dirty="0">
                <a:latin typeface="宋体" pitchFamily="2" charset="-122"/>
              </a:rPr>
              <a:t>的算法及研究设计算法的</a:t>
            </a:r>
            <a:r>
              <a:rPr kumimoji="1" lang="zh-CN" altLang="en-US" sz="2800" dirty="0">
                <a:solidFill>
                  <a:srgbClr val="FF0000"/>
                </a:solidFill>
                <a:latin typeface="宋体" pitchFamily="2" charset="-122"/>
              </a:rPr>
              <a:t>规律和方法</a:t>
            </a:r>
            <a:r>
              <a:rPr kumimoji="1" lang="zh-CN" altLang="en-US" sz="2800" b="0" dirty="0">
                <a:latin typeface="宋体" pitchFamily="2" charset="-122"/>
              </a:rPr>
              <a:t>。常用的算法有：穷举搜索法、递归法、回溯法、贪心法、分治法等。</a:t>
            </a:r>
            <a:r>
              <a:rPr kumimoji="1" lang="zh-CN" altLang="en-US" sz="2800" b="0" dirty="0">
                <a:latin typeface="Times New Roman" pitchFamily="18" charset="0"/>
              </a:rPr>
              <a:t> </a:t>
            </a:r>
          </a:p>
        </p:txBody>
      </p:sp>
      <p:sp>
        <p:nvSpPr>
          <p:cNvPr id="7" name="内容占位符 6"/>
          <p:cNvSpPr>
            <a:spLocks noGrp="1"/>
          </p:cNvSpPr>
          <p:nvPr>
            <p:ph sz="quarter" idx="1"/>
          </p:nvPr>
        </p:nvSpPr>
        <p:spPr>
          <a:xfrm>
            <a:off x="500063" y="1285875"/>
            <a:ext cx="8215312" cy="2935213"/>
          </a:xfrm>
        </p:spPr>
        <p:txBody>
          <a:bodyPr/>
          <a:lstStyle/>
          <a:p>
            <a:pPr marL="342900" indent="-342900" eaLnBrk="1" fontAlgn="auto" hangingPunct="1">
              <a:lnSpc>
                <a:spcPct val="150000"/>
              </a:lnSpc>
              <a:spcBef>
                <a:spcPct val="20000"/>
              </a:spcBef>
              <a:spcAft>
                <a:spcPts val="0"/>
              </a:spcAft>
              <a:buSzPct val="75000"/>
              <a:buFont typeface="Wingdings" pitchFamily="2" charset="2"/>
              <a:buChar char="n"/>
              <a:defRPr/>
            </a:pPr>
            <a:r>
              <a:rPr lang="zh-CN" altLang="en-US" b="0" dirty="0" smtClean="0">
                <a:effectLst>
                  <a:outerShdw blurRad="38100" dist="38100" dir="2700000" algn="tl">
                    <a:srgbClr val="C0C0C0"/>
                  </a:outerShdw>
                </a:effectLst>
              </a:rPr>
              <a:t>定义：</a:t>
            </a:r>
          </a:p>
          <a:p>
            <a:pPr marL="617220" lvl="1" indent="-342900" eaLnBrk="1" fontAlgn="auto" hangingPunct="1">
              <a:spcBef>
                <a:spcPct val="20000"/>
              </a:spcBef>
              <a:spcAft>
                <a:spcPts val="0"/>
              </a:spcAft>
              <a:buClr>
                <a:srgbClr val="C00000"/>
              </a:buClr>
              <a:buSzPct val="75000"/>
              <a:buFont typeface="Wingdings" pitchFamily="2" charset="2"/>
              <a:buChar char="u"/>
              <a:defRPr/>
            </a:pPr>
            <a:r>
              <a:rPr lang="zh-CN" altLang="en-US" dirty="0" smtClean="0"/>
              <a:t>算法是指解决问题的一种方法或一个过程。</a:t>
            </a:r>
          </a:p>
          <a:p>
            <a:pPr marL="617220" lvl="1" indent="-342900" eaLnBrk="1" fontAlgn="auto" hangingPunct="1">
              <a:spcBef>
                <a:spcPct val="20000"/>
              </a:spcBef>
              <a:spcAft>
                <a:spcPts val="0"/>
              </a:spcAft>
              <a:buClr>
                <a:srgbClr val="C00000"/>
              </a:buClr>
              <a:buSzPct val="75000"/>
              <a:buFont typeface="Wingdings" pitchFamily="2" charset="2"/>
              <a:buChar char="u"/>
              <a:defRPr/>
            </a:pPr>
            <a:r>
              <a:rPr lang="zh-CN" altLang="en-US" dirty="0" smtClean="0"/>
              <a:t>算法是若干指令的有穷序列，其中每一条指令表示一个或多个操作 。</a:t>
            </a:r>
          </a:p>
          <a:p>
            <a:pPr marL="617220" lvl="1" indent="-342900" eaLnBrk="1" fontAlgn="auto" hangingPunct="1">
              <a:spcBef>
                <a:spcPct val="20000"/>
              </a:spcBef>
              <a:spcAft>
                <a:spcPts val="0"/>
              </a:spcAft>
              <a:buClr>
                <a:srgbClr val="C00000"/>
              </a:buClr>
              <a:buSzPct val="75000"/>
              <a:buFont typeface="Wingdings" pitchFamily="2" charset="2"/>
              <a:buChar char="u"/>
              <a:defRPr/>
            </a:pPr>
            <a:r>
              <a:rPr lang="zh-CN" altLang="en-US" dirty="0" smtClean="0"/>
              <a:t>算法是求解一个问题类的无二义性的</a:t>
            </a:r>
            <a:r>
              <a:rPr lang="zh-CN" altLang="en-US" dirty="0"/>
              <a:t>有</a:t>
            </a:r>
            <a:r>
              <a:rPr lang="zh-CN" altLang="en-US" dirty="0" smtClean="0"/>
              <a:t>穷过程。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animEffect transition="in" filter="blinds(horizontal)">
                                      <p:cBhvr>
                                        <p:cTn id="7" dur="500"/>
                                        <p:tgtEl>
                                          <p:spTgt spid="788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04D5F31F-F8DC-4EAD-8D12-6442B9E8AAE9}" type="slidenum">
              <a:rPr lang="zh-CN" altLang="en-US" smtClean="0"/>
              <a:pPr/>
              <a:t>16</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dirty="0" smtClean="0"/>
              <a:t>1.1 </a:t>
            </a:r>
            <a:r>
              <a:rPr lang="zh-CN" altLang="en-US" dirty="0" smtClean="0"/>
              <a:t>算法与程序</a:t>
            </a:r>
          </a:p>
        </p:txBody>
      </p:sp>
      <p:sp>
        <p:nvSpPr>
          <p:cNvPr id="24580" name="Rectangle 3"/>
          <p:cNvSpPr>
            <a:spLocks noGrp="1" noChangeArrowheads="1"/>
          </p:cNvSpPr>
          <p:nvPr>
            <p:ph type="body" idx="1"/>
          </p:nvPr>
        </p:nvSpPr>
        <p:spPr/>
        <p:txBody>
          <a:bodyPr/>
          <a:lstStyle/>
          <a:p>
            <a:pPr eaLnBrk="1" hangingPunct="1"/>
            <a:r>
              <a:rPr lang="en-US" altLang="zh-CN" smtClean="0"/>
              <a:t>DB</a:t>
            </a:r>
            <a:r>
              <a:rPr lang="zh-CN" altLang="en-US" smtClean="0"/>
              <a:t>和</a:t>
            </a:r>
            <a:r>
              <a:rPr lang="en-US" altLang="zh-CN" smtClean="0"/>
              <a:t>OS</a:t>
            </a:r>
            <a:r>
              <a:rPr lang="zh-CN" altLang="en-US" smtClean="0"/>
              <a:t>中的算法：</a:t>
            </a:r>
          </a:p>
          <a:p>
            <a:pPr lvl="1" eaLnBrk="1" hangingPunct="1"/>
            <a:r>
              <a:rPr lang="zh-CN" altLang="en-US" smtClean="0"/>
              <a:t>搜索算法：深度搜索、广度搜索、最短路径、查找树</a:t>
            </a:r>
          </a:p>
          <a:p>
            <a:pPr lvl="1" eaLnBrk="1" hangingPunct="1"/>
            <a:r>
              <a:rPr lang="zh-CN" altLang="en-US" smtClean="0"/>
              <a:t>排序算法：插入排序、快速排序、希尔排序、归并排序、堆排序、基数排序、外排序</a:t>
            </a:r>
          </a:p>
          <a:p>
            <a:pPr lvl="1" eaLnBrk="1" hangingPunct="1"/>
            <a:r>
              <a:rPr lang="zh-CN" altLang="en-US" smtClean="0"/>
              <a:t>先来先服务、短时间优先、时间片轮转调度、页面置换等等</a:t>
            </a:r>
          </a:p>
          <a:p>
            <a:pPr lvl="1" eaLnBrk="1" hangingPunct="1"/>
            <a:r>
              <a:rPr lang="en-US" altLang="zh-CN" b="0" smtClean="0"/>
              <a:t>……</a:t>
            </a:r>
            <a:endParaRPr lang="zh-CN" altLang="en-US" b="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42938" y="1428750"/>
            <a:ext cx="5454650" cy="823913"/>
          </a:xfrm>
          <a:prstGeom prst="rect">
            <a:avLst/>
          </a:prstGeom>
          <a:noFill/>
          <a:ln w="9525">
            <a:noFill/>
            <a:miter lim="800000"/>
            <a:headEnd/>
            <a:tailEnd/>
          </a:ln>
        </p:spPr>
        <p:txBody>
          <a:bodyPr/>
          <a:lstStyle/>
          <a:p>
            <a:r>
              <a:rPr lang="zh-CN" altLang="en-US" sz="3200" dirty="0">
                <a:latin typeface="Verdana" pitchFamily="34" charset="0"/>
              </a:rPr>
              <a:t>二</a:t>
            </a:r>
            <a:r>
              <a:rPr lang="zh-CN" altLang="en-US" sz="3200" dirty="0">
                <a:latin typeface="Verdana" pitchFamily="34" charset="0"/>
                <a:ea typeface=""/>
                <a:cs typeface=""/>
              </a:rPr>
              <a:t>、算法</a:t>
            </a:r>
            <a:r>
              <a:rPr lang="zh-CN" altLang="en-US" sz="3200" dirty="0">
                <a:latin typeface="Verdana" pitchFamily="34" charset="0"/>
              </a:rPr>
              <a:t>的性质</a:t>
            </a:r>
            <a:endParaRPr lang="zh-CN" altLang="en-US" sz="3200" dirty="0"/>
          </a:p>
        </p:txBody>
      </p:sp>
      <p:sp>
        <p:nvSpPr>
          <p:cNvPr id="79876" name="Rectangle 4"/>
          <p:cNvSpPr>
            <a:spLocks noChangeArrowheads="1"/>
          </p:cNvSpPr>
          <p:nvPr/>
        </p:nvSpPr>
        <p:spPr bwMode="auto">
          <a:xfrm>
            <a:off x="914400" y="571480"/>
            <a:ext cx="82296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1.1  </a:t>
            </a:r>
            <a:r>
              <a:rPr lang="zh-CN" altLang="en-US" sz="3600" b="0" dirty="0">
                <a:effectLst>
                  <a:outerShdw blurRad="38100" dist="38100" dir="2700000" algn="tl">
                    <a:srgbClr val="C0C0C0"/>
                  </a:outerShdw>
                </a:effectLst>
                <a:latin typeface="黑体" pitchFamily="2" charset="-122"/>
                <a:ea typeface="黑体" pitchFamily="2" charset="-122"/>
              </a:rPr>
              <a:t>算法与程序</a:t>
            </a:r>
          </a:p>
        </p:txBody>
      </p:sp>
      <p:sp>
        <p:nvSpPr>
          <p:cNvPr id="6" name="内容占位符 5"/>
          <p:cNvSpPr>
            <a:spLocks noGrp="1"/>
          </p:cNvSpPr>
          <p:nvPr>
            <p:ph sz="quarter" idx="1"/>
          </p:nvPr>
        </p:nvSpPr>
        <p:spPr>
          <a:xfrm>
            <a:off x="928688" y="2000250"/>
            <a:ext cx="7772400" cy="4572000"/>
          </a:xfrm>
        </p:spPr>
        <p:txBody>
          <a:bodyPr>
            <a:normAutofit fontScale="92500"/>
          </a:bodyPr>
          <a:lstStyle/>
          <a:p>
            <a:pPr marL="274320" indent="-274320" eaLnBrk="1" fontAlgn="auto" hangingPunct="1">
              <a:lnSpc>
                <a:spcPct val="150000"/>
              </a:lnSpc>
              <a:spcBef>
                <a:spcPct val="50000"/>
              </a:spcBef>
              <a:spcAft>
                <a:spcPts val="0"/>
              </a:spcAft>
              <a:buSzPct val="100000"/>
              <a:buFont typeface="Wingdings" pitchFamily="2" charset="2"/>
              <a:buChar char="n"/>
              <a:defRPr/>
            </a:pPr>
            <a:r>
              <a:rPr lang="zh-CN" altLang="en-US" dirty="0" smtClean="0">
                <a:solidFill>
                  <a:srgbClr val="3907F1"/>
                </a:solidFill>
              </a:rPr>
              <a:t>输入</a:t>
            </a:r>
            <a:r>
              <a:rPr lang="zh-CN" altLang="en-US" dirty="0" smtClean="0"/>
              <a:t>：有</a:t>
            </a:r>
            <a:r>
              <a:rPr lang="en-US" altLang="zh-CN" dirty="0" smtClean="0"/>
              <a:t>0</a:t>
            </a:r>
            <a:r>
              <a:rPr lang="zh-CN" altLang="en-US" dirty="0" smtClean="0"/>
              <a:t>个或多个外部提供的量作为算法的输入。</a:t>
            </a:r>
          </a:p>
          <a:p>
            <a:pPr marL="274320" indent="-274320" eaLnBrk="1" fontAlgn="auto" hangingPunct="1">
              <a:lnSpc>
                <a:spcPct val="150000"/>
              </a:lnSpc>
              <a:spcBef>
                <a:spcPct val="50000"/>
              </a:spcBef>
              <a:spcAft>
                <a:spcPts val="0"/>
              </a:spcAft>
              <a:buSzPct val="100000"/>
              <a:buFont typeface="Wingdings" pitchFamily="2" charset="2"/>
              <a:buChar char="n"/>
              <a:defRPr/>
            </a:pPr>
            <a:r>
              <a:rPr lang="zh-CN" altLang="en-US" dirty="0" smtClean="0">
                <a:solidFill>
                  <a:srgbClr val="3907F1"/>
                </a:solidFill>
              </a:rPr>
              <a:t>输出</a:t>
            </a:r>
            <a:r>
              <a:rPr lang="zh-CN" altLang="en-US" dirty="0" smtClean="0"/>
              <a:t>：算法产生至少一个量作为输出。</a:t>
            </a:r>
          </a:p>
          <a:p>
            <a:pPr marL="274320" indent="-274320" eaLnBrk="1" fontAlgn="auto" hangingPunct="1">
              <a:lnSpc>
                <a:spcPct val="150000"/>
              </a:lnSpc>
              <a:spcBef>
                <a:spcPct val="50000"/>
              </a:spcBef>
              <a:spcAft>
                <a:spcPts val="0"/>
              </a:spcAft>
              <a:buSzPct val="100000"/>
              <a:buFont typeface="Wingdings" pitchFamily="2" charset="2"/>
              <a:buChar char="n"/>
              <a:defRPr/>
            </a:pPr>
            <a:r>
              <a:rPr lang="zh-CN" altLang="en-US" dirty="0" smtClean="0">
                <a:solidFill>
                  <a:srgbClr val="3907F1"/>
                </a:solidFill>
              </a:rPr>
              <a:t>确定性</a:t>
            </a:r>
            <a:r>
              <a:rPr lang="zh-CN" altLang="en-US" dirty="0" smtClean="0"/>
              <a:t>：组成算法的每条指令是清晰，无歧义的。</a:t>
            </a:r>
          </a:p>
          <a:p>
            <a:pPr marL="274320" indent="-274320" eaLnBrk="1" fontAlgn="auto" hangingPunct="1">
              <a:lnSpc>
                <a:spcPct val="150000"/>
              </a:lnSpc>
              <a:spcBef>
                <a:spcPct val="50000"/>
              </a:spcBef>
              <a:spcAft>
                <a:spcPts val="0"/>
              </a:spcAft>
              <a:buSzPct val="100000"/>
              <a:buFont typeface="Wingdings" pitchFamily="2" charset="2"/>
              <a:buChar char="n"/>
              <a:defRPr/>
            </a:pPr>
            <a:r>
              <a:rPr lang="zh-CN" altLang="en-US" dirty="0" smtClean="0">
                <a:solidFill>
                  <a:srgbClr val="3907F1"/>
                </a:solidFill>
              </a:rPr>
              <a:t>有限性</a:t>
            </a:r>
            <a:r>
              <a:rPr lang="zh-CN" altLang="en-US" dirty="0" smtClean="0"/>
              <a:t>：算法中每条指令的执行次数是有限的，执行每条指令的时间也是有限的。</a:t>
            </a:r>
            <a:endParaRPr lang="en-US" altLang="zh-CN" dirty="0" smtClean="0"/>
          </a:p>
          <a:p>
            <a:pPr marL="274320" indent="-274320" eaLnBrk="1" fontAlgn="auto" hangingPunct="1">
              <a:lnSpc>
                <a:spcPct val="150000"/>
              </a:lnSpc>
              <a:spcBef>
                <a:spcPct val="50000"/>
              </a:spcBef>
              <a:spcAft>
                <a:spcPts val="0"/>
              </a:spcAft>
              <a:buSzPct val="100000"/>
              <a:buFont typeface="Wingdings" pitchFamily="2" charset="2"/>
              <a:buChar char="n"/>
              <a:defRPr/>
            </a:pPr>
            <a:r>
              <a:rPr lang="zh-CN" altLang="en-US" dirty="0">
                <a:solidFill>
                  <a:srgbClr val="3907F1"/>
                </a:solidFill>
              </a:rPr>
              <a:t>可行性</a:t>
            </a:r>
            <a:r>
              <a:rPr lang="zh-CN" altLang="en-US" dirty="0" smtClean="0"/>
              <a:t>：一个算法是能行的。</a:t>
            </a:r>
          </a:p>
          <a:p>
            <a:pPr marL="274320" indent="-274320" eaLnBrk="1" fontAlgn="auto" hangingPunct="1">
              <a:spcBef>
                <a:spcPts val="580"/>
              </a:spcBef>
              <a:spcAft>
                <a:spcPts val="0"/>
              </a:spcAft>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2" charset="-122"/>
                <a:ea typeface="黑体" pitchFamily="2" charset="-122"/>
              </a:rPr>
              <a:t>1.1  </a:t>
            </a:r>
            <a:r>
              <a:rPr lang="zh-CN" altLang="en-US" dirty="0">
                <a:effectLst>
                  <a:outerShdw blurRad="38100" dist="38100" dir="2700000" algn="tl">
                    <a:srgbClr val="C0C0C0"/>
                  </a:outerShdw>
                </a:effectLst>
                <a:latin typeface="黑体" pitchFamily="2" charset="-122"/>
                <a:ea typeface="黑体" pitchFamily="2" charset="-122"/>
              </a:rPr>
              <a:t>算法与</a:t>
            </a:r>
            <a:r>
              <a:rPr lang="zh-CN" altLang="en-US" dirty="0" smtClean="0">
                <a:effectLst>
                  <a:outerShdw blurRad="38100" dist="38100" dir="2700000" algn="tl">
                    <a:srgbClr val="C0C0C0"/>
                  </a:outerShdw>
                </a:effectLst>
                <a:latin typeface="黑体" pitchFamily="2" charset="-122"/>
                <a:ea typeface="黑体" pitchFamily="2" charset="-122"/>
              </a:rPr>
              <a:t>程序</a:t>
            </a:r>
            <a:endParaRPr lang="zh-CN" altLang="en-US" dirty="0"/>
          </a:p>
        </p:txBody>
      </p:sp>
      <p:sp>
        <p:nvSpPr>
          <p:cNvPr id="3" name="内容占位符 2"/>
          <p:cNvSpPr>
            <a:spLocks noGrp="1"/>
          </p:cNvSpPr>
          <p:nvPr>
            <p:ph sz="quarter" idx="1"/>
          </p:nvPr>
        </p:nvSpPr>
        <p:spPr>
          <a:xfrm>
            <a:off x="395536" y="1628800"/>
            <a:ext cx="7772400" cy="4572000"/>
          </a:xfrm>
        </p:spPr>
        <p:txBody>
          <a:bodyPr/>
          <a:lstStyle/>
          <a:p>
            <a:r>
              <a:rPr lang="zh-CN" altLang="en-US" dirty="0" smtClean="0"/>
              <a:t>算法的描述方式</a:t>
            </a:r>
            <a:endParaRPr lang="en-US" altLang="zh-CN" dirty="0" smtClean="0"/>
          </a:p>
          <a:p>
            <a:pPr lvl="1"/>
            <a:r>
              <a:rPr lang="zh-CN" altLang="en-US" sz="2400" dirty="0" smtClean="0"/>
              <a:t>自然语言、数学语言、伪代码、程序设计语言、流程图、表格、图示</a:t>
            </a:r>
            <a:r>
              <a:rPr lang="en-US" altLang="zh-CN" sz="2400" dirty="0" smtClean="0"/>
              <a:t>……</a:t>
            </a:r>
          </a:p>
          <a:p>
            <a:r>
              <a:rPr lang="zh-CN" altLang="en-US" dirty="0" smtClean="0"/>
              <a:t>伪代码的例子</a:t>
            </a:r>
            <a:endParaRPr lang="en-US" altLang="zh-CN" dirty="0" smtClean="0"/>
          </a:p>
          <a:p>
            <a:pPr lvl="1"/>
            <a:r>
              <a:rPr lang="zh-CN" altLang="en-US" sz="2400" dirty="0" smtClean="0"/>
              <a:t>类</a:t>
            </a:r>
            <a:r>
              <a:rPr lang="en-US" altLang="zh-CN" sz="2400" dirty="0" smtClean="0"/>
              <a:t>C</a:t>
            </a:r>
            <a:r>
              <a:rPr lang="zh-CN" altLang="en-US" sz="2400" dirty="0" smtClean="0"/>
              <a:t>、</a:t>
            </a:r>
            <a:r>
              <a:rPr lang="en-US" altLang="zh-CN" sz="2400" dirty="0" smtClean="0"/>
              <a:t>C++</a:t>
            </a:r>
            <a:r>
              <a:rPr lang="zh-CN" altLang="en-US" sz="2400" dirty="0" smtClean="0"/>
              <a:t>、</a:t>
            </a:r>
            <a:r>
              <a:rPr lang="en-US" altLang="zh-CN" sz="2400" dirty="0" smtClean="0"/>
              <a:t>Java</a:t>
            </a:r>
          </a:p>
          <a:p>
            <a:pPr lvl="1"/>
            <a:r>
              <a:rPr lang="zh-CN" altLang="en-US" sz="2400" dirty="0" smtClean="0"/>
              <a:t>允许使用自然语言</a:t>
            </a:r>
            <a:endParaRPr lang="en-US" altLang="zh-CN" sz="2400" dirty="0" smtClean="0"/>
          </a:p>
          <a:p>
            <a:pPr lvl="1"/>
            <a:r>
              <a:rPr lang="zh-CN" altLang="en-US" sz="2400" dirty="0" smtClean="0"/>
              <a:t>忽略数据结构、变量说明</a:t>
            </a:r>
            <a:endParaRPr lang="en-US" altLang="zh-CN" sz="2400" dirty="0" smtClean="0"/>
          </a:p>
          <a:p>
            <a:pPr lvl="1"/>
            <a:r>
              <a:rPr lang="zh-CN" altLang="en-US" sz="2400" dirty="0" smtClean="0"/>
              <a:t>忽略模块、异常等细节</a:t>
            </a:r>
            <a:endParaRPr lang="en-US" altLang="zh-CN" sz="2400" dirty="0" smtClean="0"/>
          </a:p>
          <a:p>
            <a:endParaRPr lang="en-US" altLang="zh-CN" dirty="0" smtClean="0"/>
          </a:p>
          <a:p>
            <a:pPr marL="0" indent="0">
              <a:buNone/>
            </a:pPr>
            <a:endParaRPr lang="en-US" altLang="zh-CN" dirty="0" smtClean="0"/>
          </a:p>
          <a:p>
            <a:pPr marL="0" indent="0">
              <a:buNone/>
            </a:pP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937" t="51784" r="10830" b="16979"/>
          <a:stretch/>
        </p:blipFill>
        <p:spPr bwMode="auto">
          <a:xfrm>
            <a:off x="4644008" y="2708920"/>
            <a:ext cx="4104456" cy="3753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78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428625" y="1428759"/>
            <a:ext cx="1000125" cy="523875"/>
          </a:xfrm>
          <a:prstGeom prst="rect">
            <a:avLst/>
          </a:prstGeom>
          <a:noFill/>
          <a:ln w="9525">
            <a:noFill/>
            <a:miter lim="800000"/>
            <a:headEnd/>
            <a:tailEnd/>
          </a:ln>
        </p:spPr>
        <p:txBody>
          <a:bodyPr>
            <a:spAutoFit/>
          </a:bodyPr>
          <a:lstStyle/>
          <a:p>
            <a:r>
              <a:rPr lang="zh-CN" altLang="en-US" sz="2800" dirty="0"/>
              <a:t>程序：</a:t>
            </a:r>
          </a:p>
        </p:txBody>
      </p:sp>
      <p:sp>
        <p:nvSpPr>
          <p:cNvPr id="4" name="TextBox 3"/>
          <p:cNvSpPr txBox="1">
            <a:spLocks noChangeArrowheads="1"/>
          </p:cNvSpPr>
          <p:nvPr/>
        </p:nvSpPr>
        <p:spPr bwMode="auto">
          <a:xfrm>
            <a:off x="1714500" y="1428759"/>
            <a:ext cx="6241876" cy="523220"/>
          </a:xfrm>
          <a:prstGeom prst="rect">
            <a:avLst/>
          </a:prstGeom>
          <a:noFill/>
          <a:ln w="9525">
            <a:noFill/>
            <a:miter lim="800000"/>
            <a:headEnd/>
            <a:tailEnd/>
          </a:ln>
        </p:spPr>
        <p:txBody>
          <a:bodyPr wrap="square">
            <a:spAutoFit/>
          </a:bodyPr>
          <a:lstStyle/>
          <a:p>
            <a:r>
              <a:rPr lang="zh-CN" altLang="en-US" sz="2800" dirty="0" smtClean="0"/>
              <a:t>算法用某种程序设计语言的具体实现</a:t>
            </a:r>
            <a:endParaRPr lang="zh-CN" altLang="en-US" sz="2800" dirty="0"/>
          </a:p>
        </p:txBody>
      </p:sp>
      <p:sp>
        <p:nvSpPr>
          <p:cNvPr id="5" name="TextBox 4"/>
          <p:cNvSpPr txBox="1">
            <a:spLocks noChangeArrowheads="1"/>
          </p:cNvSpPr>
          <p:nvPr/>
        </p:nvSpPr>
        <p:spPr bwMode="auto">
          <a:xfrm>
            <a:off x="285750" y="2786049"/>
            <a:ext cx="1500188" cy="460375"/>
          </a:xfrm>
          <a:prstGeom prst="rect">
            <a:avLst/>
          </a:prstGeom>
          <a:noFill/>
          <a:ln w="9525">
            <a:noFill/>
            <a:miter lim="800000"/>
            <a:headEnd/>
            <a:tailEnd/>
          </a:ln>
        </p:spPr>
        <p:txBody>
          <a:bodyPr>
            <a:spAutoFit/>
          </a:bodyPr>
          <a:lstStyle/>
          <a:p>
            <a:r>
              <a:rPr lang="zh-CN" altLang="en-US" sz="2400" dirty="0"/>
              <a:t>程序设计</a:t>
            </a:r>
          </a:p>
        </p:txBody>
      </p:sp>
      <p:sp>
        <p:nvSpPr>
          <p:cNvPr id="6" name="左大括号 5"/>
          <p:cNvSpPr>
            <a:spLocks/>
          </p:cNvSpPr>
          <p:nvPr/>
        </p:nvSpPr>
        <p:spPr bwMode="auto">
          <a:xfrm>
            <a:off x="1714500" y="2000237"/>
            <a:ext cx="357188" cy="1928812"/>
          </a:xfrm>
          <a:prstGeom prst="leftBrace">
            <a:avLst>
              <a:gd name="adj1" fmla="val 8325"/>
              <a:gd name="adj2" fmla="val 50000"/>
            </a:avLst>
          </a:prstGeom>
          <a:solidFill>
            <a:schemeClr val="bg1"/>
          </a:solidFill>
          <a:ln w="25400" algn="ctr">
            <a:solidFill>
              <a:schemeClr val="tx1"/>
            </a:solidFill>
            <a:round/>
            <a:headEnd/>
            <a:tailEnd/>
          </a:ln>
        </p:spPr>
        <p:txBody>
          <a:bodyPr>
            <a:spAutoFit/>
          </a:bodyPr>
          <a:lstStyle/>
          <a:p>
            <a:endParaRPr lang="zh-CN" altLang="en-US"/>
          </a:p>
        </p:txBody>
      </p:sp>
      <p:sp>
        <p:nvSpPr>
          <p:cNvPr id="7" name="TextBox 6"/>
          <p:cNvSpPr txBox="1">
            <a:spLocks noChangeArrowheads="1"/>
          </p:cNvSpPr>
          <p:nvPr/>
        </p:nvSpPr>
        <p:spPr bwMode="auto">
          <a:xfrm>
            <a:off x="2071688" y="2143112"/>
            <a:ext cx="5357812" cy="460375"/>
          </a:xfrm>
          <a:prstGeom prst="rect">
            <a:avLst/>
          </a:prstGeom>
          <a:noFill/>
          <a:ln w="9525">
            <a:noFill/>
            <a:miter lim="800000"/>
            <a:headEnd/>
            <a:tailEnd/>
          </a:ln>
        </p:spPr>
        <p:txBody>
          <a:bodyPr>
            <a:spAutoFit/>
          </a:bodyPr>
          <a:lstStyle/>
          <a:p>
            <a:r>
              <a:rPr lang="zh-CN" altLang="en-US" sz="2400" dirty="0"/>
              <a:t>行为特性设计</a:t>
            </a:r>
            <a:r>
              <a:rPr lang="en-US" altLang="zh-CN" sz="2400" dirty="0"/>
              <a:t>----</a:t>
            </a:r>
            <a:r>
              <a:rPr lang="zh-CN" altLang="en-US" sz="2400" dirty="0"/>
              <a:t>处理数据的步骤设计</a:t>
            </a:r>
          </a:p>
        </p:txBody>
      </p:sp>
      <p:sp>
        <p:nvSpPr>
          <p:cNvPr id="8" name="圆角矩形标注 7"/>
          <p:cNvSpPr>
            <a:spLocks noChangeArrowheads="1"/>
          </p:cNvSpPr>
          <p:nvPr/>
        </p:nvSpPr>
        <p:spPr bwMode="auto">
          <a:xfrm>
            <a:off x="7429500" y="2037734"/>
            <a:ext cx="1214438" cy="407987"/>
          </a:xfrm>
          <a:prstGeom prst="wedgeRoundRectCallout">
            <a:avLst>
              <a:gd name="adj1" fmla="val -71177"/>
              <a:gd name="adj2" fmla="val 49508"/>
              <a:gd name="adj3" fmla="val 16667"/>
            </a:avLst>
          </a:prstGeom>
          <a:solidFill>
            <a:schemeClr val="accent1"/>
          </a:solidFill>
          <a:ln w="25400" algn="ctr">
            <a:solidFill>
              <a:schemeClr val="tx1"/>
            </a:solidFill>
            <a:round/>
            <a:headEnd/>
            <a:tailEnd/>
          </a:ln>
        </p:spPr>
        <p:txBody>
          <a:bodyPr>
            <a:spAutoFit/>
          </a:bodyPr>
          <a:lstStyle/>
          <a:p>
            <a:r>
              <a:rPr lang="zh-CN" altLang="en-US" dirty="0">
                <a:solidFill>
                  <a:schemeClr val="bg1"/>
                </a:solidFill>
              </a:rPr>
              <a:t>算法设计</a:t>
            </a:r>
          </a:p>
        </p:txBody>
      </p:sp>
      <p:sp>
        <p:nvSpPr>
          <p:cNvPr id="9" name="TextBox 8"/>
          <p:cNvSpPr txBox="1">
            <a:spLocks noChangeArrowheads="1"/>
          </p:cNvSpPr>
          <p:nvPr/>
        </p:nvSpPr>
        <p:spPr bwMode="auto">
          <a:xfrm>
            <a:off x="2000250" y="3143237"/>
            <a:ext cx="6643688" cy="460375"/>
          </a:xfrm>
          <a:prstGeom prst="rect">
            <a:avLst/>
          </a:prstGeom>
          <a:noFill/>
          <a:ln w="9525">
            <a:noFill/>
            <a:miter lim="800000"/>
            <a:headEnd/>
            <a:tailEnd/>
          </a:ln>
        </p:spPr>
        <p:txBody>
          <a:bodyPr>
            <a:spAutoFit/>
          </a:bodyPr>
          <a:lstStyle/>
          <a:p>
            <a:r>
              <a:rPr lang="zh-CN" altLang="en-US" sz="2400"/>
              <a:t> 结构性设计</a:t>
            </a:r>
            <a:r>
              <a:rPr lang="en-US" altLang="zh-CN" sz="2400"/>
              <a:t>----</a:t>
            </a:r>
            <a:r>
              <a:rPr lang="zh-CN" altLang="en-US" sz="2400"/>
              <a:t>对输入输出数据存储结构的设计</a:t>
            </a:r>
          </a:p>
        </p:txBody>
      </p:sp>
      <p:sp>
        <p:nvSpPr>
          <p:cNvPr id="11" name="圆角矩形标注 10"/>
          <p:cNvSpPr>
            <a:spLocks noChangeArrowheads="1"/>
          </p:cNvSpPr>
          <p:nvPr/>
        </p:nvSpPr>
        <p:spPr bwMode="auto">
          <a:xfrm>
            <a:off x="5715000" y="3929049"/>
            <a:ext cx="1643063" cy="407988"/>
          </a:xfrm>
          <a:prstGeom prst="wedgeRoundRectCallout">
            <a:avLst>
              <a:gd name="adj1" fmla="val -190"/>
              <a:gd name="adj2" fmla="val -132403"/>
              <a:gd name="adj3" fmla="val 16667"/>
            </a:avLst>
          </a:prstGeom>
          <a:solidFill>
            <a:schemeClr val="accent1"/>
          </a:solidFill>
          <a:ln w="25400" algn="ctr">
            <a:solidFill>
              <a:schemeClr val="tx1"/>
            </a:solidFill>
            <a:round/>
            <a:headEnd/>
            <a:tailEnd/>
          </a:ln>
        </p:spPr>
        <p:txBody>
          <a:bodyPr>
            <a:spAutoFit/>
          </a:bodyPr>
          <a:lstStyle/>
          <a:p>
            <a:r>
              <a:rPr lang="zh-CN" altLang="en-US">
                <a:solidFill>
                  <a:schemeClr val="bg1"/>
                </a:solidFill>
              </a:rPr>
              <a:t>数据结构设计</a:t>
            </a:r>
          </a:p>
        </p:txBody>
      </p:sp>
      <p:sp>
        <p:nvSpPr>
          <p:cNvPr id="12" name="TextBox 11"/>
          <p:cNvSpPr txBox="1">
            <a:spLocks noChangeArrowheads="1"/>
          </p:cNvSpPr>
          <p:nvPr/>
        </p:nvSpPr>
        <p:spPr bwMode="auto">
          <a:xfrm>
            <a:off x="3857620" y="4357694"/>
            <a:ext cx="5715000" cy="584200"/>
          </a:xfrm>
          <a:prstGeom prst="rect">
            <a:avLst/>
          </a:prstGeom>
          <a:noFill/>
          <a:ln w="9525">
            <a:noFill/>
            <a:miter lim="800000"/>
            <a:headEnd/>
            <a:tailEnd/>
          </a:ln>
        </p:spPr>
        <p:txBody>
          <a:bodyPr>
            <a:spAutoFit/>
          </a:bodyPr>
          <a:lstStyle/>
          <a:p>
            <a:r>
              <a:rPr lang="zh-CN" altLang="en-US" sz="3200" dirty="0"/>
              <a:t>程序</a:t>
            </a:r>
            <a:r>
              <a:rPr lang="en-US" altLang="zh-CN" sz="3200" dirty="0"/>
              <a:t>=</a:t>
            </a:r>
            <a:r>
              <a:rPr lang="zh-CN" altLang="en-US" sz="3200" dirty="0"/>
              <a:t>算法</a:t>
            </a:r>
            <a:r>
              <a:rPr lang="en-US" altLang="zh-CN" sz="3200" dirty="0"/>
              <a:t>+</a:t>
            </a:r>
            <a:r>
              <a:rPr lang="zh-CN" altLang="en-US" sz="3200" dirty="0"/>
              <a:t>数据结构</a:t>
            </a:r>
          </a:p>
        </p:txBody>
      </p:sp>
      <p:pic>
        <p:nvPicPr>
          <p:cNvPr id="7170" name="Picture 2" descr="c:\users\ADMINI~1\appdata\roaming\360se6\USERDA~1\Temp\267F9E~1.JPG"/>
          <p:cNvPicPr>
            <a:picLocks noChangeAspect="1" noChangeArrowheads="1"/>
          </p:cNvPicPr>
          <p:nvPr/>
        </p:nvPicPr>
        <p:blipFill>
          <a:blip r:embed="rId3" cstate="print"/>
          <a:srcRect/>
          <a:stretch>
            <a:fillRect/>
          </a:stretch>
        </p:blipFill>
        <p:spPr bwMode="auto">
          <a:xfrm>
            <a:off x="714348" y="3929066"/>
            <a:ext cx="1571625" cy="20955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矩形 12"/>
          <p:cNvSpPr/>
          <p:nvPr/>
        </p:nvSpPr>
        <p:spPr>
          <a:xfrm>
            <a:off x="642910" y="6143644"/>
            <a:ext cx="4717958" cy="400110"/>
          </a:xfrm>
          <a:prstGeom prst="rect">
            <a:avLst/>
          </a:prstGeom>
        </p:spPr>
        <p:txBody>
          <a:bodyPr wrap="none">
            <a:spAutoFit/>
          </a:bodyPr>
          <a:lstStyle/>
          <a:p>
            <a:r>
              <a:rPr lang="zh-CN" altLang="en-US" sz="2000" dirty="0" smtClean="0"/>
              <a:t>沃斯</a:t>
            </a:r>
            <a:r>
              <a:rPr lang="en-US" altLang="zh-CN" sz="2000" dirty="0" smtClean="0"/>
              <a:t>——1984 </a:t>
            </a:r>
            <a:r>
              <a:rPr lang="zh-CN" altLang="en-US" sz="2000" dirty="0" smtClean="0"/>
              <a:t>年图灵奖获得者，</a:t>
            </a:r>
            <a:r>
              <a:rPr lang="en-US" altLang="zh-CN" sz="2000" dirty="0" err="1" smtClean="0"/>
              <a:t>pascal</a:t>
            </a:r>
            <a:endParaRPr lang="zh-CN" altLang="en-US" sz="2000" dirty="0"/>
          </a:p>
        </p:txBody>
      </p:sp>
      <p:sp>
        <p:nvSpPr>
          <p:cNvPr id="14" name="标题 13"/>
          <p:cNvSpPr>
            <a:spLocks noGrp="1"/>
          </p:cNvSpPr>
          <p:nvPr>
            <p:ph type="title"/>
          </p:nvPr>
        </p:nvSpPr>
        <p:spPr/>
        <p:txBody>
          <a:bodyPr/>
          <a:lstStyle/>
          <a:p>
            <a:endParaRPr lang="zh-CN" altLang="en-US"/>
          </a:p>
        </p:txBody>
      </p:sp>
      <p:sp>
        <p:nvSpPr>
          <p:cNvPr id="16" name="Rectangle 4"/>
          <p:cNvSpPr>
            <a:spLocks noChangeArrowheads="1"/>
          </p:cNvSpPr>
          <p:nvPr/>
        </p:nvSpPr>
        <p:spPr bwMode="auto">
          <a:xfrm>
            <a:off x="914400" y="428604"/>
            <a:ext cx="82296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1.1  </a:t>
            </a:r>
            <a:r>
              <a:rPr lang="zh-CN" altLang="en-US" sz="3600" b="0" dirty="0">
                <a:effectLst>
                  <a:outerShdw blurRad="38100" dist="38100" dir="2700000" algn="tl">
                    <a:srgbClr val="C0C0C0"/>
                  </a:outerShdw>
                </a:effectLst>
                <a:latin typeface="黑体" pitchFamily="2" charset="-122"/>
                <a:ea typeface="黑体" pitchFamily="2" charset="-122"/>
              </a:rPr>
              <a:t>算法与程序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amond(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0" fill="hold" nodeType="withEffect">
                                  <p:stCondLst>
                                    <p:cond delay="0"/>
                                  </p:stCondLst>
                                  <p:childTnLst>
                                    <p:set>
                                      <p:cBhvr>
                                        <p:cTn id="46" dur="1" fill="hold">
                                          <p:stCondLst>
                                            <p:cond delay="0"/>
                                          </p:stCondLst>
                                        </p:cTn>
                                        <p:tgtEl>
                                          <p:spTgt spid="7170"/>
                                        </p:tgtEl>
                                        <p:attrNameLst>
                                          <p:attrName>style.visibility</p:attrName>
                                        </p:attrNameLst>
                                      </p:cBhvr>
                                      <p:to>
                                        <p:strVal val="visible"/>
                                      </p:to>
                                    </p:set>
                                    <p:anim calcmode="lin" valueType="num">
                                      <p:cBhvr>
                                        <p:cTn id="47" dur="500" fill="hold"/>
                                        <p:tgtEl>
                                          <p:spTgt spid="7170"/>
                                        </p:tgtEl>
                                        <p:attrNameLst>
                                          <p:attrName>ppt_w</p:attrName>
                                        </p:attrNameLst>
                                      </p:cBhvr>
                                      <p:tavLst>
                                        <p:tav tm="0">
                                          <p:val>
                                            <p:fltVal val="0"/>
                                          </p:val>
                                        </p:tav>
                                        <p:tav tm="100000">
                                          <p:val>
                                            <p:strVal val="#ppt_w"/>
                                          </p:val>
                                        </p:tav>
                                      </p:tavLst>
                                    </p:anim>
                                    <p:anim calcmode="lin" valueType="num">
                                      <p:cBhvr>
                                        <p:cTn id="48" dur="500" fill="hold"/>
                                        <p:tgtEl>
                                          <p:spTgt spid="7170"/>
                                        </p:tgtEl>
                                        <p:attrNameLst>
                                          <p:attrName>ppt_h</p:attrName>
                                        </p:attrNameLst>
                                      </p:cBhvr>
                                      <p:tavLst>
                                        <p:tav tm="0">
                                          <p:val>
                                            <p:fltVal val="0"/>
                                          </p:val>
                                        </p:tav>
                                        <p:tav tm="100000">
                                          <p:val>
                                            <p:strVal val="#ppt_h"/>
                                          </p:val>
                                        </p:tav>
                                      </p:tavLst>
                                    </p:anim>
                                    <p:animEffect transition="in" filter="fade">
                                      <p:cBhvr>
                                        <p:cTn id="49" dur="500"/>
                                        <p:tgtEl>
                                          <p:spTgt spid="717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linds(horizontal)">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P spid="1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0"/>
            <a:ext cx="7443788" cy="1371600"/>
          </a:xfrm>
        </p:spPr>
        <p:txBody>
          <a:bodyPr>
            <a:normAutofit/>
          </a:bodyPr>
          <a:lstStyle/>
          <a:p>
            <a:pPr eaLnBrk="1" fontAlgn="auto" hangingPunct="1">
              <a:spcAft>
                <a:spcPts val="0"/>
              </a:spcAft>
              <a:defRPr/>
            </a:pPr>
            <a:r>
              <a:rPr lang="zh-CN" altLang="en-US" dirty="0" smtClean="0">
                <a:cs typeface="+mj-cs"/>
              </a:rPr>
              <a:t>课程导言</a:t>
            </a:r>
            <a:endParaRPr lang="zh-CN" altLang="en-US" dirty="0">
              <a:cs typeface="+mj-cs"/>
            </a:endParaRPr>
          </a:p>
        </p:txBody>
      </p:sp>
      <p:sp>
        <p:nvSpPr>
          <p:cNvPr id="17411" name="内容占位符 2"/>
          <p:cNvSpPr>
            <a:spLocks noGrp="1"/>
          </p:cNvSpPr>
          <p:nvPr>
            <p:ph sz="quarter" idx="1"/>
          </p:nvPr>
        </p:nvSpPr>
        <p:spPr>
          <a:xfrm>
            <a:off x="1285875" y="1643063"/>
            <a:ext cx="7443788" cy="3886200"/>
          </a:xfrm>
        </p:spPr>
        <p:txBody>
          <a:bodyPr/>
          <a:lstStyle/>
          <a:p>
            <a:pPr eaLnBrk="1" hangingPunct="1"/>
            <a:r>
              <a:rPr lang="zh-CN" altLang="en-US" dirty="0" smtClean="0"/>
              <a:t>选用教材</a:t>
            </a:r>
            <a:endParaRPr lang="en-US" altLang="zh-CN" dirty="0" smtClean="0"/>
          </a:p>
          <a:p>
            <a:pPr eaLnBrk="1" hangingPunct="1"/>
            <a:r>
              <a:rPr lang="zh-CN" altLang="en-US" dirty="0" smtClean="0"/>
              <a:t>学时安排</a:t>
            </a:r>
            <a:endParaRPr lang="en-US" altLang="zh-CN" dirty="0" smtClean="0"/>
          </a:p>
          <a:p>
            <a:pPr eaLnBrk="1" hangingPunct="1"/>
            <a:r>
              <a:rPr lang="zh-CN" altLang="en-US" dirty="0" smtClean="0"/>
              <a:t>成绩评定</a:t>
            </a:r>
            <a:endParaRPr lang="en-US" altLang="zh-CN" dirty="0" smtClean="0"/>
          </a:p>
          <a:p>
            <a:pPr eaLnBrk="1" hangingPunct="1"/>
            <a:r>
              <a:rPr lang="zh-CN" altLang="en-US" dirty="0" smtClean="0"/>
              <a:t>上机要求</a:t>
            </a:r>
            <a:endParaRPr lang="en-US" altLang="zh-CN" dirty="0" smtClean="0"/>
          </a:p>
          <a:p>
            <a:pPr eaLnBrk="1" hangingPunct="1"/>
            <a:r>
              <a:rPr lang="zh-CN" altLang="en-US" dirty="0" smtClean="0"/>
              <a:t>课程关系</a:t>
            </a:r>
            <a:endParaRPr lang="en-US" altLang="zh-CN" dirty="0" smtClean="0"/>
          </a:p>
          <a:p>
            <a:pPr eaLnBrk="1" hangingPunct="1"/>
            <a:r>
              <a:rPr lang="zh-CN" altLang="en-US" dirty="0" smtClean="0"/>
              <a:t>教学目的</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457200" y="228600"/>
            <a:ext cx="8229600" cy="914400"/>
          </a:xfrm>
          <a:prstGeom prst="rect">
            <a:avLst/>
          </a:prstGeom>
          <a:noFill/>
          <a:ln w="9525">
            <a:noFill/>
            <a:miter lim="800000"/>
            <a:headEnd/>
            <a:tailEnd/>
          </a:ln>
          <a:effectLst/>
        </p:spPr>
        <p:txBody>
          <a:bodyPr anchor="ctr"/>
          <a:lstStyle/>
          <a:p>
            <a:pPr>
              <a:defRPr/>
            </a:pPr>
            <a:endParaRPr lang="zh-CN" altLang="en-US" sz="3600" b="0" dirty="0">
              <a:effectLst>
                <a:outerShdw blurRad="38100" dist="38100" dir="2700000" algn="tl">
                  <a:srgbClr val="C0C0C0"/>
                </a:outerShdw>
              </a:effectLst>
              <a:latin typeface="黑体" pitchFamily="2" charset="-122"/>
              <a:ea typeface="黑体" pitchFamily="2" charset="-122"/>
            </a:endParaRPr>
          </a:p>
        </p:txBody>
      </p:sp>
      <p:sp>
        <p:nvSpPr>
          <p:cNvPr id="84997" name="Rectangle 5"/>
          <p:cNvSpPr>
            <a:spLocks noChangeArrowheads="1"/>
          </p:cNvSpPr>
          <p:nvPr/>
        </p:nvSpPr>
        <p:spPr bwMode="auto">
          <a:xfrm>
            <a:off x="488950" y="1157288"/>
            <a:ext cx="7797800" cy="823912"/>
          </a:xfrm>
          <a:prstGeom prst="rect">
            <a:avLst/>
          </a:prstGeom>
          <a:noFill/>
          <a:ln w="9525">
            <a:noFill/>
            <a:miter lim="800000"/>
            <a:headEnd/>
            <a:tailEnd/>
          </a:ln>
        </p:spPr>
        <p:txBody>
          <a:bodyPr/>
          <a:lstStyle/>
          <a:p>
            <a:endParaRPr lang="en-US" altLang="zh-CN" sz="3200" b="0" dirty="0">
              <a:latin typeface="Verdana" pitchFamily="34" charset="0"/>
              <a:ea typeface=""/>
              <a:cs typeface=""/>
            </a:endParaRPr>
          </a:p>
        </p:txBody>
      </p:sp>
      <p:sp>
        <p:nvSpPr>
          <p:cNvPr id="84998" name="Rectangle 6"/>
          <p:cNvSpPr>
            <a:spLocks noChangeArrowheads="1"/>
          </p:cNvSpPr>
          <p:nvPr/>
        </p:nvSpPr>
        <p:spPr bwMode="auto">
          <a:xfrm>
            <a:off x="609600" y="1700213"/>
            <a:ext cx="7772400" cy="4752975"/>
          </a:xfrm>
          <a:prstGeom prst="rect">
            <a:avLst/>
          </a:prstGeom>
          <a:noFill/>
          <a:ln w="9525">
            <a:noFill/>
            <a:miter lim="800000"/>
            <a:headEnd/>
            <a:tailEnd/>
          </a:ln>
        </p:spPr>
        <p:txBody>
          <a:bodyPr/>
          <a:lstStyle/>
          <a:p>
            <a:pPr marL="342900" indent="-342900">
              <a:lnSpc>
                <a:spcPct val="150000"/>
              </a:lnSpc>
              <a:spcBef>
                <a:spcPct val="20000"/>
              </a:spcBef>
              <a:buClr>
                <a:schemeClr val="bg2"/>
              </a:buClr>
              <a:buSzPct val="75000"/>
              <a:buFont typeface="Wingdings" pitchFamily="2" charset="2"/>
              <a:buChar char="n"/>
            </a:pPr>
            <a:endParaRPr lang="zh-CN" altLang="en-US" sz="2400" dirty="0"/>
          </a:p>
        </p:txBody>
      </p:sp>
      <p:sp>
        <p:nvSpPr>
          <p:cNvPr id="5" name="标题 4"/>
          <p:cNvSpPr>
            <a:spLocks noGrp="1"/>
          </p:cNvSpPr>
          <p:nvPr>
            <p:ph type="title"/>
          </p:nvPr>
        </p:nvSpPr>
        <p:spPr/>
        <p:txBody>
          <a:bodyPr/>
          <a:lstStyle/>
          <a:p>
            <a:r>
              <a:rPr lang="zh-CN" altLang="en-US" sz="3600" dirty="0" smtClean="0">
                <a:latin typeface="Verdana" pitchFamily="34" charset="0"/>
              </a:rPr>
              <a:t>程序 </a:t>
            </a:r>
            <a:r>
              <a:rPr lang="en-US" altLang="zh-CN" sz="3600" dirty="0" smtClean="0">
                <a:latin typeface="Verdana" pitchFamily="34" charset="0"/>
                <a:ea typeface=""/>
                <a:cs typeface=""/>
              </a:rPr>
              <a:t>(Program)</a:t>
            </a:r>
            <a:r>
              <a:rPr lang="zh-CN" altLang="en-US" sz="3600" dirty="0" smtClean="0">
                <a:latin typeface="Verdana" pitchFamily="34" charset="0"/>
              </a:rPr>
              <a:t>与算法区别和联系</a:t>
            </a:r>
            <a:endParaRPr lang="en-US" altLang="zh-CN" sz="3600" dirty="0">
              <a:latin typeface="Verdana" pitchFamily="34" charset="0"/>
              <a:ea typeface=""/>
              <a:cs typeface=""/>
            </a:endParaRPr>
          </a:p>
        </p:txBody>
      </p:sp>
      <p:sp>
        <p:nvSpPr>
          <p:cNvPr id="6" name="内容占位符 5"/>
          <p:cNvSpPr>
            <a:spLocks noGrp="1"/>
          </p:cNvSpPr>
          <p:nvPr>
            <p:ph sz="quarter" idx="1"/>
          </p:nvPr>
        </p:nvSpPr>
        <p:spPr>
          <a:xfrm>
            <a:off x="714348" y="1571612"/>
            <a:ext cx="7772400" cy="4572000"/>
          </a:xfrm>
        </p:spPr>
        <p:txBody>
          <a:bodyPr>
            <a:normAutofit/>
          </a:bodyPr>
          <a:lstStyle/>
          <a:p>
            <a:pPr marL="342900" indent="-342900">
              <a:lnSpc>
                <a:spcPts val="3520"/>
              </a:lnSpc>
              <a:spcBef>
                <a:spcPts val="600"/>
              </a:spcBef>
              <a:buClr>
                <a:srgbClr val="FF0000"/>
              </a:buClr>
              <a:buSzPct val="100000"/>
            </a:pPr>
            <a:r>
              <a:rPr lang="zh-CN" altLang="en-US" dirty="0" smtClean="0"/>
              <a:t>程序是算法用某种程序设计语言的具体实现。</a:t>
            </a:r>
            <a:endParaRPr lang="en-US" altLang="zh-CN" dirty="0" smtClean="0"/>
          </a:p>
          <a:p>
            <a:pPr marL="342900" lvl="1" indent="-342900">
              <a:lnSpc>
                <a:spcPts val="3520"/>
              </a:lnSpc>
              <a:spcBef>
                <a:spcPts val="600"/>
              </a:spcBef>
              <a:buClr>
                <a:srgbClr val="FF0000"/>
              </a:buClr>
              <a:buSzPct val="100000"/>
              <a:buFont typeface="Wingdings" pitchFamily="2" charset="2"/>
              <a:buChar char="p"/>
            </a:pPr>
            <a:r>
              <a:rPr lang="zh-CN" altLang="en-US" b="1" dirty="0"/>
              <a:t>程序中的指令必须是机器可执行的，而算法中的指令则无此限制。</a:t>
            </a:r>
          </a:p>
          <a:p>
            <a:pPr marL="342900" indent="-342900">
              <a:lnSpc>
                <a:spcPts val="3520"/>
              </a:lnSpc>
              <a:spcBef>
                <a:spcPts val="600"/>
              </a:spcBef>
              <a:buClr>
                <a:srgbClr val="FF0000"/>
              </a:buClr>
              <a:buSzPct val="100000"/>
            </a:pPr>
            <a:r>
              <a:rPr lang="zh-CN" altLang="en-US" dirty="0" smtClean="0"/>
              <a:t>程序可以不满足算法的性质</a:t>
            </a:r>
            <a:r>
              <a:rPr lang="en-US" altLang="zh-CN" dirty="0" smtClean="0"/>
              <a:t>(4)</a:t>
            </a:r>
            <a:r>
              <a:rPr lang="zh-CN" altLang="en-US" dirty="0" smtClean="0"/>
              <a:t>。</a:t>
            </a:r>
          </a:p>
          <a:p>
            <a:pPr marL="617538" lvl="1" indent="-342900">
              <a:lnSpc>
                <a:spcPts val="3520"/>
              </a:lnSpc>
              <a:spcBef>
                <a:spcPts val="600"/>
              </a:spcBef>
              <a:buClr>
                <a:srgbClr val="FF0000"/>
              </a:buClr>
              <a:buSzPct val="100000"/>
            </a:pPr>
            <a:r>
              <a:rPr lang="zh-CN" altLang="en-US" sz="2400" dirty="0" smtClean="0"/>
              <a:t>例如操作系统，是一个在无限循环中执行的程序，因而不是一个算法。</a:t>
            </a:r>
          </a:p>
          <a:p>
            <a:pPr marL="617538" lvl="1" indent="-342900">
              <a:lnSpc>
                <a:spcPts val="3520"/>
              </a:lnSpc>
              <a:spcBef>
                <a:spcPts val="600"/>
              </a:spcBef>
              <a:buClr>
                <a:srgbClr val="FF0000"/>
              </a:buClr>
              <a:buSzPct val="100000"/>
            </a:pPr>
            <a:r>
              <a:rPr lang="zh-CN" altLang="en-US" sz="2400" dirty="0" smtClean="0"/>
              <a:t>操作系统的各种任务可看成是单独的问题，每一个问题由操作系统中的一个子程序通过特定的算法来实现。该子程序得到输出结果后便终止。</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84997"/>
                                        </p:tgtEl>
                                        <p:attrNameLst>
                                          <p:attrName>style.visibility</p:attrName>
                                        </p:attrNameLst>
                                      </p:cBhvr>
                                      <p:to>
                                        <p:strVal val="visible"/>
                                      </p:to>
                                    </p:set>
                                    <p:animEffect transition="in" filter="box(in)">
                                      <p:cBhvr>
                                        <p:cTn id="7" dur="500"/>
                                        <p:tgtEl>
                                          <p:spTgt spid="849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nodePh="1">
                                  <p:stCondLst>
                                    <p:cond delay="0"/>
                                  </p:stCondLst>
                                  <p:endCondLst>
                                    <p:cond evt="begin" delay="0">
                                      <p:tn val="10"/>
                                    </p:cond>
                                  </p:endCondLst>
                                  <p:childTnLst>
                                    <p:set>
                                      <p:cBhvr>
                                        <p:cTn id="11" dur="1" fill="hold">
                                          <p:stCondLst>
                                            <p:cond delay="0"/>
                                          </p:stCondLst>
                                        </p:cTn>
                                        <p:tgtEl>
                                          <p:spTgt spid="84998">
                                            <p:txEl>
                                              <p:pRg st="0" end="0"/>
                                            </p:txEl>
                                          </p:spTgt>
                                        </p:tgtEl>
                                        <p:attrNameLst>
                                          <p:attrName>style.visibility</p:attrName>
                                        </p:attrNameLst>
                                      </p:cBhvr>
                                      <p:to>
                                        <p:strVal val="visible"/>
                                      </p:to>
                                    </p:set>
                                    <p:animEffect transition="in" filter="box(out)">
                                      <p:cBhvr>
                                        <p:cTn id="12" dur="500"/>
                                        <p:tgtEl>
                                          <p:spTgt spid="849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utoUpdateAnimBg="0"/>
      <p:bldP spid="8499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8"/>
          <p:cNvGrpSpPr>
            <a:grpSpLocks/>
          </p:cNvGrpSpPr>
          <p:nvPr/>
        </p:nvGrpSpPr>
        <p:grpSpPr bwMode="auto">
          <a:xfrm>
            <a:off x="1214414" y="1357298"/>
            <a:ext cx="7732713" cy="5113337"/>
            <a:chOff x="791" y="1077"/>
            <a:chExt cx="4871" cy="4673"/>
          </a:xfrm>
        </p:grpSpPr>
        <p:sp>
          <p:nvSpPr>
            <p:cNvPr id="3" name="Rectangle 10"/>
            <p:cNvSpPr>
              <a:spLocks noChangeArrowheads="1"/>
            </p:cNvSpPr>
            <p:nvPr/>
          </p:nvSpPr>
          <p:spPr bwMode="auto">
            <a:xfrm>
              <a:off x="2469" y="4038"/>
              <a:ext cx="1134" cy="396"/>
            </a:xfrm>
            <a:prstGeom prst="rect">
              <a:avLst/>
            </a:prstGeom>
            <a:solidFill>
              <a:schemeClr val="bg1"/>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3907F1"/>
                  </a:solidFill>
                  <a:effectLst/>
                  <a:latin typeface="Arial" pitchFamily="34" charset="0"/>
                  <a:ea typeface="宋体" pitchFamily="2" charset="-122"/>
                  <a:cs typeface="宋体" pitchFamily="2" charset="-122"/>
                </a:rPr>
                <a:t>证明正确性</a:t>
              </a:r>
            </a:p>
          </p:txBody>
        </p:sp>
        <p:sp>
          <p:nvSpPr>
            <p:cNvPr id="4" name="Rectangle 11"/>
            <p:cNvSpPr>
              <a:spLocks noChangeArrowheads="1"/>
            </p:cNvSpPr>
            <p:nvPr/>
          </p:nvSpPr>
          <p:spPr bwMode="auto">
            <a:xfrm>
              <a:off x="2469" y="4696"/>
              <a:ext cx="1134" cy="396"/>
            </a:xfrm>
            <a:prstGeom prst="rect">
              <a:avLst/>
            </a:prstGeom>
            <a:solidFill>
              <a:schemeClr val="bg1"/>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3907F1"/>
                  </a:solidFill>
                  <a:effectLst/>
                  <a:latin typeface="Arial" pitchFamily="34" charset="0"/>
                  <a:ea typeface="宋体" pitchFamily="2" charset="-122"/>
                  <a:cs typeface="宋体" pitchFamily="2" charset="-122"/>
                </a:rPr>
                <a:t>分析算法</a:t>
              </a:r>
            </a:p>
          </p:txBody>
        </p:sp>
        <p:sp>
          <p:nvSpPr>
            <p:cNvPr id="5" name="Rectangle 12"/>
            <p:cNvSpPr>
              <a:spLocks noChangeArrowheads="1"/>
            </p:cNvSpPr>
            <p:nvPr/>
          </p:nvSpPr>
          <p:spPr bwMode="auto">
            <a:xfrm>
              <a:off x="2469" y="5354"/>
              <a:ext cx="1134" cy="396"/>
            </a:xfrm>
            <a:prstGeom prst="rect">
              <a:avLst/>
            </a:prstGeom>
            <a:solidFill>
              <a:schemeClr val="bg1"/>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3907F1"/>
                  </a:solidFill>
                  <a:effectLst/>
                  <a:latin typeface="Arial" pitchFamily="34" charset="0"/>
                  <a:ea typeface="宋体" pitchFamily="2" charset="-122"/>
                  <a:cs typeface="宋体" pitchFamily="2" charset="-122"/>
                </a:rPr>
                <a:t>设计程序</a:t>
              </a:r>
            </a:p>
          </p:txBody>
        </p:sp>
      </p:grpSp>
      <p:sp>
        <p:nvSpPr>
          <p:cNvPr id="1031" name="Oval 13"/>
          <p:cNvSpPr>
            <a:spLocks noChangeArrowheads="1"/>
          </p:cNvSpPr>
          <p:nvPr/>
        </p:nvSpPr>
        <p:spPr bwMode="auto">
          <a:xfrm>
            <a:off x="3708400" y="1700213"/>
            <a:ext cx="2016125" cy="431800"/>
          </a:xfrm>
          <a:prstGeom prst="ellipse">
            <a:avLst/>
          </a:prstGeom>
          <a:solidFill>
            <a:schemeClr val="bg1"/>
          </a:solidFill>
          <a:ln w="25400">
            <a:solidFill>
              <a:srgbClr val="008000"/>
            </a:solidFill>
            <a:round/>
            <a:headEnd/>
            <a:tailEnd/>
          </a:ln>
        </p:spPr>
        <p:txBody>
          <a:bodyPr wrap="none" anchor="ctr"/>
          <a:lstStyle/>
          <a:p>
            <a:pPr algn="ctr"/>
            <a:r>
              <a:rPr kumimoji="1" lang="zh-CN" altLang="en-US" sz="2000" dirty="0"/>
              <a:t>理解问题</a:t>
            </a:r>
          </a:p>
        </p:txBody>
      </p:sp>
      <p:sp>
        <p:nvSpPr>
          <p:cNvPr id="1032" name="Oval 14"/>
          <p:cNvSpPr>
            <a:spLocks noChangeArrowheads="1"/>
          </p:cNvSpPr>
          <p:nvPr/>
        </p:nvSpPr>
        <p:spPr bwMode="auto">
          <a:xfrm>
            <a:off x="3132138" y="2349500"/>
            <a:ext cx="3095625" cy="1223963"/>
          </a:xfrm>
          <a:prstGeom prst="ellipse">
            <a:avLst/>
          </a:prstGeom>
          <a:solidFill>
            <a:schemeClr val="bg1"/>
          </a:solidFill>
          <a:ln w="25400">
            <a:solidFill>
              <a:srgbClr val="008000"/>
            </a:solidFill>
            <a:round/>
            <a:headEnd/>
            <a:tailEnd/>
          </a:ln>
        </p:spPr>
        <p:txBody>
          <a:bodyPr wrap="none" anchor="ctr"/>
          <a:lstStyle/>
          <a:p>
            <a:pPr algn="ctr"/>
            <a:r>
              <a:rPr kumimoji="1" lang="zh-CN" altLang="en-US" sz="2000" dirty="0"/>
              <a:t>精确解或近似解</a:t>
            </a:r>
          </a:p>
          <a:p>
            <a:pPr algn="ctr"/>
            <a:r>
              <a:rPr kumimoji="1" lang="zh-CN" altLang="en-US" sz="2000" dirty="0"/>
              <a:t>选择数据结构</a:t>
            </a:r>
          </a:p>
          <a:p>
            <a:pPr algn="ctr"/>
            <a:r>
              <a:rPr kumimoji="1" lang="zh-CN" altLang="en-US" sz="2000" dirty="0"/>
              <a:t>算法设计策略</a:t>
            </a:r>
          </a:p>
        </p:txBody>
      </p:sp>
      <p:sp>
        <p:nvSpPr>
          <p:cNvPr id="1033" name="Rectangle 15"/>
          <p:cNvSpPr>
            <a:spLocks noChangeArrowheads="1"/>
          </p:cNvSpPr>
          <p:nvPr/>
        </p:nvSpPr>
        <p:spPr bwMode="auto">
          <a:xfrm>
            <a:off x="3851275" y="3860800"/>
            <a:ext cx="1800225" cy="433388"/>
          </a:xfrm>
          <a:prstGeom prst="rect">
            <a:avLst/>
          </a:prstGeom>
          <a:solidFill>
            <a:schemeClr val="bg1"/>
          </a:solidFill>
          <a:ln w="25400">
            <a:solidFill>
              <a:srgbClr val="008000"/>
            </a:solidFill>
            <a:miter lim="800000"/>
            <a:headEnd/>
            <a:tailEnd/>
          </a:ln>
        </p:spPr>
        <p:txBody>
          <a:bodyPr wrap="none" anchor="ctr"/>
          <a:lstStyle/>
          <a:p>
            <a:pPr algn="ctr"/>
            <a:r>
              <a:rPr kumimoji="1" lang="zh-CN" altLang="en-US" sz="2000" dirty="0"/>
              <a:t>设计算法</a:t>
            </a:r>
          </a:p>
        </p:txBody>
      </p:sp>
      <p:sp>
        <p:nvSpPr>
          <p:cNvPr id="1034" name="Line 16"/>
          <p:cNvSpPr>
            <a:spLocks noChangeShapeType="1"/>
          </p:cNvSpPr>
          <p:nvPr/>
        </p:nvSpPr>
        <p:spPr bwMode="auto">
          <a:xfrm>
            <a:off x="4716463" y="2133600"/>
            <a:ext cx="0" cy="215900"/>
          </a:xfrm>
          <a:prstGeom prst="line">
            <a:avLst/>
          </a:prstGeom>
          <a:noFill/>
          <a:ln w="28575">
            <a:solidFill>
              <a:schemeClr val="tx1"/>
            </a:solidFill>
            <a:round/>
            <a:headEnd/>
            <a:tailEnd type="triangle" w="med" len="med"/>
          </a:ln>
        </p:spPr>
        <p:txBody>
          <a:bodyPr wrap="none"/>
          <a:lstStyle/>
          <a:p>
            <a:endParaRPr lang="zh-CN" altLang="en-US"/>
          </a:p>
        </p:txBody>
      </p:sp>
      <p:sp>
        <p:nvSpPr>
          <p:cNvPr id="1035" name="Line 17"/>
          <p:cNvSpPr>
            <a:spLocks noChangeShapeType="1"/>
          </p:cNvSpPr>
          <p:nvPr/>
        </p:nvSpPr>
        <p:spPr bwMode="auto">
          <a:xfrm>
            <a:off x="4716463" y="4292600"/>
            <a:ext cx="0" cy="288925"/>
          </a:xfrm>
          <a:prstGeom prst="line">
            <a:avLst/>
          </a:prstGeom>
          <a:noFill/>
          <a:ln w="28575">
            <a:solidFill>
              <a:schemeClr val="tx1"/>
            </a:solidFill>
            <a:round/>
            <a:headEnd/>
            <a:tailEnd type="triangle" w="med" len="med"/>
          </a:ln>
        </p:spPr>
        <p:txBody>
          <a:bodyPr wrap="none"/>
          <a:lstStyle/>
          <a:p>
            <a:endParaRPr lang="zh-CN" altLang="en-US"/>
          </a:p>
        </p:txBody>
      </p:sp>
      <p:sp>
        <p:nvSpPr>
          <p:cNvPr id="1036" name="Line 18"/>
          <p:cNvSpPr>
            <a:spLocks noChangeShapeType="1"/>
          </p:cNvSpPr>
          <p:nvPr/>
        </p:nvSpPr>
        <p:spPr bwMode="auto">
          <a:xfrm>
            <a:off x="4716463" y="3573463"/>
            <a:ext cx="0" cy="287337"/>
          </a:xfrm>
          <a:prstGeom prst="line">
            <a:avLst/>
          </a:prstGeom>
          <a:noFill/>
          <a:ln w="28575">
            <a:solidFill>
              <a:schemeClr val="tx1"/>
            </a:solidFill>
            <a:round/>
            <a:headEnd/>
            <a:tailEnd type="triangle" w="med" len="med"/>
          </a:ln>
        </p:spPr>
        <p:txBody>
          <a:bodyPr wrap="none"/>
          <a:lstStyle/>
          <a:p>
            <a:endParaRPr lang="zh-CN" altLang="en-US"/>
          </a:p>
        </p:txBody>
      </p:sp>
      <p:sp>
        <p:nvSpPr>
          <p:cNvPr id="1037" name="Line 19"/>
          <p:cNvSpPr>
            <a:spLocks noChangeShapeType="1"/>
          </p:cNvSpPr>
          <p:nvPr/>
        </p:nvSpPr>
        <p:spPr bwMode="auto">
          <a:xfrm>
            <a:off x="4716463" y="5013325"/>
            <a:ext cx="0" cy="287338"/>
          </a:xfrm>
          <a:prstGeom prst="line">
            <a:avLst/>
          </a:prstGeom>
          <a:noFill/>
          <a:ln w="28575">
            <a:solidFill>
              <a:schemeClr val="tx1"/>
            </a:solidFill>
            <a:round/>
            <a:headEnd/>
            <a:tailEnd type="triangle" w="med" len="med"/>
          </a:ln>
        </p:spPr>
        <p:txBody>
          <a:bodyPr wrap="none"/>
          <a:lstStyle/>
          <a:p>
            <a:endParaRPr lang="zh-CN" altLang="en-US"/>
          </a:p>
        </p:txBody>
      </p:sp>
      <p:sp>
        <p:nvSpPr>
          <p:cNvPr id="1038" name="Line 20"/>
          <p:cNvSpPr>
            <a:spLocks noChangeShapeType="1"/>
          </p:cNvSpPr>
          <p:nvPr/>
        </p:nvSpPr>
        <p:spPr bwMode="auto">
          <a:xfrm>
            <a:off x="4716463" y="5734050"/>
            <a:ext cx="0" cy="287338"/>
          </a:xfrm>
          <a:prstGeom prst="line">
            <a:avLst/>
          </a:prstGeom>
          <a:noFill/>
          <a:ln w="28575">
            <a:solidFill>
              <a:schemeClr val="tx1"/>
            </a:solidFill>
            <a:round/>
            <a:headEnd/>
            <a:tailEnd type="triangle" w="med" len="med"/>
          </a:ln>
        </p:spPr>
        <p:txBody>
          <a:bodyPr wrap="none"/>
          <a:lstStyle/>
          <a:p>
            <a:endParaRPr lang="zh-CN" altLang="en-US"/>
          </a:p>
        </p:txBody>
      </p:sp>
      <p:sp>
        <p:nvSpPr>
          <p:cNvPr id="1039" name="Line 21"/>
          <p:cNvSpPr>
            <a:spLocks noChangeShapeType="1"/>
          </p:cNvSpPr>
          <p:nvPr/>
        </p:nvSpPr>
        <p:spPr bwMode="auto">
          <a:xfrm flipH="1">
            <a:off x="2627313" y="2997200"/>
            <a:ext cx="504825" cy="0"/>
          </a:xfrm>
          <a:prstGeom prst="line">
            <a:avLst/>
          </a:prstGeom>
          <a:noFill/>
          <a:ln w="28575">
            <a:solidFill>
              <a:schemeClr val="tx1"/>
            </a:solidFill>
            <a:round/>
            <a:headEnd type="triangle" w="med" len="med"/>
            <a:tailEnd/>
          </a:ln>
        </p:spPr>
        <p:txBody>
          <a:bodyPr wrap="none"/>
          <a:lstStyle/>
          <a:p>
            <a:endParaRPr lang="zh-CN" altLang="en-US"/>
          </a:p>
        </p:txBody>
      </p:sp>
      <p:sp>
        <p:nvSpPr>
          <p:cNvPr id="1040" name="Line 22"/>
          <p:cNvSpPr>
            <a:spLocks noChangeShapeType="1"/>
          </p:cNvSpPr>
          <p:nvPr/>
        </p:nvSpPr>
        <p:spPr bwMode="auto">
          <a:xfrm>
            <a:off x="6227763" y="2924175"/>
            <a:ext cx="431800" cy="0"/>
          </a:xfrm>
          <a:prstGeom prst="line">
            <a:avLst/>
          </a:prstGeom>
          <a:noFill/>
          <a:ln w="28575">
            <a:solidFill>
              <a:schemeClr val="tx1"/>
            </a:solidFill>
            <a:round/>
            <a:headEnd type="triangle" w="med" len="med"/>
            <a:tailEnd/>
          </a:ln>
        </p:spPr>
        <p:txBody>
          <a:bodyPr wrap="none"/>
          <a:lstStyle/>
          <a:p>
            <a:endParaRPr lang="zh-CN" altLang="en-US"/>
          </a:p>
        </p:txBody>
      </p:sp>
      <p:sp>
        <p:nvSpPr>
          <p:cNvPr id="1041" name="Line 23"/>
          <p:cNvSpPr>
            <a:spLocks noChangeShapeType="1"/>
          </p:cNvSpPr>
          <p:nvPr/>
        </p:nvSpPr>
        <p:spPr bwMode="auto">
          <a:xfrm>
            <a:off x="2627313" y="2997200"/>
            <a:ext cx="0" cy="1008063"/>
          </a:xfrm>
          <a:prstGeom prst="line">
            <a:avLst/>
          </a:prstGeom>
          <a:noFill/>
          <a:ln w="28575">
            <a:solidFill>
              <a:schemeClr val="tx1"/>
            </a:solidFill>
            <a:round/>
            <a:headEnd/>
            <a:tailEnd/>
          </a:ln>
        </p:spPr>
        <p:txBody>
          <a:bodyPr wrap="none"/>
          <a:lstStyle/>
          <a:p>
            <a:endParaRPr lang="zh-CN" altLang="en-US"/>
          </a:p>
        </p:txBody>
      </p:sp>
      <p:sp>
        <p:nvSpPr>
          <p:cNvPr id="1042" name="Line 24"/>
          <p:cNvSpPr>
            <a:spLocks noChangeShapeType="1"/>
          </p:cNvSpPr>
          <p:nvPr/>
        </p:nvSpPr>
        <p:spPr bwMode="auto">
          <a:xfrm>
            <a:off x="2627313" y="4005263"/>
            <a:ext cx="1223962" cy="0"/>
          </a:xfrm>
          <a:prstGeom prst="line">
            <a:avLst/>
          </a:prstGeom>
          <a:noFill/>
          <a:ln w="28575">
            <a:solidFill>
              <a:schemeClr val="tx1"/>
            </a:solidFill>
            <a:round/>
            <a:headEnd/>
            <a:tailEnd/>
          </a:ln>
        </p:spPr>
        <p:txBody>
          <a:bodyPr wrap="none"/>
          <a:lstStyle/>
          <a:p>
            <a:endParaRPr lang="zh-CN" altLang="en-US"/>
          </a:p>
        </p:txBody>
      </p:sp>
      <p:sp>
        <p:nvSpPr>
          <p:cNvPr id="1043" name="Line 25"/>
          <p:cNvSpPr>
            <a:spLocks noChangeShapeType="1"/>
          </p:cNvSpPr>
          <p:nvPr/>
        </p:nvSpPr>
        <p:spPr bwMode="auto">
          <a:xfrm>
            <a:off x="6659563" y="2924175"/>
            <a:ext cx="0" cy="1081088"/>
          </a:xfrm>
          <a:prstGeom prst="line">
            <a:avLst/>
          </a:prstGeom>
          <a:noFill/>
          <a:ln w="28575">
            <a:solidFill>
              <a:schemeClr val="tx1"/>
            </a:solidFill>
            <a:round/>
            <a:headEnd/>
            <a:tailEnd/>
          </a:ln>
        </p:spPr>
        <p:txBody>
          <a:bodyPr wrap="none"/>
          <a:lstStyle/>
          <a:p>
            <a:endParaRPr lang="zh-CN" altLang="en-US"/>
          </a:p>
        </p:txBody>
      </p:sp>
      <p:sp>
        <p:nvSpPr>
          <p:cNvPr id="1044" name="Line 26"/>
          <p:cNvSpPr>
            <a:spLocks noChangeShapeType="1"/>
          </p:cNvSpPr>
          <p:nvPr/>
        </p:nvSpPr>
        <p:spPr bwMode="auto">
          <a:xfrm flipH="1">
            <a:off x="5651500" y="4005263"/>
            <a:ext cx="1008063" cy="0"/>
          </a:xfrm>
          <a:prstGeom prst="line">
            <a:avLst/>
          </a:prstGeom>
          <a:noFill/>
          <a:ln w="28575">
            <a:solidFill>
              <a:schemeClr val="tx1"/>
            </a:solidFill>
            <a:round/>
            <a:headEnd/>
            <a:tailEnd/>
          </a:ln>
        </p:spPr>
        <p:txBody>
          <a:bodyPr wrap="none"/>
          <a:lstStyle/>
          <a:p>
            <a:endParaRPr lang="zh-CN" altLang="en-US"/>
          </a:p>
        </p:txBody>
      </p:sp>
      <p:sp>
        <p:nvSpPr>
          <p:cNvPr id="1045" name="Line 27"/>
          <p:cNvSpPr>
            <a:spLocks noChangeShapeType="1"/>
          </p:cNvSpPr>
          <p:nvPr/>
        </p:nvSpPr>
        <p:spPr bwMode="auto">
          <a:xfrm>
            <a:off x="5651500" y="5516563"/>
            <a:ext cx="504825" cy="0"/>
          </a:xfrm>
          <a:prstGeom prst="line">
            <a:avLst/>
          </a:prstGeom>
          <a:noFill/>
          <a:ln w="28575">
            <a:solidFill>
              <a:schemeClr val="tx1"/>
            </a:solidFill>
            <a:round/>
            <a:headEnd/>
            <a:tailEnd/>
          </a:ln>
        </p:spPr>
        <p:txBody>
          <a:bodyPr wrap="none"/>
          <a:lstStyle/>
          <a:p>
            <a:endParaRPr lang="zh-CN" altLang="en-US"/>
          </a:p>
        </p:txBody>
      </p:sp>
      <p:sp>
        <p:nvSpPr>
          <p:cNvPr id="1046" name="Line 28"/>
          <p:cNvSpPr>
            <a:spLocks noChangeShapeType="1"/>
          </p:cNvSpPr>
          <p:nvPr/>
        </p:nvSpPr>
        <p:spPr bwMode="auto">
          <a:xfrm flipV="1">
            <a:off x="6156325" y="4005263"/>
            <a:ext cx="0" cy="1511300"/>
          </a:xfrm>
          <a:prstGeom prst="line">
            <a:avLst/>
          </a:prstGeom>
          <a:noFill/>
          <a:ln w="28575">
            <a:solidFill>
              <a:schemeClr val="tx1"/>
            </a:solidFill>
            <a:round/>
            <a:headEnd/>
            <a:tailEnd type="triangle" w="med" len="med"/>
          </a:ln>
        </p:spPr>
        <p:txBody>
          <a:bodyPr wrap="none"/>
          <a:lstStyle/>
          <a:p>
            <a:endParaRPr lang="zh-CN" altLang="en-US"/>
          </a:p>
        </p:txBody>
      </p:sp>
      <p:sp>
        <p:nvSpPr>
          <p:cNvPr id="1047" name="Line 29"/>
          <p:cNvSpPr>
            <a:spLocks noChangeShapeType="1"/>
          </p:cNvSpPr>
          <p:nvPr/>
        </p:nvSpPr>
        <p:spPr bwMode="auto">
          <a:xfrm>
            <a:off x="3132138" y="4005263"/>
            <a:ext cx="0" cy="792162"/>
          </a:xfrm>
          <a:prstGeom prst="line">
            <a:avLst/>
          </a:prstGeom>
          <a:noFill/>
          <a:ln w="28575">
            <a:solidFill>
              <a:schemeClr val="tx1"/>
            </a:solidFill>
            <a:round/>
            <a:headEnd type="triangle" w="med" len="med"/>
            <a:tailEnd/>
          </a:ln>
        </p:spPr>
        <p:txBody>
          <a:bodyPr wrap="none"/>
          <a:lstStyle/>
          <a:p>
            <a:endParaRPr lang="zh-CN" altLang="en-US"/>
          </a:p>
        </p:txBody>
      </p:sp>
      <p:sp>
        <p:nvSpPr>
          <p:cNvPr id="1048" name="Line 30"/>
          <p:cNvSpPr>
            <a:spLocks noChangeShapeType="1"/>
          </p:cNvSpPr>
          <p:nvPr/>
        </p:nvSpPr>
        <p:spPr bwMode="auto">
          <a:xfrm>
            <a:off x="3132138" y="4797425"/>
            <a:ext cx="719137" cy="0"/>
          </a:xfrm>
          <a:prstGeom prst="line">
            <a:avLst/>
          </a:prstGeom>
          <a:noFill/>
          <a:ln w="28575">
            <a:solidFill>
              <a:schemeClr val="tx1"/>
            </a:solidFill>
            <a:round/>
            <a:headEnd/>
            <a:tailEnd/>
          </a:ln>
        </p:spPr>
        <p:txBody>
          <a:bodyPr wrap="none"/>
          <a:lstStyle/>
          <a:p>
            <a:endParaRPr lang="zh-CN" altLang="en-US"/>
          </a:p>
        </p:txBody>
      </p:sp>
      <p:sp>
        <p:nvSpPr>
          <p:cNvPr id="1049" name="Rectangle 31"/>
          <p:cNvSpPr>
            <a:spLocks noChangeArrowheads="1"/>
          </p:cNvSpPr>
          <p:nvPr/>
        </p:nvSpPr>
        <p:spPr bwMode="auto">
          <a:xfrm>
            <a:off x="457200" y="762000"/>
            <a:ext cx="8229600" cy="1143000"/>
          </a:xfrm>
          <a:prstGeom prst="rect">
            <a:avLst/>
          </a:prstGeom>
          <a:noFill/>
          <a:ln w="9525">
            <a:noFill/>
            <a:miter lim="800000"/>
            <a:headEnd/>
            <a:tailEnd/>
          </a:ln>
        </p:spPr>
        <p:txBody>
          <a:bodyPr anchor="ctr"/>
          <a:lstStyle/>
          <a:p>
            <a:r>
              <a:rPr lang="zh-CN" altLang="en-US" sz="2800">
                <a:solidFill>
                  <a:srgbClr val="0000FF"/>
                </a:solidFill>
              </a:rPr>
              <a:t>问题求解</a:t>
            </a:r>
            <a:r>
              <a:rPr lang="en-US" altLang="zh-CN" sz="2800">
                <a:solidFill>
                  <a:srgbClr val="0000FF"/>
                </a:solidFill>
              </a:rPr>
              <a:t>(Problem Solving)</a:t>
            </a:r>
          </a:p>
        </p:txBody>
      </p:sp>
      <p:sp>
        <p:nvSpPr>
          <p:cNvPr id="87072" name="Rectangle 32"/>
          <p:cNvSpPr>
            <a:spLocks noChangeArrowheads="1"/>
          </p:cNvSpPr>
          <p:nvPr/>
        </p:nvSpPr>
        <p:spPr bwMode="auto">
          <a:xfrm>
            <a:off x="457200" y="228600"/>
            <a:ext cx="8229600" cy="914400"/>
          </a:xfrm>
          <a:prstGeom prst="rect">
            <a:avLst/>
          </a:prstGeom>
          <a:noFill/>
          <a:ln w="9525">
            <a:noFill/>
            <a:miter lim="800000"/>
            <a:headEnd/>
            <a:tailEnd/>
          </a:ln>
          <a:effectLst/>
        </p:spPr>
        <p:txBody>
          <a:bodyPr anchor="ctr"/>
          <a:lstStyle/>
          <a:p>
            <a:pPr>
              <a:defRPr/>
            </a:pPr>
            <a:r>
              <a:rPr lang="en-US" altLang="zh-CN" sz="3600" b="0">
                <a:latin typeface="黑体" pitchFamily="2" charset="-122"/>
                <a:ea typeface="黑体" pitchFamily="2" charset="-122"/>
              </a:rPr>
              <a:t>1.1  </a:t>
            </a:r>
            <a:r>
              <a:rPr lang="zh-CN" altLang="en-US" sz="3600" b="0">
                <a:effectLst>
                  <a:outerShdw blurRad="38100" dist="38100" dir="2700000" algn="tl">
                    <a:srgbClr val="C0C0C0"/>
                  </a:outerShdw>
                </a:effectLst>
                <a:latin typeface="黑体" pitchFamily="2" charset="-122"/>
                <a:ea typeface="黑体" pitchFamily="2" charset="-122"/>
              </a:rPr>
              <a:t>算法与程序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wipe(up)">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wipe(up)">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wipe(up)">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wipe(up)">
                                      <p:cBhvr>
                                        <p:cTn id="22" dur="500"/>
                                        <p:tgtEl>
                                          <p:spTgt spid="10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wipe(up)">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42"/>
                                        </p:tgtEl>
                                        <p:attrNameLst>
                                          <p:attrName>style.visibility</p:attrName>
                                        </p:attrNameLst>
                                      </p:cBhvr>
                                      <p:to>
                                        <p:strVal val="visible"/>
                                      </p:to>
                                    </p:set>
                                    <p:animEffect transition="in" filter="wipe(right)">
                                      <p:cBhvr>
                                        <p:cTn id="32" dur="500"/>
                                        <p:tgtEl>
                                          <p:spTgt spid="1042"/>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041"/>
                                        </p:tgtEl>
                                        <p:attrNameLst>
                                          <p:attrName>style.visibility</p:attrName>
                                        </p:attrNameLst>
                                      </p:cBhvr>
                                      <p:to>
                                        <p:strVal val="visible"/>
                                      </p:to>
                                    </p:set>
                                    <p:animEffect transition="in" filter="wipe(down)">
                                      <p:cBhvr>
                                        <p:cTn id="36" dur="500"/>
                                        <p:tgtEl>
                                          <p:spTgt spid="104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039"/>
                                        </p:tgtEl>
                                        <p:attrNameLst>
                                          <p:attrName>style.visibility</p:attrName>
                                        </p:attrNameLst>
                                      </p:cBhvr>
                                      <p:to>
                                        <p:strVal val="visible"/>
                                      </p:to>
                                    </p:set>
                                    <p:animEffect transition="in" filter="wipe(left)">
                                      <p:cBhvr>
                                        <p:cTn id="40" dur="500"/>
                                        <p:tgtEl>
                                          <p:spTgt spid="10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44"/>
                                        </p:tgtEl>
                                        <p:attrNameLst>
                                          <p:attrName>style.visibility</p:attrName>
                                        </p:attrNameLst>
                                      </p:cBhvr>
                                      <p:to>
                                        <p:strVal val="visible"/>
                                      </p:to>
                                    </p:set>
                                    <p:animEffect transition="in" filter="wipe(left)">
                                      <p:cBhvr>
                                        <p:cTn id="45" dur="500"/>
                                        <p:tgtEl>
                                          <p:spTgt spid="1044"/>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043"/>
                                        </p:tgtEl>
                                        <p:attrNameLst>
                                          <p:attrName>style.visibility</p:attrName>
                                        </p:attrNameLst>
                                      </p:cBhvr>
                                      <p:to>
                                        <p:strVal val="visible"/>
                                      </p:to>
                                    </p:set>
                                    <p:animEffect transition="in" filter="wipe(down)">
                                      <p:cBhvr>
                                        <p:cTn id="49" dur="500"/>
                                        <p:tgtEl>
                                          <p:spTgt spid="1043"/>
                                        </p:tgtEl>
                                      </p:cBhvr>
                                    </p:animEffect>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1040"/>
                                        </p:tgtEl>
                                        <p:attrNameLst>
                                          <p:attrName>style.visibility</p:attrName>
                                        </p:attrNameLst>
                                      </p:cBhvr>
                                      <p:to>
                                        <p:strVal val="visible"/>
                                      </p:to>
                                    </p:set>
                                    <p:animEffect transition="in" filter="wipe(right)">
                                      <p:cBhvr>
                                        <p:cTn id="53" dur="500"/>
                                        <p:tgtEl>
                                          <p:spTgt spid="104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035"/>
                                        </p:tgtEl>
                                        <p:attrNameLst>
                                          <p:attrName>style.visibility</p:attrName>
                                        </p:attrNameLst>
                                      </p:cBhvr>
                                      <p:to>
                                        <p:strVal val="visible"/>
                                      </p:to>
                                    </p:set>
                                    <p:animEffect transition="in" filter="wipe(up)">
                                      <p:cBhvr>
                                        <p:cTn id="58" dur="500"/>
                                        <p:tgtEl>
                                          <p:spTgt spid="10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2000"/>
                                        <p:tgtEl>
                                          <p:spTgt spid="2"/>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037"/>
                                        </p:tgtEl>
                                        <p:attrNameLst>
                                          <p:attrName>style.visibility</p:attrName>
                                        </p:attrNameLst>
                                      </p:cBhvr>
                                      <p:to>
                                        <p:strVal val="visible"/>
                                      </p:to>
                                    </p:set>
                                    <p:animEffect transition="in" filter="wipe(up)">
                                      <p:cBhvr>
                                        <p:cTn id="66" dur="500"/>
                                        <p:tgtEl>
                                          <p:spTgt spid="103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038"/>
                                        </p:tgtEl>
                                        <p:attrNameLst>
                                          <p:attrName>style.visibility</p:attrName>
                                        </p:attrNameLst>
                                      </p:cBhvr>
                                      <p:to>
                                        <p:strVal val="visible"/>
                                      </p:to>
                                    </p:set>
                                    <p:animEffect transition="in" filter="wipe(up)">
                                      <p:cBhvr>
                                        <p:cTn id="69" dur="500"/>
                                        <p:tgtEl>
                                          <p:spTgt spid="103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048"/>
                                        </p:tgtEl>
                                        <p:attrNameLst>
                                          <p:attrName>style.visibility</p:attrName>
                                        </p:attrNameLst>
                                      </p:cBhvr>
                                      <p:to>
                                        <p:strVal val="visible"/>
                                      </p:to>
                                    </p:set>
                                    <p:animEffect transition="in" filter="wipe(down)">
                                      <p:cBhvr>
                                        <p:cTn id="74" dur="500"/>
                                        <p:tgtEl>
                                          <p:spTgt spid="104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047"/>
                                        </p:tgtEl>
                                        <p:attrNameLst>
                                          <p:attrName>style.visibility</p:attrName>
                                        </p:attrNameLst>
                                      </p:cBhvr>
                                      <p:to>
                                        <p:strVal val="visible"/>
                                      </p:to>
                                    </p:set>
                                    <p:animEffect transition="in" filter="wipe(down)">
                                      <p:cBhvr>
                                        <p:cTn id="77" dur="500"/>
                                        <p:tgtEl>
                                          <p:spTgt spid="10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45"/>
                                        </p:tgtEl>
                                        <p:attrNameLst>
                                          <p:attrName>style.visibility</p:attrName>
                                        </p:attrNameLst>
                                      </p:cBhvr>
                                      <p:to>
                                        <p:strVal val="visible"/>
                                      </p:to>
                                    </p:set>
                                    <p:animEffect transition="in" filter="wipe(down)">
                                      <p:cBhvr>
                                        <p:cTn id="82" dur="500"/>
                                        <p:tgtEl>
                                          <p:spTgt spid="1045"/>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46"/>
                                        </p:tgtEl>
                                        <p:attrNameLst>
                                          <p:attrName>style.visibility</p:attrName>
                                        </p:attrNameLst>
                                      </p:cBhvr>
                                      <p:to>
                                        <p:strVal val="visible"/>
                                      </p:to>
                                    </p:set>
                                    <p:animEffect transition="in" filter="wipe(down)">
                                      <p:cBhvr>
                                        <p:cTn id="85" dur="5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animBg="1"/>
      <p:bldP spid="1032" grpId="0" animBg="1"/>
      <p:bldP spid="1033" grpId="0" animBg="1"/>
      <p:bldP spid="1034" grpId="0" animBg="1"/>
      <p:bldP spid="1035" grpId="0" animBg="1"/>
      <p:bldP spid="1036" grpId="0" animBg="1"/>
      <p:bldP spid="1037" grpId="0" animBg="1"/>
      <p:bldP spid="1038" grpId="0" animBg="1"/>
      <p:bldP spid="1039" grpId="0" animBg="1"/>
      <p:bldP spid="1040" grpId="0" animBg="1"/>
      <p:bldP spid="1041" grpId="0" animBg="1"/>
      <p:bldP spid="1042" grpId="0" animBg="1"/>
      <p:bldP spid="1043" grpId="0" animBg="1"/>
      <p:bldP spid="1044" grpId="0" animBg="1"/>
      <p:bldP spid="1045" grpId="0" animBg="1"/>
      <p:bldP spid="1046" grpId="0" animBg="1"/>
      <p:bldP spid="1047" grpId="0" animBg="1"/>
      <p:bldP spid="10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2" charset="-122"/>
                <a:ea typeface="黑体" pitchFamily="2" charset="-122"/>
              </a:rPr>
              <a:t>1.2  </a:t>
            </a:r>
            <a:r>
              <a:rPr lang="zh-CN" altLang="en-US" dirty="0">
                <a:effectLst>
                  <a:outerShdw blurRad="38100" dist="38100" dir="2700000" algn="tl">
                    <a:srgbClr val="C0C0C0"/>
                  </a:outerShdw>
                </a:effectLst>
                <a:latin typeface="黑体" pitchFamily="2" charset="-122"/>
                <a:ea typeface="黑体" pitchFamily="2" charset="-122"/>
              </a:rPr>
              <a:t>算法复杂性</a:t>
            </a:r>
            <a:r>
              <a:rPr lang="zh-CN" altLang="en-US" dirty="0" smtClean="0">
                <a:effectLst>
                  <a:outerShdw blurRad="38100" dist="38100" dir="2700000" algn="tl">
                    <a:srgbClr val="C0C0C0"/>
                  </a:outerShdw>
                </a:effectLst>
                <a:latin typeface="黑体" pitchFamily="2" charset="-122"/>
                <a:ea typeface="黑体" pitchFamily="2" charset="-122"/>
              </a:rPr>
              <a:t>分析</a:t>
            </a:r>
            <a:endParaRPr lang="zh-CN" altLang="en-US" dirty="0"/>
          </a:p>
        </p:txBody>
      </p:sp>
      <p:sp>
        <p:nvSpPr>
          <p:cNvPr id="3" name="内容占位符 2"/>
          <p:cNvSpPr>
            <a:spLocks noGrp="1"/>
          </p:cNvSpPr>
          <p:nvPr>
            <p:ph sz="quarter" idx="1"/>
          </p:nvPr>
        </p:nvSpPr>
        <p:spPr>
          <a:xfrm>
            <a:off x="914400" y="1447800"/>
            <a:ext cx="8410128" cy="4572000"/>
          </a:xfrm>
        </p:spPr>
        <p:txBody>
          <a:bodyPr/>
          <a:lstStyle/>
          <a:p>
            <a:r>
              <a:rPr lang="zh-CN" altLang="en-US" dirty="0" smtClean="0"/>
              <a:t>正确性（</a:t>
            </a:r>
            <a:r>
              <a:rPr lang="en-US" altLang="zh-CN" dirty="0" smtClean="0"/>
              <a:t>correctness</a:t>
            </a:r>
            <a:r>
              <a:rPr lang="zh-CN" altLang="en-US" dirty="0" smtClean="0"/>
              <a:t>）</a:t>
            </a:r>
            <a:endParaRPr lang="en-US" altLang="zh-CN" dirty="0" smtClean="0"/>
          </a:p>
          <a:p>
            <a:r>
              <a:rPr lang="zh-CN" altLang="en-US" dirty="0" smtClean="0"/>
              <a:t>可读性（</a:t>
            </a:r>
            <a:r>
              <a:rPr lang="en-US" altLang="zh-CN" dirty="0" smtClean="0"/>
              <a:t>readability</a:t>
            </a:r>
            <a:r>
              <a:rPr lang="zh-CN" altLang="en-US" dirty="0" smtClean="0"/>
              <a:t>）</a:t>
            </a:r>
            <a:endParaRPr lang="en-US" altLang="zh-CN" dirty="0" smtClean="0"/>
          </a:p>
          <a:p>
            <a:r>
              <a:rPr lang="zh-CN" altLang="en-US" dirty="0"/>
              <a:t>健壮</a:t>
            </a:r>
            <a:r>
              <a:rPr lang="zh-CN" altLang="en-US" dirty="0" smtClean="0"/>
              <a:t>性（</a:t>
            </a:r>
            <a:r>
              <a:rPr lang="en-US" altLang="zh-CN" dirty="0" smtClean="0"/>
              <a:t>robustness</a:t>
            </a:r>
            <a:r>
              <a:rPr lang="zh-CN" altLang="en-US" dirty="0" smtClean="0"/>
              <a:t>）</a:t>
            </a:r>
            <a:endParaRPr lang="en-US" altLang="zh-CN" dirty="0" smtClean="0"/>
          </a:p>
          <a:p>
            <a:r>
              <a:rPr lang="zh-CN" altLang="en-US" dirty="0" smtClean="0"/>
              <a:t>效率和低存储量（</a:t>
            </a:r>
            <a:r>
              <a:rPr lang="en-US" altLang="zh-CN" dirty="0" smtClean="0"/>
              <a:t>time and space efficiency</a:t>
            </a:r>
            <a:r>
              <a:rPr lang="zh-CN" altLang="en-US" dirty="0" smtClean="0"/>
              <a:t>）</a:t>
            </a:r>
            <a:endParaRPr lang="en-US" altLang="zh-CN" dirty="0" smtClean="0"/>
          </a:p>
          <a:p>
            <a:pPr lvl="1"/>
            <a:r>
              <a:rPr lang="zh-CN" altLang="en-US" dirty="0" smtClean="0"/>
              <a:t>与问题规模紧密相关</a:t>
            </a:r>
            <a:endParaRPr lang="en-US" altLang="zh-CN" dirty="0" smtClean="0"/>
          </a:p>
          <a:p>
            <a:pPr lvl="1"/>
            <a:r>
              <a:rPr lang="zh-CN" altLang="en-US" dirty="0" smtClean="0"/>
              <a:t>效率和低存储量需求是对一个算法的复杂性进行衡量的标准</a:t>
            </a:r>
            <a:endParaRPr lang="en-US" altLang="zh-CN" dirty="0" smtClean="0"/>
          </a:p>
          <a:p>
            <a:pPr lvl="1"/>
            <a:endParaRPr lang="zh-CN" altLang="en-US" dirty="0"/>
          </a:p>
        </p:txBody>
      </p:sp>
    </p:spTree>
    <p:extLst>
      <p:ext uri="{BB962C8B-B14F-4D97-AF65-F5344CB8AC3E}">
        <p14:creationId xmlns:p14="http://schemas.microsoft.com/office/powerpoint/2010/main" val="1211655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071538" y="228600"/>
            <a:ext cx="7615262"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1.2  </a:t>
            </a:r>
            <a:r>
              <a:rPr lang="zh-CN" altLang="en-US" sz="3600" b="0" dirty="0">
                <a:effectLst>
                  <a:outerShdw blurRad="38100" dist="38100" dir="2700000" algn="tl">
                    <a:srgbClr val="C0C0C0"/>
                  </a:outerShdw>
                </a:effectLst>
                <a:latin typeface="黑体" pitchFamily="2" charset="-122"/>
                <a:ea typeface="黑体" pitchFamily="2" charset="-122"/>
              </a:rPr>
              <a:t>算法复杂性分析</a:t>
            </a:r>
          </a:p>
        </p:txBody>
      </p:sp>
      <p:sp>
        <p:nvSpPr>
          <p:cNvPr id="23555" name="Rectangle 3"/>
          <p:cNvSpPr>
            <a:spLocks noChangeArrowheads="1"/>
          </p:cNvSpPr>
          <p:nvPr/>
        </p:nvSpPr>
        <p:spPr bwMode="auto">
          <a:xfrm>
            <a:off x="464882" y="1484784"/>
            <a:ext cx="8229600" cy="4533900"/>
          </a:xfrm>
          <a:prstGeom prst="rect">
            <a:avLst/>
          </a:prstGeom>
          <a:noFill/>
          <a:ln w="9525">
            <a:noFill/>
            <a:miter lim="800000"/>
            <a:headEnd/>
            <a:tailEnd/>
          </a:ln>
        </p:spPr>
        <p:txBody>
          <a:bodyPr/>
          <a:lstStyle/>
          <a:p>
            <a:pPr marL="342900" indent="-342900">
              <a:lnSpc>
                <a:spcPct val="150000"/>
              </a:lnSpc>
              <a:spcBef>
                <a:spcPct val="20000"/>
              </a:spcBef>
              <a:buClr>
                <a:srgbClr val="FF0000"/>
              </a:buClr>
              <a:buSzPct val="91000"/>
              <a:buFont typeface="Wingdings" pitchFamily="2" charset="2"/>
              <a:buChar char="n"/>
            </a:pPr>
            <a:r>
              <a:rPr lang="zh-CN" altLang="en-US" sz="2800" dirty="0"/>
              <a:t>算法复杂性 </a:t>
            </a:r>
            <a:r>
              <a:rPr lang="en-US" altLang="zh-CN" sz="2800" dirty="0"/>
              <a:t>= </a:t>
            </a:r>
            <a:r>
              <a:rPr lang="zh-CN" altLang="en-US" sz="2800" dirty="0"/>
              <a:t>算法所需要的计算机资源</a:t>
            </a:r>
          </a:p>
          <a:p>
            <a:pPr marL="800100" lvl="1" indent="-342900">
              <a:lnSpc>
                <a:spcPct val="150000"/>
              </a:lnSpc>
              <a:spcBef>
                <a:spcPct val="20000"/>
              </a:spcBef>
              <a:buClr>
                <a:srgbClr val="FF0000"/>
              </a:buClr>
              <a:buSzPct val="75000"/>
              <a:buFont typeface="Wingdings" pitchFamily="2" charset="2"/>
              <a:buChar char="u"/>
            </a:pPr>
            <a:r>
              <a:rPr lang="zh-CN" altLang="en-US" sz="2800" dirty="0"/>
              <a:t>　</a:t>
            </a:r>
            <a:r>
              <a:rPr lang="zh-CN" altLang="en-US" sz="2800" dirty="0" smtClean="0"/>
              <a:t>复杂性函数：</a:t>
            </a:r>
            <a:r>
              <a:rPr lang="en-US" altLang="zh-CN" sz="2800" dirty="0" smtClean="0">
                <a:latin typeface="楷体_GB2312" pitchFamily="49" charset="-122"/>
                <a:ea typeface="楷体_GB2312" pitchFamily="49" charset="-122"/>
              </a:rPr>
              <a:t>C=F(N,I,A)</a:t>
            </a:r>
          </a:p>
          <a:p>
            <a:pPr marL="1257300" lvl="2" indent="-342900">
              <a:spcBef>
                <a:spcPct val="20000"/>
              </a:spcBef>
              <a:buClr>
                <a:srgbClr val="FF0000"/>
              </a:buClr>
              <a:buSzPct val="75000"/>
              <a:buFont typeface="Wingdings" pitchFamily="2" charset="2"/>
              <a:buChar char="u"/>
            </a:pPr>
            <a:r>
              <a:rPr lang="en-US" altLang="zh-CN" sz="2800" dirty="0" smtClean="0">
                <a:latin typeface="楷体_GB2312" pitchFamily="49" charset="-122"/>
                <a:ea typeface="楷体_GB2312" pitchFamily="49" charset="-122"/>
              </a:rPr>
              <a:t>C——</a:t>
            </a:r>
            <a:r>
              <a:rPr lang="zh-CN" altLang="en-US" sz="2800" dirty="0" smtClean="0">
                <a:latin typeface="楷体_GB2312" pitchFamily="49" charset="-122"/>
                <a:ea typeface="楷体_GB2312" pitchFamily="49" charset="-122"/>
              </a:rPr>
              <a:t>复杂性</a:t>
            </a:r>
            <a:endParaRPr lang="en-US" altLang="zh-CN" sz="2800" dirty="0" smtClean="0">
              <a:latin typeface="楷体_GB2312" pitchFamily="49" charset="-122"/>
              <a:ea typeface="楷体_GB2312" pitchFamily="49" charset="-122"/>
            </a:endParaRPr>
          </a:p>
          <a:p>
            <a:pPr marL="1257300" lvl="2" indent="-342900">
              <a:spcBef>
                <a:spcPct val="20000"/>
              </a:spcBef>
              <a:buClr>
                <a:srgbClr val="FF0000"/>
              </a:buClr>
              <a:buSzPct val="75000"/>
              <a:buFont typeface="Wingdings" pitchFamily="2" charset="2"/>
              <a:buChar char="u"/>
            </a:pPr>
            <a:r>
              <a:rPr lang="en-US" altLang="zh-CN" sz="2800" dirty="0" smtClean="0">
                <a:latin typeface="楷体_GB2312" pitchFamily="49" charset="-122"/>
                <a:ea typeface="楷体_GB2312" pitchFamily="49" charset="-122"/>
              </a:rPr>
              <a:t>N——</a:t>
            </a:r>
            <a:r>
              <a:rPr lang="zh-CN" altLang="en-US" sz="3200" dirty="0" smtClean="0">
                <a:latin typeface="楷体_GB2312" pitchFamily="49" charset="-122"/>
                <a:ea typeface="楷体_GB2312" pitchFamily="49" charset="-122"/>
              </a:rPr>
              <a:t>问题的规模</a:t>
            </a:r>
            <a:endParaRPr lang="en-US" altLang="zh-CN" sz="3200" dirty="0" smtClean="0">
              <a:latin typeface="楷体_GB2312" pitchFamily="49" charset="-122"/>
              <a:ea typeface="楷体_GB2312" pitchFamily="49" charset="-122"/>
            </a:endParaRPr>
          </a:p>
          <a:p>
            <a:pPr marL="1257300" lvl="2" indent="-342900">
              <a:spcBef>
                <a:spcPct val="20000"/>
              </a:spcBef>
              <a:buClr>
                <a:srgbClr val="FF0000"/>
              </a:buClr>
              <a:buSzPct val="75000"/>
              <a:buFont typeface="Wingdings" pitchFamily="2" charset="2"/>
              <a:buChar char="u"/>
            </a:pPr>
            <a:r>
              <a:rPr lang="en-US" altLang="zh-CN" sz="3200" dirty="0" smtClean="0">
                <a:latin typeface="楷体_GB2312" pitchFamily="49" charset="-122"/>
                <a:ea typeface="楷体_GB2312" pitchFamily="49" charset="-122"/>
              </a:rPr>
              <a:t>I——</a:t>
            </a:r>
            <a:r>
              <a:rPr lang="zh-CN" altLang="en-US" sz="3200" dirty="0" smtClean="0">
                <a:latin typeface="楷体_GB2312" pitchFamily="49" charset="-122"/>
                <a:ea typeface="楷体_GB2312" pitchFamily="49" charset="-122"/>
              </a:rPr>
              <a:t>算法的输入</a:t>
            </a:r>
            <a:endParaRPr lang="en-US" altLang="zh-CN" sz="3200" dirty="0" smtClean="0">
              <a:latin typeface="楷体_GB2312" pitchFamily="49" charset="-122"/>
              <a:ea typeface="楷体_GB2312" pitchFamily="49" charset="-122"/>
            </a:endParaRPr>
          </a:p>
          <a:p>
            <a:pPr marL="1257300" lvl="2" indent="-342900">
              <a:spcBef>
                <a:spcPct val="20000"/>
              </a:spcBef>
              <a:buClr>
                <a:srgbClr val="FF0000"/>
              </a:buClr>
              <a:buSzPct val="75000"/>
              <a:buFont typeface="Wingdings" pitchFamily="2" charset="2"/>
              <a:buChar char="u"/>
            </a:pPr>
            <a:r>
              <a:rPr lang="en-US" altLang="zh-CN" sz="3200" dirty="0" smtClean="0">
                <a:latin typeface="楷体_GB2312" pitchFamily="49" charset="-122"/>
                <a:ea typeface="楷体_GB2312" pitchFamily="49" charset="-122"/>
              </a:rPr>
              <a:t>A——</a:t>
            </a:r>
            <a:r>
              <a:rPr lang="zh-CN" altLang="en-US" sz="3200" dirty="0" smtClean="0">
                <a:latin typeface="楷体_GB2312" pitchFamily="49" charset="-122"/>
                <a:ea typeface="楷体_GB2312" pitchFamily="49" charset="-122"/>
              </a:rPr>
              <a:t>算法本身</a:t>
            </a:r>
            <a:endParaRPr lang="en-US" altLang="zh-CN" sz="3200" dirty="0" smtClean="0">
              <a:latin typeface="楷体_GB2312" pitchFamily="49" charset="-122"/>
              <a:ea typeface="楷体_GB2312" pitchFamily="49" charset="-122"/>
            </a:endParaRPr>
          </a:p>
          <a:p>
            <a:pPr marL="1257300" lvl="2" indent="-342900">
              <a:spcBef>
                <a:spcPts val="0"/>
              </a:spcBef>
              <a:buClr>
                <a:srgbClr val="FF0000"/>
              </a:buClr>
              <a:buSzPct val="75000"/>
              <a:buFont typeface="Wingdings" pitchFamily="2" charset="2"/>
              <a:buChar char="u"/>
            </a:pPr>
            <a:r>
              <a:rPr lang="en-US" altLang="zh-CN" sz="2800" dirty="0">
                <a:latin typeface="Times New Roman" pitchFamily="18" charset="0"/>
                <a:ea typeface="仿宋_GB2312"/>
                <a:cs typeface="仿宋_GB2312"/>
              </a:rPr>
              <a:t>（</a:t>
            </a:r>
            <a:r>
              <a:rPr lang="zh-CN" altLang="en-US" sz="2800" dirty="0">
                <a:latin typeface="Times New Roman" pitchFamily="18" charset="0"/>
                <a:ea typeface="仿宋_GB2312"/>
                <a:cs typeface="仿宋_GB2312"/>
              </a:rPr>
              <a:t>通常，让</a:t>
            </a:r>
            <a:r>
              <a:rPr lang="en-US" altLang="zh-CN" sz="2800" dirty="0">
                <a:latin typeface="Times New Roman" pitchFamily="18" charset="0"/>
                <a:ea typeface="仿宋_GB2312"/>
                <a:cs typeface="仿宋_GB2312"/>
              </a:rPr>
              <a:t>A</a:t>
            </a:r>
            <a:r>
              <a:rPr lang="zh-CN" altLang="en-US" sz="2800" dirty="0">
                <a:latin typeface="Times New Roman" pitchFamily="18" charset="0"/>
                <a:ea typeface="仿宋_GB2312"/>
                <a:cs typeface="仿宋_GB2312"/>
              </a:rPr>
              <a:t>隐含在复杂性函数名当中）</a:t>
            </a:r>
            <a:r>
              <a:rPr lang="zh-CN" altLang="en-US" sz="2400" dirty="0">
                <a:latin typeface="Times New Roman" pitchFamily="18" charset="0"/>
                <a:ea typeface="仿宋_GB2312"/>
                <a:cs typeface="仿宋_GB2312"/>
              </a:rPr>
              <a:t> </a:t>
            </a:r>
            <a:endParaRPr lang="en-US" altLang="zh-CN" sz="2400" dirty="0">
              <a:latin typeface="Times New Roman" pitchFamily="18" charset="0"/>
              <a:ea typeface="仿宋_GB231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wipe(left)">
                                      <p:cBhvr>
                                        <p:cTn id="22" dur="5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wipe(left)">
                                      <p:cBhvr>
                                        <p:cTn id="27" dur="500"/>
                                        <p:tgtEl>
                                          <p:spTgt spid="23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wipe(left)">
                                      <p:cBhvr>
                                        <p:cTn id="32" dur="500"/>
                                        <p:tgtEl>
                                          <p:spTgt spid="23555">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555">
                                            <p:txEl>
                                              <p:pRg st="6" end="6"/>
                                            </p:txEl>
                                          </p:spTgt>
                                        </p:tgtEl>
                                        <p:attrNameLst>
                                          <p:attrName>style.visibility</p:attrName>
                                        </p:attrNameLst>
                                      </p:cBhvr>
                                      <p:to>
                                        <p:strVal val="visible"/>
                                      </p:to>
                                    </p:set>
                                    <p:animEffect transition="in" filter="wipe(left)">
                                      <p:cBhvr>
                                        <p:cTn id="35"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57200" y="228600"/>
            <a:ext cx="82296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1.2  </a:t>
            </a:r>
            <a:r>
              <a:rPr lang="zh-CN" altLang="en-US" sz="3600" b="0" dirty="0">
                <a:effectLst>
                  <a:outerShdw blurRad="38100" dist="38100" dir="2700000" algn="tl">
                    <a:srgbClr val="C0C0C0"/>
                  </a:outerShdw>
                </a:effectLst>
                <a:latin typeface="黑体" pitchFamily="2" charset="-122"/>
                <a:ea typeface="黑体" pitchFamily="2" charset="-122"/>
              </a:rPr>
              <a:t>算法复杂性分析</a:t>
            </a:r>
          </a:p>
        </p:txBody>
      </p:sp>
      <p:sp>
        <p:nvSpPr>
          <p:cNvPr id="23555" name="Rectangle 3"/>
          <p:cNvSpPr>
            <a:spLocks noChangeArrowheads="1"/>
          </p:cNvSpPr>
          <p:nvPr/>
        </p:nvSpPr>
        <p:spPr bwMode="auto">
          <a:xfrm>
            <a:off x="107504" y="1412776"/>
            <a:ext cx="9109012" cy="4533900"/>
          </a:xfrm>
          <a:prstGeom prst="rect">
            <a:avLst/>
          </a:prstGeom>
          <a:noFill/>
          <a:ln w="9525">
            <a:noFill/>
            <a:miter lim="800000"/>
            <a:headEnd/>
            <a:tailEnd/>
          </a:ln>
        </p:spPr>
        <p:txBody>
          <a:bodyPr/>
          <a:lstStyle/>
          <a:p>
            <a:pPr marL="457200" indent="-457200">
              <a:lnSpc>
                <a:spcPct val="150000"/>
              </a:lnSpc>
              <a:spcBef>
                <a:spcPct val="20000"/>
              </a:spcBef>
              <a:buClr>
                <a:srgbClr val="FF0000"/>
              </a:buClr>
              <a:buSzPct val="91000"/>
              <a:buFont typeface="Wingdings" panose="05000000000000000000" pitchFamily="2" charset="2"/>
              <a:buChar char="p"/>
            </a:pPr>
            <a:r>
              <a:rPr lang="zh-CN" altLang="en-US" sz="2800" dirty="0"/>
              <a:t>算法复杂性 </a:t>
            </a:r>
            <a:r>
              <a:rPr lang="en-US" altLang="zh-CN" sz="2800" dirty="0"/>
              <a:t>= </a:t>
            </a:r>
            <a:r>
              <a:rPr lang="zh-CN" altLang="en-US" sz="2800" dirty="0"/>
              <a:t>算法所需要的</a:t>
            </a:r>
            <a:r>
              <a:rPr lang="zh-CN" altLang="en-US" sz="2800" dirty="0" smtClean="0">
                <a:solidFill>
                  <a:srgbClr val="FF0000"/>
                </a:solidFill>
              </a:rPr>
              <a:t>计算机资源</a:t>
            </a:r>
            <a:endParaRPr lang="en-US" altLang="zh-CN" sz="2800" dirty="0" smtClean="0">
              <a:solidFill>
                <a:srgbClr val="FF0000"/>
              </a:solidFill>
            </a:endParaRPr>
          </a:p>
          <a:p>
            <a:pPr marL="914400" lvl="1" indent="-457200">
              <a:lnSpc>
                <a:spcPct val="150000"/>
              </a:lnSpc>
              <a:spcBef>
                <a:spcPct val="20000"/>
              </a:spcBef>
              <a:buClr>
                <a:srgbClr val="FF0000"/>
              </a:buClr>
              <a:buSzPct val="91000"/>
              <a:buFont typeface="Wingdings" panose="05000000000000000000" pitchFamily="2" charset="2"/>
              <a:buChar char="p"/>
            </a:pPr>
            <a:r>
              <a:rPr lang="en-US" altLang="zh-CN" sz="2800" dirty="0" smtClean="0"/>
              <a:t>1</a:t>
            </a:r>
            <a:r>
              <a:rPr lang="zh-CN" altLang="en-US" sz="2800" dirty="0" smtClean="0"/>
              <a:t>、算法</a:t>
            </a:r>
            <a:r>
              <a:rPr lang="zh-CN" altLang="en-US" sz="2800" dirty="0"/>
              <a:t>的</a:t>
            </a:r>
            <a:r>
              <a:rPr lang="zh-CN" altLang="en-US" sz="2800" dirty="0" smtClean="0"/>
              <a:t>时间复杂性</a:t>
            </a:r>
            <a:r>
              <a:rPr lang="zh-CN" altLang="en-US" sz="2800" dirty="0">
                <a:latin typeface="Times New Roman" charset="0"/>
                <a:ea typeface="楷体_GB2312" pitchFamily="49" charset="-122"/>
              </a:rPr>
              <a:t>（</a:t>
            </a:r>
            <a:r>
              <a:rPr lang="en-US" altLang="zh-CN" sz="2800" dirty="0">
                <a:latin typeface="Times New Roman" charset="0"/>
                <a:ea typeface="楷体_GB2312" pitchFamily="49" charset="-122"/>
              </a:rPr>
              <a:t>time complexity</a:t>
            </a:r>
            <a:r>
              <a:rPr lang="zh-CN" altLang="en-US" sz="2800" dirty="0">
                <a:latin typeface="Times New Roman" charset="0"/>
                <a:ea typeface="楷体_GB2312" pitchFamily="49" charset="-122"/>
              </a:rPr>
              <a:t>） </a:t>
            </a:r>
            <a:endParaRPr lang="en-US" altLang="zh-CN" sz="2800" dirty="0">
              <a:latin typeface="Times New Roman" charset="0"/>
              <a:ea typeface="楷体_GB2312" pitchFamily="49" charset="-122"/>
            </a:endParaRPr>
          </a:p>
          <a:p>
            <a:pPr marL="1371600" lvl="2" indent="-457200">
              <a:lnSpc>
                <a:spcPct val="150000"/>
              </a:lnSpc>
              <a:spcBef>
                <a:spcPts val="0"/>
              </a:spcBef>
              <a:buClr>
                <a:srgbClr val="FF0000"/>
              </a:buClr>
              <a:buSzPct val="91000"/>
              <a:buFont typeface="Wingdings" panose="05000000000000000000" pitchFamily="2" charset="2"/>
              <a:buChar char="n"/>
            </a:pPr>
            <a:r>
              <a:rPr lang="zh-CN" altLang="en-US" sz="2800" dirty="0">
                <a:latin typeface="Times New Roman" charset="0"/>
                <a:ea typeface="楷体_GB2312" pitchFamily="49" charset="-122"/>
              </a:rPr>
              <a:t>需要</a:t>
            </a:r>
            <a:r>
              <a:rPr lang="zh-CN" altLang="en-US" sz="2800" dirty="0">
                <a:solidFill>
                  <a:srgbClr val="FF0000"/>
                </a:solidFill>
                <a:latin typeface="Times New Roman" charset="0"/>
                <a:ea typeface="楷体_GB2312" pitchFamily="49" charset="-122"/>
              </a:rPr>
              <a:t>时间资源</a:t>
            </a:r>
            <a:r>
              <a:rPr lang="zh-CN" altLang="en-US" sz="2800" dirty="0">
                <a:latin typeface="Times New Roman" charset="0"/>
                <a:ea typeface="楷体_GB2312" pitchFamily="49" charset="-122"/>
              </a:rPr>
              <a:t>的量称为</a:t>
            </a:r>
            <a:r>
              <a:rPr lang="zh-CN" altLang="en-US" sz="2800" dirty="0" smtClean="0">
                <a:latin typeface="Times New Roman" charset="0"/>
                <a:ea typeface="楷体_GB2312" pitchFamily="49" charset="-122"/>
              </a:rPr>
              <a:t>时间复杂性</a:t>
            </a:r>
            <a:endParaRPr lang="en-US" altLang="zh-CN" sz="2800" dirty="0"/>
          </a:p>
          <a:p>
            <a:pPr marL="1371600" lvl="2" indent="-457200">
              <a:lnSpc>
                <a:spcPct val="150000"/>
              </a:lnSpc>
              <a:spcBef>
                <a:spcPts val="0"/>
              </a:spcBef>
              <a:buClr>
                <a:srgbClr val="FF0000"/>
              </a:buClr>
              <a:buSzPct val="91000"/>
              <a:buFont typeface="Wingdings" panose="05000000000000000000" pitchFamily="2" charset="2"/>
              <a:buChar char="n"/>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记</a:t>
            </a:r>
            <a:r>
              <a:rPr lang="zh-CN" altLang="en-US" sz="2800" dirty="0" smtClean="0">
                <a:latin typeface="楷体_GB2312" pitchFamily="49" charset="-122"/>
                <a:ea typeface="楷体_GB2312" pitchFamily="49" charset="-122"/>
              </a:rPr>
              <a:t>为： </a:t>
            </a:r>
            <a:r>
              <a:rPr lang="en-US" altLang="zh-CN" sz="2800" dirty="0" smtClean="0">
                <a:latin typeface="楷体_GB2312" pitchFamily="49" charset="-122"/>
                <a:ea typeface="楷体_GB2312" pitchFamily="49" charset="-122"/>
              </a:rPr>
              <a:t>T=T(N,I</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　</a:t>
            </a:r>
            <a:endParaRPr lang="en-US" altLang="zh-CN" sz="2800" dirty="0">
              <a:latin typeface="楷体_GB2312" pitchFamily="49" charset="-122"/>
              <a:ea typeface="楷体_GB2312" pitchFamily="49" charset="-122"/>
            </a:endParaRPr>
          </a:p>
          <a:p>
            <a:pPr marL="914400" lvl="1" indent="-457200">
              <a:lnSpc>
                <a:spcPct val="150000"/>
              </a:lnSpc>
              <a:spcBef>
                <a:spcPct val="20000"/>
              </a:spcBef>
              <a:buClr>
                <a:srgbClr val="FF0000"/>
              </a:buClr>
              <a:buSzPct val="91000"/>
              <a:buFont typeface="Wingdings" panose="05000000000000000000" pitchFamily="2" charset="2"/>
              <a:buChar char="p"/>
            </a:pPr>
            <a:r>
              <a:rPr lang="zh-CN" altLang="en-US" sz="2800" dirty="0"/>
              <a:t>２、算法的空间复杂性</a:t>
            </a:r>
            <a:r>
              <a:rPr lang="en-US" altLang="zh-CN" sz="2800" dirty="0"/>
              <a:t>(space </a:t>
            </a:r>
            <a:r>
              <a:rPr lang="en-US" altLang="zh-CN" sz="2800" dirty="0" smtClean="0"/>
              <a:t>complexity)</a:t>
            </a:r>
          </a:p>
          <a:p>
            <a:pPr marL="1371600" lvl="2" indent="-457200">
              <a:lnSpc>
                <a:spcPct val="150000"/>
              </a:lnSpc>
              <a:spcBef>
                <a:spcPts val="0"/>
              </a:spcBef>
              <a:buClr>
                <a:srgbClr val="FF0000"/>
              </a:buClr>
              <a:buSzPct val="91000"/>
              <a:buFont typeface="Wingdings" panose="05000000000000000000" pitchFamily="2" charset="2"/>
              <a:buChar char="n"/>
            </a:pPr>
            <a:r>
              <a:rPr lang="zh-CN" altLang="en-US" sz="2800" dirty="0">
                <a:latin typeface="楷体_GB2312" pitchFamily="49" charset="-122"/>
                <a:ea typeface="楷体_GB2312" pitchFamily="49" charset="-122"/>
              </a:rPr>
              <a:t>需要的</a:t>
            </a:r>
            <a:r>
              <a:rPr lang="zh-CN" altLang="en-US" sz="2800" dirty="0">
                <a:solidFill>
                  <a:srgbClr val="FF0000"/>
                </a:solidFill>
                <a:latin typeface="Times New Roman" charset="0"/>
                <a:ea typeface="楷体_GB2312" pitchFamily="49" charset="-122"/>
              </a:rPr>
              <a:t>空间资源</a:t>
            </a:r>
            <a:r>
              <a:rPr lang="zh-CN" altLang="en-US" sz="2800" dirty="0">
                <a:latin typeface="楷体_GB2312" pitchFamily="49" charset="-122"/>
                <a:ea typeface="楷体_GB2312" pitchFamily="49" charset="-122"/>
              </a:rPr>
              <a:t>的量称为空间复杂性</a:t>
            </a:r>
          </a:p>
          <a:p>
            <a:pPr marL="1371600" lvl="2" indent="-457200">
              <a:lnSpc>
                <a:spcPct val="150000"/>
              </a:lnSpc>
              <a:spcBef>
                <a:spcPts val="0"/>
              </a:spcBef>
              <a:buClr>
                <a:srgbClr val="FF0000"/>
              </a:buClr>
              <a:buSzPct val="91000"/>
              <a:buFont typeface="Wingdings" panose="05000000000000000000" pitchFamily="2" charset="2"/>
              <a:buChar char="n"/>
            </a:pPr>
            <a:r>
              <a:rPr lang="zh-CN" altLang="en-US" sz="2800" dirty="0">
                <a:latin typeface="楷体_GB2312" pitchFamily="49" charset="-122"/>
                <a:ea typeface="楷体_GB2312" pitchFamily="49" charset="-122"/>
              </a:rPr>
              <a:t>记为： </a:t>
            </a:r>
            <a:r>
              <a:rPr lang="en-US" altLang="zh-CN" sz="2800" dirty="0" smtClean="0">
                <a:latin typeface="楷体_GB2312" pitchFamily="49" charset="-122"/>
                <a:ea typeface="楷体_GB2312" pitchFamily="49" charset="-122"/>
              </a:rPr>
              <a:t>S=S(N,I</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 </a:t>
            </a:r>
            <a:endParaRPr lang="en-US" altLang="zh-CN" sz="2800" dirty="0">
              <a:latin typeface="楷体_GB2312" pitchFamily="49" charset="-122"/>
              <a:ea typeface="楷体_GB2312" pitchFamily="49" charset="-122"/>
            </a:endParaRPr>
          </a:p>
          <a:p>
            <a:pPr marL="342900" indent="-342900">
              <a:lnSpc>
                <a:spcPct val="150000"/>
              </a:lnSpc>
              <a:spcBef>
                <a:spcPct val="20000"/>
              </a:spcBef>
              <a:buClr>
                <a:schemeClr val="bg2"/>
              </a:buClr>
              <a:buSzPct val="75000"/>
              <a:buFont typeface="Wingdings" pitchFamily="2" charset="2"/>
              <a:buChar char="n"/>
            </a:pPr>
            <a:endParaRPr lang="en-US" altLang="zh-CN" sz="2400"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wipe(left)">
                                      <p:cBhvr>
                                        <p:cTn id="15" dur="500"/>
                                        <p:tgtEl>
                                          <p:spTgt spid="2355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wipe(left)">
                                      <p:cBhvr>
                                        <p:cTn id="18" dur="500"/>
                                        <p:tgtEl>
                                          <p:spTgt spid="23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wipe(left)">
                                      <p:cBhvr>
                                        <p:cTn id="23" dur="500"/>
                                        <p:tgtEl>
                                          <p:spTgt spid="2355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wipe(left)">
                                      <p:cBhvr>
                                        <p:cTn id="26" dur="500"/>
                                        <p:tgtEl>
                                          <p:spTgt spid="2355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wipe(left)">
                                      <p:cBhvr>
                                        <p:cTn id="29"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黑体" pitchFamily="2" charset="-122"/>
                <a:ea typeface="黑体" pitchFamily="2" charset="-122"/>
              </a:rPr>
              <a:t>1.2  </a:t>
            </a:r>
            <a:r>
              <a:rPr lang="zh-CN" altLang="en-US" dirty="0" smtClean="0">
                <a:effectLst>
                  <a:outerShdw blurRad="38100" dist="38100" dir="2700000" algn="tl">
                    <a:srgbClr val="C0C0C0"/>
                  </a:outerShdw>
                </a:effectLst>
                <a:latin typeface="黑体" pitchFamily="2" charset="-122"/>
                <a:ea typeface="黑体" pitchFamily="2" charset="-122"/>
              </a:rPr>
              <a:t>算法复杂性分析</a:t>
            </a:r>
            <a:endParaRPr lang="zh-CN" altLang="en-US" dirty="0"/>
          </a:p>
        </p:txBody>
      </p:sp>
      <p:sp>
        <p:nvSpPr>
          <p:cNvPr id="4" name="内容占位符 3"/>
          <p:cNvSpPr>
            <a:spLocks noGrp="1"/>
          </p:cNvSpPr>
          <p:nvPr>
            <p:ph sz="quarter" idx="1"/>
          </p:nvPr>
        </p:nvSpPr>
        <p:spPr>
          <a:xfrm>
            <a:off x="428596" y="1447800"/>
            <a:ext cx="8258204" cy="4572000"/>
          </a:xfrm>
        </p:spPr>
        <p:txBody>
          <a:bodyPr/>
          <a:lstStyle/>
          <a:p>
            <a:r>
              <a:rPr lang="zh-CN" altLang="en-US" dirty="0" smtClean="0"/>
              <a:t>假设一台抽象计算机上能提供的元运算有</a:t>
            </a:r>
            <a:r>
              <a:rPr lang="en-US" altLang="zh-CN" dirty="0" smtClean="0"/>
              <a:t>k</a:t>
            </a:r>
            <a:r>
              <a:rPr lang="zh-CN" altLang="en-US" dirty="0" smtClean="0"/>
              <a:t>种，分别记为</a:t>
            </a:r>
            <a:r>
              <a:rPr lang="en-US" altLang="zh-CN" dirty="0" smtClean="0"/>
              <a:t>O</a:t>
            </a:r>
            <a:r>
              <a:rPr lang="en-US" altLang="zh-CN" baseline="-25000" dirty="0" smtClean="0"/>
              <a:t>1</a:t>
            </a:r>
            <a:r>
              <a:rPr lang="en-US" altLang="zh-CN" dirty="0" smtClean="0"/>
              <a:t>,O</a:t>
            </a:r>
            <a:r>
              <a:rPr lang="en-US" altLang="zh-CN" baseline="-25000" dirty="0" smtClean="0"/>
              <a:t>2,…</a:t>
            </a:r>
            <a:r>
              <a:rPr lang="en-US" altLang="zh-CN" dirty="0" smtClean="0"/>
              <a:t>O</a:t>
            </a:r>
            <a:r>
              <a:rPr lang="en-US" altLang="zh-CN" baseline="-25000" dirty="0" smtClean="0"/>
              <a:t>k</a:t>
            </a:r>
            <a:r>
              <a:rPr lang="zh-CN" altLang="en-US" dirty="0" smtClean="0"/>
              <a:t>，假设元运算每执行一次所需时间为</a:t>
            </a:r>
            <a:r>
              <a:rPr lang="en-US" altLang="zh-CN" dirty="0" smtClean="0"/>
              <a:t>t</a:t>
            </a:r>
            <a:r>
              <a:rPr lang="en-US" altLang="zh-CN" baseline="-25000" dirty="0" smtClean="0"/>
              <a:t>1</a:t>
            </a:r>
            <a:r>
              <a:rPr lang="en-US" altLang="zh-CN" dirty="0" smtClean="0"/>
              <a:t>,t</a:t>
            </a:r>
            <a:r>
              <a:rPr lang="en-US" altLang="zh-CN" baseline="-25000" dirty="0" smtClean="0"/>
              <a:t>2,…</a:t>
            </a:r>
            <a:r>
              <a:rPr lang="en-US" altLang="zh-CN" dirty="0" err="1" smtClean="0"/>
              <a:t>t</a:t>
            </a:r>
            <a:r>
              <a:rPr lang="en-US" altLang="zh-CN" baseline="-25000" dirty="0" err="1" smtClean="0"/>
              <a:t>k</a:t>
            </a:r>
            <a:r>
              <a:rPr lang="zh-CN" altLang="en-US" dirty="0" smtClean="0"/>
              <a:t>，对于给定的算法</a:t>
            </a:r>
            <a:r>
              <a:rPr lang="en-US" altLang="zh-CN" dirty="0" smtClean="0"/>
              <a:t>A</a:t>
            </a:r>
            <a:r>
              <a:rPr lang="zh-CN" altLang="en-US" dirty="0" smtClean="0"/>
              <a:t>，用到的元运算</a:t>
            </a:r>
            <a:r>
              <a:rPr lang="en-US" altLang="zh-CN" dirty="0" err="1" smtClean="0"/>
              <a:t>O</a:t>
            </a:r>
            <a:r>
              <a:rPr lang="en-US" altLang="zh-CN" baseline="-25000" dirty="0" err="1" smtClean="0"/>
              <a:t>i</a:t>
            </a:r>
            <a:r>
              <a:rPr lang="zh-CN" altLang="en-US" dirty="0" smtClean="0"/>
              <a:t>的次数为</a:t>
            </a:r>
            <a:r>
              <a:rPr lang="en-US" altLang="zh-CN" dirty="0" err="1" smtClean="0"/>
              <a:t>e</a:t>
            </a:r>
            <a:r>
              <a:rPr lang="en-US" altLang="zh-CN" baseline="-25000" dirty="0" err="1" smtClean="0"/>
              <a:t>i</a:t>
            </a:r>
            <a:r>
              <a:rPr lang="zh-CN" altLang="en-US" dirty="0" smtClean="0"/>
              <a:t>，</a:t>
            </a:r>
            <a:r>
              <a:rPr lang="en-US" altLang="zh-CN" dirty="0" err="1" smtClean="0"/>
              <a:t>i</a:t>
            </a:r>
            <a:r>
              <a:rPr lang="en-US" altLang="zh-CN" dirty="0" smtClean="0"/>
              <a:t>=1,2,…</a:t>
            </a:r>
            <a:r>
              <a:rPr lang="en-US" altLang="zh-CN" dirty="0" err="1" smtClean="0"/>
              <a:t>k,e</a:t>
            </a:r>
            <a:r>
              <a:rPr lang="en-US" altLang="zh-CN" baseline="-25000" dirty="0" err="1" smtClean="0"/>
              <a:t>i</a:t>
            </a:r>
            <a:r>
              <a:rPr lang="zh-CN" altLang="en-US" dirty="0" smtClean="0"/>
              <a:t>是</a:t>
            </a:r>
            <a:r>
              <a:rPr lang="en-US" altLang="zh-CN" dirty="0" smtClean="0"/>
              <a:t>N</a:t>
            </a:r>
            <a:r>
              <a:rPr lang="zh-CN" altLang="en-US" dirty="0" smtClean="0"/>
              <a:t>和</a:t>
            </a:r>
            <a:r>
              <a:rPr lang="en-US" altLang="zh-CN" dirty="0" smtClean="0"/>
              <a:t>I</a:t>
            </a:r>
            <a:r>
              <a:rPr lang="zh-CN" altLang="en-US" dirty="0" smtClean="0"/>
              <a:t>的函数，即</a:t>
            </a:r>
            <a:r>
              <a:rPr lang="en-US" altLang="zh-CN" dirty="0" err="1" smtClean="0"/>
              <a:t>e</a:t>
            </a:r>
            <a:r>
              <a:rPr lang="en-US" altLang="zh-CN" baseline="-25000" dirty="0" err="1" smtClean="0"/>
              <a:t>i</a:t>
            </a:r>
            <a:r>
              <a:rPr lang="en-US" altLang="zh-CN" dirty="0" smtClean="0"/>
              <a:t>=</a:t>
            </a:r>
            <a:r>
              <a:rPr lang="en-US" altLang="zh-CN" dirty="0" err="1" smtClean="0"/>
              <a:t>e</a:t>
            </a:r>
            <a:r>
              <a:rPr lang="en-US" altLang="zh-CN" baseline="-25000" dirty="0" err="1" smtClean="0"/>
              <a:t>i</a:t>
            </a:r>
            <a:r>
              <a:rPr lang="en-US" altLang="zh-CN" dirty="0" smtClean="0"/>
              <a:t>(N,I),</a:t>
            </a:r>
            <a:r>
              <a:rPr lang="zh-CN" altLang="en-US" dirty="0" smtClean="0"/>
              <a:t>因此时间复杂性可以计算如下：</a:t>
            </a:r>
            <a:endParaRPr lang="en-US" altLang="zh-CN" dirty="0" smtClean="0"/>
          </a:p>
          <a:p>
            <a:endParaRPr lang="en-US" altLang="zh-CN" dirty="0" smtClean="0"/>
          </a:p>
          <a:p>
            <a:r>
              <a:rPr lang="en-US" altLang="zh-CN" dirty="0" smtClean="0">
                <a:latin typeface="楷体_GB2312" pitchFamily="49" charset="-122"/>
                <a:ea typeface="楷体_GB2312" pitchFamily="49" charset="-122"/>
              </a:rPr>
              <a:t>       T(N,I)=</a:t>
            </a:r>
            <a:endParaRPr lang="zh-CN" altLang="en-US" dirty="0" smtClean="0"/>
          </a:p>
          <a:p>
            <a:endParaRPr lang="zh-CN" altLang="en-US" dirty="0" smtClean="0"/>
          </a:p>
        </p:txBody>
      </p:sp>
      <p:pic>
        <p:nvPicPr>
          <p:cNvPr id="148484" name="Picture 4" descr="C:\Users\Administrator\Desktop\图片1.png"/>
          <p:cNvPicPr>
            <a:picLocks noChangeAspect="1" noChangeArrowheads="1"/>
          </p:cNvPicPr>
          <p:nvPr/>
        </p:nvPicPr>
        <p:blipFill>
          <a:blip r:embed="rId3" cstate="print"/>
          <a:srcRect l="47121"/>
          <a:stretch>
            <a:fillRect/>
          </a:stretch>
        </p:blipFill>
        <p:spPr bwMode="auto">
          <a:xfrm>
            <a:off x="3357554" y="3933056"/>
            <a:ext cx="1574486" cy="95093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left)">
                                      <p:cBhvr>
                                        <p:cTn id="7"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BF9D71A9-379F-4257-A12E-05BCEB8A1F05}" type="slidenum">
              <a:rPr lang="zh-CN" altLang="en-US"/>
              <a:pPr/>
              <a:t>26</a:t>
            </a:fld>
            <a:endParaRPr lang="en-US" altLang="zh-CN"/>
          </a:p>
        </p:txBody>
      </p:sp>
      <p:sp>
        <p:nvSpPr>
          <p:cNvPr id="301058" name="Rectangle 2"/>
          <p:cNvSpPr>
            <a:spLocks noGrp="1" noChangeArrowheads="1"/>
          </p:cNvSpPr>
          <p:nvPr>
            <p:ph type="title"/>
          </p:nvPr>
        </p:nvSpPr>
        <p:spPr>
          <a:xfrm>
            <a:off x="1000100" y="214290"/>
            <a:ext cx="7772400" cy="1066800"/>
          </a:xfrm>
          <a:noFill/>
          <a:ln/>
        </p:spPr>
        <p:txBody>
          <a:bodyPr/>
          <a:lstStyle/>
          <a:p>
            <a:r>
              <a:rPr lang="zh-CN" altLang="en-US" sz="4800" dirty="0" smtClean="0"/>
              <a:t>三种情况的时间复</a:t>
            </a:r>
            <a:r>
              <a:rPr lang="zh-CN" altLang="en-US" sz="4800" dirty="0"/>
              <a:t>杂性分析</a:t>
            </a:r>
          </a:p>
        </p:txBody>
      </p:sp>
      <p:sp>
        <p:nvSpPr>
          <p:cNvPr id="301059" name="Text Box 3"/>
          <p:cNvSpPr txBox="1">
            <a:spLocks noChangeArrowheads="1"/>
          </p:cNvSpPr>
          <p:nvPr/>
        </p:nvSpPr>
        <p:spPr bwMode="auto">
          <a:xfrm>
            <a:off x="457200" y="1676400"/>
            <a:ext cx="3886200" cy="457200"/>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楷体_GB2312" pitchFamily="49" charset="-122"/>
                <a:ea typeface="楷体_GB2312" pitchFamily="49" charset="-122"/>
              </a:rPr>
              <a:t>最坏情况下的时间复杂性：</a:t>
            </a:r>
          </a:p>
        </p:txBody>
      </p:sp>
      <p:grpSp>
        <p:nvGrpSpPr>
          <p:cNvPr id="2" name="Group 4"/>
          <p:cNvGrpSpPr>
            <a:grpSpLocks/>
          </p:cNvGrpSpPr>
          <p:nvPr/>
        </p:nvGrpSpPr>
        <p:grpSpPr bwMode="auto">
          <a:xfrm>
            <a:off x="1214414" y="1990724"/>
            <a:ext cx="6572272" cy="795334"/>
            <a:chOff x="864" y="656"/>
            <a:chExt cx="3888" cy="374"/>
          </a:xfrm>
        </p:grpSpPr>
        <p:graphicFrame>
          <p:nvGraphicFramePr>
            <p:cNvPr id="301061" name="Object 5"/>
            <p:cNvGraphicFramePr>
              <a:graphicFrameLocks noChangeAspect="1"/>
            </p:cNvGraphicFramePr>
            <p:nvPr/>
          </p:nvGraphicFramePr>
          <p:xfrm>
            <a:off x="864" y="731"/>
            <a:ext cx="1296" cy="276"/>
          </p:xfrm>
          <a:graphic>
            <a:graphicData uri="http://schemas.openxmlformats.org/presentationml/2006/ole">
              <mc:AlternateContent xmlns:mc="http://schemas.openxmlformats.org/markup-compatibility/2006">
                <mc:Choice xmlns:v="urn:schemas-microsoft-com:vml" Requires="v">
                  <p:oleObj spid="_x0000_s148022" r:id="rId4" imgW="1384300" imgH="292100" progId="">
                    <p:embed/>
                  </p:oleObj>
                </mc:Choice>
                <mc:Fallback>
                  <p:oleObj r:id="rId4" imgW="1384300" imgH="292100"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731"/>
                          <a:ext cx="1296"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2" name="Object 6"/>
            <p:cNvGraphicFramePr>
              <a:graphicFrameLocks noChangeAspect="1"/>
            </p:cNvGraphicFramePr>
            <p:nvPr/>
          </p:nvGraphicFramePr>
          <p:xfrm>
            <a:off x="2160" y="656"/>
            <a:ext cx="1056" cy="374"/>
          </p:xfrm>
          <a:graphic>
            <a:graphicData uri="http://schemas.openxmlformats.org/presentationml/2006/ole">
              <mc:AlternateContent xmlns:mc="http://schemas.openxmlformats.org/markup-compatibility/2006">
                <mc:Choice xmlns:v="urn:schemas-microsoft-com:vml" Requires="v">
                  <p:oleObj spid="_x0000_s148023" r:id="rId6" imgW="1206500" imgH="431800" progId="">
                    <p:embed/>
                  </p:oleObj>
                </mc:Choice>
                <mc:Fallback>
                  <p:oleObj r:id="rId6" imgW="1206500" imgH="431800" progId="">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656"/>
                          <a:ext cx="1056"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3" name="Object 7"/>
            <p:cNvGraphicFramePr>
              <a:graphicFrameLocks noChangeAspect="1"/>
            </p:cNvGraphicFramePr>
            <p:nvPr/>
          </p:nvGraphicFramePr>
          <p:xfrm>
            <a:off x="3216" y="672"/>
            <a:ext cx="864" cy="354"/>
          </p:xfrm>
          <a:graphic>
            <a:graphicData uri="http://schemas.openxmlformats.org/presentationml/2006/ole">
              <mc:AlternateContent xmlns:mc="http://schemas.openxmlformats.org/markup-compatibility/2006">
                <mc:Choice xmlns:v="urn:schemas-microsoft-com:vml" Requires="v">
                  <p:oleObj spid="_x0000_s148024" r:id="rId8" imgW="977900" imgH="431800" progId="">
                    <p:embed/>
                  </p:oleObj>
                </mc:Choice>
                <mc:Fallback>
                  <p:oleObj r:id="rId8" imgW="977900" imgH="43180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672"/>
                          <a:ext cx="86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4" name="Object 8"/>
            <p:cNvGraphicFramePr>
              <a:graphicFrameLocks noChangeAspect="1"/>
            </p:cNvGraphicFramePr>
            <p:nvPr/>
          </p:nvGraphicFramePr>
          <p:xfrm>
            <a:off x="4080" y="720"/>
            <a:ext cx="672" cy="239"/>
          </p:xfrm>
          <a:graphic>
            <a:graphicData uri="http://schemas.openxmlformats.org/presentationml/2006/ole">
              <mc:AlternateContent xmlns:mc="http://schemas.openxmlformats.org/markup-compatibility/2006">
                <mc:Choice xmlns:v="urn:schemas-microsoft-com:vml" Requires="v">
                  <p:oleObj spid="_x0000_s148025" r:id="rId10" imgW="698500" imgH="228600" progId="">
                    <p:embed/>
                  </p:oleObj>
                </mc:Choice>
                <mc:Fallback>
                  <p:oleObj r:id="rId10" imgW="698500" imgH="22860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0" y="720"/>
                          <a:ext cx="672"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1065" name="Text Box 9"/>
          <p:cNvSpPr txBox="1">
            <a:spLocks noChangeArrowheads="1"/>
          </p:cNvSpPr>
          <p:nvPr/>
        </p:nvSpPr>
        <p:spPr bwMode="auto">
          <a:xfrm>
            <a:off x="457200" y="2743200"/>
            <a:ext cx="3886200" cy="457200"/>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楷体_GB2312" pitchFamily="49" charset="-122"/>
                <a:ea typeface="楷体_GB2312" pitchFamily="49" charset="-122"/>
              </a:rPr>
              <a:t>最好情况下的时间复杂性：</a:t>
            </a:r>
          </a:p>
        </p:txBody>
      </p:sp>
      <p:grpSp>
        <p:nvGrpSpPr>
          <p:cNvPr id="3" name="Group 10"/>
          <p:cNvGrpSpPr>
            <a:grpSpLocks/>
          </p:cNvGrpSpPr>
          <p:nvPr/>
        </p:nvGrpSpPr>
        <p:grpSpPr bwMode="auto">
          <a:xfrm>
            <a:off x="1143000" y="3143248"/>
            <a:ext cx="6572272" cy="800104"/>
            <a:chOff x="912" y="1344"/>
            <a:chExt cx="3888" cy="381"/>
          </a:xfrm>
        </p:grpSpPr>
        <p:graphicFrame>
          <p:nvGraphicFramePr>
            <p:cNvPr id="301067" name="Object 11"/>
            <p:cNvGraphicFramePr>
              <a:graphicFrameLocks noChangeAspect="1"/>
            </p:cNvGraphicFramePr>
            <p:nvPr/>
          </p:nvGraphicFramePr>
          <p:xfrm>
            <a:off x="912" y="1440"/>
            <a:ext cx="1248" cy="274"/>
          </p:xfrm>
          <a:graphic>
            <a:graphicData uri="http://schemas.openxmlformats.org/presentationml/2006/ole">
              <mc:AlternateContent xmlns:mc="http://schemas.openxmlformats.org/markup-compatibility/2006">
                <mc:Choice xmlns:v="urn:schemas-microsoft-com:vml" Requires="v">
                  <p:oleObj spid="_x0000_s148026" r:id="rId12" imgW="1346200" imgH="292100" progId="">
                    <p:embed/>
                  </p:oleObj>
                </mc:Choice>
                <mc:Fallback>
                  <p:oleObj r:id="rId12" imgW="1346200" imgH="2921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1440"/>
                          <a:ext cx="124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8" name="Object 12"/>
            <p:cNvGraphicFramePr>
              <a:graphicFrameLocks noChangeAspect="1"/>
            </p:cNvGraphicFramePr>
            <p:nvPr/>
          </p:nvGraphicFramePr>
          <p:xfrm>
            <a:off x="2160" y="1344"/>
            <a:ext cx="1104" cy="381"/>
          </p:xfrm>
          <a:graphic>
            <a:graphicData uri="http://schemas.openxmlformats.org/presentationml/2006/ole">
              <mc:AlternateContent xmlns:mc="http://schemas.openxmlformats.org/markup-compatibility/2006">
                <mc:Choice xmlns:v="urn:schemas-microsoft-com:vml" Requires="v">
                  <p:oleObj spid="_x0000_s148027" r:id="rId14" imgW="1180588" imgH="431613" progId="">
                    <p:embed/>
                  </p:oleObj>
                </mc:Choice>
                <mc:Fallback>
                  <p:oleObj r:id="rId14" imgW="1180588" imgH="431613"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0" y="1344"/>
                          <a:ext cx="1104"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9" name="Object 13"/>
            <p:cNvGraphicFramePr>
              <a:graphicFrameLocks noChangeAspect="1"/>
            </p:cNvGraphicFramePr>
            <p:nvPr/>
          </p:nvGraphicFramePr>
          <p:xfrm>
            <a:off x="3264" y="1344"/>
            <a:ext cx="864" cy="366"/>
          </p:xfrm>
          <a:graphic>
            <a:graphicData uri="http://schemas.openxmlformats.org/presentationml/2006/ole">
              <mc:AlternateContent xmlns:mc="http://schemas.openxmlformats.org/markup-compatibility/2006">
                <mc:Choice xmlns:v="urn:schemas-microsoft-com:vml" Requires="v">
                  <p:oleObj spid="_x0000_s148028" r:id="rId16" imgW="939392" imgH="431613" progId="">
                    <p:embed/>
                  </p:oleObj>
                </mc:Choice>
                <mc:Fallback>
                  <p:oleObj r:id="rId16" imgW="939392" imgH="431613"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1344"/>
                          <a:ext cx="86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70" name="Object 14"/>
            <p:cNvGraphicFramePr>
              <a:graphicFrameLocks noChangeAspect="1"/>
            </p:cNvGraphicFramePr>
            <p:nvPr/>
          </p:nvGraphicFramePr>
          <p:xfrm>
            <a:off x="4128" y="1392"/>
            <a:ext cx="672" cy="246"/>
          </p:xfrm>
          <a:graphic>
            <a:graphicData uri="http://schemas.openxmlformats.org/presentationml/2006/ole">
              <mc:AlternateContent xmlns:mc="http://schemas.openxmlformats.org/markup-compatibility/2006">
                <mc:Choice xmlns:v="urn:schemas-microsoft-com:vml" Requires="v">
                  <p:oleObj spid="_x0000_s148029" r:id="rId18" imgW="647700" imgH="241300" progId="">
                    <p:embed/>
                  </p:oleObj>
                </mc:Choice>
                <mc:Fallback>
                  <p:oleObj r:id="rId18" imgW="647700" imgH="2413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28" y="1392"/>
                          <a:ext cx="67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1071" name="Text Box 15"/>
          <p:cNvSpPr txBox="1">
            <a:spLocks noChangeArrowheads="1"/>
          </p:cNvSpPr>
          <p:nvPr/>
        </p:nvSpPr>
        <p:spPr bwMode="auto">
          <a:xfrm>
            <a:off x="457200" y="3886200"/>
            <a:ext cx="3886200" cy="457200"/>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楷体_GB2312" pitchFamily="49" charset="-122"/>
                <a:ea typeface="楷体_GB2312" pitchFamily="49" charset="-122"/>
              </a:rPr>
              <a:t>平均情况下的时间复杂性：</a:t>
            </a:r>
          </a:p>
        </p:txBody>
      </p:sp>
      <p:grpSp>
        <p:nvGrpSpPr>
          <p:cNvPr id="4" name="Group 16"/>
          <p:cNvGrpSpPr>
            <a:grpSpLocks/>
          </p:cNvGrpSpPr>
          <p:nvPr/>
        </p:nvGrpSpPr>
        <p:grpSpPr bwMode="auto">
          <a:xfrm>
            <a:off x="1143000" y="4357694"/>
            <a:ext cx="4572008" cy="817575"/>
            <a:chOff x="1488" y="1815"/>
            <a:chExt cx="2688" cy="398"/>
          </a:xfrm>
        </p:grpSpPr>
        <p:graphicFrame>
          <p:nvGraphicFramePr>
            <p:cNvPr id="301073" name="Object 17"/>
            <p:cNvGraphicFramePr>
              <a:graphicFrameLocks noChangeAspect="1"/>
            </p:cNvGraphicFramePr>
            <p:nvPr/>
          </p:nvGraphicFramePr>
          <p:xfrm>
            <a:off x="1488" y="1872"/>
            <a:ext cx="1440" cy="341"/>
          </p:xfrm>
          <a:graphic>
            <a:graphicData uri="http://schemas.openxmlformats.org/presentationml/2006/ole">
              <mc:AlternateContent xmlns:mc="http://schemas.openxmlformats.org/markup-compatibility/2006">
                <mc:Choice xmlns:v="urn:schemas-microsoft-com:vml" Requires="v">
                  <p:oleObj spid="_x0000_s148030" r:id="rId20" imgW="1574800" imgH="368300" progId="">
                    <p:embed/>
                  </p:oleObj>
                </mc:Choice>
                <mc:Fallback>
                  <p:oleObj r:id="rId20" imgW="1574800" imgH="368300" progId="">
                    <p:embed/>
                    <p:pic>
                      <p:nvPicPr>
                        <p:cNvPr id="0" name="Picture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88" y="1872"/>
                          <a:ext cx="144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74" name="Object 18"/>
            <p:cNvGraphicFramePr>
              <a:graphicFrameLocks noChangeAspect="1"/>
            </p:cNvGraphicFramePr>
            <p:nvPr/>
          </p:nvGraphicFramePr>
          <p:xfrm>
            <a:off x="2928" y="1815"/>
            <a:ext cx="1248" cy="393"/>
          </p:xfrm>
          <a:graphic>
            <a:graphicData uri="http://schemas.openxmlformats.org/presentationml/2006/ole">
              <mc:AlternateContent xmlns:mc="http://schemas.openxmlformats.org/markup-compatibility/2006">
                <mc:Choice xmlns:v="urn:schemas-microsoft-com:vml" Requires="v">
                  <p:oleObj spid="_x0000_s148031" r:id="rId22" imgW="1447800" imgH="457200" progId="">
                    <p:embed/>
                  </p:oleObj>
                </mc:Choice>
                <mc:Fallback>
                  <p:oleObj r:id="rId22" imgW="1447800" imgH="457200" progId="">
                    <p:embed/>
                    <p:pic>
                      <p:nvPicPr>
                        <p:cNvPr id="0" name="Picture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8" y="1815"/>
                          <a:ext cx="1248"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9"/>
          <p:cNvGrpSpPr>
            <a:grpSpLocks/>
          </p:cNvGrpSpPr>
          <p:nvPr/>
        </p:nvGrpSpPr>
        <p:grpSpPr bwMode="auto">
          <a:xfrm>
            <a:off x="285720" y="5214950"/>
            <a:ext cx="8362950" cy="1187450"/>
            <a:chOff x="240" y="2125"/>
            <a:chExt cx="5268" cy="748"/>
          </a:xfrm>
        </p:grpSpPr>
        <p:sp>
          <p:nvSpPr>
            <p:cNvPr id="301076" name="Text Box 20"/>
            <p:cNvSpPr txBox="1">
              <a:spLocks noChangeArrowheads="1"/>
            </p:cNvSpPr>
            <p:nvPr/>
          </p:nvSpPr>
          <p:spPr bwMode="auto">
            <a:xfrm>
              <a:off x="240" y="2125"/>
              <a:ext cx="5268" cy="748"/>
            </a:xfrm>
            <a:prstGeom prst="rect">
              <a:avLst/>
            </a:prstGeom>
            <a:solidFill>
              <a:srgbClr val="CCFFFF"/>
            </a:solidFill>
            <a:ln w="57150">
              <a:solidFill>
                <a:schemeClr val="accent1"/>
              </a:solidFill>
              <a:miter lim="800000"/>
              <a:headEnd/>
              <a:tailEnd/>
            </a:ln>
            <a:effectLst/>
          </p:spPr>
          <p:txBody>
            <a:bodyPr wrap="none">
              <a:spAutoFit/>
            </a:bodyPr>
            <a:lstStyle/>
            <a:p>
              <a:pPr algn="l"/>
              <a:r>
                <a:rPr lang="zh-CN" altLang="en-US" sz="2400" dirty="0">
                  <a:solidFill>
                    <a:schemeClr val="tx1"/>
                  </a:solidFill>
                  <a:latin typeface="楷体_GB2312" pitchFamily="49" charset="-122"/>
                  <a:ea typeface="楷体_GB2312" pitchFamily="49" charset="-122"/>
                </a:rPr>
                <a:t>    其中</a:t>
              </a:r>
              <a:r>
                <a:rPr lang="en-US" altLang="zh-CN" sz="2400" dirty="0">
                  <a:solidFill>
                    <a:schemeClr val="tx1"/>
                  </a:solidFill>
                  <a:latin typeface="楷体_GB2312" pitchFamily="49" charset="-122"/>
                  <a:ea typeface="楷体_GB2312" pitchFamily="49" charset="-122"/>
                </a:rPr>
                <a:t>D</a:t>
              </a:r>
              <a:r>
                <a:rPr lang="en-US" altLang="zh-CN" sz="2400" baseline="-25000" dirty="0">
                  <a:solidFill>
                    <a:schemeClr val="tx1"/>
                  </a:solidFill>
                  <a:latin typeface="楷体_GB2312" pitchFamily="49" charset="-122"/>
                  <a:ea typeface="楷体_GB2312" pitchFamily="49" charset="-122"/>
                </a:rPr>
                <a:t>N</a:t>
              </a:r>
              <a:r>
                <a:rPr lang="zh-CN" altLang="en-US" sz="2400" dirty="0">
                  <a:solidFill>
                    <a:schemeClr val="tx1"/>
                  </a:solidFill>
                  <a:latin typeface="楷体_GB2312" pitchFamily="49" charset="-122"/>
                  <a:ea typeface="楷体_GB2312" pitchFamily="49" charset="-122"/>
                </a:rPr>
                <a:t>是规模为</a:t>
              </a:r>
              <a:r>
                <a:rPr lang="en-US" altLang="zh-CN" sz="2400" dirty="0">
                  <a:solidFill>
                    <a:schemeClr val="tx1"/>
                  </a:solidFill>
                  <a:latin typeface="楷体_GB2312" pitchFamily="49" charset="-122"/>
                  <a:ea typeface="楷体_GB2312" pitchFamily="49" charset="-122"/>
                </a:rPr>
                <a:t>N</a:t>
              </a:r>
              <a:r>
                <a:rPr lang="zh-CN" altLang="en-US" sz="2400" dirty="0">
                  <a:solidFill>
                    <a:schemeClr val="tx1"/>
                  </a:solidFill>
                  <a:latin typeface="楷体_GB2312" pitchFamily="49" charset="-122"/>
                  <a:ea typeface="楷体_GB2312" pitchFamily="49" charset="-122"/>
                </a:rPr>
                <a:t>的合法输入的集合；</a:t>
              </a:r>
              <a:r>
                <a:rPr lang="en-US" altLang="zh-CN" sz="2400" dirty="0">
                  <a:solidFill>
                    <a:schemeClr val="tx1"/>
                  </a:solidFill>
                  <a:latin typeface="楷体_GB2312" pitchFamily="49" charset="-122"/>
                  <a:ea typeface="楷体_GB2312" pitchFamily="49" charset="-122"/>
                </a:rPr>
                <a:t>I</a:t>
              </a:r>
              <a:r>
                <a:rPr lang="en-US" altLang="zh-CN" sz="2400" baseline="300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是</a:t>
              </a:r>
              <a:r>
                <a:rPr lang="en-US" altLang="zh-CN" sz="2400" dirty="0">
                  <a:solidFill>
                    <a:schemeClr val="tx1"/>
                  </a:solidFill>
                  <a:latin typeface="楷体_GB2312" pitchFamily="49" charset="-122"/>
                  <a:ea typeface="楷体_GB2312" pitchFamily="49" charset="-122"/>
                </a:rPr>
                <a:t>D</a:t>
              </a:r>
              <a:r>
                <a:rPr lang="en-US" altLang="zh-CN" sz="2400" baseline="-25000" dirty="0">
                  <a:solidFill>
                    <a:schemeClr val="tx1"/>
                  </a:solidFill>
                  <a:latin typeface="楷体_GB2312" pitchFamily="49" charset="-122"/>
                  <a:ea typeface="楷体_GB2312" pitchFamily="49" charset="-122"/>
                </a:rPr>
                <a:t>N</a:t>
              </a:r>
              <a:r>
                <a:rPr lang="zh-CN" altLang="en-US" sz="2400" dirty="0">
                  <a:solidFill>
                    <a:schemeClr val="tx1"/>
                  </a:solidFill>
                  <a:latin typeface="楷体_GB2312" pitchFamily="49" charset="-122"/>
                  <a:ea typeface="楷体_GB2312" pitchFamily="49" charset="-122"/>
                </a:rPr>
                <a:t>中使</a:t>
              </a:r>
              <a:r>
                <a:rPr lang="en-US" altLang="zh-CN" sz="2400" dirty="0">
                  <a:solidFill>
                    <a:schemeClr val="tx1"/>
                  </a:solidFill>
                  <a:latin typeface="楷体_GB2312" pitchFamily="49" charset="-122"/>
                  <a:ea typeface="楷体_GB2312" pitchFamily="49" charset="-122"/>
                </a:rPr>
                <a:t>T(N, I</a:t>
              </a:r>
              <a:r>
                <a:rPr lang="en-US" altLang="zh-CN" sz="2400" baseline="30000" dirty="0">
                  <a:solidFill>
                    <a:schemeClr val="tx1"/>
                  </a:solidFill>
                  <a:latin typeface="楷体_GB2312" pitchFamily="49" charset="-122"/>
                  <a:ea typeface="楷体_GB2312" pitchFamily="49" charset="-122"/>
                </a:rPr>
                <a:t>*</a:t>
              </a:r>
              <a:r>
                <a:rPr lang="en-US" altLang="zh-CN" sz="2400" dirty="0">
                  <a:solidFill>
                    <a:schemeClr val="tx1"/>
                  </a:solidFill>
                  <a:latin typeface="楷体_GB2312" pitchFamily="49" charset="-122"/>
                  <a:ea typeface="楷体_GB2312" pitchFamily="49" charset="-122"/>
                </a:rPr>
                <a:t>)</a:t>
              </a:r>
            </a:p>
            <a:p>
              <a:pPr algn="l"/>
              <a:r>
                <a:rPr lang="zh-CN" altLang="en-US" sz="2400" dirty="0">
                  <a:solidFill>
                    <a:schemeClr val="tx1"/>
                  </a:solidFill>
                  <a:latin typeface="楷体_GB2312" pitchFamily="49" charset="-122"/>
                  <a:ea typeface="楷体_GB2312" pitchFamily="49" charset="-122"/>
                </a:rPr>
                <a:t>达到</a:t>
              </a:r>
              <a:r>
                <a:rPr lang="en-US" altLang="zh-CN" sz="2400" dirty="0" err="1">
                  <a:solidFill>
                    <a:schemeClr val="tx1"/>
                  </a:solidFill>
                  <a:latin typeface="楷体_GB2312" pitchFamily="49" charset="-122"/>
                  <a:ea typeface="楷体_GB2312" pitchFamily="49" charset="-122"/>
                </a:rPr>
                <a:t>T</a:t>
              </a:r>
              <a:r>
                <a:rPr lang="en-US" altLang="zh-CN" sz="2400" baseline="-25000" dirty="0" err="1">
                  <a:solidFill>
                    <a:schemeClr val="tx1"/>
                  </a:solidFill>
                  <a:latin typeface="楷体_GB2312" pitchFamily="49" charset="-122"/>
                  <a:ea typeface="楷体_GB2312" pitchFamily="49" charset="-122"/>
                </a:rPr>
                <a:t>max</a:t>
              </a:r>
              <a:r>
                <a:rPr lang="en-US" altLang="zh-CN" sz="2400" dirty="0">
                  <a:solidFill>
                    <a:schemeClr val="tx1"/>
                  </a:solidFill>
                  <a:latin typeface="楷体_GB2312" pitchFamily="49" charset="-122"/>
                  <a:ea typeface="楷体_GB2312" pitchFamily="49" charset="-122"/>
                </a:rPr>
                <a:t>(N)</a:t>
              </a:r>
              <a:r>
                <a:rPr lang="zh-CN" altLang="en-US" sz="2400" dirty="0">
                  <a:solidFill>
                    <a:schemeClr val="tx1"/>
                  </a:solidFill>
                  <a:latin typeface="楷体_GB2312" pitchFamily="49" charset="-122"/>
                  <a:ea typeface="楷体_GB2312" pitchFamily="49" charset="-122"/>
                </a:rPr>
                <a:t>的合法输入；  是中使</a:t>
              </a:r>
              <a:r>
                <a:rPr lang="en-US" altLang="zh-CN" sz="2400" dirty="0">
                  <a:solidFill>
                    <a:schemeClr val="tx1"/>
                  </a:solidFill>
                  <a:latin typeface="楷体_GB2312" pitchFamily="49" charset="-122"/>
                  <a:ea typeface="楷体_GB2312" pitchFamily="49" charset="-122"/>
                </a:rPr>
                <a:t>T(N,  )</a:t>
              </a:r>
              <a:r>
                <a:rPr lang="zh-CN" altLang="en-US" sz="2400" dirty="0">
                  <a:solidFill>
                    <a:schemeClr val="tx1"/>
                  </a:solidFill>
                  <a:latin typeface="楷体_GB2312" pitchFamily="49" charset="-122"/>
                  <a:ea typeface="楷体_GB2312" pitchFamily="49" charset="-122"/>
                </a:rPr>
                <a:t>达到</a:t>
              </a:r>
              <a:r>
                <a:rPr lang="en-US" altLang="zh-CN" sz="2400" dirty="0" err="1">
                  <a:solidFill>
                    <a:schemeClr val="tx1"/>
                  </a:solidFill>
                  <a:latin typeface="楷体_GB2312" pitchFamily="49" charset="-122"/>
                  <a:ea typeface="楷体_GB2312" pitchFamily="49" charset="-122"/>
                </a:rPr>
                <a:t>T</a:t>
              </a:r>
              <a:r>
                <a:rPr lang="en-US" altLang="zh-CN" sz="2400" baseline="-25000" dirty="0" err="1">
                  <a:solidFill>
                    <a:schemeClr val="tx1"/>
                  </a:solidFill>
                  <a:latin typeface="楷体_GB2312" pitchFamily="49" charset="-122"/>
                  <a:ea typeface="楷体_GB2312" pitchFamily="49" charset="-122"/>
                </a:rPr>
                <a:t>min</a:t>
              </a:r>
              <a:r>
                <a:rPr lang="en-US" altLang="zh-CN" sz="2400" dirty="0">
                  <a:solidFill>
                    <a:schemeClr val="tx1"/>
                  </a:solidFill>
                  <a:latin typeface="楷体_GB2312" pitchFamily="49" charset="-122"/>
                  <a:ea typeface="楷体_GB2312" pitchFamily="49" charset="-122"/>
                </a:rPr>
                <a:t>(N)</a:t>
              </a:r>
              <a:r>
                <a:rPr lang="zh-CN" altLang="en-US" sz="2400" dirty="0">
                  <a:solidFill>
                    <a:schemeClr val="tx1"/>
                  </a:solidFill>
                  <a:latin typeface="楷体_GB2312" pitchFamily="49" charset="-122"/>
                  <a:ea typeface="楷体_GB2312" pitchFamily="49" charset="-122"/>
                </a:rPr>
                <a:t>的合法</a:t>
              </a:r>
            </a:p>
            <a:p>
              <a:pPr algn="l"/>
              <a:r>
                <a:rPr lang="zh-CN" altLang="en-US" sz="2400" dirty="0">
                  <a:solidFill>
                    <a:schemeClr val="tx1"/>
                  </a:solidFill>
                  <a:latin typeface="楷体_GB2312" pitchFamily="49" charset="-122"/>
                  <a:ea typeface="楷体_GB2312" pitchFamily="49" charset="-122"/>
                </a:rPr>
                <a:t>输入；而</a:t>
              </a:r>
              <a:r>
                <a:rPr lang="en-US" altLang="zh-CN" sz="2400" dirty="0">
                  <a:solidFill>
                    <a:schemeClr val="tx1"/>
                  </a:solidFill>
                  <a:latin typeface="楷体_GB2312" pitchFamily="49" charset="-122"/>
                  <a:ea typeface="楷体_GB2312" pitchFamily="49" charset="-122"/>
                </a:rPr>
                <a:t>P(I)</a:t>
              </a:r>
              <a:r>
                <a:rPr lang="zh-CN" altLang="en-US" sz="2400" dirty="0">
                  <a:solidFill>
                    <a:schemeClr val="tx1"/>
                  </a:solidFill>
                  <a:latin typeface="楷体_GB2312" pitchFamily="49" charset="-122"/>
                  <a:ea typeface="楷体_GB2312" pitchFamily="49" charset="-122"/>
                </a:rPr>
                <a:t>是在算法的应用中出现输入</a:t>
              </a:r>
              <a:r>
                <a:rPr lang="en-US" altLang="zh-CN" sz="2400" dirty="0">
                  <a:solidFill>
                    <a:schemeClr val="tx1"/>
                  </a:solidFill>
                  <a:latin typeface="楷体_GB2312" pitchFamily="49" charset="-122"/>
                  <a:ea typeface="楷体_GB2312" pitchFamily="49" charset="-122"/>
                </a:rPr>
                <a:t>I</a:t>
              </a:r>
              <a:r>
                <a:rPr lang="zh-CN" altLang="en-US" sz="2400" dirty="0">
                  <a:solidFill>
                    <a:schemeClr val="tx1"/>
                  </a:solidFill>
                  <a:latin typeface="楷体_GB2312" pitchFamily="49" charset="-122"/>
                  <a:ea typeface="楷体_GB2312" pitchFamily="49" charset="-122"/>
                </a:rPr>
                <a:t>的概率。</a:t>
              </a:r>
            </a:p>
          </p:txBody>
        </p:sp>
        <p:graphicFrame>
          <p:nvGraphicFramePr>
            <p:cNvPr id="301077" name="Object 21"/>
            <p:cNvGraphicFramePr>
              <a:graphicFrameLocks noChangeAspect="1"/>
            </p:cNvGraphicFramePr>
            <p:nvPr/>
          </p:nvGraphicFramePr>
          <p:xfrm>
            <a:off x="2432" y="2376"/>
            <a:ext cx="171" cy="240"/>
          </p:xfrm>
          <a:graphic>
            <a:graphicData uri="http://schemas.openxmlformats.org/presentationml/2006/ole">
              <mc:AlternateContent xmlns:mc="http://schemas.openxmlformats.org/markup-compatibility/2006">
                <mc:Choice xmlns:v="urn:schemas-microsoft-com:vml" Requires="v">
                  <p:oleObj spid="_x0000_s148032" r:id="rId24" imgW="139639" imgH="203112" progId="">
                    <p:embed/>
                  </p:oleObj>
                </mc:Choice>
                <mc:Fallback>
                  <p:oleObj r:id="rId24" imgW="139639" imgH="203112" progId="">
                    <p:embed/>
                    <p:pic>
                      <p:nvPicPr>
                        <p:cNvPr id="0" name="Picture 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32" y="237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78" name="Object 22"/>
            <p:cNvGraphicFramePr>
              <a:graphicFrameLocks noChangeAspect="1"/>
            </p:cNvGraphicFramePr>
            <p:nvPr/>
          </p:nvGraphicFramePr>
          <p:xfrm>
            <a:off x="3589" y="2376"/>
            <a:ext cx="171" cy="240"/>
          </p:xfrm>
          <a:graphic>
            <a:graphicData uri="http://schemas.openxmlformats.org/presentationml/2006/ole">
              <mc:AlternateContent xmlns:mc="http://schemas.openxmlformats.org/markup-compatibility/2006">
                <mc:Choice xmlns:v="urn:schemas-microsoft-com:vml" Requires="v">
                  <p:oleObj spid="_x0000_s148033" r:id="rId26" imgW="139639" imgH="203112" progId="">
                    <p:embed/>
                  </p:oleObj>
                </mc:Choice>
                <mc:Fallback>
                  <p:oleObj r:id="rId26" imgW="139639" imgH="203112" progId="">
                    <p:embed/>
                    <p:pic>
                      <p:nvPicPr>
                        <p:cNvPr id="0" name="Picture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89" y="237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wipe(left)">
                                      <p:cBhvr>
                                        <p:cTn id="7" dur="500"/>
                                        <p:tgtEl>
                                          <p:spTgt spid="301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65"/>
                                        </p:tgtEl>
                                        <p:attrNameLst>
                                          <p:attrName>style.visibility</p:attrName>
                                        </p:attrNameLst>
                                      </p:cBhvr>
                                      <p:to>
                                        <p:strVal val="visible"/>
                                      </p:to>
                                    </p:set>
                                    <p:animEffect transition="in" filter="wipe(left)">
                                      <p:cBhvr>
                                        <p:cTn id="12" dur="500"/>
                                        <p:tgtEl>
                                          <p:spTgt spid="3010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1"/>
                                        </p:tgtEl>
                                        <p:attrNameLst>
                                          <p:attrName>style.visibility</p:attrName>
                                        </p:attrNameLst>
                                      </p:cBhvr>
                                      <p:to>
                                        <p:strVal val="visible"/>
                                      </p:to>
                                    </p:set>
                                    <p:animEffect transition="in" filter="wipe(left)">
                                      <p:cBhvr>
                                        <p:cTn id="17" dur="500"/>
                                        <p:tgtEl>
                                          <p:spTgt spid="3010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5" grpId="0" autoUpdateAnimBg="0"/>
      <p:bldP spid="30107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noFill/>
          <a:ln/>
        </p:spPr>
        <p:txBody>
          <a:bodyPr/>
          <a:lstStyle/>
          <a:p>
            <a:r>
              <a:rPr lang="zh-CN" altLang="en-US" sz="4800" dirty="0" smtClean="0"/>
              <a:t>三种情况的时间复</a:t>
            </a:r>
            <a:r>
              <a:rPr lang="zh-CN" altLang="en-US" sz="4800" dirty="0"/>
              <a:t>杂性分析</a:t>
            </a:r>
          </a:p>
        </p:txBody>
      </p:sp>
      <p:sp>
        <p:nvSpPr>
          <p:cNvPr id="25" name="内容占位符 24"/>
          <p:cNvSpPr>
            <a:spLocks noGrp="1"/>
          </p:cNvSpPr>
          <p:nvPr>
            <p:ph sz="quarter" idx="1"/>
          </p:nvPr>
        </p:nvSpPr>
        <p:spPr/>
        <p:txBody>
          <a:bodyPr/>
          <a:lstStyle/>
          <a:p>
            <a:r>
              <a:rPr lang="zh-CN" altLang="en-US" dirty="0" smtClean="0"/>
              <a:t>三种情况下的复杂性中，可操作性最好，最有实际价值的是最坏情况下的时间复杂性。</a:t>
            </a:r>
            <a:endParaRPr lang="en-US" altLang="zh-CN" dirty="0" smtClean="0"/>
          </a:p>
          <a:p>
            <a:endParaRPr lang="en-US" altLang="zh-CN" dirty="0" smtClean="0"/>
          </a:p>
          <a:p>
            <a:r>
              <a:rPr lang="zh-CN" altLang="en-US" dirty="0" smtClean="0"/>
              <a:t>如果只考虑某种特定情况，如最好或最坏情况的时间复杂性，输入的“</a:t>
            </a:r>
            <a:r>
              <a:rPr lang="en-US" altLang="zh-CN" dirty="0" smtClean="0"/>
              <a:t>I</a:t>
            </a:r>
            <a:r>
              <a:rPr lang="zh-CN" altLang="en-US" dirty="0" smtClean="0"/>
              <a:t>”</a:t>
            </a:r>
            <a:r>
              <a:rPr lang="en-US" altLang="zh-CN" dirty="0" smtClean="0"/>
              <a:t> </a:t>
            </a:r>
            <a:r>
              <a:rPr lang="zh-CN" altLang="en-US" dirty="0" smtClean="0"/>
              <a:t>就是一个常量，可省略。因而有：</a:t>
            </a:r>
            <a:endParaRPr lang="en-US" altLang="zh-CN" dirty="0" smtClean="0"/>
          </a:p>
          <a:p>
            <a:r>
              <a:rPr lang="en-US" altLang="zh-CN" dirty="0" smtClean="0">
                <a:latin typeface="Times New Roman" pitchFamily="18" charset="0"/>
                <a:cs typeface="Times New Roman" pitchFamily="18" charset="0"/>
              </a:rPr>
              <a:t>              T=</a:t>
            </a:r>
            <a:r>
              <a:rPr lang="en-US" altLang="zh-CN" dirty="0" smtClean="0">
                <a:latin typeface="Times New Roman" pitchFamily="18" charset="0"/>
                <a:ea typeface="楷体_GB2312" pitchFamily="49" charset="-122"/>
                <a:cs typeface="Times New Roman" pitchFamily="18" charset="0"/>
              </a:rPr>
              <a:t>T(N,I)</a:t>
            </a:r>
            <a:endParaRPr lang="zh-CN" altLang="en-US" dirty="0" smtClean="0">
              <a:latin typeface="Times New Roman" pitchFamily="18" charset="0"/>
              <a:cs typeface="Times New Roman" pitchFamily="18" charset="0"/>
            </a:endParaRPr>
          </a:p>
          <a:p>
            <a:endParaRPr lang="en-US" altLang="zh-CN" dirty="0" smtClean="0"/>
          </a:p>
          <a:p>
            <a:endParaRPr lang="zh-CN" altLang="en-US" dirty="0"/>
          </a:p>
        </p:txBody>
      </p:sp>
      <p:sp>
        <p:nvSpPr>
          <p:cNvPr id="23" name="灯片编号占位符 5"/>
          <p:cNvSpPr>
            <a:spLocks noGrp="1"/>
          </p:cNvSpPr>
          <p:nvPr>
            <p:ph type="sldNum" sz="quarter" idx="12"/>
          </p:nvPr>
        </p:nvSpPr>
        <p:spPr/>
        <p:txBody>
          <a:bodyPr/>
          <a:lstStyle/>
          <a:p>
            <a:fld id="{BF9D71A9-379F-4257-A12E-05BCEB8A1F05}" type="slidenum">
              <a:rPr lang="zh-CN" altLang="en-US"/>
              <a:pPr/>
              <a:t>27</a:t>
            </a:fld>
            <a:endParaRPr lang="en-US" altLang="zh-CN"/>
          </a:p>
        </p:txBody>
      </p:sp>
      <p:sp>
        <p:nvSpPr>
          <p:cNvPr id="26" name="矩形 25"/>
          <p:cNvSpPr/>
          <p:nvPr/>
        </p:nvSpPr>
        <p:spPr>
          <a:xfrm>
            <a:off x="4929190" y="4214818"/>
            <a:ext cx="1467068" cy="523220"/>
          </a:xfrm>
          <a:prstGeom prst="rect">
            <a:avLst/>
          </a:prstGeom>
        </p:spPr>
        <p:txBody>
          <a:bodyPr wrap="none">
            <a:spAutoFit/>
          </a:bodyPr>
          <a:lstStyle/>
          <a:p>
            <a:r>
              <a:rPr lang="en-US" altLang="zh-CN" sz="2800" dirty="0" smtClean="0"/>
              <a:t> </a:t>
            </a:r>
            <a:r>
              <a:rPr lang="en-US" altLang="zh-CN" sz="2800" dirty="0" smtClean="0">
                <a:latin typeface="Times New Roman" pitchFamily="18" charset="0"/>
                <a:cs typeface="Times New Roman" pitchFamily="18" charset="0"/>
              </a:rPr>
              <a:t>T=</a:t>
            </a:r>
            <a:r>
              <a:rPr lang="en-US" altLang="zh-CN" sz="2800" dirty="0" smtClean="0">
                <a:latin typeface="Times New Roman" pitchFamily="18" charset="0"/>
                <a:ea typeface="楷体_GB2312" pitchFamily="49" charset="-122"/>
                <a:cs typeface="Times New Roman" pitchFamily="18" charset="0"/>
              </a:rPr>
              <a:t>T(N)</a:t>
            </a:r>
            <a:endParaRPr lang="zh-CN" altLang="en-US" sz="2800" dirty="0"/>
          </a:p>
        </p:txBody>
      </p:sp>
      <p:sp>
        <p:nvSpPr>
          <p:cNvPr id="27" name="右箭头 26"/>
          <p:cNvSpPr/>
          <p:nvPr/>
        </p:nvSpPr>
        <p:spPr>
          <a:xfrm>
            <a:off x="4081915" y="4357694"/>
            <a:ext cx="71438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wipe(left)">
                                      <p:cBhvr>
                                        <p:cTn id="12" dur="500"/>
                                        <p:tgtEl>
                                          <p:spTgt spid="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Effect transition="in" filter="wipe(left)">
                                      <p:cBhvr>
                                        <p:cTn id="17" dur="500"/>
                                        <p:tgtEl>
                                          <p:spTgt spid="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6" grpId="0"/>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28596" y="1428736"/>
            <a:ext cx="8321675" cy="461665"/>
          </a:xfrm>
          <a:prstGeom prst="rect">
            <a:avLst/>
          </a:prstGeom>
          <a:noFill/>
          <a:ln w="9525">
            <a:noFill/>
            <a:miter lim="800000"/>
            <a:headEnd/>
            <a:tailEnd/>
          </a:ln>
        </p:spPr>
        <p:txBody>
          <a:bodyPr>
            <a:spAutoFit/>
          </a:bodyPr>
          <a:lstStyle/>
          <a:p>
            <a:r>
              <a:rPr kumimoji="1" lang="zh-CN" altLang="en-US" sz="2400" dirty="0" smtClean="0">
                <a:latin typeface="Times New Roman" pitchFamily="18" charset="0"/>
              </a:rPr>
              <a:t>       </a:t>
            </a:r>
            <a:endParaRPr kumimoji="1" lang="zh-CN" altLang="en-US" sz="2400" dirty="0">
              <a:latin typeface="Times New Roman" pitchFamily="18" charset="0"/>
            </a:endParaRPr>
          </a:p>
        </p:txBody>
      </p:sp>
      <p:sp>
        <p:nvSpPr>
          <p:cNvPr id="97285" name="Rectangle 5"/>
          <p:cNvSpPr>
            <a:spLocks noChangeArrowheads="1"/>
          </p:cNvSpPr>
          <p:nvPr/>
        </p:nvSpPr>
        <p:spPr bwMode="auto">
          <a:xfrm>
            <a:off x="1000100" y="228600"/>
            <a:ext cx="76867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1.2  </a:t>
            </a:r>
            <a:r>
              <a:rPr lang="zh-CN" altLang="en-US" sz="3600" b="0" dirty="0">
                <a:effectLst>
                  <a:outerShdw blurRad="38100" dist="38100" dir="2700000" algn="tl">
                    <a:srgbClr val="C0C0C0"/>
                  </a:outerShdw>
                </a:effectLst>
                <a:latin typeface="黑体" pitchFamily="2" charset="-122"/>
                <a:ea typeface="黑体" pitchFamily="2" charset="-122"/>
              </a:rPr>
              <a:t>算法复杂性分析</a:t>
            </a:r>
          </a:p>
        </p:txBody>
      </p:sp>
      <p:sp>
        <p:nvSpPr>
          <p:cNvPr id="6" name="内容占位符 5"/>
          <p:cNvSpPr>
            <a:spLocks noGrp="1"/>
          </p:cNvSpPr>
          <p:nvPr>
            <p:ph sz="quarter" idx="1"/>
          </p:nvPr>
        </p:nvSpPr>
        <p:spPr/>
        <p:txBody>
          <a:bodyPr/>
          <a:lstStyle/>
          <a:p>
            <a:pPr>
              <a:buFont typeface="Wingdings" pitchFamily="2" charset="2"/>
              <a:buChar char="n"/>
            </a:pPr>
            <a:r>
              <a:rPr kumimoji="1" lang="zh-CN" altLang="en-US" dirty="0" smtClean="0">
                <a:latin typeface="Times New Roman" pitchFamily="18" charset="0"/>
              </a:rPr>
              <a:t>利用某一算法处理一个问题规模为</a:t>
            </a:r>
            <a:r>
              <a:rPr kumimoji="1" lang="en-US" altLang="zh-CN" dirty="0" smtClean="0">
                <a:latin typeface="Times New Roman" pitchFamily="18" charset="0"/>
              </a:rPr>
              <a:t>n</a:t>
            </a:r>
            <a:r>
              <a:rPr kumimoji="1" lang="zh-CN" altLang="en-US" dirty="0" smtClean="0">
                <a:latin typeface="Times New Roman" pitchFamily="18" charset="0"/>
              </a:rPr>
              <a:t>的输入所需的时间，称为该算法的</a:t>
            </a:r>
            <a:r>
              <a:rPr kumimoji="1" lang="zh-CN" altLang="en-US" dirty="0" smtClean="0">
                <a:solidFill>
                  <a:srgbClr val="FF3300"/>
                </a:solidFill>
                <a:latin typeface="Times New Roman" pitchFamily="18" charset="0"/>
              </a:rPr>
              <a:t>时间复杂性</a:t>
            </a:r>
            <a:r>
              <a:rPr kumimoji="1" lang="zh-CN" altLang="en-US" dirty="0" smtClean="0">
                <a:latin typeface="Times New Roman" pitchFamily="18" charset="0"/>
              </a:rPr>
              <a:t>。记为</a:t>
            </a:r>
            <a:r>
              <a:rPr kumimoji="1" lang="en-US" altLang="zh-CN" dirty="0" smtClean="0">
                <a:latin typeface="Times New Roman" pitchFamily="18" charset="0"/>
              </a:rPr>
              <a:t>T(n)</a:t>
            </a:r>
          </a:p>
        </p:txBody>
      </p:sp>
    </p:spTree>
    <p:extLst>
      <p:ext uri="{BB962C8B-B14F-4D97-AF65-F5344CB8AC3E}">
        <p14:creationId xmlns:p14="http://schemas.microsoft.com/office/powerpoint/2010/main" val="931103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533400" y="1500174"/>
            <a:ext cx="8305800" cy="4322763"/>
          </a:xfrm>
          <a:prstGeom prst="rect">
            <a:avLst/>
          </a:prstGeom>
          <a:noFill/>
          <a:ln w="9525">
            <a:noFill/>
            <a:miter lim="800000"/>
            <a:headEnd/>
            <a:tailEnd/>
          </a:ln>
        </p:spPr>
        <p:txBody>
          <a:bodyPr/>
          <a:lstStyle/>
          <a:p>
            <a:pPr marL="342900" indent="-342900">
              <a:lnSpc>
                <a:spcPct val="150000"/>
              </a:lnSpc>
              <a:spcBef>
                <a:spcPct val="20000"/>
              </a:spcBef>
              <a:buClr>
                <a:schemeClr val="bg2"/>
              </a:buClr>
              <a:buSzPct val="75000"/>
              <a:buFont typeface="Wingdings" pitchFamily="2" charset="2"/>
              <a:buChar char="n"/>
            </a:pPr>
            <a:r>
              <a:rPr lang="zh-CN" altLang="en-US" sz="2400" dirty="0"/>
              <a:t>（</a:t>
            </a:r>
            <a:r>
              <a:rPr lang="en-US" altLang="zh-CN" sz="2400" dirty="0"/>
              <a:t>1</a:t>
            </a:r>
            <a:r>
              <a:rPr lang="zh-CN" altLang="en-US" sz="2400" dirty="0"/>
              <a:t>）</a:t>
            </a:r>
            <a:r>
              <a:rPr lang="zh-CN" altLang="en-US" sz="2400" dirty="0">
                <a:solidFill>
                  <a:srgbClr val="3907F1"/>
                </a:solidFill>
              </a:rPr>
              <a:t>最坏情况</a:t>
            </a:r>
            <a:r>
              <a:rPr lang="zh-CN" altLang="en-US" sz="2400" dirty="0"/>
              <a:t>下的时间复杂性</a:t>
            </a:r>
          </a:p>
          <a:p>
            <a:pPr marL="342900" indent="-342900">
              <a:lnSpc>
                <a:spcPct val="150000"/>
              </a:lnSpc>
              <a:spcBef>
                <a:spcPct val="20000"/>
              </a:spcBef>
              <a:buClr>
                <a:schemeClr val="bg2"/>
              </a:buClr>
              <a:buSzPct val="75000"/>
              <a:buFont typeface="Wingdings" pitchFamily="2" charset="2"/>
              <a:buChar char="n"/>
            </a:pPr>
            <a:r>
              <a:rPr lang="zh-CN" altLang="en-US" sz="2400" i="1" dirty="0"/>
              <a:t>  </a:t>
            </a:r>
            <a:r>
              <a:rPr lang="en-US" altLang="zh-CN" sz="2400" i="1" dirty="0" err="1"/>
              <a:t>T</a:t>
            </a:r>
            <a:r>
              <a:rPr lang="en-US" altLang="zh-CN" sz="2400" baseline="-25000" dirty="0" err="1"/>
              <a:t>max</a:t>
            </a:r>
            <a:r>
              <a:rPr lang="en-US" altLang="zh-CN" sz="2400" dirty="0"/>
              <a:t>(</a:t>
            </a:r>
            <a:r>
              <a:rPr lang="en-US" altLang="zh-CN" sz="2400" i="1" dirty="0"/>
              <a:t>n</a:t>
            </a:r>
            <a:r>
              <a:rPr lang="en-US" altLang="zh-CN" sz="2400" dirty="0"/>
              <a:t>) = max{ </a:t>
            </a:r>
            <a:r>
              <a:rPr lang="en-US" altLang="zh-CN" sz="2400" i="1" dirty="0"/>
              <a:t>T</a:t>
            </a:r>
            <a:r>
              <a:rPr lang="en-US" altLang="zh-CN" sz="2400" dirty="0"/>
              <a:t>(I) | size(I)=</a:t>
            </a:r>
            <a:r>
              <a:rPr lang="en-US" altLang="zh-CN" sz="2400" i="1" dirty="0"/>
              <a:t>n </a:t>
            </a:r>
            <a:r>
              <a:rPr lang="en-US" altLang="zh-CN" sz="2400" dirty="0"/>
              <a:t>}</a:t>
            </a:r>
          </a:p>
          <a:p>
            <a:pPr marL="342900" indent="-342900">
              <a:lnSpc>
                <a:spcPct val="150000"/>
              </a:lnSpc>
              <a:spcBef>
                <a:spcPct val="20000"/>
              </a:spcBef>
              <a:buClr>
                <a:schemeClr val="bg2"/>
              </a:buClr>
              <a:buSzPct val="75000"/>
              <a:buFont typeface="Wingdings" pitchFamily="2" charset="2"/>
              <a:buChar char="n"/>
            </a:pPr>
            <a:r>
              <a:rPr lang="zh-CN" altLang="en-US" sz="2400" dirty="0"/>
              <a:t>（</a:t>
            </a:r>
            <a:r>
              <a:rPr lang="en-US" altLang="zh-CN" sz="2400" dirty="0"/>
              <a:t>2</a:t>
            </a:r>
            <a:r>
              <a:rPr lang="zh-CN" altLang="en-US" sz="2400" dirty="0"/>
              <a:t>）</a:t>
            </a:r>
            <a:r>
              <a:rPr lang="zh-CN" altLang="en-US" sz="2400" dirty="0">
                <a:solidFill>
                  <a:srgbClr val="3907F1"/>
                </a:solidFill>
              </a:rPr>
              <a:t>最好情况</a:t>
            </a:r>
            <a:r>
              <a:rPr lang="zh-CN" altLang="en-US" sz="2400" dirty="0"/>
              <a:t>下的时间复杂性</a:t>
            </a:r>
          </a:p>
          <a:p>
            <a:pPr marL="342900" indent="-342900">
              <a:lnSpc>
                <a:spcPct val="150000"/>
              </a:lnSpc>
              <a:spcBef>
                <a:spcPct val="20000"/>
              </a:spcBef>
              <a:buClr>
                <a:schemeClr val="bg2"/>
              </a:buClr>
              <a:buSzPct val="75000"/>
              <a:buFont typeface="Wingdings" pitchFamily="2" charset="2"/>
              <a:buChar char="n"/>
            </a:pPr>
            <a:r>
              <a:rPr lang="zh-CN" altLang="en-US" sz="2400" i="1" dirty="0"/>
              <a:t>  </a:t>
            </a:r>
            <a:r>
              <a:rPr lang="en-US" altLang="zh-CN" sz="2400" i="1" dirty="0" err="1"/>
              <a:t>T</a:t>
            </a:r>
            <a:r>
              <a:rPr lang="en-US" altLang="zh-CN" sz="2400" baseline="-25000" dirty="0" err="1"/>
              <a:t>min</a:t>
            </a:r>
            <a:r>
              <a:rPr lang="en-US" altLang="zh-CN" sz="2400" dirty="0"/>
              <a:t>(</a:t>
            </a:r>
            <a:r>
              <a:rPr lang="en-US" altLang="zh-CN" sz="2400" i="1" dirty="0"/>
              <a:t>n</a:t>
            </a:r>
            <a:r>
              <a:rPr lang="en-US" altLang="zh-CN" sz="2400" dirty="0"/>
              <a:t>) = min{ </a:t>
            </a:r>
            <a:r>
              <a:rPr lang="en-US" altLang="zh-CN" sz="2400" i="1" dirty="0"/>
              <a:t>T</a:t>
            </a:r>
            <a:r>
              <a:rPr lang="en-US" altLang="zh-CN" sz="2400" dirty="0"/>
              <a:t>(I) | size(I)=</a:t>
            </a:r>
            <a:r>
              <a:rPr lang="en-US" altLang="zh-CN" sz="2400" i="1" dirty="0"/>
              <a:t>n </a:t>
            </a:r>
            <a:r>
              <a:rPr lang="en-US" altLang="zh-CN" sz="2400" dirty="0"/>
              <a:t>}</a:t>
            </a:r>
          </a:p>
          <a:p>
            <a:pPr marL="342900" indent="-342900">
              <a:lnSpc>
                <a:spcPct val="150000"/>
              </a:lnSpc>
              <a:spcBef>
                <a:spcPct val="20000"/>
              </a:spcBef>
              <a:buClr>
                <a:schemeClr val="bg2"/>
              </a:buClr>
              <a:buSzPct val="75000"/>
              <a:buFont typeface="Wingdings" pitchFamily="2" charset="2"/>
              <a:buChar char="n"/>
            </a:pPr>
            <a:r>
              <a:rPr lang="zh-CN" altLang="en-US" sz="2400" dirty="0"/>
              <a:t>（</a:t>
            </a:r>
            <a:r>
              <a:rPr lang="en-US" altLang="zh-CN" sz="2400" dirty="0"/>
              <a:t>3</a:t>
            </a:r>
            <a:r>
              <a:rPr lang="zh-CN" altLang="en-US" sz="2400" dirty="0"/>
              <a:t>）</a:t>
            </a:r>
            <a:r>
              <a:rPr lang="zh-CN" altLang="en-US" sz="2400" dirty="0">
                <a:solidFill>
                  <a:srgbClr val="3907F1"/>
                </a:solidFill>
              </a:rPr>
              <a:t>平均情况</a:t>
            </a:r>
            <a:r>
              <a:rPr lang="zh-CN" altLang="en-US" sz="2400" dirty="0"/>
              <a:t>下的时间复杂性</a:t>
            </a:r>
          </a:p>
          <a:p>
            <a:pPr marL="342900" indent="-342900">
              <a:lnSpc>
                <a:spcPct val="200000"/>
              </a:lnSpc>
              <a:spcBef>
                <a:spcPct val="20000"/>
              </a:spcBef>
              <a:buClr>
                <a:schemeClr val="bg2"/>
              </a:buClr>
              <a:buSzPct val="75000"/>
              <a:buFont typeface="Wingdings" pitchFamily="2" charset="2"/>
              <a:buChar char="n"/>
            </a:pPr>
            <a:r>
              <a:rPr lang="zh-CN" altLang="en-US" sz="2400" i="1" dirty="0"/>
              <a:t>  </a:t>
            </a:r>
            <a:r>
              <a:rPr lang="en-US" altLang="zh-CN" sz="2400" i="1" dirty="0" err="1"/>
              <a:t>T</a:t>
            </a:r>
            <a:r>
              <a:rPr lang="en-US" altLang="zh-CN" sz="2400" baseline="-25000" dirty="0" err="1"/>
              <a:t>avg</a:t>
            </a:r>
            <a:r>
              <a:rPr lang="en-US" altLang="zh-CN" sz="2400" dirty="0"/>
              <a:t>(</a:t>
            </a:r>
            <a:r>
              <a:rPr lang="en-US" altLang="zh-CN" sz="2400" i="1" dirty="0"/>
              <a:t>n</a:t>
            </a:r>
            <a:r>
              <a:rPr lang="en-US" altLang="zh-CN" sz="2400" dirty="0"/>
              <a:t>) =</a:t>
            </a:r>
          </a:p>
          <a:p>
            <a:pPr marL="342900" indent="-342900">
              <a:lnSpc>
                <a:spcPct val="200000"/>
              </a:lnSpc>
              <a:spcBef>
                <a:spcPct val="20000"/>
              </a:spcBef>
              <a:buClr>
                <a:schemeClr val="bg2"/>
              </a:buClr>
              <a:buSzPct val="75000"/>
              <a:buFont typeface="Wingdings" pitchFamily="2" charset="2"/>
              <a:buChar char="n"/>
            </a:pPr>
            <a:r>
              <a:rPr lang="en-US" altLang="zh-CN" sz="2400" dirty="0"/>
              <a:t> </a:t>
            </a:r>
            <a:r>
              <a:rPr lang="zh-CN" altLang="en-US" sz="2400" dirty="0"/>
              <a:t>其中</a:t>
            </a:r>
            <a:r>
              <a:rPr lang="en-US" altLang="zh-CN" sz="2400" dirty="0"/>
              <a:t>I</a:t>
            </a:r>
            <a:r>
              <a:rPr lang="zh-CN" altLang="en-US" sz="2400" dirty="0"/>
              <a:t>是问题的规模为</a:t>
            </a:r>
            <a:r>
              <a:rPr lang="en-US" altLang="zh-CN" sz="2400" i="1" dirty="0"/>
              <a:t>n</a:t>
            </a:r>
            <a:r>
              <a:rPr lang="zh-CN" altLang="en-US" sz="2400" dirty="0"/>
              <a:t>的实例，</a:t>
            </a:r>
            <a:r>
              <a:rPr lang="en-US" altLang="zh-CN" sz="2400" i="1" dirty="0"/>
              <a:t>p</a:t>
            </a:r>
            <a:r>
              <a:rPr lang="en-US" altLang="zh-CN" sz="2400" dirty="0"/>
              <a:t>(I)</a:t>
            </a:r>
            <a:r>
              <a:rPr lang="zh-CN" altLang="en-US" sz="2400" dirty="0"/>
              <a:t>是实 例</a:t>
            </a:r>
            <a:r>
              <a:rPr lang="en-US" altLang="zh-CN" sz="2400" dirty="0"/>
              <a:t>I</a:t>
            </a:r>
            <a:r>
              <a:rPr lang="zh-CN" altLang="en-US" sz="2400" dirty="0"/>
              <a:t>出现的概率。</a:t>
            </a:r>
          </a:p>
        </p:txBody>
      </p:sp>
      <p:graphicFrame>
        <p:nvGraphicFramePr>
          <p:cNvPr id="2050" name="Object 1024"/>
          <p:cNvGraphicFramePr>
            <a:graphicFrameLocks noChangeAspect="1"/>
          </p:cNvGraphicFramePr>
          <p:nvPr/>
        </p:nvGraphicFramePr>
        <p:xfrm>
          <a:off x="2209800" y="4852974"/>
          <a:ext cx="1584325" cy="630238"/>
        </p:xfrm>
        <a:graphic>
          <a:graphicData uri="http://schemas.openxmlformats.org/presentationml/2006/ole">
            <mc:AlternateContent xmlns:mc="http://schemas.openxmlformats.org/markup-compatibility/2006">
              <mc:Choice xmlns:v="urn:schemas-microsoft-com:vml" Requires="v">
                <p:oleObj spid="_x0000_s271401" name="Microsoft 公式 3.0" r:id="rId3" imgW="888614" imgH="355446" progId="">
                  <p:embed/>
                </p:oleObj>
              </mc:Choice>
              <mc:Fallback>
                <p:oleObj name="Microsoft 公式 3.0" r:id="rId3" imgW="888614" imgH="35544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52974"/>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8" name="Rectangle 4"/>
          <p:cNvSpPr>
            <a:spLocks noChangeArrowheads="1"/>
          </p:cNvSpPr>
          <p:nvPr/>
        </p:nvSpPr>
        <p:spPr bwMode="auto">
          <a:xfrm>
            <a:off x="914400" y="500042"/>
            <a:ext cx="82296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1.2  </a:t>
            </a:r>
            <a:r>
              <a:rPr lang="zh-CN" altLang="en-US" sz="3600" b="0" dirty="0">
                <a:effectLst>
                  <a:outerShdw blurRad="38100" dist="38100" dir="2700000" algn="tl">
                    <a:srgbClr val="C0C0C0"/>
                  </a:outerShdw>
                </a:effectLst>
                <a:latin typeface="黑体" pitchFamily="2" charset="-122"/>
                <a:ea typeface="黑体" pitchFamily="2" charset="-122"/>
              </a:rPr>
              <a:t>算法复杂性分析</a:t>
            </a:r>
          </a:p>
        </p:txBody>
      </p:sp>
    </p:spTree>
    <p:extLst>
      <p:ext uri="{BB962C8B-B14F-4D97-AF65-F5344CB8AC3E}">
        <p14:creationId xmlns:p14="http://schemas.microsoft.com/office/powerpoint/2010/main" val="27602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wipe(left)">
                                      <p:cBhvr>
                                        <p:cTn id="7" dur="500"/>
                                        <p:tgtEl>
                                          <p:spTgt spid="2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wipe(left)">
                                      <p:cBhvr>
                                        <p:cTn id="12" dur="500"/>
                                        <p:tgtEl>
                                          <p:spTgt spid="2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1">
                                            <p:txEl>
                                              <p:pRg st="6" end="6"/>
                                            </p:txEl>
                                          </p:spTgt>
                                        </p:tgtEl>
                                        <p:attrNameLst>
                                          <p:attrName>style.visibility</p:attrName>
                                        </p:attrNameLst>
                                      </p:cBhvr>
                                      <p:to>
                                        <p:strVal val="visible"/>
                                      </p:to>
                                    </p:set>
                                    <p:animEffect transition="in" filter="wipe(left)">
                                      <p:cBhvr>
                                        <p:cTn id="17" dur="500"/>
                                        <p:tgtEl>
                                          <p:spTgt spid="205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1">
                                            <p:txEl>
                                              <p:pRg st="2" end="2"/>
                                            </p:txEl>
                                          </p:spTgt>
                                        </p:tgtEl>
                                        <p:attrNameLst>
                                          <p:attrName>style.visibility</p:attrName>
                                        </p:attrNameLst>
                                      </p:cBhvr>
                                      <p:to>
                                        <p:strVal val="visible"/>
                                      </p:to>
                                    </p:set>
                                    <p:animEffect transition="in" filter="wipe(left)">
                                      <p:cBhvr>
                                        <p:cTn id="22" dur="500"/>
                                        <p:tgtEl>
                                          <p:spTgt spid="20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1">
                                            <p:txEl>
                                              <p:pRg st="3" end="3"/>
                                            </p:txEl>
                                          </p:spTgt>
                                        </p:tgtEl>
                                        <p:attrNameLst>
                                          <p:attrName>style.visibility</p:attrName>
                                        </p:attrNameLst>
                                      </p:cBhvr>
                                      <p:to>
                                        <p:strVal val="visible"/>
                                      </p:to>
                                    </p:set>
                                    <p:animEffect transition="in" filter="wipe(left)">
                                      <p:cBhvr>
                                        <p:cTn id="27" dur="500"/>
                                        <p:tgtEl>
                                          <p:spTgt spid="20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1">
                                            <p:txEl>
                                              <p:pRg st="4" end="4"/>
                                            </p:txEl>
                                          </p:spTgt>
                                        </p:tgtEl>
                                        <p:attrNameLst>
                                          <p:attrName>style.visibility</p:attrName>
                                        </p:attrNameLst>
                                      </p:cBhvr>
                                      <p:to>
                                        <p:strVal val="visible"/>
                                      </p:to>
                                    </p:set>
                                    <p:animEffect transition="in" filter="wipe(left)">
                                      <p:cBhvr>
                                        <p:cTn id="32" dur="500"/>
                                        <p:tgtEl>
                                          <p:spTgt spid="20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Effect transition="in" filter="wipe(left)">
                                      <p:cBhvr>
                                        <p:cTn id="37" dur="500"/>
                                        <p:tgtEl>
                                          <p:spTgt spid="2051">
                                            <p:txEl>
                                              <p:pRg st="5" end="5"/>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wipe(left)">
                                      <p:cBhvr>
                                        <p:cTn id="4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42875"/>
            <a:ext cx="7772400" cy="1143000"/>
          </a:xfrm>
        </p:spPr>
        <p:txBody>
          <a:bodyPr>
            <a:normAutofit/>
          </a:bodyPr>
          <a:lstStyle/>
          <a:p>
            <a:pPr eaLnBrk="1" fontAlgn="auto" hangingPunct="1">
              <a:spcAft>
                <a:spcPts val="0"/>
              </a:spcAft>
              <a:defRPr/>
            </a:pPr>
            <a:r>
              <a:rPr lang="zh-CN" altLang="en-US" dirty="0" smtClean="0">
                <a:cs typeface="+mj-cs"/>
              </a:rPr>
              <a:t>选用教材</a:t>
            </a:r>
            <a:endParaRPr lang="zh-CN" altLang="en-US" dirty="0">
              <a:cs typeface="+mj-cs"/>
            </a:endParaRPr>
          </a:p>
        </p:txBody>
      </p:sp>
      <p:sp>
        <p:nvSpPr>
          <p:cNvPr id="18435" name="内容占位符 2"/>
          <p:cNvSpPr>
            <a:spLocks noGrp="1"/>
          </p:cNvSpPr>
          <p:nvPr>
            <p:ph sz="quarter" idx="1"/>
          </p:nvPr>
        </p:nvSpPr>
        <p:spPr/>
        <p:txBody>
          <a:bodyPr>
            <a:normAutofit fontScale="92500" lnSpcReduction="10000"/>
          </a:bodyPr>
          <a:lstStyle/>
          <a:p>
            <a:pPr eaLnBrk="1" hangingPunct="1"/>
            <a:r>
              <a:rPr lang="zh-CN" altLang="en-US" dirty="0" smtClean="0"/>
              <a:t>授课教材</a:t>
            </a:r>
            <a:endParaRPr lang="en-US" altLang="zh-CN" dirty="0" smtClean="0"/>
          </a:p>
          <a:p>
            <a:pPr lvl="1" eaLnBrk="1" hangingPunct="1"/>
            <a:r>
              <a:rPr lang="zh-CN" altLang="en-US" dirty="0" smtClean="0"/>
              <a:t>计算机算法设计与分析（第</a:t>
            </a:r>
            <a:r>
              <a:rPr lang="en-US" altLang="zh-CN" dirty="0" smtClean="0"/>
              <a:t>4</a:t>
            </a:r>
            <a:r>
              <a:rPr lang="zh-CN" altLang="en-US" dirty="0" smtClean="0"/>
              <a:t>版）</a:t>
            </a:r>
            <a:endParaRPr lang="en-US" altLang="zh-CN" dirty="0" smtClean="0"/>
          </a:p>
          <a:p>
            <a:pPr lvl="1" eaLnBrk="1" hangingPunct="1"/>
            <a:r>
              <a:rPr lang="zh-CN" altLang="en-US" dirty="0" smtClean="0"/>
              <a:t>作者：王晓东</a:t>
            </a:r>
            <a:endParaRPr lang="en-US" altLang="zh-CN" dirty="0" smtClean="0"/>
          </a:p>
          <a:p>
            <a:pPr lvl="1" eaLnBrk="1" hangingPunct="1"/>
            <a:r>
              <a:rPr lang="zh-CN" altLang="en-US" dirty="0" smtClean="0"/>
              <a:t>出版社：电子工业出版社</a:t>
            </a:r>
            <a:endParaRPr lang="en-US" altLang="zh-CN" dirty="0" smtClean="0"/>
          </a:p>
          <a:p>
            <a:pPr lvl="1" eaLnBrk="1" hangingPunct="1"/>
            <a:endParaRPr lang="en-US" altLang="zh-CN" dirty="0" smtClean="0"/>
          </a:p>
          <a:p>
            <a:pPr eaLnBrk="1" hangingPunct="1"/>
            <a:r>
              <a:rPr lang="zh-CN" altLang="en-US" dirty="0" smtClean="0"/>
              <a:t>参考教材</a:t>
            </a:r>
            <a:endParaRPr lang="en-US" altLang="zh-CN" dirty="0" smtClean="0"/>
          </a:p>
          <a:p>
            <a:pPr lvl="1" eaLnBrk="1" hangingPunct="1"/>
            <a:r>
              <a:rPr lang="zh-CN" altLang="en-US" dirty="0" smtClean="0"/>
              <a:t>算法导论</a:t>
            </a:r>
            <a:endParaRPr lang="en-US" altLang="zh-CN" dirty="0" smtClean="0"/>
          </a:p>
          <a:p>
            <a:pPr lvl="1" eaLnBrk="1" hangingPunct="1"/>
            <a:r>
              <a:rPr lang="zh-CN" altLang="en-US" dirty="0" smtClean="0"/>
              <a:t>作者：</a:t>
            </a:r>
            <a:r>
              <a:rPr lang="en-US" altLang="zh-CN" dirty="0" smtClean="0"/>
              <a:t>(</a:t>
            </a:r>
            <a:r>
              <a:rPr lang="zh-CN" altLang="en-US" dirty="0" smtClean="0"/>
              <a:t>美</a:t>
            </a:r>
            <a:r>
              <a:rPr lang="en-US" altLang="zh-CN" dirty="0" smtClean="0"/>
              <a:t>)Thomas </a:t>
            </a:r>
            <a:r>
              <a:rPr lang="en-US" altLang="zh-CN" dirty="0" err="1" smtClean="0"/>
              <a:t>H.Cormen</a:t>
            </a:r>
            <a:r>
              <a:rPr lang="zh-CN" altLang="en-US" dirty="0" smtClean="0"/>
              <a:t>（科曼）</a:t>
            </a:r>
            <a:endParaRPr lang="en-US" altLang="zh-CN" dirty="0" smtClean="0"/>
          </a:p>
          <a:p>
            <a:pPr lvl="1" eaLnBrk="1" hangingPunct="1"/>
            <a:r>
              <a:rPr lang="zh-CN" altLang="en-US" dirty="0" smtClean="0"/>
              <a:t>译者： 殷建平 </a:t>
            </a:r>
            <a:endParaRPr lang="en-US" altLang="zh-CN" dirty="0" smtClean="0"/>
          </a:p>
          <a:p>
            <a:pPr lvl="1" eaLnBrk="1" hangingPunct="1"/>
            <a:r>
              <a:rPr lang="zh-CN" altLang="en-US" dirty="0" smtClean="0"/>
              <a:t>出版社：机械工业出版社</a:t>
            </a:r>
            <a:br>
              <a:rPr lang="zh-CN" altLang="en-US" dirty="0" smtClean="0"/>
            </a:br>
            <a:endParaRPr lang="zh-CN" altLang="en-US" dirty="0" smtClean="0"/>
          </a:p>
        </p:txBody>
      </p:sp>
    </p:spTree>
    <p:extLst>
      <p:ext uri="{BB962C8B-B14F-4D97-AF65-F5344CB8AC3E}">
        <p14:creationId xmlns:p14="http://schemas.microsoft.com/office/powerpoint/2010/main" val="904399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Grp="1" noChangeArrowheads="1"/>
          </p:cNvSpPr>
          <p:nvPr>
            <p:ph type="body" idx="4294967295"/>
          </p:nvPr>
        </p:nvSpPr>
        <p:spPr>
          <a:xfrm>
            <a:off x="285720" y="285728"/>
            <a:ext cx="8229600" cy="2500330"/>
          </a:xfrm>
          <a:solidFill>
            <a:srgbClr val="CCFFFF"/>
          </a:solidFill>
          <a:ln w="38100"/>
        </p:spPr>
        <p:style>
          <a:lnRef idx="2">
            <a:schemeClr val="accent1"/>
          </a:lnRef>
          <a:fillRef idx="1">
            <a:schemeClr val="lt1"/>
          </a:fillRef>
          <a:effectRef idx="0">
            <a:schemeClr val="accent1"/>
          </a:effectRef>
          <a:fontRef idx="minor">
            <a:schemeClr val="dk1"/>
          </a:fontRef>
        </p:style>
        <p:txBody>
          <a:bodyPr/>
          <a:lstStyle/>
          <a:p>
            <a:pPr eaLnBrk="1" hangingPunct="1"/>
            <a:r>
              <a:rPr lang="zh-CN" altLang="en-US" b="1" dirty="0" smtClean="0">
                <a:solidFill>
                  <a:srgbClr val="C00000"/>
                </a:solidFill>
              </a:rPr>
              <a:t>例：顺序查找</a:t>
            </a:r>
          </a:p>
          <a:p>
            <a:pPr eaLnBrk="1" hangingPunct="1">
              <a:buFont typeface="Wingdings" pitchFamily="2" charset="2"/>
              <a:buNone/>
            </a:pPr>
            <a:r>
              <a:rPr lang="zh-CN" altLang="en-US"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a:t>
            </a:r>
          </a:p>
          <a:p>
            <a:pPr eaLnBrk="1" hangingPunct="1">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while(</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&lt;=n &amp;&amp;L[</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=x)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p>
          <a:p>
            <a:pPr eaLnBrk="1" hangingPunct="1">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if(</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&gt;n)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p>
        </p:txBody>
      </p:sp>
      <p:sp>
        <p:nvSpPr>
          <p:cNvPr id="3082" name="Text Box 1029"/>
          <p:cNvSpPr txBox="1">
            <a:spLocks noChangeArrowheads="1"/>
          </p:cNvSpPr>
          <p:nvPr/>
        </p:nvSpPr>
        <p:spPr bwMode="auto">
          <a:xfrm>
            <a:off x="1000100" y="3625847"/>
            <a:ext cx="4648200" cy="1569660"/>
          </a:xfrm>
          <a:prstGeom prst="rect">
            <a:avLst/>
          </a:prstGeom>
          <a:noFill/>
          <a:ln w="25400">
            <a:noFill/>
            <a:miter lim="800000"/>
            <a:headEnd/>
            <a:tailEnd/>
          </a:ln>
        </p:spPr>
        <p:txBody>
          <a:bodyPr>
            <a:spAutoFit/>
          </a:bodyPr>
          <a:lstStyle/>
          <a:p>
            <a:pPr>
              <a:spcBef>
                <a:spcPct val="50000"/>
              </a:spcBef>
              <a:buClr>
                <a:srgbClr val="C00000"/>
              </a:buClr>
              <a:buFont typeface="Wingdings" pitchFamily="2" charset="2"/>
              <a:buChar char="n"/>
            </a:pPr>
            <a:r>
              <a:rPr lang="en-US" altLang="zh-CN" sz="2400" i="1" dirty="0" err="1"/>
              <a:t>T</a:t>
            </a:r>
            <a:r>
              <a:rPr lang="en-US" altLang="zh-CN" sz="2400" baseline="-25000" dirty="0" err="1"/>
              <a:t>avg</a:t>
            </a:r>
            <a:r>
              <a:rPr lang="en-US" altLang="zh-CN" sz="2400" dirty="0"/>
              <a:t>(</a:t>
            </a:r>
            <a:r>
              <a:rPr lang="en-US" altLang="zh-CN" sz="2400" i="1" dirty="0"/>
              <a:t>n</a:t>
            </a:r>
            <a:r>
              <a:rPr lang="en-US" altLang="zh-CN" sz="2400" dirty="0" smtClean="0"/>
              <a:t>)=</a:t>
            </a:r>
          </a:p>
          <a:p>
            <a:pPr>
              <a:spcBef>
                <a:spcPct val="50000"/>
              </a:spcBef>
              <a:buClr>
                <a:srgbClr val="C00000"/>
              </a:buClr>
              <a:buFont typeface="Wingdings" pitchFamily="2" charset="2"/>
              <a:buChar char="n"/>
            </a:pPr>
            <a:r>
              <a:rPr lang="en-US" altLang="zh-CN" sz="2400" i="1" dirty="0" err="1" smtClean="0"/>
              <a:t>T</a:t>
            </a:r>
            <a:r>
              <a:rPr lang="en-US" altLang="zh-CN" sz="2400" baseline="-25000" dirty="0" err="1" smtClean="0"/>
              <a:t>max</a:t>
            </a:r>
            <a:r>
              <a:rPr lang="en-US" altLang="zh-CN" sz="2400" dirty="0" smtClean="0"/>
              <a:t>(</a:t>
            </a:r>
            <a:r>
              <a:rPr lang="en-US" altLang="zh-CN" sz="2400" i="1" dirty="0" smtClean="0"/>
              <a:t>n</a:t>
            </a:r>
            <a:r>
              <a:rPr lang="en-US" altLang="zh-CN" sz="2400" dirty="0"/>
              <a:t>) = max{ </a:t>
            </a:r>
            <a:r>
              <a:rPr lang="en-US" altLang="zh-CN" sz="2400" i="1" dirty="0"/>
              <a:t>T</a:t>
            </a:r>
            <a:r>
              <a:rPr lang="en-US" altLang="zh-CN" sz="2400" dirty="0"/>
              <a:t>(I) | size(I)=</a:t>
            </a:r>
            <a:r>
              <a:rPr lang="en-US" altLang="zh-CN" sz="2400" i="1" dirty="0"/>
              <a:t>n </a:t>
            </a:r>
            <a:r>
              <a:rPr lang="en-US" altLang="zh-CN" sz="2400" dirty="0" smtClean="0"/>
              <a:t>}</a:t>
            </a:r>
          </a:p>
          <a:p>
            <a:pPr>
              <a:spcBef>
                <a:spcPct val="50000"/>
              </a:spcBef>
              <a:buClr>
                <a:srgbClr val="C00000"/>
              </a:buClr>
              <a:buFont typeface="Wingdings" pitchFamily="2" charset="2"/>
              <a:buChar char="n"/>
            </a:pPr>
            <a:r>
              <a:rPr lang="en-US" altLang="zh-CN" sz="2400" dirty="0" err="1" smtClean="0"/>
              <a:t>T</a:t>
            </a:r>
            <a:r>
              <a:rPr lang="en-US" altLang="zh-CN" sz="2400" baseline="-25000" dirty="0" err="1" smtClean="0"/>
              <a:t>min</a:t>
            </a:r>
            <a:r>
              <a:rPr lang="en-US" altLang="zh-CN" sz="2400" dirty="0" smtClean="0"/>
              <a:t>(n</a:t>
            </a:r>
            <a:r>
              <a:rPr lang="en-US" altLang="zh-CN" sz="2400" dirty="0"/>
              <a:t>)</a:t>
            </a:r>
            <a:endParaRPr lang="en-US" altLang="zh-CN" sz="2400" dirty="0">
              <a:solidFill>
                <a:srgbClr val="FF0000"/>
              </a:solidFill>
            </a:endParaRPr>
          </a:p>
        </p:txBody>
      </p:sp>
      <p:graphicFrame>
        <p:nvGraphicFramePr>
          <p:cNvPr id="3074" name="Object 1030"/>
          <p:cNvGraphicFramePr>
            <a:graphicFrameLocks noChangeAspect="1"/>
          </p:cNvGraphicFramePr>
          <p:nvPr/>
        </p:nvGraphicFramePr>
        <p:xfrm>
          <a:off x="2305060" y="3605210"/>
          <a:ext cx="1584325" cy="630237"/>
        </p:xfrm>
        <a:graphic>
          <a:graphicData uri="http://schemas.openxmlformats.org/presentationml/2006/ole">
            <mc:AlternateContent xmlns:mc="http://schemas.openxmlformats.org/markup-compatibility/2006">
              <mc:Choice xmlns:v="urn:schemas-microsoft-com:vml" Requires="v">
                <p:oleObj spid="_x0000_s150577" name="Microsoft 公式 3.0" r:id="rId3" imgW="888614" imgH="355446" progId="">
                  <p:embed/>
                </p:oleObj>
              </mc:Choice>
              <mc:Fallback>
                <p:oleObj name="Microsoft 公式 3.0" r:id="rId3" imgW="888614" imgH="355446" progId="">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60" y="3605210"/>
                        <a:ext cx="158432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8" name="Text Box 1032"/>
          <p:cNvSpPr txBox="1">
            <a:spLocks noChangeArrowheads="1"/>
          </p:cNvSpPr>
          <p:nvPr/>
        </p:nvSpPr>
        <p:spPr bwMode="auto">
          <a:xfrm>
            <a:off x="3943360" y="3619497"/>
            <a:ext cx="2057400" cy="457200"/>
          </a:xfrm>
          <a:prstGeom prst="rect">
            <a:avLst/>
          </a:prstGeom>
          <a:noFill/>
          <a:ln w="25400">
            <a:noFill/>
            <a:miter lim="800000"/>
            <a:headEnd/>
            <a:tailEnd/>
          </a:ln>
        </p:spPr>
        <p:txBody>
          <a:bodyPr>
            <a:spAutoFit/>
          </a:bodyPr>
          <a:lstStyle/>
          <a:p>
            <a:pPr>
              <a:spcBef>
                <a:spcPct val="50000"/>
              </a:spcBef>
            </a:pPr>
            <a:r>
              <a:rPr lang="en-US" altLang="zh-CN" sz="2400" dirty="0"/>
              <a:t>=</a:t>
            </a:r>
            <a:r>
              <a:rPr lang="en-US" altLang="zh-CN" sz="2400" dirty="0">
                <a:solidFill>
                  <a:srgbClr val="FF0000"/>
                </a:solidFill>
              </a:rPr>
              <a:t>(n+1)/2</a:t>
            </a:r>
          </a:p>
        </p:txBody>
      </p:sp>
      <p:sp>
        <p:nvSpPr>
          <p:cNvPr id="107529" name="Text Box 1033"/>
          <p:cNvSpPr txBox="1">
            <a:spLocks noChangeArrowheads="1"/>
          </p:cNvSpPr>
          <p:nvPr/>
        </p:nvSpPr>
        <p:spPr bwMode="auto">
          <a:xfrm>
            <a:off x="5610200" y="4229097"/>
            <a:ext cx="1752600" cy="457200"/>
          </a:xfrm>
          <a:prstGeom prst="rect">
            <a:avLst/>
          </a:prstGeom>
          <a:noFill/>
          <a:ln w="25400">
            <a:noFill/>
            <a:miter lim="800000"/>
            <a:headEnd/>
            <a:tailEnd/>
          </a:ln>
        </p:spPr>
        <p:txBody>
          <a:bodyPr>
            <a:spAutoFit/>
          </a:bodyPr>
          <a:lstStyle/>
          <a:p>
            <a:pPr>
              <a:spcBef>
                <a:spcPct val="50000"/>
              </a:spcBef>
            </a:pPr>
            <a:r>
              <a:rPr lang="en-US" altLang="zh-CN" sz="2400" dirty="0"/>
              <a:t>=</a:t>
            </a:r>
            <a:r>
              <a:rPr lang="en-US" altLang="zh-CN" sz="2400" dirty="0">
                <a:solidFill>
                  <a:srgbClr val="FF0000"/>
                </a:solidFill>
              </a:rPr>
              <a:t>n</a:t>
            </a:r>
          </a:p>
        </p:txBody>
      </p:sp>
      <p:sp>
        <p:nvSpPr>
          <p:cNvPr id="9" name="TextBox 8"/>
          <p:cNvSpPr txBox="1">
            <a:spLocks noChangeArrowheads="1"/>
          </p:cNvSpPr>
          <p:nvPr/>
        </p:nvSpPr>
        <p:spPr bwMode="auto">
          <a:xfrm>
            <a:off x="1000100" y="3071810"/>
            <a:ext cx="7286625" cy="461962"/>
          </a:xfrm>
          <a:prstGeom prst="rect">
            <a:avLst/>
          </a:prstGeom>
          <a:noFill/>
          <a:ln w="9525">
            <a:noFill/>
            <a:miter lim="800000"/>
            <a:headEnd/>
            <a:tailEnd/>
          </a:ln>
        </p:spPr>
        <p:txBody>
          <a:bodyPr>
            <a:spAutoFit/>
          </a:bodyPr>
          <a:lstStyle/>
          <a:p>
            <a:pPr>
              <a:spcBef>
                <a:spcPct val="50000"/>
              </a:spcBef>
              <a:buClr>
                <a:srgbClr val="C00000"/>
              </a:buClr>
              <a:buFont typeface="Wingdings" pitchFamily="2" charset="2"/>
              <a:buChar char="n"/>
            </a:pPr>
            <a:r>
              <a:rPr lang="en-US" altLang="zh-CN" sz="2400" dirty="0" smtClean="0"/>
              <a:t>T(L[</a:t>
            </a:r>
            <a:r>
              <a:rPr lang="en-US" altLang="zh-CN" sz="2400" dirty="0" err="1" smtClean="0"/>
              <a:t>i</a:t>
            </a:r>
            <a:r>
              <a:rPr lang="en-US" altLang="zh-CN" sz="2400" dirty="0" smtClean="0"/>
              <a:t>])=</a:t>
            </a:r>
            <a:r>
              <a:rPr lang="en-US" altLang="zh-CN" sz="2400" dirty="0" err="1"/>
              <a:t>i</a:t>
            </a:r>
            <a:r>
              <a:rPr lang="en-US" altLang="zh-CN" sz="2400" dirty="0"/>
              <a:t>    </a:t>
            </a:r>
            <a:r>
              <a:rPr lang="en-US" altLang="zh-CN" sz="2400" dirty="0" err="1"/>
              <a:t>i</a:t>
            </a:r>
            <a:r>
              <a:rPr lang="en-US" altLang="zh-CN" sz="2400" dirty="0"/>
              <a:t> ∈[1…n]         T(L[</a:t>
            </a:r>
            <a:r>
              <a:rPr lang="en-US" altLang="zh-CN" sz="2400" dirty="0" err="1"/>
              <a:t>i</a:t>
            </a:r>
            <a:r>
              <a:rPr lang="en-US" altLang="zh-CN" sz="2400" dirty="0"/>
              <a:t>])=n   </a:t>
            </a:r>
            <a:r>
              <a:rPr lang="en-US" altLang="zh-CN" sz="2400" dirty="0" err="1"/>
              <a:t>i</a:t>
            </a:r>
            <a:r>
              <a:rPr lang="en-US" altLang="zh-CN" sz="2400" dirty="0"/>
              <a:t>&gt;n </a:t>
            </a:r>
            <a:endParaRPr lang="zh-CN" altLang="en-US" sz="2400" dirty="0"/>
          </a:p>
        </p:txBody>
      </p:sp>
      <p:sp>
        <p:nvSpPr>
          <p:cNvPr id="11" name="TextBox 10"/>
          <p:cNvSpPr txBox="1">
            <a:spLocks noChangeArrowheads="1"/>
          </p:cNvSpPr>
          <p:nvPr/>
        </p:nvSpPr>
        <p:spPr bwMode="auto">
          <a:xfrm>
            <a:off x="2357413" y="4819647"/>
            <a:ext cx="642937" cy="461963"/>
          </a:xfrm>
          <a:prstGeom prst="rect">
            <a:avLst/>
          </a:prstGeom>
          <a:noFill/>
          <a:ln w="9525">
            <a:noFill/>
            <a:miter lim="800000"/>
            <a:headEnd/>
            <a:tailEnd/>
          </a:ln>
        </p:spPr>
        <p:txBody>
          <a:bodyPr>
            <a:spAutoFit/>
          </a:bodyPr>
          <a:lstStyle/>
          <a:p>
            <a:r>
              <a:rPr lang="en-US" altLang="zh-CN" sz="2400" dirty="0"/>
              <a:t>=</a:t>
            </a:r>
            <a:r>
              <a:rPr lang="en-US" altLang="zh-CN" sz="2400" dirty="0">
                <a:solidFill>
                  <a:srgbClr val="FF0000"/>
                </a:solidFill>
              </a:rPr>
              <a:t>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bg/>
                                          </p:spTgt>
                                        </p:tgtEl>
                                        <p:attrNameLst>
                                          <p:attrName>style.visibility</p:attrName>
                                        </p:attrNameLst>
                                      </p:cBhvr>
                                      <p:to>
                                        <p:strVal val="visible"/>
                                      </p:to>
                                    </p:set>
                                    <p:animEffect transition="in" filter="wipe(left)">
                                      <p:cBhvr>
                                        <p:cTn id="7" dur="500"/>
                                        <p:tgtEl>
                                          <p:spTgt spid="307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wipe(left)">
                                      <p:cBhvr>
                                        <p:cTn id="12" dur="500"/>
                                        <p:tgtEl>
                                          <p:spTgt spid="30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1" end="1"/>
                                            </p:txEl>
                                          </p:spTgt>
                                        </p:tgtEl>
                                        <p:attrNameLst>
                                          <p:attrName>style.visibility</p:attrName>
                                        </p:attrNameLst>
                                      </p:cBhvr>
                                      <p:to>
                                        <p:strVal val="visible"/>
                                      </p:to>
                                    </p:set>
                                    <p:animEffect transition="in" filter="wipe(left)">
                                      <p:cBhvr>
                                        <p:cTn id="17" dur="500"/>
                                        <p:tgtEl>
                                          <p:spTgt spid="30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
                                            <p:txEl>
                                              <p:pRg st="2" end="2"/>
                                            </p:txEl>
                                          </p:spTgt>
                                        </p:tgtEl>
                                        <p:attrNameLst>
                                          <p:attrName>style.visibility</p:attrName>
                                        </p:attrNameLst>
                                      </p:cBhvr>
                                      <p:to>
                                        <p:strVal val="visible"/>
                                      </p:to>
                                    </p:set>
                                    <p:animEffect transition="in" filter="wipe(left)">
                                      <p:cBhvr>
                                        <p:cTn id="22" dur="500"/>
                                        <p:tgtEl>
                                          <p:spTgt spid="30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
                                            <p:txEl>
                                              <p:pRg st="3" end="3"/>
                                            </p:txEl>
                                          </p:spTgt>
                                        </p:tgtEl>
                                        <p:attrNameLst>
                                          <p:attrName>style.visibility</p:attrName>
                                        </p:attrNameLst>
                                      </p:cBhvr>
                                      <p:to>
                                        <p:strVal val="visible"/>
                                      </p:to>
                                    </p:set>
                                    <p:animEffect transition="in" filter="wipe(left)">
                                      <p:cBhvr>
                                        <p:cTn id="27" dur="500"/>
                                        <p:tgtEl>
                                          <p:spTgt spid="30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5">
                                            <p:txEl>
                                              <p:pRg st="4" end="4"/>
                                            </p:txEl>
                                          </p:spTgt>
                                        </p:tgtEl>
                                        <p:attrNameLst>
                                          <p:attrName>style.visibility</p:attrName>
                                        </p:attrNameLst>
                                      </p:cBhvr>
                                      <p:to>
                                        <p:strVal val="visible"/>
                                      </p:to>
                                    </p:set>
                                    <p:animEffect transition="in" filter="wipe(left)">
                                      <p:cBhvr>
                                        <p:cTn id="32" dur="500"/>
                                        <p:tgtEl>
                                          <p:spTgt spid="30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82">
                                            <p:txEl>
                                              <p:pRg st="0" end="0"/>
                                            </p:txEl>
                                          </p:spTgt>
                                        </p:tgtEl>
                                        <p:attrNameLst>
                                          <p:attrName>style.visibility</p:attrName>
                                        </p:attrNameLst>
                                      </p:cBhvr>
                                      <p:to>
                                        <p:strVal val="visible"/>
                                      </p:to>
                                    </p:set>
                                    <p:animEffect transition="in" filter="wipe(left)">
                                      <p:cBhvr>
                                        <p:cTn id="42" dur="500"/>
                                        <p:tgtEl>
                                          <p:spTgt spid="3082">
                                            <p:txEl>
                                              <p:pRg st="0" end="0"/>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074"/>
                                        </p:tgtEl>
                                        <p:attrNameLst>
                                          <p:attrName>style.visibility</p:attrName>
                                        </p:attrNameLst>
                                      </p:cBhvr>
                                      <p:to>
                                        <p:strVal val="visible"/>
                                      </p:to>
                                    </p:set>
                                    <p:animEffect transition="in" filter="wipe(left)">
                                      <p:cBhvr>
                                        <p:cTn id="45" dur="500"/>
                                        <p:tgtEl>
                                          <p:spTgt spid="30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82">
                                            <p:txEl>
                                              <p:pRg st="1" end="1"/>
                                            </p:txEl>
                                          </p:spTgt>
                                        </p:tgtEl>
                                        <p:attrNameLst>
                                          <p:attrName>style.visibility</p:attrName>
                                        </p:attrNameLst>
                                      </p:cBhvr>
                                      <p:to>
                                        <p:strVal val="visible"/>
                                      </p:to>
                                    </p:set>
                                    <p:animEffect transition="in" filter="wipe(left)">
                                      <p:cBhvr>
                                        <p:cTn id="50" dur="500"/>
                                        <p:tgtEl>
                                          <p:spTgt spid="308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82">
                                            <p:txEl>
                                              <p:pRg st="2" end="2"/>
                                            </p:txEl>
                                          </p:spTgt>
                                        </p:tgtEl>
                                        <p:attrNameLst>
                                          <p:attrName>style.visibility</p:attrName>
                                        </p:attrNameLst>
                                      </p:cBhvr>
                                      <p:to>
                                        <p:strVal val="visible"/>
                                      </p:to>
                                    </p:set>
                                    <p:animEffect transition="in" filter="wipe(left)">
                                      <p:cBhvr>
                                        <p:cTn id="55" dur="500"/>
                                        <p:tgtEl>
                                          <p:spTgt spid="3082">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7528">
                                            <p:txEl>
                                              <p:pRg st="0" end="0"/>
                                            </p:txEl>
                                          </p:spTgt>
                                        </p:tgtEl>
                                        <p:attrNameLst>
                                          <p:attrName>style.visibility</p:attrName>
                                        </p:attrNameLst>
                                      </p:cBhvr>
                                      <p:to>
                                        <p:strVal val="visible"/>
                                      </p:to>
                                    </p:set>
                                    <p:animEffect transition="in" filter="wipe(left)">
                                      <p:cBhvr>
                                        <p:cTn id="60" dur="2000"/>
                                        <p:tgtEl>
                                          <p:spTgt spid="10752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7529"/>
                                        </p:tgtEl>
                                        <p:attrNameLst>
                                          <p:attrName>style.visibility</p:attrName>
                                        </p:attrNameLst>
                                      </p:cBhvr>
                                      <p:to>
                                        <p:strVal val="visible"/>
                                      </p:to>
                                    </p:set>
                                    <p:animEffect transition="in" filter="wipe(left)">
                                      <p:cBhvr>
                                        <p:cTn id="65" dur="2000"/>
                                        <p:tgtEl>
                                          <p:spTgt spid="1075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
                                            <p:txEl>
                                              <p:pRg st="0" end="0"/>
                                            </p:txEl>
                                          </p:spTgt>
                                        </p:tgtEl>
                                        <p:attrNameLst>
                                          <p:attrName>style.visibility</p:attrName>
                                        </p:attrNameLst>
                                      </p:cBhvr>
                                      <p:to>
                                        <p:strVal val="visible"/>
                                      </p:to>
                                    </p:set>
                                    <p:animEffect transition="in" filter="wipe(left)">
                                      <p:cBhvr>
                                        <p:cTn id="70"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nimBg="1"/>
      <p:bldP spid="3082" grpId="0" uiExpand="1" build="p" bldLvl="2"/>
      <p:bldP spid="107528" grpId="0" build="p" bldLvl="2" autoUpdateAnimBg="0"/>
      <p:bldP spid="107529" grpId="0" autoUpdateAnimBg="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noFill/>
        </p:spPr>
        <p:txBody>
          <a:bodyPr/>
          <a:lstStyle/>
          <a:p>
            <a:pPr algn="ctr" eaLnBrk="1" hangingPunct="1"/>
            <a:r>
              <a:rPr lang="zh-CN" altLang="en-US" sz="3200" b="1" dirty="0" smtClean="0">
                <a:solidFill>
                  <a:schemeClr val="tx1"/>
                </a:solidFill>
              </a:rPr>
              <a:t>算法分析的基本法则</a:t>
            </a:r>
            <a:endParaRPr lang="zh-CN" altLang="en-US" dirty="0" smtClean="0">
              <a:solidFill>
                <a:schemeClr val="tx1"/>
              </a:solidFill>
            </a:endParaRPr>
          </a:p>
        </p:txBody>
      </p:sp>
      <p:sp>
        <p:nvSpPr>
          <p:cNvPr id="31747" name="Rectangle 5"/>
          <p:cNvSpPr>
            <a:spLocks noGrp="1" noChangeArrowheads="1"/>
          </p:cNvSpPr>
          <p:nvPr>
            <p:ph sz="quarter" idx="1"/>
          </p:nvPr>
        </p:nvSpPr>
        <p:spPr>
          <a:xfrm>
            <a:off x="857224" y="1571612"/>
            <a:ext cx="7772400" cy="4572000"/>
          </a:xfrm>
          <a:noFill/>
        </p:spPr>
        <p:txBody>
          <a:bodyPr>
            <a:normAutofit lnSpcReduction="10000"/>
          </a:bodyPr>
          <a:lstStyle/>
          <a:p>
            <a:pPr eaLnBrk="1" hangingPunct="1">
              <a:lnSpc>
                <a:spcPct val="80000"/>
              </a:lnSpc>
              <a:spcBef>
                <a:spcPts val="0"/>
              </a:spcBef>
              <a:buFont typeface="Wingdings" pitchFamily="2" charset="2"/>
              <a:buNone/>
            </a:pPr>
            <a:r>
              <a:rPr lang="zh-CN" altLang="en-US" sz="2800" b="1" dirty="0" smtClean="0">
                <a:solidFill>
                  <a:srgbClr val="3907F1"/>
                </a:solidFill>
              </a:rPr>
              <a:t>非递归算法：</a:t>
            </a:r>
          </a:p>
          <a:p>
            <a:pPr eaLnBrk="1" hangingPunct="1">
              <a:lnSpc>
                <a:spcPct val="150000"/>
              </a:lnSpc>
              <a:spcBef>
                <a:spcPts val="0"/>
              </a:spcBef>
            </a:pPr>
            <a:r>
              <a:rPr lang="zh-CN" altLang="en-US" sz="2400" b="1" dirty="0" smtClean="0"/>
              <a:t>（</a:t>
            </a:r>
            <a:r>
              <a:rPr lang="en-US" altLang="zh-CN" sz="2400" b="1" dirty="0" smtClean="0"/>
              <a:t>1</a:t>
            </a:r>
            <a:r>
              <a:rPr lang="zh-CN" altLang="en-US" sz="2400" b="1" dirty="0" smtClean="0"/>
              <a:t>）</a:t>
            </a:r>
            <a:r>
              <a:rPr lang="en-US" altLang="zh-CN" sz="2400" b="1" dirty="0" smtClean="0"/>
              <a:t>for / while </a:t>
            </a:r>
            <a:r>
              <a:rPr lang="zh-CN" altLang="en-US" sz="2400" b="1" dirty="0" smtClean="0"/>
              <a:t>循环</a:t>
            </a:r>
          </a:p>
          <a:p>
            <a:pPr lvl="1" eaLnBrk="1" hangingPunct="1">
              <a:lnSpc>
                <a:spcPct val="150000"/>
              </a:lnSpc>
              <a:spcBef>
                <a:spcPts val="0"/>
              </a:spcBef>
            </a:pPr>
            <a:r>
              <a:rPr lang="zh-CN" altLang="en-US" sz="2400" b="1" dirty="0" smtClean="0"/>
              <a:t>循环体内计算时间*循环次数；</a:t>
            </a:r>
          </a:p>
          <a:p>
            <a:pPr eaLnBrk="1" hangingPunct="1">
              <a:lnSpc>
                <a:spcPct val="150000"/>
              </a:lnSpc>
              <a:spcBef>
                <a:spcPts val="0"/>
              </a:spcBef>
            </a:pPr>
            <a:r>
              <a:rPr lang="zh-CN" altLang="en-US" sz="2400" b="1" dirty="0" smtClean="0"/>
              <a:t>（</a:t>
            </a:r>
            <a:r>
              <a:rPr lang="en-US" altLang="zh-CN" sz="2400" b="1" dirty="0" smtClean="0"/>
              <a:t>2</a:t>
            </a:r>
            <a:r>
              <a:rPr lang="zh-CN" altLang="en-US" sz="2400" b="1" dirty="0" smtClean="0"/>
              <a:t>）嵌套循环</a:t>
            </a:r>
          </a:p>
          <a:p>
            <a:pPr lvl="1" eaLnBrk="1" hangingPunct="1">
              <a:lnSpc>
                <a:spcPct val="150000"/>
              </a:lnSpc>
              <a:spcBef>
                <a:spcPts val="0"/>
              </a:spcBef>
            </a:pPr>
            <a:r>
              <a:rPr lang="zh-CN" altLang="en-US" sz="2400" b="1" dirty="0" smtClean="0"/>
              <a:t>循环体内计算时间*所有循环次数；</a:t>
            </a:r>
          </a:p>
          <a:p>
            <a:pPr eaLnBrk="1" hangingPunct="1">
              <a:lnSpc>
                <a:spcPct val="150000"/>
              </a:lnSpc>
              <a:spcBef>
                <a:spcPts val="0"/>
              </a:spcBef>
            </a:pPr>
            <a:r>
              <a:rPr lang="zh-CN" altLang="en-US" sz="2400" b="1" dirty="0" smtClean="0"/>
              <a:t>（</a:t>
            </a:r>
            <a:r>
              <a:rPr lang="en-US" altLang="zh-CN" sz="2400" b="1" dirty="0" smtClean="0"/>
              <a:t>3</a:t>
            </a:r>
            <a:r>
              <a:rPr lang="zh-CN" altLang="en-US" sz="2400" b="1" dirty="0" smtClean="0"/>
              <a:t>）顺序语句</a:t>
            </a:r>
          </a:p>
          <a:p>
            <a:pPr lvl="1" eaLnBrk="1" hangingPunct="1">
              <a:lnSpc>
                <a:spcPct val="150000"/>
              </a:lnSpc>
              <a:spcBef>
                <a:spcPts val="0"/>
              </a:spcBef>
            </a:pPr>
            <a:r>
              <a:rPr lang="zh-CN" altLang="en-US" sz="2400" b="1" dirty="0" smtClean="0"/>
              <a:t>各语句计算时间相加；</a:t>
            </a:r>
          </a:p>
          <a:p>
            <a:pPr eaLnBrk="1" hangingPunct="1">
              <a:lnSpc>
                <a:spcPct val="150000"/>
              </a:lnSpc>
              <a:spcBef>
                <a:spcPts val="0"/>
              </a:spcBef>
            </a:pPr>
            <a:r>
              <a:rPr lang="zh-CN" altLang="en-US" sz="2400" b="1" dirty="0" smtClean="0"/>
              <a:t>（</a:t>
            </a:r>
            <a:r>
              <a:rPr lang="en-US" altLang="zh-CN" sz="2400" b="1" dirty="0" smtClean="0"/>
              <a:t>4</a:t>
            </a:r>
            <a:r>
              <a:rPr lang="zh-CN" altLang="en-US" sz="2400" b="1" dirty="0" smtClean="0"/>
              <a:t>）</a:t>
            </a:r>
            <a:r>
              <a:rPr lang="en-US" altLang="zh-CN" sz="2400" b="1" dirty="0" smtClean="0"/>
              <a:t>if-else</a:t>
            </a:r>
            <a:r>
              <a:rPr lang="zh-CN" altLang="en-US" sz="2400" b="1" dirty="0" smtClean="0"/>
              <a:t>语句</a:t>
            </a:r>
          </a:p>
          <a:p>
            <a:pPr lvl="1" eaLnBrk="1" hangingPunct="1">
              <a:lnSpc>
                <a:spcPct val="150000"/>
              </a:lnSpc>
              <a:spcBef>
                <a:spcPts val="0"/>
              </a:spcBef>
            </a:pPr>
            <a:r>
              <a:rPr lang="en-US" altLang="zh-CN" sz="2400" b="1" dirty="0" smtClean="0"/>
              <a:t>if</a:t>
            </a:r>
            <a:r>
              <a:rPr lang="zh-CN" altLang="en-US" sz="2400" b="1" dirty="0" smtClean="0"/>
              <a:t>语句计算时间和</a:t>
            </a:r>
            <a:r>
              <a:rPr lang="en-US" altLang="zh-CN" sz="2400" b="1" dirty="0" smtClean="0"/>
              <a:t>else</a:t>
            </a:r>
            <a:r>
              <a:rPr lang="zh-CN" altLang="en-US" sz="2400" b="1" dirty="0" smtClean="0"/>
              <a:t>语句计算时间的较大者。</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304800"/>
            <a:ext cx="8686800" cy="4996408"/>
          </a:xfrm>
        </p:spPr>
        <p:txBody>
          <a:bodyPr>
            <a:normAutofit lnSpcReduction="10000"/>
          </a:bodyPr>
          <a:lstStyle/>
          <a:p>
            <a:pPr eaLnBrk="1" hangingPunct="1">
              <a:spcBef>
                <a:spcPct val="0"/>
              </a:spcBef>
              <a:buClrTx/>
              <a:buSzTx/>
              <a:buFontTx/>
              <a:buNone/>
            </a:pPr>
            <a:r>
              <a:rPr lang="zh-CN" altLang="en-US" sz="2400" dirty="0" smtClean="0"/>
              <a:t>例</a:t>
            </a:r>
            <a:r>
              <a:rPr lang="en-US" altLang="zh-CN" sz="2400" dirty="0" smtClean="0"/>
              <a:t>2</a:t>
            </a:r>
            <a:endParaRPr kumimoji="1" lang="en-US" altLang="zh-CN" sz="2400" dirty="0" smtClean="0"/>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void </a:t>
            </a:r>
            <a:r>
              <a:rPr kumimoji="1" lang="en-US" altLang="zh-CN" sz="2400" dirty="0" err="1" smtClean="0">
                <a:latin typeface="Times New Roman" panose="02020603050405020304" pitchFamily="18" charset="0"/>
                <a:cs typeface="Times New Roman" panose="02020603050405020304" pitchFamily="18" charset="0"/>
              </a:rPr>
              <a:t>insertion_sort</a:t>
            </a:r>
            <a:r>
              <a:rPr kumimoji="1" lang="en-US" altLang="zh-CN" sz="2400" dirty="0" smtClean="0">
                <a:latin typeface="Times New Roman" panose="02020603050405020304" pitchFamily="18" charset="0"/>
                <a:cs typeface="Times New Roman" panose="02020603050405020304" pitchFamily="18" charset="0"/>
              </a:rPr>
              <a:t>(Type *a, </a:t>
            </a:r>
            <a:r>
              <a:rPr kumimoji="1" lang="en-US" altLang="zh-CN" sz="2400" dirty="0" err="1" smtClean="0">
                <a:latin typeface="Times New Roman" panose="02020603050405020304" pitchFamily="18" charset="0"/>
                <a:cs typeface="Times New Roman" panose="02020603050405020304" pitchFamily="18" charset="0"/>
              </a:rPr>
              <a:t>int</a:t>
            </a:r>
            <a:r>
              <a:rPr kumimoji="1" lang="en-US" altLang="zh-CN" sz="2400" dirty="0" smtClean="0">
                <a:latin typeface="Times New Roman" panose="02020603050405020304" pitchFamily="18" charset="0"/>
                <a:cs typeface="Times New Roman" panose="02020603050405020304" pitchFamily="18" charset="0"/>
              </a:rPr>
              <a:t> n)</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Type key;                                          //   </a:t>
            </a:r>
            <a:r>
              <a:rPr kumimoji="1" lang="en-US" altLang="zh-CN" sz="2400" dirty="0" smtClean="0">
                <a:solidFill>
                  <a:srgbClr val="F72401"/>
                </a:solidFill>
                <a:latin typeface="Times New Roman" panose="02020603050405020304" pitchFamily="18" charset="0"/>
                <a:cs typeface="Times New Roman" panose="02020603050405020304" pitchFamily="18" charset="0"/>
              </a:rPr>
              <a:t>cost                     times</a:t>
            </a:r>
          </a:p>
          <a:p>
            <a:pPr eaLnBrk="1" hangingPunct="1">
              <a:spcBef>
                <a:spcPct val="0"/>
              </a:spcBef>
              <a:buClrTx/>
              <a:buSzTx/>
              <a:buFontTx/>
              <a:buNone/>
            </a:pPr>
            <a:r>
              <a:rPr kumimoji="1" lang="zh-CN" altLang="en-US" sz="2400" dirty="0" smtClean="0">
                <a:solidFill>
                  <a:srgbClr val="FF0000"/>
                </a:solidFill>
                <a:latin typeface="Times New Roman" panose="02020603050405020304" pitchFamily="18" charset="0"/>
                <a:cs typeface="Times New Roman" panose="02020603050405020304" pitchFamily="18" charset="0"/>
              </a:rPr>
              <a:t> （</a:t>
            </a:r>
            <a:r>
              <a:rPr kumimoji="1" lang="en-US" altLang="zh-CN" sz="2400" dirty="0" smtClean="0">
                <a:solidFill>
                  <a:srgbClr val="FF0000"/>
                </a:solidFill>
                <a:latin typeface="Times New Roman" panose="02020603050405020304" pitchFamily="18" charset="0"/>
                <a:cs typeface="Times New Roman" panose="02020603050405020304" pitchFamily="18" charset="0"/>
              </a:rPr>
              <a:t>1</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for (</a:t>
            </a:r>
            <a:r>
              <a:rPr kumimoji="1" lang="en-US" altLang="zh-CN" sz="2400" dirty="0" err="1" smtClean="0">
                <a:latin typeface="Times New Roman" panose="02020603050405020304" pitchFamily="18" charset="0"/>
                <a:cs typeface="Times New Roman" panose="02020603050405020304" pitchFamily="18" charset="0"/>
              </a:rPr>
              <a:t>i</a:t>
            </a:r>
            <a:r>
              <a:rPr kumimoji="1" lang="en-US" altLang="zh-CN" sz="2400" dirty="0" smtClean="0">
                <a:latin typeface="Times New Roman" panose="02020603050405020304" pitchFamily="18" charset="0"/>
                <a:cs typeface="Times New Roman" panose="02020603050405020304" pitchFamily="18" charset="0"/>
              </a:rPr>
              <a:t> = 1; </a:t>
            </a:r>
            <a:r>
              <a:rPr kumimoji="1" lang="en-US" altLang="zh-CN" sz="2400" dirty="0" err="1" smtClean="0">
                <a:latin typeface="Times New Roman" panose="02020603050405020304" pitchFamily="18" charset="0"/>
                <a:cs typeface="Times New Roman" panose="02020603050405020304" pitchFamily="18" charset="0"/>
              </a:rPr>
              <a:t>i</a:t>
            </a:r>
            <a:r>
              <a:rPr kumimoji="1" lang="en-US" altLang="zh-CN" sz="2400" dirty="0" smtClean="0">
                <a:latin typeface="Times New Roman" panose="02020603050405020304" pitchFamily="18" charset="0"/>
                <a:cs typeface="Times New Roman" panose="02020603050405020304" pitchFamily="18" charset="0"/>
              </a:rPr>
              <a:t> &lt; n; </a:t>
            </a:r>
            <a:r>
              <a:rPr kumimoji="1" lang="en-US" altLang="zh-CN" sz="2400" dirty="0" err="1" smtClean="0">
                <a:latin typeface="Times New Roman" panose="02020603050405020304" pitchFamily="18" charset="0"/>
                <a:cs typeface="Times New Roman" panose="02020603050405020304" pitchFamily="18" charset="0"/>
              </a:rPr>
              <a:t>i</a:t>
            </a:r>
            <a:r>
              <a:rPr kumimoji="1" lang="en-US" altLang="zh-CN" sz="2400" dirty="0" smtClean="0">
                <a:latin typeface="Times New Roman" panose="02020603050405020304" pitchFamily="18" charset="0"/>
                <a:cs typeface="Times New Roman" panose="02020603050405020304" pitchFamily="18" charset="0"/>
              </a:rPr>
              <a:t>++)                   //  </a:t>
            </a:r>
            <a:r>
              <a:rPr kumimoji="1" lang="en-US" altLang="zh-CN" sz="2400" dirty="0" smtClean="0">
                <a:solidFill>
                  <a:srgbClr val="3907F1"/>
                </a:solidFill>
                <a:latin typeface="Times New Roman" panose="02020603050405020304" pitchFamily="18" charset="0"/>
                <a:cs typeface="Times New Roman" panose="02020603050405020304" pitchFamily="18" charset="0"/>
              </a:rPr>
              <a:t>c1                           n</a:t>
            </a:r>
            <a:r>
              <a:rPr kumimoji="1" lang="en-US" altLang="zh-CN" sz="2400" dirty="0" smtClean="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2</a:t>
            </a:r>
            <a:r>
              <a:rPr kumimoji="1" lang="zh-CN" altLang="en-US" sz="2400" dirty="0" smtClean="0">
                <a:solidFill>
                  <a:srgbClr val="FF0000"/>
                </a:solidFill>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key=a[</a:t>
            </a:r>
            <a:r>
              <a:rPr kumimoji="1" lang="en-US" altLang="zh-CN" sz="2400" dirty="0" err="1" smtClean="0">
                <a:latin typeface="Times New Roman" panose="02020603050405020304" pitchFamily="18" charset="0"/>
                <a:cs typeface="Times New Roman" panose="02020603050405020304" pitchFamily="18" charset="0"/>
              </a:rPr>
              <a:t>i</a:t>
            </a:r>
            <a:r>
              <a:rPr kumimoji="1" lang="en-US" altLang="zh-CN" sz="2400" dirty="0" smtClean="0">
                <a:latin typeface="Times New Roman" panose="02020603050405020304" pitchFamily="18" charset="0"/>
                <a:cs typeface="Times New Roman" panose="02020603050405020304" pitchFamily="18" charset="0"/>
              </a:rPr>
              <a:t>];                              //  </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solidFill>
                  <a:srgbClr val="3907F1"/>
                </a:solidFill>
                <a:latin typeface="Times New Roman" panose="02020603050405020304" pitchFamily="18" charset="0"/>
                <a:cs typeface="Times New Roman" panose="02020603050405020304" pitchFamily="18" charset="0"/>
              </a:rPr>
              <a:t>c2                            n-1</a:t>
            </a:r>
            <a:r>
              <a:rPr kumimoji="1" lang="en-US" altLang="zh-CN" sz="2400" dirty="0" smtClean="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3</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j=i-1;                                         //   </a:t>
            </a:r>
            <a:r>
              <a:rPr kumimoji="1" lang="en-US" altLang="zh-CN" sz="2400" dirty="0" smtClean="0">
                <a:solidFill>
                  <a:srgbClr val="3907F1"/>
                </a:solidFill>
                <a:latin typeface="Times New Roman" panose="02020603050405020304" pitchFamily="18" charset="0"/>
                <a:cs typeface="Times New Roman" panose="02020603050405020304" pitchFamily="18" charset="0"/>
              </a:rPr>
              <a:t>c3                         n-1</a:t>
            </a:r>
            <a:r>
              <a:rPr kumimoji="1" lang="en-US" altLang="zh-CN" sz="2400" dirty="0" smtClean="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4</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while( j&gt;=0 &amp;&amp; a[j]&gt;key )      //   </a:t>
            </a:r>
            <a:r>
              <a:rPr kumimoji="1" lang="en-US" altLang="zh-CN" sz="2400" dirty="0" smtClean="0">
                <a:solidFill>
                  <a:srgbClr val="3907F1"/>
                </a:solidFill>
                <a:latin typeface="Times New Roman" panose="02020603050405020304" pitchFamily="18" charset="0"/>
                <a:cs typeface="Times New Roman" panose="02020603050405020304" pitchFamily="18" charset="0"/>
              </a:rPr>
              <a:t>c4                    sum of </a:t>
            </a:r>
            <a:r>
              <a:rPr kumimoji="1" lang="en-US" altLang="zh-CN" sz="2400" dirty="0" err="1" smtClean="0">
                <a:solidFill>
                  <a:srgbClr val="3907F1"/>
                </a:solidFill>
                <a:latin typeface="Times New Roman" panose="02020603050405020304" pitchFamily="18" charset="0"/>
                <a:cs typeface="Times New Roman" panose="02020603050405020304" pitchFamily="18" charset="0"/>
              </a:rPr>
              <a:t>t</a:t>
            </a:r>
            <a:r>
              <a:rPr kumimoji="1" lang="en-US" altLang="zh-CN" sz="2400" baseline="-25000" dirty="0" err="1" smtClean="0">
                <a:solidFill>
                  <a:srgbClr val="3907F1"/>
                </a:solidFill>
                <a:latin typeface="Times New Roman" panose="02020603050405020304" pitchFamily="18" charset="0"/>
                <a:cs typeface="Times New Roman" panose="02020603050405020304" pitchFamily="18" charset="0"/>
              </a:rPr>
              <a:t>i</a:t>
            </a:r>
            <a:endParaRPr kumimoji="1" lang="en-US" altLang="zh-CN" sz="2400" baseline="-25000" dirty="0" smtClean="0">
              <a:solidFill>
                <a:srgbClr val="3907F1"/>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5</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a[j+1]=a[j];                        //    </a:t>
            </a:r>
            <a:r>
              <a:rPr kumimoji="1" lang="en-US" altLang="zh-CN" sz="2400" dirty="0" smtClean="0">
                <a:solidFill>
                  <a:srgbClr val="3907F1"/>
                </a:solidFill>
                <a:latin typeface="Times New Roman" panose="02020603050405020304" pitchFamily="18" charset="0"/>
                <a:cs typeface="Times New Roman" panose="02020603050405020304" pitchFamily="18" charset="0"/>
              </a:rPr>
              <a:t>c5               sum of (t</a:t>
            </a:r>
            <a:r>
              <a:rPr kumimoji="1" lang="en-US" altLang="zh-CN" sz="2400" baseline="-25000" dirty="0" smtClean="0">
                <a:solidFill>
                  <a:srgbClr val="3907F1"/>
                </a:solidFill>
                <a:latin typeface="Times New Roman" panose="02020603050405020304" pitchFamily="18" charset="0"/>
                <a:cs typeface="Times New Roman" panose="02020603050405020304" pitchFamily="18" charset="0"/>
              </a:rPr>
              <a:t>i</a:t>
            </a:r>
            <a:r>
              <a:rPr kumimoji="1" lang="en-US" altLang="zh-CN" sz="2400" dirty="0" smtClean="0">
                <a:solidFill>
                  <a:srgbClr val="3907F1"/>
                </a:solidFill>
                <a:latin typeface="Times New Roman" panose="02020603050405020304" pitchFamily="18" charset="0"/>
                <a:cs typeface="Times New Roman" panose="02020603050405020304" pitchFamily="18" charset="0"/>
              </a:rPr>
              <a:t>-1)</a:t>
            </a:r>
            <a:r>
              <a:rPr kumimoji="1" lang="en-US" altLang="zh-CN" sz="2400" dirty="0" smtClean="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6</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j--;                                         //    </a:t>
            </a:r>
            <a:r>
              <a:rPr kumimoji="1" lang="en-US" altLang="zh-CN" sz="2400" dirty="0" smtClean="0">
                <a:solidFill>
                  <a:srgbClr val="3907F1"/>
                </a:solidFill>
                <a:latin typeface="Times New Roman" panose="02020603050405020304" pitchFamily="18" charset="0"/>
                <a:cs typeface="Times New Roman" panose="02020603050405020304" pitchFamily="18" charset="0"/>
              </a:rPr>
              <a:t>c6               sum of (t</a:t>
            </a:r>
            <a:r>
              <a:rPr kumimoji="1" lang="en-US" altLang="zh-CN" sz="2400" baseline="-25000" dirty="0" smtClean="0">
                <a:solidFill>
                  <a:srgbClr val="3907F1"/>
                </a:solidFill>
                <a:latin typeface="Times New Roman" panose="02020603050405020304" pitchFamily="18" charset="0"/>
                <a:cs typeface="Times New Roman" panose="02020603050405020304" pitchFamily="18" charset="0"/>
              </a:rPr>
              <a:t>i</a:t>
            </a:r>
            <a:r>
              <a:rPr kumimoji="1" lang="en-US" altLang="zh-CN" sz="2400" dirty="0" smtClean="0">
                <a:solidFill>
                  <a:srgbClr val="3907F1"/>
                </a:solidFill>
                <a:latin typeface="Times New Roman" panose="02020603050405020304" pitchFamily="18" charset="0"/>
                <a:cs typeface="Times New Roman" panose="02020603050405020304" pitchFamily="18" charset="0"/>
              </a:rPr>
              <a:t>-1)</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solidFill>
                  <a:srgbClr val="FF0000"/>
                </a:solidFill>
                <a:latin typeface="Times New Roman" panose="02020603050405020304" pitchFamily="18" charset="0"/>
                <a:cs typeface="Times New Roman" panose="02020603050405020304" pitchFamily="18" charset="0"/>
              </a:rPr>
              <a:t>7</a:t>
            </a:r>
            <a:r>
              <a:rPr kumimoji="1" lang="zh-CN" altLang="en-US" sz="2400" dirty="0" smtClean="0">
                <a:solidFill>
                  <a:srgbClr val="FF0000"/>
                </a:solidFill>
                <a:latin typeface="Times New Roman" panose="02020603050405020304" pitchFamily="18" charset="0"/>
                <a:cs typeface="Times New Roman" panose="02020603050405020304" pitchFamily="18" charset="0"/>
              </a:rPr>
              <a:t>）</a:t>
            </a:r>
            <a:r>
              <a:rPr kumimoji="1" lang="en-US" altLang="zh-CN" sz="2400" dirty="0" smtClean="0">
                <a:latin typeface="Times New Roman" panose="02020603050405020304" pitchFamily="18" charset="0"/>
                <a:cs typeface="Times New Roman" panose="02020603050405020304" pitchFamily="18" charset="0"/>
              </a:rPr>
              <a:t>    a[j+1]=key;                                //    </a:t>
            </a:r>
            <a:r>
              <a:rPr kumimoji="1" lang="en-US" altLang="zh-CN" sz="2400" dirty="0" smtClean="0">
                <a:solidFill>
                  <a:srgbClr val="3907F1"/>
                </a:solidFill>
                <a:latin typeface="Times New Roman" panose="02020603050405020304" pitchFamily="18" charset="0"/>
                <a:cs typeface="Times New Roman" panose="02020603050405020304" pitchFamily="18" charset="0"/>
              </a:rPr>
              <a:t>c7                     n-1</a:t>
            </a:r>
          </a:p>
          <a:p>
            <a:pPr eaLnBrk="1" hangingPunct="1">
              <a:spcBef>
                <a:spcPct val="0"/>
              </a:spcBef>
              <a:buClrTx/>
              <a:buSzTx/>
              <a:buFontTx/>
              <a:buNone/>
            </a:pPr>
            <a:r>
              <a:rPr kumimoji="1" lang="en-US" altLang="zh-CN" sz="2400" dirty="0" smtClean="0">
                <a:solidFill>
                  <a:srgbClr val="3907F1"/>
                </a:solidFill>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kumimoji="1"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
        <p:nvSpPr>
          <p:cNvPr id="7172" name="Text Box 4"/>
          <p:cNvSpPr txBox="1">
            <a:spLocks noChangeArrowheads="1"/>
          </p:cNvSpPr>
          <p:nvPr/>
        </p:nvSpPr>
        <p:spPr bwMode="auto">
          <a:xfrm>
            <a:off x="1600200" y="6096000"/>
            <a:ext cx="7010400" cy="366713"/>
          </a:xfrm>
          <a:prstGeom prst="rect">
            <a:avLst/>
          </a:prstGeom>
          <a:noFill/>
          <a:ln w="25400">
            <a:noFill/>
            <a:miter lim="800000"/>
            <a:headEnd/>
            <a:tailEnd/>
          </a:ln>
        </p:spPr>
        <p:txBody>
          <a:bodyPr>
            <a:spAutoFit/>
          </a:bodyPr>
          <a:lstStyle/>
          <a:p>
            <a:pPr>
              <a:spcBef>
                <a:spcPct val="50000"/>
              </a:spcBef>
            </a:pPr>
            <a:endParaRPr lang="zh-CN" altLang="zh-CN"/>
          </a:p>
        </p:txBody>
      </p:sp>
      <p:graphicFrame>
        <p:nvGraphicFramePr>
          <p:cNvPr id="114694" name="Object 6"/>
          <p:cNvGraphicFramePr>
            <a:graphicFrameLocks noChangeAspect="1"/>
          </p:cNvGraphicFramePr>
          <p:nvPr>
            <p:extLst>
              <p:ext uri="{D42A27DB-BD31-4B8C-83A1-F6EECF244321}">
                <p14:modId xmlns:p14="http://schemas.microsoft.com/office/powerpoint/2010/main" val="1389729298"/>
              </p:ext>
            </p:extLst>
          </p:nvPr>
        </p:nvGraphicFramePr>
        <p:xfrm>
          <a:off x="251520" y="5045283"/>
          <a:ext cx="8710077" cy="785818"/>
        </p:xfrm>
        <a:graphic>
          <a:graphicData uri="http://schemas.openxmlformats.org/presentationml/2006/ole">
            <mc:AlternateContent xmlns:mc="http://schemas.openxmlformats.org/markup-compatibility/2006">
              <mc:Choice xmlns:v="urn:schemas-microsoft-com:vml" Requires="v">
                <p:oleObj spid="_x0000_s153653" name="Microsoft 公式 3.0" r:id="rId4" imgW="4914900" imgH="431800" progId="Equation.3">
                  <p:embed/>
                </p:oleObj>
              </mc:Choice>
              <mc:Fallback>
                <p:oleObj name="Microsoft 公式 3.0" r:id="rId4" imgW="49149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5045283"/>
                        <a:ext cx="8710077"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Box 4"/>
          <p:cNvSpPr txBox="1">
            <a:spLocks noChangeArrowheads="1"/>
          </p:cNvSpPr>
          <p:nvPr/>
        </p:nvSpPr>
        <p:spPr bwMode="auto">
          <a:xfrm>
            <a:off x="6948264" y="1769120"/>
            <a:ext cx="2051720" cy="2890800"/>
          </a:xfrm>
          <a:prstGeom prst="rect">
            <a:avLst/>
          </a:prstGeom>
          <a:solidFill>
            <a:srgbClr val="002060"/>
          </a:solidFill>
          <a:ln w="9525">
            <a:noFill/>
            <a:miter lim="800000"/>
            <a:headEnd/>
            <a:tailEnd/>
          </a:ln>
        </p:spPr>
        <p:txBody>
          <a:bodyPr wrap="square">
            <a:spAutoFit/>
          </a:bodyPr>
          <a:lstStyle/>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zh-CN" altLang="en-US"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7173"/>
                                        </p:tgtEl>
                                      </p:cBhvr>
                                    </p:animEffect>
                                    <p:set>
                                      <p:cBhvr>
                                        <p:cTn id="7" dur="1" fill="hold">
                                          <p:stCondLst>
                                            <p:cond delay="4999"/>
                                          </p:stCondLst>
                                        </p:cTn>
                                        <p:tgtEl>
                                          <p:spTgt spid="717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wipe(left)">
                                      <p:cBhvr>
                                        <p:cTn id="12" dur="50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639763" y="762000"/>
          <a:ext cx="7742237" cy="698500"/>
        </p:xfrm>
        <a:graphic>
          <a:graphicData uri="http://schemas.openxmlformats.org/presentationml/2006/ole">
            <mc:AlternateContent xmlns:mc="http://schemas.openxmlformats.org/markup-compatibility/2006">
              <mc:Choice xmlns:v="urn:schemas-microsoft-com:vml" Requires="v">
                <p:oleObj spid="_x0000_s154927" name="Microsoft 公式 3.0" r:id="rId4" imgW="4914900" imgH="431800" progId="">
                  <p:embed/>
                </p:oleObj>
              </mc:Choice>
              <mc:Fallback>
                <p:oleObj name="Microsoft 公式 3.0" r:id="rId4" imgW="4914900" imgH="4318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762000"/>
                        <a:ext cx="7742237"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15" name="Rectangle 3"/>
          <p:cNvSpPr>
            <a:spLocks noChangeArrowheads="1"/>
          </p:cNvSpPr>
          <p:nvPr/>
        </p:nvSpPr>
        <p:spPr bwMode="auto">
          <a:xfrm>
            <a:off x="642910" y="1500174"/>
            <a:ext cx="4164013" cy="396875"/>
          </a:xfrm>
          <a:prstGeom prst="rect">
            <a:avLst/>
          </a:prstGeom>
          <a:noFill/>
          <a:ln w="25400">
            <a:noFill/>
            <a:miter lim="800000"/>
            <a:headEnd/>
            <a:tailEnd/>
          </a:ln>
        </p:spPr>
        <p:txBody>
          <a:bodyPr wrap="none">
            <a:spAutoFit/>
          </a:bodyPr>
          <a:lstStyle/>
          <a:p>
            <a:pPr>
              <a:spcBef>
                <a:spcPct val="20000"/>
              </a:spcBef>
            </a:pPr>
            <a:r>
              <a:rPr lang="en-US" altLang="zh-CN" sz="2000" b="0" dirty="0"/>
              <a:t>1</a:t>
            </a:r>
            <a:r>
              <a:rPr lang="zh-CN" altLang="en-US" sz="2000" b="0" dirty="0"/>
              <a:t>、在最好情况下，</a:t>
            </a:r>
            <a:r>
              <a:rPr lang="en-US" altLang="zh-CN" sz="2000" b="0" i="1" dirty="0" err="1"/>
              <a:t>t</a:t>
            </a:r>
            <a:r>
              <a:rPr lang="en-US" altLang="zh-CN" sz="2000" b="0" baseline="-25000" dirty="0" err="1"/>
              <a:t>i</a:t>
            </a:r>
            <a:r>
              <a:rPr lang="en-US" altLang="zh-CN" sz="2000" b="0" dirty="0"/>
              <a:t>=1, for 1 </a:t>
            </a:r>
            <a:r>
              <a:rPr lang="en-US" altLang="zh-CN" sz="2000" b="0" dirty="0">
                <a:sym typeface="Symbol" pitchFamily="18" charset="2"/>
              </a:rPr>
              <a:t></a:t>
            </a:r>
            <a:r>
              <a:rPr lang="en-US" altLang="zh-CN" sz="2000" b="0" dirty="0"/>
              <a:t> </a:t>
            </a:r>
            <a:r>
              <a:rPr lang="en-US" altLang="zh-CN" sz="2000" b="0" i="1" dirty="0" err="1"/>
              <a:t>i</a:t>
            </a:r>
            <a:r>
              <a:rPr lang="en-US" altLang="zh-CN" sz="2000" b="0" i="1" dirty="0"/>
              <a:t> </a:t>
            </a:r>
            <a:r>
              <a:rPr lang="en-US" altLang="zh-CN" sz="2000" b="0" dirty="0"/>
              <a:t>&lt;</a:t>
            </a:r>
            <a:r>
              <a:rPr lang="en-US" altLang="zh-CN" sz="2000" b="0" i="1" dirty="0"/>
              <a:t>n</a:t>
            </a:r>
            <a:r>
              <a:rPr lang="en-US" altLang="zh-CN" sz="2000" b="0" dirty="0"/>
              <a:t>;</a:t>
            </a:r>
          </a:p>
        </p:txBody>
      </p:sp>
      <p:graphicFrame>
        <p:nvGraphicFramePr>
          <p:cNvPr id="115716" name="Object 4"/>
          <p:cNvGraphicFramePr>
            <a:graphicFrameLocks noChangeAspect="1"/>
          </p:cNvGraphicFramePr>
          <p:nvPr/>
        </p:nvGraphicFramePr>
        <p:xfrm>
          <a:off x="842935" y="1966899"/>
          <a:ext cx="5327650" cy="371475"/>
        </p:xfrm>
        <a:graphic>
          <a:graphicData uri="http://schemas.openxmlformats.org/presentationml/2006/ole">
            <mc:AlternateContent xmlns:mc="http://schemas.openxmlformats.org/markup-compatibility/2006">
              <mc:Choice xmlns:v="urn:schemas-microsoft-com:vml" Requires="v">
                <p:oleObj spid="_x0000_s154928" name="Microsoft 公式 3.0" r:id="rId6" imgW="3276360" imgH="228600" progId="">
                  <p:embed/>
                </p:oleObj>
              </mc:Choice>
              <mc:Fallback>
                <p:oleObj name="Microsoft 公式 3.0" r:id="rId6" imgW="3276360" imgH="2286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935" y="1966899"/>
                        <a:ext cx="53276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7" name="Object 5"/>
          <p:cNvGraphicFramePr>
            <a:graphicFrameLocks noChangeAspect="1"/>
          </p:cNvGraphicFramePr>
          <p:nvPr/>
        </p:nvGraphicFramePr>
        <p:xfrm>
          <a:off x="1577948" y="2519349"/>
          <a:ext cx="4751387" cy="352425"/>
        </p:xfrm>
        <a:graphic>
          <a:graphicData uri="http://schemas.openxmlformats.org/presentationml/2006/ole">
            <mc:AlternateContent xmlns:mc="http://schemas.openxmlformats.org/markup-compatibility/2006">
              <mc:Choice xmlns:v="urn:schemas-microsoft-com:vml" Requires="v">
                <p:oleObj spid="_x0000_s154929" name="Microsoft 公式 3.0" r:id="rId8" imgW="3073320" imgH="228600" progId="">
                  <p:embed/>
                </p:oleObj>
              </mc:Choice>
              <mc:Fallback>
                <p:oleObj name="Microsoft 公式 3.0" r:id="rId8" imgW="3073320" imgH="22860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7948" y="2519349"/>
                        <a:ext cx="4751387"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18" name="Rectangle 6"/>
          <p:cNvSpPr>
            <a:spLocks noChangeArrowheads="1"/>
          </p:cNvSpPr>
          <p:nvPr/>
        </p:nvSpPr>
        <p:spPr bwMode="auto">
          <a:xfrm>
            <a:off x="690535" y="2901937"/>
            <a:ext cx="4476750" cy="396875"/>
          </a:xfrm>
          <a:prstGeom prst="rect">
            <a:avLst/>
          </a:prstGeom>
          <a:noFill/>
          <a:ln w="25400">
            <a:noFill/>
            <a:miter lim="800000"/>
            <a:headEnd/>
            <a:tailEnd/>
          </a:ln>
        </p:spPr>
        <p:txBody>
          <a:bodyPr wrap="none">
            <a:spAutoFit/>
          </a:bodyPr>
          <a:lstStyle/>
          <a:p>
            <a:pPr>
              <a:spcBef>
                <a:spcPct val="20000"/>
              </a:spcBef>
            </a:pPr>
            <a:r>
              <a:rPr lang="en-US" altLang="zh-CN" sz="2000" b="0" dirty="0"/>
              <a:t>2</a:t>
            </a:r>
            <a:r>
              <a:rPr lang="zh-CN" altLang="en-US" sz="2000" b="0" dirty="0"/>
              <a:t>、在最坏情况下，</a:t>
            </a:r>
            <a:r>
              <a:rPr lang="en-US" altLang="zh-CN" sz="2000" b="0" i="1" dirty="0" err="1"/>
              <a:t>t</a:t>
            </a:r>
            <a:r>
              <a:rPr lang="en-US" altLang="zh-CN" sz="2000" b="0" baseline="-25000" dirty="0" err="1"/>
              <a:t>i</a:t>
            </a:r>
            <a:r>
              <a:rPr lang="en-US" altLang="zh-CN" sz="2000" b="0" baseline="-25000" dirty="0"/>
              <a:t> </a:t>
            </a:r>
            <a:r>
              <a:rPr lang="en-US" altLang="zh-CN" sz="2000" b="0" dirty="0">
                <a:sym typeface="Symbol" pitchFamily="18" charset="2"/>
              </a:rPr>
              <a:t></a:t>
            </a:r>
            <a:r>
              <a:rPr lang="en-US" altLang="zh-CN" sz="2000" b="0" dirty="0"/>
              <a:t> </a:t>
            </a:r>
            <a:r>
              <a:rPr lang="en-US" altLang="zh-CN" sz="2000" b="0" i="1" dirty="0"/>
              <a:t>i</a:t>
            </a:r>
            <a:r>
              <a:rPr lang="en-US" altLang="zh-CN" sz="2000" b="0" dirty="0"/>
              <a:t>+1, for 1 </a:t>
            </a:r>
            <a:r>
              <a:rPr lang="en-US" altLang="zh-CN" sz="2000" b="0" dirty="0">
                <a:sym typeface="Symbol" pitchFamily="18" charset="2"/>
              </a:rPr>
              <a:t></a:t>
            </a:r>
            <a:r>
              <a:rPr lang="en-US" altLang="zh-CN" sz="2000" b="0" dirty="0"/>
              <a:t> </a:t>
            </a:r>
            <a:r>
              <a:rPr lang="en-US" altLang="zh-CN" sz="2000" b="0" i="1" dirty="0" err="1"/>
              <a:t>i</a:t>
            </a:r>
            <a:r>
              <a:rPr lang="en-US" altLang="zh-CN" sz="2000" b="0" i="1" dirty="0"/>
              <a:t> </a:t>
            </a:r>
            <a:r>
              <a:rPr lang="en-US" altLang="zh-CN" sz="2000" b="0" dirty="0"/>
              <a:t>&lt;</a:t>
            </a:r>
            <a:r>
              <a:rPr lang="en-US" altLang="zh-CN" sz="2000" b="0" i="1" dirty="0"/>
              <a:t>n</a:t>
            </a:r>
            <a:r>
              <a:rPr lang="en-US" altLang="zh-CN" sz="2000" b="0" dirty="0"/>
              <a:t>;</a:t>
            </a:r>
          </a:p>
        </p:txBody>
      </p:sp>
      <p:graphicFrame>
        <p:nvGraphicFramePr>
          <p:cNvPr id="115719" name="Object 7"/>
          <p:cNvGraphicFramePr>
            <a:graphicFrameLocks noChangeAspect="1"/>
          </p:cNvGraphicFramePr>
          <p:nvPr>
            <p:extLst>
              <p:ext uri="{D42A27DB-BD31-4B8C-83A1-F6EECF244321}">
                <p14:modId xmlns:p14="http://schemas.microsoft.com/office/powerpoint/2010/main" val="2255413140"/>
              </p:ext>
            </p:extLst>
          </p:nvPr>
        </p:nvGraphicFramePr>
        <p:xfrm>
          <a:off x="1225550" y="3473450"/>
          <a:ext cx="2470150" cy="630238"/>
        </p:xfrm>
        <a:graphic>
          <a:graphicData uri="http://schemas.openxmlformats.org/presentationml/2006/ole">
            <mc:AlternateContent xmlns:mc="http://schemas.openxmlformats.org/markup-compatibility/2006">
              <mc:Choice xmlns:v="urn:schemas-microsoft-com:vml" Requires="v">
                <p:oleObj spid="_x0000_s154930" name="公式" r:id="rId10" imgW="1726920" imgH="444240" progId="Equation.3">
                  <p:embed/>
                </p:oleObj>
              </mc:Choice>
              <mc:Fallback>
                <p:oleObj name="公式" r:id="rId10" imgW="1726920" imgH="444240" progId="Equation.3">
                  <p:embed/>
                  <p:pic>
                    <p:nvPicPr>
                      <p:cNvPr id="0" name="Object 7"/>
                      <p:cNvPicPr>
                        <a:picLocks noChangeAspect="1" noChangeArrowheads="1"/>
                      </p:cNvPicPr>
                      <p:nvPr/>
                    </p:nvPicPr>
                    <p:blipFill>
                      <a:blip r:embed="rId11"/>
                      <a:srcRect/>
                      <a:stretch>
                        <a:fillRect/>
                      </a:stretch>
                    </p:blipFill>
                    <p:spPr bwMode="auto">
                      <a:xfrm>
                        <a:off x="1225550" y="3473450"/>
                        <a:ext cx="247015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20" name="Object 8"/>
          <p:cNvGraphicFramePr>
            <a:graphicFrameLocks noChangeAspect="1"/>
          </p:cNvGraphicFramePr>
          <p:nvPr/>
        </p:nvGraphicFramePr>
        <p:xfrm>
          <a:off x="4044923" y="3481374"/>
          <a:ext cx="1439862" cy="674688"/>
        </p:xfrm>
        <a:graphic>
          <a:graphicData uri="http://schemas.openxmlformats.org/presentationml/2006/ole">
            <mc:AlternateContent xmlns:mc="http://schemas.openxmlformats.org/markup-compatibility/2006">
              <mc:Choice xmlns:v="urn:schemas-microsoft-com:vml" Requires="v">
                <p:oleObj spid="_x0000_s154931" name="Microsoft 公式 3.0" r:id="rId12" imgW="914400" imgH="431800" progId="">
                  <p:embed/>
                </p:oleObj>
              </mc:Choice>
              <mc:Fallback>
                <p:oleObj name="Microsoft 公式 3.0" r:id="rId12" imgW="914400" imgH="431800" progId="">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4923" y="3481374"/>
                        <a:ext cx="1439862"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21" name="Object 9"/>
          <p:cNvGraphicFramePr>
            <a:graphicFrameLocks noChangeAspect="1"/>
          </p:cNvGraphicFramePr>
          <p:nvPr/>
        </p:nvGraphicFramePr>
        <p:xfrm>
          <a:off x="1452535" y="4243375"/>
          <a:ext cx="6299200" cy="2186022"/>
        </p:xfrm>
        <a:graphic>
          <a:graphicData uri="http://schemas.openxmlformats.org/presentationml/2006/ole">
            <mc:AlternateContent xmlns:mc="http://schemas.openxmlformats.org/markup-compatibility/2006">
              <mc:Choice xmlns:v="urn:schemas-microsoft-com:vml" Requires="v">
                <p:oleObj spid="_x0000_s154932" name="Microsoft 公式 3.0" r:id="rId14" imgW="4140000" imgH="1371600" progId="">
                  <p:embed/>
                </p:oleObj>
              </mc:Choice>
              <mc:Fallback>
                <p:oleObj name="Microsoft 公式 3.0" r:id="rId14" imgW="4140000" imgH="1371600" progId="">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2535" y="4243375"/>
                        <a:ext cx="6299200" cy="2186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2" name="Text Box 10"/>
          <p:cNvSpPr txBox="1">
            <a:spLocks noChangeArrowheads="1"/>
          </p:cNvSpPr>
          <p:nvPr/>
        </p:nvSpPr>
        <p:spPr bwMode="auto">
          <a:xfrm>
            <a:off x="5486400" y="2928934"/>
            <a:ext cx="3657600" cy="396875"/>
          </a:xfrm>
          <a:prstGeom prst="rect">
            <a:avLst/>
          </a:prstGeom>
          <a:solidFill>
            <a:srgbClr val="FF9900"/>
          </a:solidFill>
          <a:ln w="25400">
            <a:noFill/>
            <a:miter lim="800000"/>
            <a:headEnd/>
            <a:tailEnd/>
          </a:ln>
        </p:spPr>
        <p:txBody>
          <a:bodyPr>
            <a:spAutoFit/>
          </a:bodyPr>
          <a:lstStyle/>
          <a:p>
            <a:pPr>
              <a:spcBef>
                <a:spcPct val="50000"/>
              </a:spcBef>
            </a:pPr>
            <a:r>
              <a:rPr lang="zh-CN" altLang="en-US" sz="2000" dirty="0"/>
              <a:t>输入数据</a:t>
            </a:r>
            <a:r>
              <a:rPr lang="en-US" altLang="zh-CN" sz="2000" dirty="0"/>
              <a:t>a[</a:t>
            </a:r>
            <a:r>
              <a:rPr lang="en-US" altLang="zh-CN" sz="2000" dirty="0" err="1"/>
              <a:t>i</a:t>
            </a:r>
            <a:r>
              <a:rPr lang="en-US" altLang="zh-CN" sz="2000" dirty="0"/>
              <a:t>]=n-</a:t>
            </a:r>
            <a:r>
              <a:rPr lang="en-US" altLang="zh-CN" sz="2000" dirty="0" err="1"/>
              <a:t>i</a:t>
            </a:r>
            <a:r>
              <a:rPr lang="en-US" altLang="zh-CN" sz="2000" dirty="0"/>
              <a:t>, </a:t>
            </a:r>
            <a:r>
              <a:rPr lang="en-US" altLang="zh-CN" sz="2000" dirty="0" err="1"/>
              <a:t>i</a:t>
            </a:r>
            <a:r>
              <a:rPr lang="en-US" altLang="zh-CN" sz="2000" dirty="0"/>
              <a:t>=0,1,…,n-1</a:t>
            </a:r>
          </a:p>
        </p:txBody>
      </p:sp>
      <p:sp>
        <p:nvSpPr>
          <p:cNvPr id="11" name="矩形 10"/>
          <p:cNvSpPr/>
          <p:nvPr/>
        </p:nvSpPr>
        <p:spPr>
          <a:xfrm>
            <a:off x="1000100" y="6000768"/>
            <a:ext cx="1785950" cy="642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5643570" y="2428868"/>
            <a:ext cx="1785950" cy="4286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4107586" y="764704"/>
            <a:ext cx="579965" cy="735470"/>
          </a:xfrm>
          <a:prstGeom prst="rect">
            <a:avLst/>
          </a:prstGeom>
          <a:solidFill>
            <a:schemeClr val="accent1">
              <a:alpha val="11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63605" y="764704"/>
            <a:ext cx="948555" cy="735470"/>
          </a:xfrm>
          <a:prstGeom prst="rect">
            <a:avLst/>
          </a:prstGeom>
          <a:solidFill>
            <a:schemeClr val="accent1">
              <a:alpha val="11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63659" y="2428868"/>
            <a:ext cx="260270" cy="500066"/>
          </a:xfrm>
          <a:prstGeom prst="rect">
            <a:avLst/>
          </a:prstGeom>
          <a:solidFill>
            <a:schemeClr val="accent1">
              <a:alpha val="11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627783" y="5465750"/>
            <a:ext cx="360041" cy="535018"/>
          </a:xfrm>
          <a:prstGeom prst="rect">
            <a:avLst/>
          </a:prstGeom>
          <a:solidFill>
            <a:schemeClr val="accent1">
              <a:alpha val="11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5715"/>
                                        </p:tgtEl>
                                        <p:attrNameLst>
                                          <p:attrName>style.visibility</p:attrName>
                                        </p:attrNameLst>
                                      </p:cBhvr>
                                      <p:to>
                                        <p:strVal val="visible"/>
                                      </p:to>
                                    </p:set>
                                    <p:animEffect transition="in" filter="wipe(left)">
                                      <p:cBhvr>
                                        <p:cTn id="21" dur="2000"/>
                                        <p:tgtEl>
                                          <p:spTgt spid="1157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5716"/>
                                        </p:tgtEl>
                                        <p:attrNameLst>
                                          <p:attrName>style.visibility</p:attrName>
                                        </p:attrNameLst>
                                      </p:cBhvr>
                                      <p:to>
                                        <p:strVal val="visible"/>
                                      </p:to>
                                    </p:set>
                                    <p:animEffect transition="in" filter="wipe(left)">
                                      <p:cBhvr>
                                        <p:cTn id="26" dur="2000"/>
                                        <p:tgtEl>
                                          <p:spTgt spid="1157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5717"/>
                                        </p:tgtEl>
                                        <p:attrNameLst>
                                          <p:attrName>style.visibility</p:attrName>
                                        </p:attrNameLst>
                                      </p:cBhvr>
                                      <p:to>
                                        <p:strVal val="visible"/>
                                      </p:to>
                                    </p:set>
                                    <p:animEffect transition="in" filter="wipe(left)">
                                      <p:cBhvr>
                                        <p:cTn id="31" dur="2000"/>
                                        <p:tgtEl>
                                          <p:spTgt spid="1157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5718"/>
                                        </p:tgtEl>
                                        <p:attrNameLst>
                                          <p:attrName>style.visibility</p:attrName>
                                        </p:attrNameLst>
                                      </p:cBhvr>
                                      <p:to>
                                        <p:strVal val="visible"/>
                                      </p:to>
                                    </p:set>
                                    <p:animEffect transition="in" filter="wipe(left)">
                                      <p:cBhvr>
                                        <p:cTn id="36" dur="2000"/>
                                        <p:tgtEl>
                                          <p:spTgt spid="1157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5722"/>
                                        </p:tgtEl>
                                        <p:attrNameLst>
                                          <p:attrName>style.visibility</p:attrName>
                                        </p:attrNameLst>
                                      </p:cBhvr>
                                      <p:to>
                                        <p:strVal val="visible"/>
                                      </p:to>
                                    </p:set>
                                    <p:animEffect transition="in" filter="wipe(left)">
                                      <p:cBhvr>
                                        <p:cTn id="41" dur="2000"/>
                                        <p:tgtEl>
                                          <p:spTgt spid="1157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5719"/>
                                        </p:tgtEl>
                                        <p:attrNameLst>
                                          <p:attrName>style.visibility</p:attrName>
                                        </p:attrNameLst>
                                      </p:cBhvr>
                                      <p:to>
                                        <p:strVal val="visible"/>
                                      </p:to>
                                    </p:set>
                                    <p:animEffect transition="in" filter="wipe(left)">
                                      <p:cBhvr>
                                        <p:cTn id="46" dur="2000"/>
                                        <p:tgtEl>
                                          <p:spTgt spid="1157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5720"/>
                                        </p:tgtEl>
                                        <p:attrNameLst>
                                          <p:attrName>style.visibility</p:attrName>
                                        </p:attrNameLst>
                                      </p:cBhvr>
                                      <p:to>
                                        <p:strVal val="visible"/>
                                      </p:to>
                                    </p:set>
                                    <p:animEffect transition="in" filter="wipe(left)">
                                      <p:cBhvr>
                                        <p:cTn id="51" dur="2000"/>
                                        <p:tgtEl>
                                          <p:spTgt spid="1157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5721"/>
                                        </p:tgtEl>
                                        <p:attrNameLst>
                                          <p:attrName>style.visibility</p:attrName>
                                        </p:attrNameLst>
                                      </p:cBhvr>
                                      <p:to>
                                        <p:strVal val="visible"/>
                                      </p:to>
                                    </p:set>
                                    <p:animEffect transition="in" filter="wipe(left)">
                                      <p:cBhvr>
                                        <p:cTn id="56" dur="2000"/>
                                        <p:tgtEl>
                                          <p:spTgt spid="11572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P spid="115718" grpId="0" autoUpdateAnimBg="0"/>
      <p:bldP spid="115722" grpId="0" animBg="1" autoUpdateAnimBg="0"/>
      <p:bldP spid="2"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2800" dirty="0" smtClean="0">
                <a:latin typeface="黑体" pitchFamily="2" charset="-122"/>
                <a:ea typeface="黑体" pitchFamily="2" charset="-122"/>
              </a:rPr>
              <a:t>1.2  </a:t>
            </a:r>
            <a:r>
              <a:rPr lang="zh-CN" altLang="en-US" sz="2800" dirty="0" smtClean="0">
                <a:effectLst>
                  <a:outerShdw blurRad="38100" dist="38100" dir="2700000" algn="tl">
                    <a:srgbClr val="C0C0C0"/>
                  </a:outerShdw>
                </a:effectLst>
                <a:latin typeface="黑体" pitchFamily="2" charset="-122"/>
                <a:ea typeface="黑体" pitchFamily="2" charset="-122"/>
              </a:rPr>
              <a:t>算法复杂性分析</a:t>
            </a:r>
            <a:endParaRPr lang="zh-CN" altLang="en-US" sz="2800" dirty="0">
              <a:effectLst>
                <a:outerShdw blurRad="38100" dist="38100" dir="2700000" algn="tl">
                  <a:srgbClr val="C0C0C0"/>
                </a:outerShdw>
              </a:effectLst>
              <a:latin typeface="黑体" pitchFamily="2" charset="-122"/>
              <a:ea typeface="黑体" pitchFamily="2" charset="-122"/>
            </a:endParaRPr>
          </a:p>
        </p:txBody>
      </p:sp>
      <p:sp>
        <p:nvSpPr>
          <p:cNvPr id="3" name="内容占位符 2"/>
          <p:cNvSpPr>
            <a:spLocks noGrp="1"/>
          </p:cNvSpPr>
          <p:nvPr>
            <p:ph sz="quarter" idx="1"/>
          </p:nvPr>
        </p:nvSpPr>
        <p:spPr/>
        <p:txBody>
          <a:bodyPr/>
          <a:lstStyle/>
          <a:p>
            <a:r>
              <a:rPr lang="zh-CN" altLang="en-US" dirty="0" smtClean="0"/>
              <a:t>尽管可以进行精确分析运行时间，但没有必要算出额外的精确度</a:t>
            </a:r>
            <a:endParaRPr lang="en-US" altLang="zh-CN" dirty="0" smtClean="0"/>
          </a:p>
          <a:p>
            <a:endParaRPr lang="en-US" altLang="zh-CN" dirty="0" smtClean="0"/>
          </a:p>
          <a:p>
            <a:r>
              <a:rPr lang="zh-CN" altLang="en-US" dirty="0" smtClean="0"/>
              <a:t>当输入规模大到一定程度，使得复杂度只与运行时间的增长量级有关时，则是在研究算法的</a:t>
            </a:r>
            <a:r>
              <a:rPr lang="zh-CN" altLang="en-US" dirty="0" smtClean="0">
                <a:solidFill>
                  <a:srgbClr val="C00000"/>
                </a:solidFill>
              </a:rPr>
              <a:t>渐进效率</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28596" y="1428736"/>
            <a:ext cx="8321675" cy="461665"/>
          </a:xfrm>
          <a:prstGeom prst="rect">
            <a:avLst/>
          </a:prstGeom>
          <a:noFill/>
          <a:ln w="9525">
            <a:noFill/>
            <a:miter lim="800000"/>
            <a:headEnd/>
            <a:tailEnd/>
          </a:ln>
        </p:spPr>
        <p:txBody>
          <a:bodyPr>
            <a:spAutoFit/>
          </a:bodyPr>
          <a:lstStyle/>
          <a:p>
            <a:r>
              <a:rPr kumimoji="1" lang="zh-CN" altLang="en-US" sz="2400" dirty="0" smtClean="0">
                <a:latin typeface="Times New Roman" pitchFamily="18" charset="0"/>
              </a:rPr>
              <a:t>       </a:t>
            </a:r>
            <a:endParaRPr kumimoji="1" lang="zh-CN" altLang="en-US" sz="2400" dirty="0">
              <a:latin typeface="Times New Roman" pitchFamily="18" charset="0"/>
            </a:endParaRPr>
          </a:p>
        </p:txBody>
      </p:sp>
      <p:sp>
        <p:nvSpPr>
          <p:cNvPr id="97285" name="Rectangle 5"/>
          <p:cNvSpPr>
            <a:spLocks noChangeArrowheads="1"/>
          </p:cNvSpPr>
          <p:nvPr/>
        </p:nvSpPr>
        <p:spPr bwMode="auto">
          <a:xfrm>
            <a:off x="1000100" y="228600"/>
            <a:ext cx="7686700" cy="914400"/>
          </a:xfrm>
          <a:prstGeom prst="rect">
            <a:avLst/>
          </a:prstGeom>
          <a:noFill/>
          <a:ln w="9525">
            <a:noFill/>
            <a:miter lim="800000"/>
            <a:headEnd/>
            <a:tailEnd/>
          </a:ln>
          <a:effectLst/>
        </p:spPr>
        <p:txBody>
          <a:bodyPr anchor="ctr"/>
          <a:lstStyle/>
          <a:p>
            <a:pPr>
              <a:defRPr/>
            </a:pPr>
            <a:r>
              <a:rPr lang="en-US" altLang="zh-CN" sz="3600" b="0" dirty="0">
                <a:latin typeface="黑体" pitchFamily="2" charset="-122"/>
                <a:ea typeface="黑体" pitchFamily="2" charset="-122"/>
              </a:rPr>
              <a:t>1.2  </a:t>
            </a:r>
            <a:r>
              <a:rPr lang="zh-CN" altLang="en-US" sz="3600" b="0" dirty="0">
                <a:effectLst>
                  <a:outerShdw blurRad="38100" dist="38100" dir="2700000" algn="tl">
                    <a:srgbClr val="C0C0C0"/>
                  </a:outerShdw>
                </a:effectLst>
                <a:latin typeface="黑体" pitchFamily="2" charset="-122"/>
                <a:ea typeface="黑体" pitchFamily="2" charset="-122"/>
              </a:rPr>
              <a:t>算法复杂性分析</a:t>
            </a:r>
          </a:p>
        </p:txBody>
      </p:sp>
      <p:sp>
        <p:nvSpPr>
          <p:cNvPr id="6" name="内容占位符 5"/>
          <p:cNvSpPr>
            <a:spLocks noGrp="1"/>
          </p:cNvSpPr>
          <p:nvPr>
            <p:ph sz="quarter" idx="1"/>
          </p:nvPr>
        </p:nvSpPr>
        <p:spPr/>
        <p:txBody>
          <a:bodyPr/>
          <a:lstStyle/>
          <a:p>
            <a:pPr>
              <a:buFont typeface="Wingdings" pitchFamily="2" charset="2"/>
              <a:buChar char="n"/>
            </a:pPr>
            <a:r>
              <a:rPr kumimoji="1" lang="zh-CN" altLang="en-US" dirty="0" smtClean="0">
                <a:latin typeface="Times New Roman" pitchFamily="18" charset="0"/>
              </a:rPr>
              <a:t>利用某一算法处理一个问题规模为</a:t>
            </a:r>
            <a:r>
              <a:rPr kumimoji="1" lang="en-US" altLang="zh-CN" dirty="0" smtClean="0">
                <a:latin typeface="Times New Roman" pitchFamily="18" charset="0"/>
              </a:rPr>
              <a:t>n</a:t>
            </a:r>
            <a:r>
              <a:rPr kumimoji="1" lang="zh-CN" altLang="en-US" dirty="0" smtClean="0">
                <a:latin typeface="Times New Roman" pitchFamily="18" charset="0"/>
              </a:rPr>
              <a:t>的输入所需的时间，称为该算法的</a:t>
            </a:r>
            <a:r>
              <a:rPr kumimoji="1" lang="zh-CN" altLang="en-US" dirty="0" smtClean="0">
                <a:solidFill>
                  <a:srgbClr val="FF3300"/>
                </a:solidFill>
                <a:latin typeface="Times New Roman" pitchFamily="18" charset="0"/>
              </a:rPr>
              <a:t>时间复杂性</a:t>
            </a:r>
            <a:r>
              <a:rPr kumimoji="1" lang="zh-CN" altLang="en-US" dirty="0" smtClean="0">
                <a:latin typeface="Times New Roman" pitchFamily="18" charset="0"/>
              </a:rPr>
              <a:t>。记为</a:t>
            </a:r>
            <a:r>
              <a:rPr kumimoji="1" lang="en-US" altLang="zh-CN" dirty="0" smtClean="0">
                <a:latin typeface="Times New Roman" pitchFamily="18" charset="0"/>
              </a:rPr>
              <a:t>T(n)</a:t>
            </a:r>
          </a:p>
          <a:p>
            <a:pPr>
              <a:buFont typeface="Wingdings" pitchFamily="2" charset="2"/>
              <a:buChar char="n"/>
            </a:pPr>
            <a:endParaRPr kumimoji="1" lang="en-US" altLang="zh-CN" dirty="0" smtClean="0">
              <a:latin typeface="Times New Roman" pitchFamily="18" charset="0"/>
            </a:endParaRPr>
          </a:p>
          <a:p>
            <a:pPr>
              <a:buFont typeface="Wingdings" pitchFamily="2" charset="2"/>
              <a:buChar char="n"/>
            </a:pPr>
            <a:endParaRPr kumimoji="1" lang="en-US" altLang="zh-CN" dirty="0" smtClean="0">
              <a:latin typeface="Times New Roman" pitchFamily="18" charset="0"/>
            </a:endParaRPr>
          </a:p>
          <a:p>
            <a:pPr>
              <a:buFont typeface="Wingdings" pitchFamily="2" charset="2"/>
              <a:buChar char="n"/>
            </a:pPr>
            <a:r>
              <a:rPr kumimoji="1" lang="zh-CN" altLang="en-US" dirty="0" smtClean="0">
                <a:latin typeface="Times New Roman" pitchFamily="18" charset="0"/>
              </a:rPr>
              <a:t>当问题的规模递增时，时间复杂性的极限称为</a:t>
            </a:r>
            <a:r>
              <a:rPr kumimoji="1" lang="zh-CN" altLang="en-US" dirty="0" smtClean="0">
                <a:solidFill>
                  <a:srgbClr val="FF3300"/>
                </a:solidFill>
                <a:latin typeface="Times New Roman" pitchFamily="18" charset="0"/>
              </a:rPr>
              <a:t>渐进时间复杂性</a:t>
            </a:r>
            <a:r>
              <a:rPr kumimoji="1" lang="zh-CN" altLang="en-US" dirty="0" smtClean="0">
                <a:latin typeface="Times New Roman" pitchFamily="18" charset="0"/>
              </a:rPr>
              <a:t>。</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28596" y="1428736"/>
            <a:ext cx="8321675" cy="461665"/>
          </a:xfrm>
          <a:prstGeom prst="rect">
            <a:avLst/>
          </a:prstGeom>
          <a:noFill/>
          <a:ln w="9525">
            <a:noFill/>
            <a:miter lim="800000"/>
            <a:headEnd/>
            <a:tailEnd/>
          </a:ln>
        </p:spPr>
        <p:txBody>
          <a:bodyPr>
            <a:spAutoFit/>
          </a:bodyPr>
          <a:lstStyle/>
          <a:p>
            <a:r>
              <a:rPr kumimoji="1" lang="zh-CN" altLang="en-US" sz="2400" dirty="0" smtClean="0">
                <a:latin typeface="Times New Roman" pitchFamily="18" charset="0"/>
              </a:rPr>
              <a:t>       </a:t>
            </a:r>
            <a:endParaRPr kumimoji="1" lang="zh-CN" altLang="en-US" sz="2400" dirty="0">
              <a:latin typeface="Times New Roman" pitchFamily="18" charset="0"/>
            </a:endParaRPr>
          </a:p>
        </p:txBody>
      </p:sp>
      <p:sp>
        <p:nvSpPr>
          <p:cNvPr id="5" name="标题 4"/>
          <p:cNvSpPr>
            <a:spLocks noGrp="1"/>
          </p:cNvSpPr>
          <p:nvPr>
            <p:ph type="title"/>
          </p:nvPr>
        </p:nvSpPr>
        <p:spPr>
          <a:xfrm>
            <a:off x="874912" y="116632"/>
            <a:ext cx="9217024" cy="1143000"/>
          </a:xfrm>
        </p:spPr>
        <p:txBody>
          <a:bodyPr/>
          <a:lstStyle/>
          <a:p>
            <a:r>
              <a:rPr kumimoji="1" lang="zh-CN" altLang="en-US" dirty="0" smtClean="0">
                <a:solidFill>
                  <a:schemeClr val="tx1">
                    <a:lumMod val="65000"/>
                    <a:lumOff val="35000"/>
                  </a:schemeClr>
                </a:solidFill>
                <a:latin typeface="Times New Roman" pitchFamily="18" charset="0"/>
              </a:rPr>
              <a:t>渐进时间复杂性</a:t>
            </a:r>
            <a:r>
              <a:rPr kumimoji="1" lang="en-US" altLang="zh-CN" dirty="0" smtClean="0">
                <a:solidFill>
                  <a:schemeClr val="tx1">
                    <a:lumMod val="65000"/>
                    <a:lumOff val="35000"/>
                  </a:schemeClr>
                </a:solidFill>
                <a:latin typeface="Times New Roman" pitchFamily="18" charset="0"/>
              </a:rPr>
              <a:t/>
            </a:r>
            <a:br>
              <a:rPr kumimoji="1" lang="en-US" altLang="zh-CN" dirty="0" smtClean="0">
                <a:solidFill>
                  <a:schemeClr val="tx1">
                    <a:lumMod val="65000"/>
                    <a:lumOff val="35000"/>
                  </a:schemeClr>
                </a:solidFill>
                <a:latin typeface="Times New Roman" pitchFamily="18" charset="0"/>
              </a:rPr>
            </a:br>
            <a:r>
              <a:rPr kumimoji="1" lang="zh-CN" altLang="en-US" sz="3200" dirty="0" smtClean="0">
                <a:solidFill>
                  <a:schemeClr val="tx1">
                    <a:lumMod val="65000"/>
                    <a:lumOff val="35000"/>
                  </a:schemeClr>
                </a:solidFill>
                <a:latin typeface="Times New Roman" pitchFamily="18" charset="0"/>
              </a:rPr>
              <a:t>（</a:t>
            </a:r>
            <a:r>
              <a:rPr kumimoji="1" lang="en-US" altLang="zh-CN" sz="3200" dirty="0" smtClean="0">
                <a:solidFill>
                  <a:schemeClr val="tx1">
                    <a:lumMod val="65000"/>
                    <a:lumOff val="35000"/>
                  </a:schemeClr>
                </a:solidFill>
                <a:latin typeface="Times New Roman" pitchFamily="18" charset="0"/>
              </a:rPr>
              <a:t>Asymptotic Time Complexity</a:t>
            </a:r>
            <a:r>
              <a:rPr kumimoji="1" lang="zh-CN" altLang="en-US" sz="3200" dirty="0" smtClean="0">
                <a:solidFill>
                  <a:schemeClr val="tx1">
                    <a:lumMod val="65000"/>
                    <a:lumOff val="35000"/>
                  </a:schemeClr>
                </a:solidFill>
                <a:latin typeface="Times New Roman" pitchFamily="18" charset="0"/>
              </a:rPr>
              <a:t>）</a:t>
            </a:r>
            <a:endParaRPr lang="zh-CN" altLang="en-US" dirty="0">
              <a:solidFill>
                <a:schemeClr val="tx1">
                  <a:lumMod val="65000"/>
                  <a:lumOff val="35000"/>
                </a:schemeClr>
              </a:solidFill>
            </a:endParaRPr>
          </a:p>
        </p:txBody>
      </p:sp>
      <p:sp>
        <p:nvSpPr>
          <p:cNvPr id="7" name="内容占位符 6"/>
          <p:cNvSpPr>
            <a:spLocks noGrp="1"/>
          </p:cNvSpPr>
          <p:nvPr>
            <p:ph sz="quarter" idx="1"/>
          </p:nvPr>
        </p:nvSpPr>
        <p:spPr>
          <a:xfrm>
            <a:off x="827584" y="1659568"/>
            <a:ext cx="8316416" cy="4412606"/>
          </a:xfrm>
        </p:spPr>
        <p:txBody>
          <a:bodyPr/>
          <a:lstStyle/>
          <a:p>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 </a:t>
            </a:r>
            <a:r>
              <a:rPr lang="en-US" altLang="zh-CN" b="0" dirty="0" smtClean="0">
                <a:latin typeface="Times New Roman" panose="02020603050405020304" pitchFamily="18" charset="0"/>
                <a:cs typeface="Times New Roman" panose="02020603050405020304" pitchFamily="18" charset="0"/>
                <a:sym typeface="Symbol" pitchFamily="18" charset="2"/>
              </a:rPr>
              <a:t></a:t>
            </a:r>
            <a:r>
              <a:rPr lang="en-US" altLang="zh-CN" b="0" dirty="0" smtClean="0">
                <a:latin typeface="Times New Roman" panose="02020603050405020304" pitchFamily="18" charset="0"/>
                <a:cs typeface="Times New Roman" panose="02020603050405020304" pitchFamily="18" charset="0"/>
              </a:rPr>
              <a:t> ,  as </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sym typeface="Symbol" pitchFamily="18" charset="2"/>
              </a:rPr>
              <a:t></a:t>
            </a:r>
            <a:r>
              <a:rPr lang="en-US" altLang="zh-CN" b="0" dirty="0" smtClean="0">
                <a:latin typeface="Times New Roman" panose="02020603050405020304" pitchFamily="18" charset="0"/>
                <a:cs typeface="Times New Roman" panose="02020603050405020304" pitchFamily="18" charset="0"/>
              </a:rPr>
              <a:t> ;</a:t>
            </a:r>
          </a:p>
          <a:p>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 - </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 )/ </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 </a:t>
            </a:r>
            <a:r>
              <a:rPr lang="en-US" altLang="zh-CN" b="0" dirty="0" smtClean="0">
                <a:latin typeface="Times New Roman" panose="02020603050405020304" pitchFamily="18" charset="0"/>
                <a:cs typeface="Times New Roman" panose="02020603050405020304" pitchFamily="18" charset="0"/>
                <a:sym typeface="Symbol" pitchFamily="18" charset="2"/>
              </a:rPr>
              <a:t>0</a:t>
            </a:r>
            <a:r>
              <a:rPr lang="en-US" altLang="zh-CN" b="0" dirty="0" smtClean="0">
                <a:latin typeface="Times New Roman" panose="02020603050405020304" pitchFamily="18" charset="0"/>
                <a:cs typeface="Times New Roman" panose="02020603050405020304" pitchFamily="18" charset="0"/>
              </a:rPr>
              <a:t> </a:t>
            </a:r>
            <a:r>
              <a:rPr lang="zh-CN" altLang="en-US" b="0" dirty="0" smtClean="0">
                <a:latin typeface="Times New Roman" panose="02020603050405020304" pitchFamily="18" charset="0"/>
                <a:cs typeface="Times New Roman" panose="02020603050405020304" pitchFamily="18" charset="0"/>
              </a:rPr>
              <a:t>，</a:t>
            </a:r>
            <a:r>
              <a:rPr lang="en-US" altLang="zh-CN" b="0" dirty="0" smtClean="0">
                <a:latin typeface="Times New Roman" panose="02020603050405020304" pitchFamily="18" charset="0"/>
                <a:cs typeface="Times New Roman" panose="02020603050405020304" pitchFamily="18" charset="0"/>
              </a:rPr>
              <a:t>as  </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sym typeface="Symbol" pitchFamily="18" charset="2"/>
              </a:rPr>
              <a:t>;</a:t>
            </a:r>
          </a:p>
          <a:p>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是</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的</a:t>
            </a:r>
            <a:r>
              <a:rPr lang="zh-CN" alt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渐近性态</a:t>
            </a:r>
            <a:r>
              <a:rPr lang="zh-CN" altLang="en-US" b="0" dirty="0" smtClean="0">
                <a:latin typeface="Times New Roman" panose="02020603050405020304" pitchFamily="18" charset="0"/>
                <a:cs typeface="Times New Roman" panose="02020603050405020304" pitchFamily="18" charset="0"/>
              </a:rPr>
              <a:t>，为算法的渐近复杂性。</a:t>
            </a:r>
          </a:p>
          <a:p>
            <a:r>
              <a:rPr lang="zh-CN" altLang="en-US" b="0" dirty="0" smtClean="0">
                <a:latin typeface="Times New Roman" panose="02020603050405020304" pitchFamily="18" charset="0"/>
                <a:cs typeface="Times New Roman" panose="02020603050405020304" pitchFamily="18" charset="0"/>
              </a:rPr>
              <a:t>在数学上， </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是</a:t>
            </a:r>
            <a:r>
              <a:rPr lang="en-US" altLang="zh-CN" b="0" i="1" dirty="0" smtClean="0">
                <a:latin typeface="Times New Roman" panose="02020603050405020304" pitchFamily="18" charset="0"/>
                <a:cs typeface="Times New Roman" panose="02020603050405020304" pitchFamily="18" charset="0"/>
              </a:rPr>
              <a:t>T</a:t>
            </a:r>
            <a:r>
              <a:rPr lang="en-US" altLang="zh-CN" b="0" dirty="0" smtClean="0">
                <a:latin typeface="Times New Roman" panose="02020603050405020304" pitchFamily="18" charset="0"/>
                <a:cs typeface="Times New Roman" panose="02020603050405020304" pitchFamily="18" charset="0"/>
              </a:rPr>
              <a:t>(</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rPr>
              <a:t>)</a:t>
            </a:r>
            <a:r>
              <a:rPr lang="zh-CN" altLang="en-US" b="0" dirty="0" smtClean="0">
                <a:latin typeface="Times New Roman" panose="02020603050405020304" pitchFamily="18" charset="0"/>
                <a:cs typeface="Times New Roman" panose="02020603050405020304" pitchFamily="18" charset="0"/>
              </a:rPr>
              <a:t>当</a:t>
            </a:r>
            <a:r>
              <a:rPr lang="en-US" altLang="zh-CN" b="0" dirty="0" smtClean="0">
                <a:latin typeface="Times New Roman" panose="02020603050405020304" pitchFamily="18" charset="0"/>
                <a:cs typeface="Times New Roman" panose="02020603050405020304" pitchFamily="18" charset="0"/>
              </a:rPr>
              <a:t>  </a:t>
            </a:r>
            <a:r>
              <a:rPr lang="en-US" altLang="zh-CN" b="0" i="1" dirty="0" smtClean="0">
                <a:latin typeface="Times New Roman" panose="02020603050405020304" pitchFamily="18" charset="0"/>
                <a:cs typeface="Times New Roman" panose="02020603050405020304" pitchFamily="18" charset="0"/>
              </a:rPr>
              <a:t>n</a:t>
            </a:r>
            <a:r>
              <a:rPr lang="en-US" altLang="zh-CN" b="0" dirty="0" smtClean="0">
                <a:latin typeface="Times New Roman" panose="02020603050405020304" pitchFamily="18" charset="0"/>
                <a:cs typeface="Times New Roman" panose="02020603050405020304" pitchFamily="18" charset="0"/>
                <a:sym typeface="Symbol" pitchFamily="18" charset="2"/>
              </a:rPr>
              <a:t></a:t>
            </a:r>
            <a:r>
              <a:rPr lang="zh-CN" altLang="en-US" b="0" dirty="0" smtClean="0">
                <a:latin typeface="Times New Roman" panose="02020603050405020304" pitchFamily="18" charset="0"/>
                <a:cs typeface="Times New Roman" panose="02020603050405020304" pitchFamily="18" charset="0"/>
                <a:sym typeface="Symbol" pitchFamily="18" charset="2"/>
              </a:rPr>
              <a:t>时</a:t>
            </a:r>
            <a:r>
              <a:rPr lang="zh-CN" altLang="en-US" b="0" dirty="0" smtClean="0">
                <a:latin typeface="Times New Roman" panose="02020603050405020304" pitchFamily="18" charset="0"/>
                <a:cs typeface="Times New Roman" panose="02020603050405020304" pitchFamily="18" charset="0"/>
              </a:rPr>
              <a:t>的</a:t>
            </a:r>
            <a:r>
              <a:rPr lang="zh-CN" alt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渐近表达式</a:t>
            </a:r>
            <a:r>
              <a:rPr lang="zh-CN" altLang="en-US" b="0" dirty="0" smtClean="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0" y="642918"/>
            <a:ext cx="8642350" cy="1943100"/>
          </a:xfrm>
        </p:spPr>
        <p:txBody>
          <a:bodyPr>
            <a:normAutofit/>
          </a:bodyPr>
          <a:lstStyle/>
          <a:p>
            <a:pPr eaLnBrk="1" hangingPunct="1"/>
            <a:r>
              <a:rPr lang="zh-CN" altLang="en-US" sz="2800" dirty="0" smtClean="0"/>
              <a:t>例如：设</a:t>
            </a:r>
            <a:r>
              <a:rPr lang="en-US" altLang="zh-CN" sz="2800" dirty="0" smtClean="0"/>
              <a:t>T(n)=3n</a:t>
            </a:r>
            <a:r>
              <a:rPr lang="en-US" altLang="zh-CN" sz="2800" baseline="30000" dirty="0" smtClean="0"/>
              <a:t>2</a:t>
            </a:r>
            <a:r>
              <a:rPr lang="en-US" altLang="zh-CN" sz="2800" dirty="0" smtClean="0"/>
              <a:t>+4nlogn+7 </a:t>
            </a:r>
            <a:r>
              <a:rPr lang="zh-CN" altLang="en-US" sz="2800" dirty="0" smtClean="0"/>
              <a:t>是算法</a:t>
            </a:r>
            <a:r>
              <a:rPr lang="en-US" altLang="zh-CN" sz="2800" dirty="0" smtClean="0"/>
              <a:t>A</a:t>
            </a:r>
            <a:r>
              <a:rPr lang="zh-CN" altLang="en-US" sz="2800" dirty="0" smtClean="0"/>
              <a:t>的复杂性函数</a:t>
            </a:r>
          </a:p>
          <a:p>
            <a:pPr eaLnBrk="1" hangingPunct="1"/>
            <a:r>
              <a:rPr lang="zh-CN" altLang="en-US" sz="2800" dirty="0" smtClean="0"/>
              <a:t>           </a:t>
            </a:r>
            <a:r>
              <a:rPr lang="en-US" altLang="zh-CN" sz="2800" dirty="0" smtClean="0"/>
              <a:t>t(n)=3n</a:t>
            </a:r>
            <a:r>
              <a:rPr lang="en-US" altLang="zh-CN" sz="2800" baseline="30000" dirty="0" smtClean="0"/>
              <a:t>2</a:t>
            </a:r>
          </a:p>
          <a:p>
            <a:pPr eaLnBrk="1" hangingPunct="1"/>
            <a:r>
              <a:rPr lang="en-US" altLang="zh-CN" sz="2800" dirty="0" smtClean="0"/>
              <a:t>T(n)</a:t>
            </a:r>
            <a:r>
              <a:rPr lang="zh-CN" altLang="en-US" sz="2800" dirty="0" smtClean="0"/>
              <a:t>渐近于</a:t>
            </a:r>
            <a:r>
              <a:rPr lang="en-US" altLang="zh-CN" sz="2800" dirty="0" smtClean="0"/>
              <a:t>t(n)</a:t>
            </a:r>
            <a:r>
              <a:rPr lang="zh-CN" altLang="en-US" sz="2800" dirty="0" smtClean="0"/>
              <a:t>吗？</a:t>
            </a:r>
          </a:p>
        </p:txBody>
      </p:sp>
      <p:sp>
        <p:nvSpPr>
          <p:cNvPr id="106500" name="Text Box 4"/>
          <p:cNvSpPr txBox="1">
            <a:spLocks noChangeArrowheads="1"/>
          </p:cNvSpPr>
          <p:nvPr/>
        </p:nvSpPr>
        <p:spPr bwMode="auto">
          <a:xfrm>
            <a:off x="500034" y="2786058"/>
            <a:ext cx="8351837" cy="1169551"/>
          </a:xfrm>
          <a:prstGeom prst="rect">
            <a:avLst/>
          </a:prstGeom>
          <a:noFill/>
          <a:ln w="25400" algn="ctr">
            <a:noFill/>
            <a:miter lim="800000"/>
            <a:headEnd/>
            <a:tailEnd/>
          </a:ln>
        </p:spPr>
        <p:txBody>
          <a:bodyPr>
            <a:spAutoFit/>
          </a:bodyPr>
          <a:lstStyle/>
          <a:p>
            <a:pPr>
              <a:spcBef>
                <a:spcPct val="50000"/>
              </a:spcBef>
            </a:pPr>
            <a:r>
              <a:rPr lang="en-US" altLang="zh-CN" sz="2800" b="0" dirty="0"/>
              <a:t>as  </a:t>
            </a:r>
            <a:r>
              <a:rPr lang="en-US" altLang="zh-CN" sz="2800" b="0" i="1" dirty="0"/>
              <a:t>n</a:t>
            </a:r>
            <a:r>
              <a:rPr lang="en-US" altLang="zh-CN" sz="2800" b="0" dirty="0">
                <a:sym typeface="Symbol" pitchFamily="18" charset="2"/>
              </a:rPr>
              <a:t></a:t>
            </a:r>
            <a:endParaRPr lang="en-US" altLang="zh-CN" sz="2800" b="0" dirty="0"/>
          </a:p>
          <a:p>
            <a:pPr>
              <a:spcBef>
                <a:spcPct val="50000"/>
              </a:spcBef>
            </a:pPr>
            <a:r>
              <a:rPr lang="en-US" altLang="zh-CN" sz="2800" b="0" dirty="0"/>
              <a:t>(</a:t>
            </a:r>
            <a:r>
              <a:rPr lang="en-US" altLang="zh-CN" sz="2800" b="0" i="1" dirty="0"/>
              <a:t>T</a:t>
            </a:r>
            <a:r>
              <a:rPr lang="en-US" altLang="zh-CN" sz="2800" b="0" dirty="0"/>
              <a:t>(</a:t>
            </a:r>
            <a:r>
              <a:rPr lang="en-US" altLang="zh-CN" sz="2800" b="0" i="1" dirty="0"/>
              <a:t>n</a:t>
            </a:r>
            <a:r>
              <a:rPr lang="en-US" altLang="zh-CN" sz="2800" b="0" dirty="0"/>
              <a:t>) - </a:t>
            </a:r>
            <a:r>
              <a:rPr lang="en-US" altLang="zh-CN" sz="2800" b="0" i="1" dirty="0"/>
              <a:t>t</a:t>
            </a:r>
            <a:r>
              <a:rPr lang="en-US" altLang="zh-CN" sz="2800" b="0" dirty="0"/>
              <a:t>(</a:t>
            </a:r>
            <a:r>
              <a:rPr lang="en-US" altLang="zh-CN" sz="2800" b="0" i="1" dirty="0"/>
              <a:t>n</a:t>
            </a:r>
            <a:r>
              <a:rPr lang="en-US" altLang="zh-CN" sz="2800" b="0" dirty="0"/>
              <a:t>) )/ </a:t>
            </a:r>
            <a:r>
              <a:rPr lang="en-US" altLang="zh-CN" sz="2800" b="0" i="1" dirty="0"/>
              <a:t>T</a:t>
            </a:r>
            <a:r>
              <a:rPr lang="en-US" altLang="zh-CN" sz="2800" b="0" dirty="0"/>
              <a:t>(</a:t>
            </a:r>
            <a:r>
              <a:rPr lang="en-US" altLang="zh-CN" sz="2800" b="0" i="1" dirty="0"/>
              <a:t>n</a:t>
            </a:r>
            <a:r>
              <a:rPr lang="en-US" altLang="zh-CN" sz="2800" b="0" dirty="0" smtClean="0"/>
              <a:t>)=(4nlogn+7)/ (3n</a:t>
            </a:r>
            <a:r>
              <a:rPr lang="en-US" altLang="zh-CN" sz="2800" baseline="30000" dirty="0" smtClean="0"/>
              <a:t>2</a:t>
            </a:r>
            <a:r>
              <a:rPr lang="en-US" altLang="zh-CN" sz="2800" b="0" dirty="0" smtClean="0"/>
              <a:t>+4nlogn+7 )</a:t>
            </a:r>
            <a:endParaRPr lang="en-US" altLang="zh-CN" sz="2800" dirty="0"/>
          </a:p>
        </p:txBody>
      </p:sp>
      <p:sp>
        <p:nvSpPr>
          <p:cNvPr id="106501" name="Text Box 5"/>
          <p:cNvSpPr txBox="1">
            <a:spLocks noChangeArrowheads="1"/>
          </p:cNvSpPr>
          <p:nvPr/>
        </p:nvSpPr>
        <p:spPr bwMode="auto">
          <a:xfrm>
            <a:off x="285720" y="4572008"/>
            <a:ext cx="8534400" cy="1373187"/>
          </a:xfrm>
          <a:prstGeom prst="rect">
            <a:avLst/>
          </a:prstGeom>
          <a:solidFill>
            <a:srgbClr val="CCFFFF"/>
          </a:solidFill>
          <a:ln w="25400">
            <a:solidFill>
              <a:schemeClr val="accent1"/>
            </a:solidFill>
            <a:miter lim="800000"/>
            <a:headEnd/>
            <a:tailEnd/>
          </a:ln>
        </p:spPr>
        <p:txBody>
          <a:bodyPr>
            <a:spAutoFit/>
          </a:bodyPr>
          <a:lstStyle/>
          <a:p>
            <a:pPr>
              <a:spcBef>
                <a:spcPct val="50000"/>
              </a:spcBef>
            </a:pPr>
            <a:r>
              <a:rPr lang="zh-CN" altLang="en-US" sz="2800" dirty="0"/>
              <a:t>当</a:t>
            </a:r>
            <a:r>
              <a:rPr lang="en-US" altLang="zh-CN" sz="2800" dirty="0"/>
              <a:t>n</a:t>
            </a:r>
            <a:r>
              <a:rPr lang="zh-CN" altLang="en-US" sz="2800" dirty="0"/>
              <a:t>趋近无穷时， </a:t>
            </a:r>
            <a:r>
              <a:rPr lang="en-US" altLang="zh-CN" sz="2800" dirty="0"/>
              <a:t>T(n)</a:t>
            </a:r>
            <a:r>
              <a:rPr lang="zh-CN" altLang="en-US" sz="2800" dirty="0"/>
              <a:t>渐近于</a:t>
            </a:r>
            <a:r>
              <a:rPr lang="en-US" altLang="zh-CN" sz="2800" dirty="0"/>
              <a:t>t(n)</a:t>
            </a:r>
            <a:r>
              <a:rPr lang="zh-CN" altLang="en-US" sz="2800" dirty="0"/>
              <a:t>，所以可以用</a:t>
            </a:r>
            <a:r>
              <a:rPr lang="en-US" altLang="zh-CN" sz="2800" dirty="0"/>
              <a:t>t(n)</a:t>
            </a:r>
            <a:r>
              <a:rPr lang="zh-CN" altLang="en-US" sz="2800" dirty="0">
                <a:solidFill>
                  <a:srgbClr val="FF0000"/>
                </a:solidFill>
              </a:rPr>
              <a:t>替代</a:t>
            </a:r>
            <a:r>
              <a:rPr lang="en-US" altLang="zh-CN" sz="2800" dirty="0"/>
              <a:t>T(n)</a:t>
            </a:r>
            <a:r>
              <a:rPr lang="zh-CN" altLang="en-US" sz="2800" dirty="0"/>
              <a:t>作为算法</a:t>
            </a:r>
            <a:r>
              <a:rPr lang="en-US" altLang="zh-CN" sz="2800" dirty="0"/>
              <a:t>A</a:t>
            </a:r>
            <a:r>
              <a:rPr lang="zh-CN" altLang="en-US" sz="2800" dirty="0"/>
              <a:t>在</a:t>
            </a:r>
            <a:r>
              <a:rPr lang="en-US" altLang="zh-CN" sz="2800" dirty="0"/>
              <a:t>n</a:t>
            </a:r>
            <a:r>
              <a:rPr lang="zh-CN" altLang="en-US" sz="2800" dirty="0"/>
              <a:t>趋近于无穷时的时间复杂性的度量。</a:t>
            </a:r>
          </a:p>
        </p:txBody>
      </p:sp>
      <p:sp>
        <p:nvSpPr>
          <p:cNvPr id="5" name="矩形 4"/>
          <p:cNvSpPr/>
          <p:nvPr/>
        </p:nvSpPr>
        <p:spPr>
          <a:xfrm>
            <a:off x="7858148" y="3286124"/>
            <a:ext cx="1024639" cy="646331"/>
          </a:xfrm>
          <a:prstGeom prst="rect">
            <a:avLst/>
          </a:prstGeom>
        </p:spPr>
        <p:txBody>
          <a:bodyPr wrap="none">
            <a:spAutoFit/>
          </a:bodyPr>
          <a:lstStyle/>
          <a:p>
            <a:pPr>
              <a:spcBef>
                <a:spcPct val="50000"/>
              </a:spcBef>
            </a:pPr>
            <a:r>
              <a:rPr lang="en-US" altLang="zh-CN" sz="3600" b="0" dirty="0" smtClean="0">
                <a:solidFill>
                  <a:srgbClr val="C00000"/>
                </a:solidFill>
                <a:sym typeface="Symbol" pitchFamily="18" charset="2"/>
              </a:rPr>
              <a:t>0</a:t>
            </a:r>
            <a:r>
              <a:rPr lang="en-US" altLang="zh-CN" sz="3600" b="0" dirty="0" smtClean="0">
                <a:solidFill>
                  <a:srgbClr val="C00000"/>
                </a:solidFill>
              </a:rPr>
              <a:t> </a:t>
            </a:r>
            <a:endParaRPr lang="en-US" altLang="zh-CN" sz="3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left)">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wipe(left)">
                                      <p:cBhvr>
                                        <p:cTn id="12" dur="5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wipe(left)">
                                      <p:cBhvr>
                                        <p:cTn id="17" dur="5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00"/>
                                        </p:tgtEl>
                                        <p:attrNameLst>
                                          <p:attrName>style.visibility</p:attrName>
                                        </p:attrNameLst>
                                      </p:cBhvr>
                                      <p:to>
                                        <p:strVal val="visible"/>
                                      </p:to>
                                    </p:set>
                                    <p:animEffect transition="in" filter="wipe(left)">
                                      <p:cBhvr>
                                        <p:cTn id="22" dur="500"/>
                                        <p:tgtEl>
                                          <p:spTgt spid="1065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501"/>
                                        </p:tgtEl>
                                        <p:attrNameLst>
                                          <p:attrName>style.visibility</p:attrName>
                                        </p:attrNameLst>
                                      </p:cBhvr>
                                      <p:to>
                                        <p:strVal val="visible"/>
                                      </p:to>
                                    </p:set>
                                    <p:animEffect transition="in" filter="wipe(left)">
                                      <p:cBhvr>
                                        <p:cTn id="32"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106500" grpId="0" autoUpdateAnimBg="0"/>
      <p:bldP spid="106501" grpId="0" animBg="1" autoUpdateAnimBg="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用渐进记号简化时间复杂度函数的渐进分析</a:t>
            </a:r>
            <a:endParaRPr lang="zh-CN" altLang="en-US" sz="2800" dirty="0"/>
          </a:p>
        </p:txBody>
      </p:sp>
      <p:sp>
        <p:nvSpPr>
          <p:cNvPr id="3" name="内容占位符 2"/>
          <p:cNvSpPr>
            <a:spLocks noGrp="1"/>
          </p:cNvSpPr>
          <p:nvPr>
            <p:ph sz="quarter" idx="1"/>
          </p:nvPr>
        </p:nvSpPr>
        <p:spPr/>
        <p:txBody>
          <a:bodyPr/>
          <a:lstStyle/>
          <a:p>
            <a:r>
              <a:rPr lang="en-US" altLang="zh-CN" dirty="0" smtClean="0">
                <a:effectLst>
                  <a:outerShdw blurRad="38100" dist="38100" dir="2700000" algn="tl">
                    <a:srgbClr val="C0C0C0"/>
                  </a:outerShdw>
                </a:effectLst>
              </a:rPr>
              <a:t>O</a:t>
            </a:r>
            <a:r>
              <a:rPr lang="zh-CN" altLang="en-US" dirty="0" smtClean="0">
                <a:effectLst>
                  <a:outerShdw blurRad="38100" dist="38100" dir="2700000" algn="tl">
                    <a:srgbClr val="C0C0C0"/>
                  </a:outerShdw>
                </a:effectLst>
              </a:rPr>
              <a:t>符号</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渐进上界记号</a:t>
            </a:r>
            <a:endParaRPr lang="en-US" altLang="zh-CN" dirty="0" smtClean="0">
              <a:effectLst>
                <a:outerShdw blurRad="38100" dist="38100" dir="2700000" algn="tl">
                  <a:srgbClr val="C0C0C0"/>
                </a:outerShdw>
              </a:effectLst>
            </a:endParaRPr>
          </a:p>
          <a:p>
            <a:pPr lvl="1"/>
            <a:r>
              <a:rPr lang="zh-CN" altLang="en-US" dirty="0" smtClean="0"/>
              <a:t>德国数论学家保罗</a:t>
            </a:r>
            <a:r>
              <a:rPr lang="en-US" altLang="zh-CN" dirty="0" smtClean="0"/>
              <a:t>·</a:t>
            </a:r>
            <a:r>
              <a:rPr lang="zh-CN" altLang="en-US" dirty="0" smtClean="0"/>
              <a:t>巴赫曼</a:t>
            </a:r>
            <a:r>
              <a:rPr lang="en-US" altLang="zh-CN" dirty="0" smtClean="0"/>
              <a:t>-1892</a:t>
            </a:r>
            <a:r>
              <a:rPr lang="zh-CN" altLang="en-US" dirty="0" smtClean="0"/>
              <a:t>，解析数论</a:t>
            </a:r>
            <a:endParaRPr lang="en-US" altLang="zh-CN" dirty="0" smtClean="0">
              <a:effectLst>
                <a:outerShdw blurRad="38100" dist="38100" dir="2700000" algn="tl">
                  <a:srgbClr val="C0C0C0"/>
                </a:outerShdw>
              </a:effectLst>
            </a:endParaRPr>
          </a:p>
          <a:p>
            <a:r>
              <a:rPr lang="en-US" altLang="zh-CN" dirty="0" smtClean="0">
                <a:effectLst>
                  <a:outerShdw blurRad="38100" dist="38100" dir="2700000" algn="tl">
                    <a:srgbClr val="C0C0C0"/>
                  </a:outerShdw>
                </a:effectLst>
              </a:rPr>
              <a:t>Ω</a:t>
            </a:r>
            <a:r>
              <a:rPr lang="zh-CN" altLang="en-US" dirty="0" smtClean="0">
                <a:effectLst>
                  <a:outerShdw blurRad="38100" dist="38100" dir="2700000" algn="tl">
                    <a:srgbClr val="C0C0C0"/>
                  </a:outerShdw>
                </a:effectLst>
              </a:rPr>
              <a:t>符号</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渐进下界记号</a:t>
            </a:r>
            <a:endParaRPr lang="en-US" altLang="zh-CN" dirty="0" smtClean="0">
              <a:effectLst>
                <a:outerShdw blurRad="38100" dist="38100" dir="2700000" algn="tl">
                  <a:srgbClr val="C0C0C0"/>
                </a:outerShdw>
              </a:effectLst>
            </a:endParaRPr>
          </a:p>
          <a:p>
            <a:endParaRPr lang="en-US" altLang="zh-CN" dirty="0" smtClean="0">
              <a:solidFill>
                <a:schemeClr val="tx2"/>
              </a:solidFill>
              <a:effectLst>
                <a:outerShdw blurRad="38100" dist="38100" dir="2700000" algn="tl">
                  <a:srgbClr val="C0C0C0"/>
                </a:outerShdw>
              </a:effectLst>
            </a:endParaRPr>
          </a:p>
          <a:p>
            <a:r>
              <a:rPr lang="en-US" altLang="zh-CN" dirty="0" smtClean="0">
                <a:effectLst>
                  <a:outerShdw blurRad="38100" dist="38100" dir="2700000" algn="tl">
                    <a:srgbClr val="C0C0C0"/>
                  </a:outerShdw>
                </a:effectLst>
              </a:rPr>
              <a:t>Θ</a:t>
            </a:r>
            <a:r>
              <a:rPr lang="zh-CN" altLang="en-US" dirty="0" smtClean="0">
                <a:effectLst>
                  <a:outerShdw blurRad="38100" dist="38100" dir="2700000" algn="tl">
                    <a:srgbClr val="C0C0C0"/>
                  </a:outerShdw>
                </a:effectLst>
              </a:rPr>
              <a:t>符号</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渐进确界记号</a:t>
            </a:r>
            <a:endParaRPr lang="zh-CN" altLang="en-US" dirty="0" smtClean="0">
              <a:solidFill>
                <a:schemeClr val="tx2"/>
              </a:solidFill>
              <a:effectLst>
                <a:outerShdw blurRad="38100" dist="38100" dir="2700000" algn="tl">
                  <a:srgbClr val="C0C0C0"/>
                </a:outerShdw>
              </a:effectLst>
            </a:endParaRP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55C4F714-A941-4A31-8D35-493B5532D9B4}" type="slidenum">
              <a:rPr lang="en-US" altLang="zh-CN"/>
              <a:pPr/>
              <a:t>39</a:t>
            </a:fld>
            <a:endParaRPr lang="en-US" altLang="zh-CN"/>
          </a:p>
        </p:txBody>
      </p:sp>
      <p:sp>
        <p:nvSpPr>
          <p:cNvPr id="60418" name="Text Box 2"/>
          <p:cNvSpPr txBox="1">
            <a:spLocks noChangeArrowheads="1"/>
          </p:cNvSpPr>
          <p:nvPr/>
        </p:nvSpPr>
        <p:spPr bwMode="auto">
          <a:xfrm>
            <a:off x="500034" y="857232"/>
            <a:ext cx="8302684" cy="2246769"/>
          </a:xfrm>
          <a:prstGeom prst="rect">
            <a:avLst/>
          </a:prstGeom>
          <a:solidFill>
            <a:srgbClr val="CCFFFF"/>
          </a:solidFill>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buFontTx/>
              <a:buNone/>
            </a:pPr>
            <a:r>
              <a:rPr lang="zh-CN" altLang="en-US" sz="2800" dirty="0">
                <a:solidFill>
                  <a:srgbClr val="000099"/>
                </a:solidFill>
                <a:effectLst>
                  <a:outerShdw blurRad="38100" dist="38100" dir="2700000" algn="tl">
                    <a:srgbClr val="C0C0C0"/>
                  </a:outerShdw>
                </a:effectLst>
              </a:rPr>
              <a:t>定</a:t>
            </a:r>
            <a:r>
              <a:rPr lang="zh-CN" altLang="en-US" sz="2800" dirty="0" smtClean="0">
                <a:solidFill>
                  <a:srgbClr val="000099"/>
                </a:solidFill>
                <a:effectLst>
                  <a:outerShdw blurRad="38100" dist="38100" dir="2700000" algn="tl">
                    <a:srgbClr val="C0C0C0"/>
                  </a:outerShdw>
                </a:effectLst>
              </a:rPr>
              <a:t>义</a:t>
            </a:r>
            <a:endParaRPr lang="zh-CN" altLang="en-US" sz="2800" dirty="0">
              <a:solidFill>
                <a:srgbClr val="000099"/>
              </a:solidFill>
              <a:effectLst>
                <a:outerShdw blurRad="38100" dist="38100" dir="2700000" algn="tl">
                  <a:srgbClr val="C0C0C0"/>
                </a:outerShdw>
              </a:effectLst>
            </a:endParaRPr>
          </a:p>
          <a:p>
            <a:pPr>
              <a:buFontTx/>
              <a:buNone/>
            </a:pPr>
            <a:r>
              <a:rPr lang="zh-CN" altLang="en-US" sz="2800" dirty="0">
                <a:solidFill>
                  <a:srgbClr val="000099"/>
                </a:solidFill>
                <a:effectLst>
                  <a:outerShdw blurRad="38100" dist="38100" dir="2700000" algn="tl">
                    <a:srgbClr val="C0C0C0"/>
                  </a:outerShdw>
                </a:effectLst>
              </a:rPr>
              <a:t>    令</a:t>
            </a:r>
            <a:r>
              <a:rPr lang="en-US" altLang="zh-CN" sz="2800" dirty="0">
                <a:solidFill>
                  <a:srgbClr val="000099"/>
                </a:solidFill>
                <a:effectLst>
                  <a:outerShdw blurRad="38100" dist="38100" dir="2700000" algn="tl">
                    <a:srgbClr val="C0C0C0"/>
                  </a:outerShdw>
                </a:effectLst>
              </a:rPr>
              <a:t>f(n)</a:t>
            </a:r>
            <a:r>
              <a:rPr lang="zh-CN" altLang="en-US" sz="2800" dirty="0">
                <a:solidFill>
                  <a:srgbClr val="000099"/>
                </a:solidFill>
                <a:effectLst>
                  <a:outerShdw blurRad="38100" dist="38100" dir="2700000" algn="tl">
                    <a:srgbClr val="C0C0C0"/>
                  </a:outerShdw>
                </a:effectLst>
              </a:rPr>
              <a:t>和</a:t>
            </a:r>
            <a:r>
              <a:rPr lang="en-US" altLang="zh-CN" sz="2800" dirty="0">
                <a:solidFill>
                  <a:srgbClr val="000099"/>
                </a:solidFill>
                <a:effectLst>
                  <a:outerShdw blurRad="38100" dist="38100" dir="2700000" algn="tl">
                    <a:srgbClr val="C0C0C0"/>
                  </a:outerShdw>
                </a:effectLst>
              </a:rPr>
              <a:t>g(n)</a:t>
            </a:r>
            <a:r>
              <a:rPr lang="zh-CN" altLang="en-US" sz="2800" dirty="0">
                <a:solidFill>
                  <a:srgbClr val="000099"/>
                </a:solidFill>
                <a:effectLst>
                  <a:outerShdw blurRad="38100" dist="38100" dir="2700000" algn="tl">
                    <a:srgbClr val="C0C0C0"/>
                  </a:outerShdw>
                </a:effectLst>
              </a:rPr>
              <a:t>是从自然数集到非负实数集的二个函数。如果存在一个自然数</a:t>
            </a:r>
            <a:r>
              <a:rPr lang="en-US" altLang="zh-CN" sz="2800" dirty="0">
                <a:solidFill>
                  <a:srgbClr val="000099"/>
                </a:solidFill>
                <a:effectLst>
                  <a:outerShdw blurRad="38100" dist="38100" dir="2700000" algn="tl">
                    <a:srgbClr val="C0C0C0"/>
                  </a:outerShdw>
                </a:effectLst>
              </a:rPr>
              <a:t>n</a:t>
            </a:r>
            <a:r>
              <a:rPr lang="en-US" altLang="zh-CN" sz="2800" baseline="-25000" dirty="0">
                <a:solidFill>
                  <a:srgbClr val="000099"/>
                </a:solidFill>
                <a:effectLst>
                  <a:outerShdw blurRad="38100" dist="38100" dir="2700000" algn="tl">
                    <a:srgbClr val="C0C0C0"/>
                  </a:outerShdw>
                </a:effectLst>
              </a:rPr>
              <a:t>0</a:t>
            </a:r>
            <a:r>
              <a:rPr lang="zh-CN" altLang="en-US" sz="2800" dirty="0">
                <a:solidFill>
                  <a:srgbClr val="000099"/>
                </a:solidFill>
                <a:effectLst>
                  <a:outerShdw blurRad="38100" dist="38100" dir="2700000" algn="tl">
                    <a:srgbClr val="C0C0C0"/>
                  </a:outerShdw>
                </a:effectLst>
              </a:rPr>
              <a:t>和一个正常数</a:t>
            </a:r>
            <a:r>
              <a:rPr lang="en-US" altLang="zh-CN" sz="2800" dirty="0">
                <a:solidFill>
                  <a:srgbClr val="000099"/>
                </a:solidFill>
                <a:effectLst>
                  <a:outerShdw blurRad="38100" dist="38100" dir="2700000" algn="tl">
                    <a:srgbClr val="C0C0C0"/>
                  </a:outerShdw>
                </a:effectLst>
              </a:rPr>
              <a:t>c</a:t>
            </a:r>
            <a:r>
              <a:rPr lang="zh-CN" altLang="en-US" sz="2800" dirty="0">
                <a:solidFill>
                  <a:srgbClr val="000099"/>
                </a:solidFill>
                <a:effectLst>
                  <a:outerShdw blurRad="38100" dist="38100" dir="2700000" algn="tl">
                    <a:srgbClr val="C0C0C0"/>
                  </a:outerShdw>
                </a:effectLst>
              </a:rPr>
              <a:t>，</a:t>
            </a:r>
            <a:r>
              <a:rPr lang="zh-CN" altLang="en-US" sz="2800" dirty="0" smtClean="0">
                <a:solidFill>
                  <a:srgbClr val="000099"/>
                </a:solidFill>
                <a:effectLst>
                  <a:outerShdw blurRad="38100" dist="38100" dir="2700000" algn="tl">
                    <a:srgbClr val="C0C0C0"/>
                  </a:outerShdw>
                </a:effectLst>
              </a:rPr>
              <a:t>使得 </a:t>
            </a:r>
            <a:r>
              <a:rPr lang="en-US" altLang="zh-CN" sz="2800" dirty="0" smtClean="0">
                <a:solidFill>
                  <a:srgbClr val="000099"/>
                </a:solidFill>
                <a:effectLst>
                  <a:outerShdw blurRad="38100" dist="38100" dir="2700000" algn="tl">
                    <a:srgbClr val="C0C0C0"/>
                  </a:outerShdw>
                </a:effectLst>
              </a:rPr>
              <a:t>n</a:t>
            </a:r>
            <a:r>
              <a:rPr lang="en-US" altLang="zh-CN" sz="2800" dirty="0">
                <a:solidFill>
                  <a:srgbClr val="000099"/>
                </a:solidFill>
                <a:effectLst>
                  <a:outerShdw blurRad="38100" dist="38100" dir="2700000" algn="tl">
                    <a:srgbClr val="C0C0C0"/>
                  </a:outerShdw>
                </a:effectLst>
              </a:rPr>
              <a:t>≥ n</a:t>
            </a:r>
            <a:r>
              <a:rPr lang="en-US" altLang="zh-CN" sz="2800" baseline="-25000" dirty="0">
                <a:solidFill>
                  <a:srgbClr val="000099"/>
                </a:solidFill>
                <a:effectLst>
                  <a:outerShdw blurRad="38100" dist="38100" dir="2700000" algn="tl">
                    <a:srgbClr val="C0C0C0"/>
                  </a:outerShdw>
                </a:effectLst>
              </a:rPr>
              <a:t>0</a:t>
            </a:r>
            <a:r>
              <a:rPr lang="en-US" altLang="zh-CN" sz="2800" dirty="0">
                <a:solidFill>
                  <a:srgbClr val="000099"/>
                </a:solidFill>
                <a:effectLst>
                  <a:outerShdw blurRad="38100" dist="38100" dir="2700000" algn="tl">
                    <a:srgbClr val="C0C0C0"/>
                  </a:outerShdw>
                </a:effectLst>
              </a:rPr>
              <a:t> </a:t>
            </a:r>
            <a:r>
              <a:rPr lang="zh-CN" altLang="en-US" sz="2800" dirty="0">
                <a:solidFill>
                  <a:srgbClr val="000099"/>
                </a:solidFill>
                <a:effectLst>
                  <a:outerShdw blurRad="38100" dist="38100" dir="2700000" algn="tl">
                    <a:srgbClr val="C0C0C0"/>
                  </a:outerShdw>
                </a:effectLst>
              </a:rPr>
              <a:t>，</a:t>
            </a:r>
            <a:r>
              <a:rPr lang="en-US" altLang="zh-CN" sz="2800" dirty="0">
                <a:solidFill>
                  <a:srgbClr val="000099"/>
                </a:solidFill>
                <a:effectLst>
                  <a:outerShdw blurRad="38100" dist="38100" dir="2700000" algn="tl">
                    <a:srgbClr val="C0C0C0"/>
                  </a:outerShdw>
                </a:effectLst>
              </a:rPr>
              <a:t>f(n) ≤cg(n)</a:t>
            </a:r>
          </a:p>
          <a:p>
            <a:pPr>
              <a:buFontTx/>
              <a:buNone/>
            </a:pPr>
            <a:r>
              <a:rPr lang="zh-CN" altLang="en-US" sz="2800" dirty="0" smtClean="0">
                <a:solidFill>
                  <a:srgbClr val="000099"/>
                </a:solidFill>
                <a:effectLst>
                  <a:outerShdw blurRad="38100" dist="38100" dir="2700000" algn="tl">
                    <a:srgbClr val="C0C0C0"/>
                  </a:outerShdw>
                </a:effectLst>
              </a:rPr>
              <a:t>   则</a:t>
            </a:r>
            <a:r>
              <a:rPr lang="zh-CN" altLang="en-US" sz="2800" dirty="0">
                <a:solidFill>
                  <a:srgbClr val="000099"/>
                </a:solidFill>
                <a:effectLst>
                  <a:outerShdw blurRad="38100" dist="38100" dir="2700000" algn="tl">
                    <a:srgbClr val="C0C0C0"/>
                  </a:outerShdw>
                </a:effectLst>
              </a:rPr>
              <a:t>称</a:t>
            </a:r>
            <a:r>
              <a:rPr lang="en-US" altLang="zh-CN" sz="2800" dirty="0">
                <a:solidFill>
                  <a:srgbClr val="000099"/>
                </a:solidFill>
                <a:effectLst>
                  <a:outerShdw blurRad="38100" dist="38100" dir="2700000" algn="tl">
                    <a:srgbClr val="C0C0C0"/>
                  </a:outerShdw>
                </a:effectLst>
              </a:rPr>
              <a:t>f(n)=O(g(n</a:t>
            </a:r>
            <a:r>
              <a:rPr lang="en-US" altLang="zh-CN" sz="2800" dirty="0" smtClean="0">
                <a:solidFill>
                  <a:srgbClr val="000099"/>
                </a:solidFill>
                <a:effectLst>
                  <a:outerShdw blurRad="38100" dist="38100" dir="2700000" algn="tl">
                    <a:srgbClr val="C0C0C0"/>
                  </a:outerShdw>
                </a:effectLst>
              </a:rPr>
              <a:t>))</a:t>
            </a:r>
            <a:r>
              <a:rPr lang="zh-CN" altLang="en-US" sz="2800" dirty="0" smtClean="0">
                <a:solidFill>
                  <a:srgbClr val="000099"/>
                </a:solidFill>
                <a:effectLst>
                  <a:outerShdw blurRad="38100" dist="38100" dir="2700000" algn="tl">
                    <a:srgbClr val="C0C0C0"/>
                  </a:outerShdw>
                </a:effectLst>
              </a:rPr>
              <a:t>， </a:t>
            </a:r>
            <a:r>
              <a:rPr lang="en-US" altLang="zh-CN" sz="2800" dirty="0" smtClean="0">
                <a:solidFill>
                  <a:srgbClr val="000099"/>
                </a:solidFill>
                <a:effectLst>
                  <a:outerShdw blurRad="38100" dist="38100" dir="2700000" algn="tl">
                    <a:srgbClr val="C0C0C0"/>
                  </a:outerShdw>
                </a:effectLst>
              </a:rPr>
              <a:t>n</a:t>
            </a:r>
            <a:r>
              <a:rPr lang="en-US" altLang="zh-CN" sz="2800" baseline="-25000" dirty="0" smtClean="0">
                <a:solidFill>
                  <a:srgbClr val="000099"/>
                </a:solidFill>
                <a:effectLst>
                  <a:outerShdw blurRad="38100" dist="38100" dir="2700000" algn="tl">
                    <a:srgbClr val="C0C0C0"/>
                  </a:outerShdw>
                </a:effectLst>
              </a:rPr>
              <a:t>0</a:t>
            </a:r>
            <a:r>
              <a:rPr lang="zh-CN" altLang="en-US" sz="2800" dirty="0" smtClean="0">
                <a:solidFill>
                  <a:srgbClr val="000099"/>
                </a:solidFill>
                <a:effectLst>
                  <a:outerShdw blurRad="38100" dist="38100" dir="2700000" algn="tl">
                    <a:srgbClr val="C0C0C0"/>
                  </a:outerShdw>
                </a:effectLst>
              </a:rPr>
              <a:t>称为阈值 。</a:t>
            </a:r>
            <a:endParaRPr lang="zh-CN" altLang="en-US" sz="2800" dirty="0">
              <a:solidFill>
                <a:srgbClr val="000099"/>
              </a:solidFill>
              <a:effectLst>
                <a:outerShdw blurRad="38100" dist="38100" dir="2700000" algn="tl">
                  <a:srgbClr val="C0C0C0"/>
                </a:outerShdw>
              </a:effectLst>
            </a:endParaRPr>
          </a:p>
        </p:txBody>
      </p:sp>
      <p:sp>
        <p:nvSpPr>
          <p:cNvPr id="60421" name="Text Box 5"/>
          <p:cNvSpPr txBox="1">
            <a:spLocks noChangeArrowheads="1"/>
          </p:cNvSpPr>
          <p:nvPr/>
        </p:nvSpPr>
        <p:spPr bwMode="auto">
          <a:xfrm>
            <a:off x="107950" y="185738"/>
            <a:ext cx="8250264" cy="584775"/>
          </a:xfrm>
          <a:prstGeom prst="rect">
            <a:avLst/>
          </a:prstGeom>
          <a:noFill/>
          <a:ln w="9525">
            <a:noFill/>
            <a:miter lim="800000"/>
            <a:headEnd/>
            <a:tailEnd/>
          </a:ln>
          <a:effectLst/>
        </p:spPr>
        <p:txBody>
          <a:bodyPr wrap="square">
            <a:spAutoFit/>
          </a:bodyPr>
          <a:lstStyle/>
          <a:p>
            <a:pPr>
              <a:lnSpc>
                <a:spcPct val="100000"/>
              </a:lnSpc>
              <a:buFontTx/>
              <a:buNone/>
            </a:pPr>
            <a:r>
              <a:rPr lang="en-US" altLang="zh-CN" sz="3200" b="0" dirty="0" smtClean="0"/>
              <a:t>1</a:t>
            </a:r>
            <a:r>
              <a:rPr lang="zh-CN" altLang="en-US" sz="3200" b="0" dirty="0" smtClean="0"/>
              <a:t>）</a:t>
            </a:r>
            <a:r>
              <a:rPr lang="en-US" altLang="zh-CN" sz="3200" dirty="0" smtClean="0">
                <a:effectLst>
                  <a:outerShdw blurRad="38100" dist="38100" dir="2700000" algn="tl">
                    <a:srgbClr val="C0C0C0"/>
                  </a:outerShdw>
                </a:effectLst>
              </a:rPr>
              <a:t>O</a:t>
            </a:r>
            <a:r>
              <a:rPr lang="zh-CN" altLang="en-US" sz="3200" dirty="0" smtClean="0">
                <a:effectLst>
                  <a:outerShdw blurRad="38100" dist="38100" dir="2700000" algn="tl">
                    <a:srgbClr val="C0C0C0"/>
                  </a:outerShdw>
                </a:effectLst>
              </a:rPr>
              <a:t>符号（读作大</a:t>
            </a:r>
            <a:r>
              <a:rPr lang="en-US" altLang="zh-CN" sz="3200" dirty="0" smtClean="0">
                <a:effectLst>
                  <a:outerShdw blurRad="38100" dist="38100" dir="2700000" algn="tl">
                    <a:srgbClr val="C0C0C0"/>
                  </a:outerShdw>
                </a:effectLst>
              </a:rPr>
              <a:t>O</a:t>
            </a:r>
            <a:r>
              <a:rPr lang="zh-CN" altLang="en-US" sz="3200" dirty="0" smtClean="0">
                <a:effectLst>
                  <a:outerShdw blurRad="38100" dist="38100" dir="2700000" algn="tl">
                    <a:srgbClr val="C0C0C0"/>
                  </a:outerShdw>
                </a:effectLst>
              </a:rPr>
              <a:t>）渐进上界记号</a:t>
            </a:r>
            <a:endParaRPr lang="zh-CN" altLang="en-US" sz="3200" dirty="0">
              <a:effectLst>
                <a:outerShdw blurRad="38100" dist="38100" dir="2700000" algn="tl">
                  <a:srgbClr val="C0C0C0"/>
                </a:outerShdw>
              </a:effectLst>
            </a:endParaRPr>
          </a:p>
        </p:txBody>
      </p:sp>
      <p:graphicFrame>
        <p:nvGraphicFramePr>
          <p:cNvPr id="60427" name="Object 11"/>
          <p:cNvGraphicFramePr>
            <a:graphicFrameLocks noChangeAspect="1"/>
          </p:cNvGraphicFramePr>
          <p:nvPr/>
        </p:nvGraphicFramePr>
        <p:xfrm>
          <a:off x="1214414" y="3714752"/>
          <a:ext cx="6819900" cy="887412"/>
        </p:xfrm>
        <a:graphic>
          <a:graphicData uri="http://schemas.openxmlformats.org/presentationml/2006/ole">
            <mc:AlternateContent xmlns:mc="http://schemas.openxmlformats.org/markup-compatibility/2006">
              <mc:Choice xmlns:v="urn:schemas-microsoft-com:vml" Requires="v">
                <p:oleObj spid="_x0000_s95283" name="公式" r:id="rId4" imgW="3225600" imgH="419040" progId="">
                  <p:embed/>
                </p:oleObj>
              </mc:Choice>
              <mc:Fallback>
                <p:oleObj name="公式" r:id="rId4" imgW="322560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714752"/>
                        <a:ext cx="68199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8" name="Text Box 12"/>
          <p:cNvSpPr txBox="1">
            <a:spLocks noChangeArrowheads="1"/>
          </p:cNvSpPr>
          <p:nvPr/>
        </p:nvSpPr>
        <p:spPr bwMode="auto">
          <a:xfrm>
            <a:off x="571472" y="4714884"/>
            <a:ext cx="8286808" cy="1508105"/>
          </a:xfrm>
          <a:prstGeom prst="rect">
            <a:avLst/>
          </a:prstGeom>
          <a:solidFill>
            <a:srgbClr val="CCFFFF"/>
          </a:solidFill>
          <a:ln w="9525" algn="ctr">
            <a:solidFill>
              <a:schemeClr val="accent1"/>
            </a:solidFill>
            <a:miter lim="800000"/>
            <a:headEnd/>
            <a:tailEnd/>
          </a:ln>
          <a:effectLst/>
        </p:spPr>
        <p:txBody>
          <a:bodyPr wrap="square">
            <a:spAutoFit/>
          </a:bodyPr>
          <a:lstStyle/>
          <a:p>
            <a:pPr>
              <a:lnSpc>
                <a:spcPct val="115000"/>
              </a:lnSpc>
              <a:buFont typeface="Wingdings" pitchFamily="2" charset="2"/>
              <a:buChar char="n"/>
            </a:pPr>
            <a:r>
              <a:rPr lang="zh-CN" altLang="en-US" sz="2000" dirty="0" smtClean="0">
                <a:effectLst>
                  <a:outerShdw blurRad="38100" dist="38100" dir="2700000" algn="tl">
                    <a:srgbClr val="C0C0C0"/>
                  </a:outerShdw>
                </a:effectLst>
              </a:rPr>
              <a:t>若</a:t>
            </a:r>
            <a:r>
              <a:rPr lang="zh-CN" altLang="en-US" sz="2000" dirty="0">
                <a:effectLst>
                  <a:outerShdw blurRad="38100" dist="38100" dir="2700000" algn="tl">
                    <a:srgbClr val="C0C0C0"/>
                  </a:outerShdw>
                </a:effectLst>
              </a:rPr>
              <a:t>极限为非</a:t>
            </a:r>
            <a:r>
              <a:rPr lang="en-US" altLang="zh-CN" sz="2000" dirty="0">
                <a:effectLst>
                  <a:outerShdw blurRad="38100" dist="38100" dir="2700000" algn="tl">
                    <a:srgbClr val="C0C0C0"/>
                  </a:outerShdw>
                </a:effectLst>
              </a:rPr>
              <a:t>0</a:t>
            </a:r>
            <a:r>
              <a:rPr lang="zh-CN" altLang="en-US" sz="2000" dirty="0">
                <a:effectLst>
                  <a:outerShdw blurRad="38100" dist="38100" dir="2700000" algn="tl">
                    <a:srgbClr val="C0C0C0"/>
                  </a:outerShdw>
                </a:effectLst>
              </a:rPr>
              <a:t>正常数，则函数</a:t>
            </a:r>
            <a:r>
              <a:rPr lang="en-US" altLang="zh-CN" sz="2000" dirty="0">
                <a:effectLst>
                  <a:outerShdw blurRad="38100" dist="38100" dir="2700000" algn="tl">
                    <a:srgbClr val="C0C0C0"/>
                  </a:outerShdw>
                </a:effectLst>
              </a:rPr>
              <a:t>f(n)</a:t>
            </a:r>
            <a:r>
              <a:rPr lang="zh-CN" altLang="en-US" sz="2000" dirty="0">
                <a:effectLst>
                  <a:outerShdw blurRad="38100" dist="38100" dir="2700000" algn="tl">
                    <a:srgbClr val="C0C0C0"/>
                  </a:outerShdw>
                </a:effectLst>
              </a:rPr>
              <a:t>和</a:t>
            </a:r>
            <a:r>
              <a:rPr lang="en-US" altLang="zh-CN" sz="2000" dirty="0">
                <a:effectLst>
                  <a:outerShdw blurRad="38100" dist="38100" dir="2700000" algn="tl">
                    <a:srgbClr val="C0C0C0"/>
                  </a:outerShdw>
                </a:effectLst>
              </a:rPr>
              <a:t>g(n)</a:t>
            </a:r>
            <a:r>
              <a:rPr lang="zh-CN" altLang="en-US" sz="2000" dirty="0">
                <a:effectLst>
                  <a:outerShdw blurRad="38100" dist="38100" dir="2700000" algn="tl">
                    <a:srgbClr val="C0C0C0"/>
                  </a:outerShdw>
                </a:effectLst>
              </a:rPr>
              <a:t>增长速度至多相差常数倍，或称为同一级别</a:t>
            </a:r>
            <a:r>
              <a:rPr lang="zh-CN" altLang="en-US" sz="2000" dirty="0" smtClean="0">
                <a:effectLst>
                  <a:outerShdw blurRad="38100" dist="38100" dir="2700000" algn="tl">
                    <a:srgbClr val="C0C0C0"/>
                  </a:outerShdw>
                </a:effectLst>
              </a:rPr>
              <a:t>；</a:t>
            </a:r>
            <a:endParaRPr lang="en-US" altLang="zh-CN" sz="2000" dirty="0">
              <a:effectLst>
                <a:outerShdw blurRad="38100" dist="38100" dir="2700000" algn="tl">
                  <a:srgbClr val="C0C0C0"/>
                </a:outerShdw>
              </a:effectLst>
            </a:endParaRPr>
          </a:p>
          <a:p>
            <a:pPr>
              <a:lnSpc>
                <a:spcPct val="115000"/>
              </a:lnSpc>
              <a:buFont typeface="Wingdings" pitchFamily="2" charset="2"/>
              <a:buChar char="n"/>
            </a:pPr>
            <a:r>
              <a:rPr lang="zh-CN" altLang="en-US" sz="2000" dirty="0" smtClean="0">
                <a:effectLst>
                  <a:outerShdw blurRad="38100" dist="38100" dir="2700000" algn="tl">
                    <a:srgbClr val="C0C0C0"/>
                  </a:outerShdw>
                </a:effectLst>
              </a:rPr>
              <a:t>若</a:t>
            </a:r>
            <a:r>
              <a:rPr lang="zh-CN" altLang="en-US" sz="2000" dirty="0">
                <a:effectLst>
                  <a:outerShdw blurRad="38100" dist="38100" dir="2700000" algn="tl">
                    <a:srgbClr val="C0C0C0"/>
                  </a:outerShdw>
                </a:effectLst>
              </a:rPr>
              <a:t>极限为</a:t>
            </a:r>
            <a:r>
              <a:rPr lang="en-US" altLang="zh-CN" sz="2000" dirty="0">
                <a:effectLst>
                  <a:outerShdw blurRad="38100" dist="38100" dir="2700000" algn="tl">
                    <a:srgbClr val="C0C0C0"/>
                  </a:outerShdw>
                </a:effectLst>
              </a:rPr>
              <a:t>0</a:t>
            </a:r>
            <a:r>
              <a:rPr lang="zh-CN" altLang="en-US" sz="2000" dirty="0">
                <a:effectLst>
                  <a:outerShdw blurRad="38100" dist="38100" dir="2700000" algn="tl">
                    <a:srgbClr val="C0C0C0"/>
                  </a:outerShdw>
                </a:effectLst>
              </a:rPr>
              <a:t>，说明随着</a:t>
            </a:r>
            <a:r>
              <a:rPr lang="en-US" altLang="zh-CN" sz="2000" dirty="0">
                <a:effectLst>
                  <a:outerShdw blurRad="38100" dist="38100" dir="2700000" algn="tl">
                    <a:srgbClr val="C0C0C0"/>
                  </a:outerShdw>
                </a:effectLst>
              </a:rPr>
              <a:t>n</a:t>
            </a:r>
            <a:r>
              <a:rPr lang="zh-CN" altLang="en-US" sz="2000" dirty="0">
                <a:effectLst>
                  <a:outerShdw blurRad="38100" dist="38100" dir="2700000" algn="tl">
                    <a:srgbClr val="C0C0C0"/>
                  </a:outerShdw>
                </a:effectLst>
              </a:rPr>
              <a:t>的增大，函数</a:t>
            </a:r>
            <a:r>
              <a:rPr lang="en-US" altLang="zh-CN" sz="2000" dirty="0">
                <a:effectLst>
                  <a:outerShdw blurRad="38100" dist="38100" dir="2700000" algn="tl">
                    <a:srgbClr val="C0C0C0"/>
                  </a:outerShdw>
                </a:effectLst>
              </a:rPr>
              <a:t>f(n)</a:t>
            </a:r>
            <a:r>
              <a:rPr lang="zh-CN" altLang="en-US" sz="2000" dirty="0">
                <a:effectLst>
                  <a:outerShdw blurRad="38100" dist="38100" dir="2700000" algn="tl">
                    <a:srgbClr val="C0C0C0"/>
                  </a:outerShdw>
                </a:effectLst>
              </a:rPr>
              <a:t>的增长要比</a:t>
            </a:r>
            <a:r>
              <a:rPr lang="en-US" altLang="zh-CN" sz="2000" dirty="0">
                <a:effectLst>
                  <a:outerShdw blurRad="38100" dist="38100" dir="2700000" algn="tl">
                    <a:srgbClr val="C0C0C0"/>
                  </a:outerShdw>
                </a:effectLst>
              </a:rPr>
              <a:t>g(n)</a:t>
            </a:r>
            <a:r>
              <a:rPr lang="zh-CN" altLang="en-US" sz="2000" dirty="0">
                <a:effectLst>
                  <a:outerShdw blurRad="38100" dist="38100" dir="2700000" algn="tl">
                    <a:srgbClr val="C0C0C0"/>
                  </a:outerShdw>
                </a:effectLst>
              </a:rPr>
              <a:t>的增长慢得多</a:t>
            </a:r>
            <a:r>
              <a:rPr lang="zh-CN" altLang="en-US" sz="2000" dirty="0" smtClean="0">
                <a:effectLst>
                  <a:outerShdw blurRad="38100" dist="38100" dir="2700000" algn="tl">
                    <a:srgbClr val="C0C0C0"/>
                  </a:outerShdw>
                </a:effectLst>
              </a:rPr>
              <a:t>。</a:t>
            </a:r>
            <a:endParaRPr lang="en-US" altLang="zh-CN" sz="2000" dirty="0" smtClean="0">
              <a:effectLst>
                <a:outerShdw blurRad="38100" dist="38100" dir="2700000" algn="tl">
                  <a:srgbClr val="C0C0C0"/>
                </a:outerShdw>
              </a:effectLst>
            </a:endParaRPr>
          </a:p>
          <a:p>
            <a:pPr>
              <a:lnSpc>
                <a:spcPct val="115000"/>
              </a:lnSpc>
              <a:buFont typeface="Wingdings" pitchFamily="2" charset="2"/>
              <a:buChar char="n"/>
            </a:pPr>
            <a:r>
              <a:rPr lang="zh-CN" altLang="en-US" sz="2000" dirty="0" smtClean="0">
                <a:latin typeface="宋体" pitchFamily="2" charset="-122"/>
              </a:rPr>
              <a:t>试图求出</a:t>
            </a:r>
            <a:r>
              <a:rPr lang="zh-CN" altLang="en-US" sz="2000" dirty="0" smtClean="0">
                <a:solidFill>
                  <a:srgbClr val="0000FF"/>
                </a:solidFill>
                <a:latin typeface="宋体" pitchFamily="2" charset="-122"/>
              </a:rPr>
              <a:t>最小</a:t>
            </a:r>
            <a:r>
              <a:rPr lang="zh-CN" altLang="en-US" sz="2000" dirty="0" smtClean="0">
                <a:latin typeface="宋体" pitchFamily="2" charset="-122"/>
              </a:rPr>
              <a:t>的</a:t>
            </a:r>
            <a:r>
              <a:rPr lang="en-US" altLang="zh-CN" sz="2000" dirty="0" smtClean="0">
                <a:latin typeface="宋体" pitchFamily="2" charset="-122"/>
              </a:rPr>
              <a:t>g(n)</a:t>
            </a:r>
            <a:r>
              <a:rPr lang="zh-CN" altLang="en-US" sz="2000" dirty="0" smtClean="0">
                <a:latin typeface="宋体" pitchFamily="2" charset="-122"/>
              </a:rPr>
              <a:t>，使得</a:t>
            </a:r>
            <a:r>
              <a:rPr lang="en-US" altLang="zh-CN" sz="2000" dirty="0" smtClean="0">
                <a:latin typeface="宋体" pitchFamily="2" charset="-122"/>
              </a:rPr>
              <a:t>f(n) = </a:t>
            </a:r>
            <a:r>
              <a:rPr lang="el-GR" altLang="zh-CN" sz="2000" dirty="0" smtClean="0">
                <a:latin typeface="宋体" pitchFamily="2" charset="-122"/>
              </a:rPr>
              <a:t>Ο</a:t>
            </a:r>
            <a:r>
              <a:rPr lang="en-US" altLang="zh-CN" sz="2000" dirty="0" smtClean="0">
                <a:latin typeface="宋体" pitchFamily="2" charset="-122"/>
              </a:rPr>
              <a:t>(g(n))</a:t>
            </a:r>
            <a:r>
              <a:rPr lang="zh-CN" altLang="en-US" sz="2000" dirty="0" smtClean="0">
                <a:latin typeface="宋体" pitchFamily="2" charset="-122"/>
              </a:rPr>
              <a:t>。   </a:t>
            </a:r>
          </a:p>
        </p:txBody>
      </p:sp>
      <p:sp>
        <p:nvSpPr>
          <p:cNvPr id="60429" name="AutoShape 13"/>
          <p:cNvSpPr>
            <a:spLocks noChangeArrowheads="1"/>
          </p:cNvSpPr>
          <p:nvPr/>
        </p:nvSpPr>
        <p:spPr bwMode="auto">
          <a:xfrm>
            <a:off x="4357686" y="3286124"/>
            <a:ext cx="2376487" cy="360362"/>
          </a:xfrm>
          <a:prstGeom prst="wedgeRectCallout">
            <a:avLst>
              <a:gd name="adj1" fmla="val -45056"/>
              <a:gd name="adj2" fmla="val 118282"/>
            </a:avLst>
          </a:prstGeom>
          <a:noFill/>
          <a:ln w="28575" algn="ctr">
            <a:solidFill>
              <a:srgbClr val="FF0000"/>
            </a:solidFill>
            <a:miter lim="800000"/>
            <a:headEnd/>
            <a:tailEnd/>
          </a:ln>
          <a:effectLst/>
        </p:spPr>
        <p:txBody>
          <a:bodyPr lIns="36000" tIns="0" rIns="36000" bIns="0"/>
          <a:lstStyle/>
          <a:p>
            <a:pPr>
              <a:buFontTx/>
              <a:buNone/>
            </a:pPr>
            <a:r>
              <a:rPr lang="zh-CN" altLang="en-US" sz="2000" dirty="0">
                <a:solidFill>
                  <a:srgbClr val="FF0000"/>
                </a:solidFill>
                <a:effectLst>
                  <a:outerShdw blurRad="38100" dist="38100" dir="2700000" algn="tl">
                    <a:srgbClr val="C0C0C0"/>
                  </a:outerShdw>
                </a:effectLst>
              </a:rPr>
              <a:t>正常数，可以是</a:t>
            </a:r>
            <a:r>
              <a:rPr lang="en-US" altLang="zh-CN" sz="2000" dirty="0">
                <a:solidFill>
                  <a:srgbClr val="FF0000"/>
                </a:solidFill>
                <a:effectLst>
                  <a:outerShdw blurRad="38100" dist="38100" dir="2700000" algn="tl">
                    <a:srgbClr val="C0C0C0"/>
                  </a:outerShdw>
                </a:effectLst>
              </a:rPr>
              <a:t>0</a:t>
            </a:r>
            <a:r>
              <a:rPr lang="zh-CN" altLang="en-US" sz="2000" dirty="0">
                <a:solidFill>
                  <a:srgbClr val="FF0000"/>
                </a:solidFill>
                <a:effectLst>
                  <a:outerShdw blurRad="38100" dist="38100" dir="2700000" algn="tl">
                    <a:srgbClr val="C0C0C0"/>
                  </a:outerShdw>
                </a:effectLst>
              </a:rPr>
              <a:t>。</a:t>
            </a:r>
          </a:p>
        </p:txBody>
      </p:sp>
      <p:sp>
        <p:nvSpPr>
          <p:cNvPr id="8" name="AutoShape 13"/>
          <p:cNvSpPr>
            <a:spLocks noChangeArrowheads="1"/>
          </p:cNvSpPr>
          <p:nvPr/>
        </p:nvSpPr>
        <p:spPr bwMode="auto">
          <a:xfrm>
            <a:off x="6481793" y="620688"/>
            <a:ext cx="2376487" cy="702366"/>
          </a:xfrm>
          <a:prstGeom prst="wedgeRectCallout">
            <a:avLst>
              <a:gd name="adj1" fmla="val -168426"/>
              <a:gd name="adj2" fmla="val 230520"/>
            </a:avLst>
          </a:prstGeom>
          <a:solidFill>
            <a:srgbClr val="C00000"/>
          </a:solidFill>
          <a:ln w="28575" algn="ctr">
            <a:solidFill>
              <a:schemeClr val="tx1"/>
            </a:solidFill>
            <a:miter lim="800000"/>
            <a:headEnd/>
            <a:tailEnd/>
          </a:ln>
          <a:effectLst/>
        </p:spPr>
        <p:txBody>
          <a:bodyPr lIns="36000" tIns="0" rIns="36000" bIns="0"/>
          <a:lstStyle/>
          <a:p>
            <a:pPr>
              <a:buFontTx/>
              <a:buNone/>
            </a:pPr>
            <a:r>
              <a:rPr lang="zh-CN" altLang="en-US" sz="2000" dirty="0" smtClean="0">
                <a:solidFill>
                  <a:schemeClr val="bg1"/>
                </a:solidFill>
                <a:latin typeface="Times New Roman" pitchFamily="18" charset="0"/>
                <a:ea typeface="仿宋_GB2312"/>
                <a:cs typeface="仿宋_GB2312"/>
              </a:rPr>
              <a:t>理解为：</a:t>
            </a:r>
            <a:r>
              <a:rPr lang="en-US" altLang="zh-CN" sz="2000" dirty="0" smtClean="0">
                <a:solidFill>
                  <a:schemeClr val="bg1"/>
                </a:solidFill>
                <a:latin typeface="Times New Roman" pitchFamily="18" charset="0"/>
                <a:ea typeface="仿宋_GB2312"/>
                <a:cs typeface="仿宋_GB2312"/>
              </a:rPr>
              <a:t>f(N</a:t>
            </a:r>
            <a:r>
              <a:rPr lang="en-US" altLang="zh-CN" sz="2000" dirty="0">
                <a:solidFill>
                  <a:schemeClr val="bg1"/>
                </a:solidFill>
                <a:latin typeface="Times New Roman" pitchFamily="18" charset="0"/>
                <a:ea typeface="仿宋_GB2312"/>
                <a:cs typeface="仿宋_GB2312"/>
              </a:rPr>
              <a:t>)</a:t>
            </a:r>
            <a:r>
              <a:rPr lang="zh-CN" altLang="en-US" sz="2000" dirty="0">
                <a:solidFill>
                  <a:schemeClr val="bg1"/>
                </a:solidFill>
                <a:latin typeface="Times New Roman" pitchFamily="18" charset="0"/>
                <a:ea typeface="仿宋_GB2312"/>
                <a:cs typeface="仿宋_GB2312"/>
              </a:rPr>
              <a:t>的阶不高于</a:t>
            </a:r>
            <a:r>
              <a:rPr lang="en-US" altLang="zh-CN" sz="2000" dirty="0">
                <a:solidFill>
                  <a:schemeClr val="bg1"/>
                </a:solidFill>
                <a:latin typeface="Times New Roman" pitchFamily="18" charset="0"/>
                <a:ea typeface="仿宋_GB2312"/>
                <a:cs typeface="仿宋_GB2312"/>
              </a:rPr>
              <a:t>g(N)</a:t>
            </a:r>
            <a:r>
              <a:rPr lang="zh-CN" altLang="en-US" sz="2000" dirty="0">
                <a:solidFill>
                  <a:schemeClr val="bg1"/>
                </a:solidFill>
                <a:latin typeface="Times New Roman" pitchFamily="18" charset="0"/>
                <a:ea typeface="仿宋_GB2312"/>
                <a:cs typeface="仿宋_GB2312"/>
              </a:rPr>
              <a:t>的阶</a:t>
            </a:r>
            <a:endParaRPr lang="zh-CN" altLang="en-US" sz="2000" dirty="0">
              <a:solidFill>
                <a:schemeClr val="bg1"/>
              </a:solidFill>
              <a:effectLst>
                <a:outerShdw blurRad="38100" dist="38100" dir="2700000" algn="tl">
                  <a:srgbClr val="C0C0C0"/>
                </a:outerShdw>
              </a:effectLst>
            </a:endParaRPr>
          </a:p>
        </p:txBody>
      </p:sp>
      <p:sp>
        <p:nvSpPr>
          <p:cNvPr id="9" name="矩形 8"/>
          <p:cNvSpPr/>
          <p:nvPr/>
        </p:nvSpPr>
        <p:spPr>
          <a:xfrm>
            <a:off x="1835696" y="2590830"/>
            <a:ext cx="2376264" cy="513171"/>
          </a:xfrm>
          <a:prstGeom prst="rect">
            <a:avLst/>
          </a:prstGeom>
          <a:solidFill>
            <a:srgbClr val="FFC000">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8">
                                            <p:bg/>
                                          </p:spTgt>
                                        </p:tgtEl>
                                        <p:attrNameLst>
                                          <p:attrName>style.visibility</p:attrName>
                                        </p:attrNameLst>
                                      </p:cBhvr>
                                      <p:to>
                                        <p:strVal val="visible"/>
                                      </p:to>
                                    </p:set>
                                    <p:animEffect transition="in" filter="wipe(left)">
                                      <p:cBhvr>
                                        <p:cTn id="7" dur="500"/>
                                        <p:tgtEl>
                                          <p:spTgt spid="6041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xEl>
                                              <p:pRg st="0" end="0"/>
                                            </p:txEl>
                                          </p:spTgt>
                                        </p:tgtEl>
                                        <p:attrNameLst>
                                          <p:attrName>style.visibility</p:attrName>
                                        </p:attrNameLst>
                                      </p:cBhvr>
                                      <p:to>
                                        <p:strVal val="visible"/>
                                      </p:to>
                                    </p:set>
                                    <p:animEffect transition="in" filter="wipe(left)">
                                      <p:cBhvr>
                                        <p:cTn id="12" dur="500"/>
                                        <p:tgtEl>
                                          <p:spTgt spid="604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8">
                                            <p:txEl>
                                              <p:pRg st="1" end="1"/>
                                            </p:txEl>
                                          </p:spTgt>
                                        </p:tgtEl>
                                        <p:attrNameLst>
                                          <p:attrName>style.visibility</p:attrName>
                                        </p:attrNameLst>
                                      </p:cBhvr>
                                      <p:to>
                                        <p:strVal val="visible"/>
                                      </p:to>
                                    </p:set>
                                    <p:animEffect transition="in" filter="wipe(left)">
                                      <p:cBhvr>
                                        <p:cTn id="17" dur="500"/>
                                        <p:tgtEl>
                                          <p:spTgt spid="604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8">
                                            <p:txEl>
                                              <p:pRg st="2" end="2"/>
                                            </p:txEl>
                                          </p:spTgt>
                                        </p:tgtEl>
                                        <p:attrNameLst>
                                          <p:attrName>style.visibility</p:attrName>
                                        </p:attrNameLst>
                                      </p:cBhvr>
                                      <p:to>
                                        <p:strVal val="visible"/>
                                      </p:to>
                                    </p:set>
                                    <p:animEffect transition="in" filter="wipe(left)">
                                      <p:cBhvr>
                                        <p:cTn id="22" dur="500"/>
                                        <p:tgtEl>
                                          <p:spTgt spid="604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27"/>
                                        </p:tgtEl>
                                        <p:attrNameLst>
                                          <p:attrName>style.visibility</p:attrName>
                                        </p:attrNameLst>
                                      </p:cBhvr>
                                      <p:to>
                                        <p:strVal val="visible"/>
                                      </p:to>
                                    </p:set>
                                    <p:animEffect transition="in" filter="wipe(left)">
                                      <p:cBhvr>
                                        <p:cTn id="32" dur="500"/>
                                        <p:tgtEl>
                                          <p:spTgt spid="604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429"/>
                                        </p:tgtEl>
                                        <p:attrNameLst>
                                          <p:attrName>style.visibility</p:attrName>
                                        </p:attrNameLst>
                                      </p:cBhvr>
                                      <p:to>
                                        <p:strVal val="visible"/>
                                      </p:to>
                                    </p:set>
                                    <p:animEffect transition="in" filter="blinds(horizontal)">
                                      <p:cBhvr>
                                        <p:cTn id="37" dur="500"/>
                                        <p:tgtEl>
                                          <p:spTgt spid="604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428"/>
                                        </p:tgtEl>
                                        <p:attrNameLst>
                                          <p:attrName>style.visibility</p:attrName>
                                        </p:attrNameLst>
                                      </p:cBhvr>
                                      <p:to>
                                        <p:strVal val="visible"/>
                                      </p:to>
                                    </p:set>
                                    <p:animEffect transition="in" filter="wipe(left)">
                                      <p:cBhvr>
                                        <p:cTn id="42" dur="500"/>
                                        <p:tgtEl>
                                          <p:spTgt spid="6042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bldLvl="2" animBg="1"/>
      <p:bldP spid="60429"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42875"/>
            <a:ext cx="7772400" cy="1143000"/>
          </a:xfrm>
        </p:spPr>
        <p:txBody>
          <a:bodyPr>
            <a:normAutofit/>
          </a:bodyPr>
          <a:lstStyle/>
          <a:p>
            <a:pPr eaLnBrk="1" fontAlgn="auto" hangingPunct="1">
              <a:spcAft>
                <a:spcPts val="0"/>
              </a:spcAft>
              <a:defRPr/>
            </a:pPr>
            <a:r>
              <a:rPr lang="zh-CN" altLang="en-US" dirty="0" smtClean="0">
                <a:cs typeface="+mj-cs"/>
              </a:rPr>
              <a:t>学时安排</a:t>
            </a:r>
            <a:endParaRPr lang="zh-CN" altLang="en-US" dirty="0">
              <a:cs typeface="+mj-cs"/>
            </a:endParaRPr>
          </a:p>
        </p:txBody>
      </p:sp>
      <p:sp>
        <p:nvSpPr>
          <p:cNvPr id="19459" name="内容占位符 2"/>
          <p:cNvSpPr>
            <a:spLocks noGrp="1"/>
          </p:cNvSpPr>
          <p:nvPr>
            <p:ph sz="quarter" idx="1"/>
          </p:nvPr>
        </p:nvSpPr>
        <p:spPr>
          <a:xfrm>
            <a:off x="914400" y="1447800"/>
            <a:ext cx="7772400" cy="2981332"/>
          </a:xfrm>
        </p:spPr>
        <p:txBody>
          <a:bodyPr/>
          <a:lstStyle/>
          <a:p>
            <a:pPr eaLnBrk="1" hangingPunct="1"/>
            <a:r>
              <a:rPr lang="zh-CN" altLang="en-US" sz="3200" dirty="0" smtClean="0"/>
              <a:t>总学时：</a:t>
            </a:r>
            <a:r>
              <a:rPr lang="en-US" altLang="zh-CN" sz="3200" dirty="0" smtClean="0"/>
              <a:t>48</a:t>
            </a:r>
            <a:r>
              <a:rPr lang="zh-CN" altLang="en-US" sz="3200" dirty="0" smtClean="0"/>
              <a:t>学时</a:t>
            </a:r>
            <a:endParaRPr lang="en-US" altLang="zh-CN" sz="3200" dirty="0" smtClean="0"/>
          </a:p>
          <a:p>
            <a:pPr lvl="1" eaLnBrk="1" hangingPunct="1"/>
            <a:r>
              <a:rPr lang="zh-CN" altLang="en-US" sz="3200" dirty="0" smtClean="0"/>
              <a:t>授课</a:t>
            </a:r>
            <a:r>
              <a:rPr lang="zh-CN" altLang="en-US" sz="3200" dirty="0" smtClean="0"/>
              <a:t>：</a:t>
            </a:r>
            <a:r>
              <a:rPr lang="en-US" altLang="zh-CN" sz="3200" dirty="0" smtClean="0"/>
              <a:t>36</a:t>
            </a:r>
            <a:r>
              <a:rPr lang="zh-CN" altLang="en-US" sz="3200" dirty="0" smtClean="0"/>
              <a:t>学时</a:t>
            </a:r>
            <a:endParaRPr lang="en-US" altLang="zh-CN" sz="3200" dirty="0" smtClean="0"/>
          </a:p>
          <a:p>
            <a:pPr lvl="1" eaLnBrk="1" hangingPunct="1"/>
            <a:r>
              <a:rPr lang="zh-CN" altLang="en-US" sz="3200" dirty="0" smtClean="0"/>
              <a:t>上机：</a:t>
            </a:r>
            <a:r>
              <a:rPr lang="en-US" altLang="zh-CN" sz="3200" dirty="0" smtClean="0"/>
              <a:t>8</a:t>
            </a:r>
            <a:r>
              <a:rPr lang="zh-CN" altLang="en-US" sz="3200" dirty="0" smtClean="0"/>
              <a:t>学时</a:t>
            </a:r>
            <a:endParaRPr lang="en-US" altLang="zh-CN" sz="3200" dirty="0" smtClean="0"/>
          </a:p>
          <a:p>
            <a:pPr lvl="1" eaLnBrk="1" hangingPunct="1"/>
            <a:r>
              <a:rPr lang="zh-CN" altLang="en-US" sz="3200" dirty="0"/>
              <a:t>复习</a:t>
            </a:r>
            <a:r>
              <a:rPr lang="zh-CN" altLang="en-US" sz="3200" dirty="0" smtClean="0"/>
              <a:t>考试</a:t>
            </a:r>
            <a:r>
              <a:rPr lang="zh-CN" altLang="en-US" sz="3200" dirty="0" smtClean="0"/>
              <a:t>：</a:t>
            </a:r>
            <a:r>
              <a:rPr lang="en-US" altLang="zh-CN" sz="3200" dirty="0" smtClean="0"/>
              <a:t>4</a:t>
            </a:r>
            <a:r>
              <a:rPr lang="zh-CN" altLang="en-US" sz="3200" dirty="0" smtClean="0"/>
              <a:t>学时</a:t>
            </a:r>
            <a:endParaRPr lang="en-US" altLang="zh-CN" sz="3200" dirty="0" smtClean="0"/>
          </a:p>
        </p:txBody>
      </p:sp>
    </p:spTree>
    <p:extLst>
      <p:ext uri="{BB962C8B-B14F-4D97-AF65-F5344CB8AC3E}">
        <p14:creationId xmlns:p14="http://schemas.microsoft.com/office/powerpoint/2010/main" val="1505424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08C9311-81C7-4A00-98E0-119B83F3C4B8}" type="slidenum">
              <a:rPr lang="en-US" altLang="zh-CN"/>
              <a:pPr/>
              <a:t>40</a:t>
            </a:fld>
            <a:endParaRPr lang="en-US" altLang="zh-CN"/>
          </a:p>
        </p:txBody>
      </p:sp>
      <p:sp>
        <p:nvSpPr>
          <p:cNvPr id="92164" name="Text Box 4"/>
          <p:cNvSpPr txBox="1">
            <a:spLocks noChangeArrowheads="1"/>
          </p:cNvSpPr>
          <p:nvPr/>
        </p:nvSpPr>
        <p:spPr bwMode="auto">
          <a:xfrm>
            <a:off x="206375" y="238125"/>
            <a:ext cx="8686800" cy="2759075"/>
          </a:xfrm>
          <a:prstGeom prst="rect">
            <a:avLst/>
          </a:prstGeom>
          <a:noFill/>
          <a:ln w="9525">
            <a:noFill/>
            <a:miter lim="800000"/>
            <a:headEnd/>
            <a:tailEnd/>
          </a:ln>
          <a:effectLst/>
        </p:spPr>
        <p:txBody>
          <a:bodyPr>
            <a:spAutoFit/>
          </a:bodyPr>
          <a:lstStyle/>
          <a:p>
            <a:pPr>
              <a:lnSpc>
                <a:spcPct val="125000"/>
              </a:lnSpc>
              <a:buFontTx/>
              <a:buNone/>
            </a:pPr>
            <a:r>
              <a:rPr lang="zh-CN" altLang="en-US" sz="2800" dirty="0">
                <a:effectLst>
                  <a:outerShdw blurRad="38100" dist="38100" dir="2700000" algn="tl">
                    <a:srgbClr val="C0C0C0"/>
                  </a:outerShdw>
                </a:effectLst>
              </a:rPr>
              <a:t>例</a:t>
            </a:r>
            <a:r>
              <a:rPr lang="en-US" altLang="zh-CN" sz="2800" dirty="0">
                <a:effectLst>
                  <a:outerShdw blurRad="38100" dist="38100" dir="2700000" algn="tl">
                    <a:srgbClr val="C0C0C0"/>
                  </a:outerShdw>
                </a:effectLst>
              </a:rPr>
              <a:t>1</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f(n)=3n+2</a:t>
            </a:r>
            <a:r>
              <a:rPr lang="zh-CN" altLang="en-US" sz="2800" dirty="0">
                <a:effectLst>
                  <a:outerShdw blurRad="38100" dist="38100" dir="2700000" algn="tl">
                    <a:srgbClr val="C0C0C0"/>
                  </a:outerShdw>
                </a:effectLst>
              </a:rPr>
              <a:t>，求</a:t>
            </a:r>
            <a:r>
              <a:rPr lang="en-US" altLang="zh-CN" sz="2800" dirty="0">
                <a:effectLst>
                  <a:outerShdw blurRad="38100" dist="38100" dir="2700000" algn="tl">
                    <a:srgbClr val="C0C0C0"/>
                  </a:outerShdw>
                </a:effectLst>
              </a:rPr>
              <a:t>g(n)</a:t>
            </a:r>
            <a:r>
              <a:rPr lang="zh-CN" altLang="en-US" sz="2800" dirty="0">
                <a:effectLst>
                  <a:outerShdw blurRad="38100" dist="38100" dir="2700000" algn="tl">
                    <a:srgbClr val="C0C0C0"/>
                  </a:outerShdw>
                </a:effectLst>
              </a:rPr>
              <a:t>，使得</a:t>
            </a:r>
            <a:r>
              <a:rPr lang="en-US" altLang="zh-CN" sz="2800" dirty="0">
                <a:effectLst>
                  <a:outerShdw blurRad="38100" dist="38100" dir="2700000" algn="tl">
                    <a:srgbClr val="C0C0C0"/>
                  </a:outerShdw>
                </a:effectLst>
              </a:rPr>
              <a:t>f(n)=O(g(n))</a:t>
            </a:r>
            <a:r>
              <a:rPr lang="zh-CN" altLang="en-US" sz="2800" dirty="0">
                <a:effectLst>
                  <a:outerShdw blurRad="38100" dist="38100" dir="2700000" algn="tl">
                    <a:srgbClr val="C0C0C0"/>
                  </a:outerShdw>
                </a:effectLst>
              </a:rPr>
              <a:t>。</a:t>
            </a:r>
          </a:p>
          <a:p>
            <a:pPr>
              <a:lnSpc>
                <a:spcPct val="125000"/>
              </a:lnSpc>
              <a:buFontTx/>
              <a:buNone/>
            </a:pPr>
            <a:r>
              <a:rPr lang="zh-CN" altLang="en-US" sz="2800" dirty="0">
                <a:effectLst>
                  <a:outerShdw blurRad="38100" dist="38100" dir="2700000" algn="tl">
                    <a:srgbClr val="C0C0C0"/>
                  </a:outerShdw>
                </a:effectLst>
              </a:rPr>
              <a:t>解</a:t>
            </a:r>
            <a:r>
              <a:rPr lang="en-US" altLang="zh-CN" sz="2800" dirty="0">
                <a:effectLst>
                  <a:outerShdw blurRad="38100" dist="38100" dir="2700000" algn="tl">
                    <a:srgbClr val="C0C0C0"/>
                  </a:outerShdw>
                </a:effectLst>
              </a:rPr>
              <a:t>1</a:t>
            </a:r>
            <a:r>
              <a:rPr lang="zh-CN" altLang="en-US" sz="2800" dirty="0">
                <a:effectLst>
                  <a:outerShdw blurRad="38100" dist="38100" dir="2700000" algn="tl">
                    <a:srgbClr val="C0C0C0"/>
                  </a:outerShdw>
                </a:effectLst>
              </a:rPr>
              <a:t>：	当</a:t>
            </a:r>
            <a:r>
              <a:rPr lang="en-US" altLang="zh-CN" sz="2800" dirty="0">
                <a:effectLst>
                  <a:outerShdw blurRad="38100" dist="38100" dir="2700000" algn="tl">
                    <a:srgbClr val="C0C0C0"/>
                  </a:outerShdw>
                </a:effectLst>
              </a:rPr>
              <a:t>n≥2</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f(n)=3n+2≤3n+n=4n</a:t>
            </a:r>
          </a:p>
          <a:p>
            <a:pPr>
              <a:lnSpc>
                <a:spcPct val="125000"/>
              </a:lnSpc>
              <a:buFontTx/>
              <a:buNone/>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令 </a:t>
            </a:r>
            <a:r>
              <a:rPr lang="en-US" altLang="zh-CN" sz="2800" dirty="0">
                <a:effectLst>
                  <a:outerShdw blurRad="38100" dist="38100" dir="2700000" algn="tl">
                    <a:srgbClr val="C0C0C0"/>
                  </a:outerShdw>
                </a:effectLst>
              </a:rPr>
              <a:t>g(n)=n</a:t>
            </a:r>
            <a:r>
              <a:rPr lang="zh-CN" altLang="en-US" sz="2800" dirty="0">
                <a:effectLst>
                  <a:outerShdw blurRad="38100" dist="38100" dir="2700000" algn="tl">
                    <a:srgbClr val="C0C0C0"/>
                  </a:outerShdw>
                </a:effectLst>
              </a:rPr>
              <a:t>，当</a:t>
            </a:r>
            <a:r>
              <a:rPr lang="en-US" altLang="zh-CN" sz="2800" dirty="0">
                <a:effectLst>
                  <a:outerShdw blurRad="38100" dist="38100" dir="2700000" algn="tl">
                    <a:srgbClr val="C0C0C0"/>
                  </a:outerShdw>
                </a:effectLst>
              </a:rPr>
              <a:t>n≥2</a:t>
            </a:r>
            <a:r>
              <a:rPr lang="zh-CN" altLang="en-US" sz="2800" dirty="0">
                <a:effectLst>
                  <a:outerShdw blurRad="38100" dist="38100" dir="2700000" algn="tl">
                    <a:srgbClr val="C0C0C0"/>
                  </a:outerShdw>
                </a:effectLst>
              </a:rPr>
              <a:t>时有</a:t>
            </a:r>
            <a:r>
              <a:rPr lang="en-US" altLang="zh-CN" sz="2800" dirty="0">
                <a:effectLst>
                  <a:outerShdw blurRad="38100" dist="38100" dir="2700000" algn="tl">
                    <a:srgbClr val="C0C0C0"/>
                  </a:outerShdw>
                </a:effectLst>
              </a:rPr>
              <a:t>f(n)≤4g(n)</a:t>
            </a:r>
          </a:p>
          <a:p>
            <a:pPr>
              <a:lnSpc>
                <a:spcPct val="125000"/>
              </a:lnSpc>
              <a:buFontTx/>
              <a:buNone/>
            </a:pPr>
            <a:r>
              <a:rPr lang="en-US" altLang="zh-CN" sz="2800" dirty="0">
                <a:effectLst>
                  <a:outerShdw blurRad="38100" dist="38100" dir="2700000" algn="tl">
                    <a:srgbClr val="C0C0C0"/>
                  </a:outerShdw>
                </a:effectLst>
              </a:rPr>
              <a:t>	∵f(n)≤4g(n)	</a:t>
            </a:r>
          </a:p>
          <a:p>
            <a:pPr>
              <a:lnSpc>
                <a:spcPct val="125000"/>
              </a:lnSpc>
              <a:buFontTx/>
              <a:buNone/>
            </a:pPr>
            <a:r>
              <a:rPr lang="en-US" altLang="zh-CN" sz="2800" dirty="0">
                <a:effectLst>
                  <a:outerShdw blurRad="38100" dist="38100" dir="2700000" algn="tl">
                    <a:srgbClr val="C0C0C0"/>
                  </a:outerShdw>
                </a:effectLst>
              </a:rPr>
              <a:t>	∴f(n)=O(g(n))=O(n)</a:t>
            </a:r>
          </a:p>
        </p:txBody>
      </p:sp>
      <p:sp>
        <p:nvSpPr>
          <p:cNvPr id="92165" name="Text Box 5"/>
          <p:cNvSpPr txBox="1">
            <a:spLocks noChangeArrowheads="1"/>
          </p:cNvSpPr>
          <p:nvPr/>
        </p:nvSpPr>
        <p:spPr bwMode="auto">
          <a:xfrm>
            <a:off x="250825" y="2997200"/>
            <a:ext cx="8569325" cy="625475"/>
          </a:xfrm>
          <a:prstGeom prst="rect">
            <a:avLst/>
          </a:prstGeom>
          <a:noFill/>
          <a:ln w="9525">
            <a:noFill/>
            <a:miter lim="800000"/>
            <a:headEnd/>
            <a:tailEnd/>
          </a:ln>
          <a:effectLst/>
        </p:spPr>
        <p:txBody>
          <a:bodyPr>
            <a:spAutoFit/>
          </a:bodyPr>
          <a:lstStyle/>
          <a:p>
            <a:pPr>
              <a:lnSpc>
                <a:spcPct val="125000"/>
              </a:lnSpc>
              <a:spcAft>
                <a:spcPct val="10000"/>
              </a:spcAft>
              <a:buFontTx/>
              <a:buNone/>
            </a:pPr>
            <a:r>
              <a:rPr lang="zh-CN" altLang="en-US" sz="2800" dirty="0">
                <a:effectLst>
                  <a:outerShdw blurRad="38100" dist="38100" dir="2700000" algn="tl">
                    <a:srgbClr val="C0C0C0"/>
                  </a:outerShdw>
                </a:effectLst>
              </a:rPr>
              <a:t>解</a:t>
            </a:r>
            <a:r>
              <a:rPr lang="en-US" altLang="zh-CN"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：令</a:t>
            </a:r>
            <a:r>
              <a:rPr lang="en-US" altLang="zh-CN" sz="2800" dirty="0">
                <a:effectLst>
                  <a:outerShdw blurRad="38100" dist="38100" dir="2700000" algn="tl">
                    <a:srgbClr val="C0C0C0"/>
                  </a:outerShdw>
                </a:effectLst>
              </a:rPr>
              <a:t>g(n)=n</a:t>
            </a:r>
          </a:p>
        </p:txBody>
      </p:sp>
      <p:graphicFrame>
        <p:nvGraphicFramePr>
          <p:cNvPr id="92166" name="Object 6"/>
          <p:cNvGraphicFramePr>
            <a:graphicFrameLocks noChangeAspect="1"/>
          </p:cNvGraphicFramePr>
          <p:nvPr/>
        </p:nvGraphicFramePr>
        <p:xfrm>
          <a:off x="971550" y="3613150"/>
          <a:ext cx="4679950" cy="2474913"/>
        </p:xfrm>
        <a:graphic>
          <a:graphicData uri="http://schemas.openxmlformats.org/presentationml/2006/ole">
            <mc:AlternateContent xmlns:mc="http://schemas.openxmlformats.org/markup-compatibility/2006">
              <mc:Choice xmlns:v="urn:schemas-microsoft-com:vml" Requires="v">
                <p:oleObj spid="_x0000_s96304" name="公式" r:id="rId3" imgW="2019240" imgH="1066680" progId="">
                  <p:embed/>
                </p:oleObj>
              </mc:Choice>
              <mc:Fallback>
                <p:oleObj name="公式" r:id="rId3" imgW="2019240" imgH="1066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13150"/>
                        <a:ext cx="4679950" cy="247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7" name="Text Box 7"/>
          <p:cNvSpPr txBox="1">
            <a:spLocks noChangeArrowheads="1"/>
          </p:cNvSpPr>
          <p:nvPr/>
        </p:nvSpPr>
        <p:spPr bwMode="auto">
          <a:xfrm>
            <a:off x="4860032" y="2227560"/>
            <a:ext cx="4484688" cy="954107"/>
          </a:xfrm>
          <a:prstGeom prst="rect">
            <a:avLst/>
          </a:prstGeom>
          <a:noFill/>
          <a:ln w="9525" algn="ctr">
            <a:noFill/>
            <a:miter lim="800000"/>
            <a:headEnd/>
            <a:tailEnd/>
          </a:ln>
          <a:effectLst/>
        </p:spPr>
        <p:txBody>
          <a:bodyPr>
            <a:spAutoFit/>
          </a:bodyPr>
          <a:lstStyle/>
          <a:p>
            <a:pPr>
              <a:buFontTx/>
              <a:buNone/>
            </a:pPr>
            <a:r>
              <a:rPr lang="zh-CN" altLang="en-US" sz="2800" dirty="0">
                <a:solidFill>
                  <a:srgbClr val="FF0000"/>
                </a:solidFill>
                <a:effectLst>
                  <a:outerShdw blurRad="38100" dist="38100" dir="2700000" algn="tl">
                    <a:srgbClr val="C0C0C0"/>
                  </a:outerShdw>
                </a:effectLst>
              </a:rPr>
              <a:t>同理可证</a:t>
            </a:r>
            <a:r>
              <a:rPr lang="zh-CN" altLang="en-US" sz="2800" dirty="0" smtClean="0">
                <a:solidFill>
                  <a:srgbClr val="FF0000"/>
                </a:solidFill>
                <a:effectLst>
                  <a:outerShdw blurRad="38100" dist="38100" dir="2700000" algn="tl">
                    <a:srgbClr val="C0C0C0"/>
                  </a:outerShdw>
                </a:effectLst>
              </a:rPr>
              <a:t>：</a:t>
            </a:r>
            <a:endParaRPr lang="en-US" altLang="zh-CN" sz="2800" dirty="0" smtClean="0">
              <a:solidFill>
                <a:srgbClr val="FF0000"/>
              </a:solidFill>
              <a:effectLst>
                <a:outerShdw blurRad="38100" dist="38100" dir="2700000" algn="tl">
                  <a:srgbClr val="C0C0C0"/>
                </a:outerShdw>
              </a:effectLst>
            </a:endParaRPr>
          </a:p>
          <a:p>
            <a:pPr>
              <a:buFontTx/>
              <a:buNone/>
            </a:pPr>
            <a:r>
              <a:rPr lang="en-US" altLang="zh-CN" sz="2800" dirty="0">
                <a:solidFill>
                  <a:srgbClr val="FF0000"/>
                </a:solidFill>
                <a:effectLst>
                  <a:outerShdw blurRad="38100" dist="38100" dir="2700000" algn="tl">
                    <a:srgbClr val="C0C0C0"/>
                  </a:outerShdw>
                </a:effectLst>
              </a:rPr>
              <a:t> </a:t>
            </a:r>
            <a:r>
              <a:rPr lang="en-US" altLang="zh-CN" sz="2800" dirty="0" smtClean="0">
                <a:solidFill>
                  <a:srgbClr val="FF0000"/>
                </a:solidFill>
                <a:effectLst>
                  <a:outerShdw blurRad="38100" dist="38100" dir="2700000" algn="tl">
                    <a:srgbClr val="C0C0C0"/>
                  </a:outerShdw>
                </a:effectLst>
              </a:rPr>
              <a:t>       f(n</a:t>
            </a:r>
            <a:r>
              <a:rPr lang="en-US" altLang="zh-CN" sz="2800" dirty="0">
                <a:solidFill>
                  <a:srgbClr val="FF0000"/>
                </a:solidFill>
                <a:effectLst>
                  <a:outerShdw blurRad="38100" dist="38100" dir="2700000" algn="tl">
                    <a:srgbClr val="C0C0C0"/>
                  </a:outerShdw>
                </a:effectLst>
              </a:rPr>
              <a:t>)=O(</a:t>
            </a:r>
            <a:r>
              <a:rPr lang="en-US" altLang="zh-CN" sz="2800" dirty="0" err="1">
                <a:solidFill>
                  <a:srgbClr val="FF0000"/>
                </a:solidFill>
                <a:effectLst>
                  <a:outerShdw blurRad="38100" dist="38100" dir="2700000" algn="tl">
                    <a:srgbClr val="C0C0C0"/>
                  </a:outerShdw>
                </a:effectLst>
              </a:rPr>
              <a:t>n</a:t>
            </a:r>
            <a:r>
              <a:rPr lang="en-US" altLang="zh-CN" sz="2800" baseline="30000" dirty="0" err="1">
                <a:solidFill>
                  <a:srgbClr val="FF0000"/>
                </a:solidFill>
                <a:effectLst>
                  <a:outerShdw blurRad="38100" dist="38100" dir="2700000" algn="tl">
                    <a:srgbClr val="C0C0C0"/>
                  </a:outerShdw>
                </a:effectLst>
              </a:rPr>
              <a:t>k</a:t>
            </a:r>
            <a:r>
              <a:rPr lang="en-US" altLang="zh-CN" sz="2800" dirty="0">
                <a:solidFill>
                  <a:srgbClr val="FF0000"/>
                </a:solidFill>
                <a:effectLst>
                  <a:outerShdw blurRad="38100" dist="38100" dir="2700000" algn="tl">
                    <a:srgbClr val="C0C0C0"/>
                  </a:outerShdw>
                </a:effectLst>
              </a:rPr>
              <a:t>)</a:t>
            </a:r>
            <a:r>
              <a:rPr lang="zh-CN" altLang="en-US" sz="2800" dirty="0">
                <a:solidFill>
                  <a:srgbClr val="FF0000"/>
                </a:solidFill>
                <a:effectLst>
                  <a:outerShdw blurRad="38100" dist="38100" dir="2700000" algn="tl">
                    <a:srgbClr val="C0C0C0"/>
                  </a:outerShdw>
                </a:effectLst>
              </a:rPr>
              <a:t>，</a:t>
            </a:r>
            <a:r>
              <a:rPr lang="en-US" altLang="zh-CN" sz="2800" dirty="0">
                <a:solidFill>
                  <a:srgbClr val="FF0000"/>
                </a:solidFill>
                <a:effectLst>
                  <a:outerShdw blurRad="38100" dist="38100" dir="2700000" algn="tl">
                    <a:srgbClr val="C0C0C0"/>
                  </a:outerShdw>
                </a:effectLst>
              </a:rPr>
              <a:t>k</a:t>
            </a:r>
            <a:r>
              <a:rPr lang="zh-CN" altLang="zh-CN" sz="2800" dirty="0">
                <a:solidFill>
                  <a:srgbClr val="FF0000"/>
                </a:solidFill>
                <a:effectLst>
                  <a:outerShdw blurRad="38100" dist="38100" dir="2700000" algn="tl">
                    <a:srgbClr val="C0C0C0"/>
                  </a:outerShdw>
                </a:effectLst>
              </a:rPr>
              <a:t>≥</a:t>
            </a:r>
            <a:r>
              <a:rPr lang="en-US" altLang="zh-CN" sz="2800" dirty="0">
                <a:solidFill>
                  <a:srgbClr val="FF0000"/>
                </a:solidFill>
                <a:effectLst>
                  <a:outerShdw blurRad="38100" dist="38100" dir="2700000" algn="tl">
                    <a:srgbClr val="C0C0C0"/>
                  </a:outerShdw>
                </a:effectLst>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164">
                                            <p:txEl>
                                              <p:pRg st="0" end="0"/>
                                            </p:txEl>
                                          </p:spTgt>
                                        </p:tgtEl>
                                        <p:attrNameLst>
                                          <p:attrName>style.visibility</p:attrName>
                                        </p:attrNameLst>
                                      </p:cBhvr>
                                      <p:to>
                                        <p:strVal val="visible"/>
                                      </p:to>
                                    </p:set>
                                    <p:animEffect transition="in" filter="wipe(left)">
                                      <p:cBhvr>
                                        <p:cTn id="7" dur="500"/>
                                        <p:tgtEl>
                                          <p:spTgt spid="92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64">
                                            <p:txEl>
                                              <p:pRg st="1" end="1"/>
                                            </p:txEl>
                                          </p:spTgt>
                                        </p:tgtEl>
                                        <p:attrNameLst>
                                          <p:attrName>style.visibility</p:attrName>
                                        </p:attrNameLst>
                                      </p:cBhvr>
                                      <p:to>
                                        <p:strVal val="visible"/>
                                      </p:to>
                                    </p:set>
                                    <p:animEffect transition="in" filter="wipe(left)">
                                      <p:cBhvr>
                                        <p:cTn id="12" dur="500"/>
                                        <p:tgtEl>
                                          <p:spTgt spid="92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64">
                                            <p:txEl>
                                              <p:pRg st="2" end="2"/>
                                            </p:txEl>
                                          </p:spTgt>
                                        </p:tgtEl>
                                        <p:attrNameLst>
                                          <p:attrName>style.visibility</p:attrName>
                                        </p:attrNameLst>
                                      </p:cBhvr>
                                      <p:to>
                                        <p:strVal val="visible"/>
                                      </p:to>
                                    </p:set>
                                    <p:animEffect transition="in" filter="wipe(left)">
                                      <p:cBhvr>
                                        <p:cTn id="17" dur="500"/>
                                        <p:tgtEl>
                                          <p:spTgt spid="92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64">
                                            <p:txEl>
                                              <p:pRg st="3" end="3"/>
                                            </p:txEl>
                                          </p:spTgt>
                                        </p:tgtEl>
                                        <p:attrNameLst>
                                          <p:attrName>style.visibility</p:attrName>
                                        </p:attrNameLst>
                                      </p:cBhvr>
                                      <p:to>
                                        <p:strVal val="visible"/>
                                      </p:to>
                                    </p:set>
                                    <p:animEffect transition="in" filter="wipe(left)">
                                      <p:cBhvr>
                                        <p:cTn id="22" dur="500"/>
                                        <p:tgtEl>
                                          <p:spTgt spid="92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164">
                                            <p:txEl>
                                              <p:pRg st="4" end="4"/>
                                            </p:txEl>
                                          </p:spTgt>
                                        </p:tgtEl>
                                        <p:attrNameLst>
                                          <p:attrName>style.visibility</p:attrName>
                                        </p:attrNameLst>
                                      </p:cBhvr>
                                      <p:to>
                                        <p:strVal val="visible"/>
                                      </p:to>
                                    </p:set>
                                    <p:animEffect transition="in" filter="wipe(left)">
                                      <p:cBhvr>
                                        <p:cTn id="27" dur="500"/>
                                        <p:tgtEl>
                                          <p:spTgt spid="921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165">
                                            <p:txEl>
                                              <p:pRg st="0" end="0"/>
                                            </p:txEl>
                                          </p:spTgt>
                                        </p:tgtEl>
                                        <p:attrNameLst>
                                          <p:attrName>style.visibility</p:attrName>
                                        </p:attrNameLst>
                                      </p:cBhvr>
                                      <p:to>
                                        <p:strVal val="visible"/>
                                      </p:to>
                                    </p:set>
                                    <p:animEffect transition="in" filter="wipe(left)">
                                      <p:cBhvr>
                                        <p:cTn id="32" dur="500"/>
                                        <p:tgtEl>
                                          <p:spTgt spid="92165">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2166"/>
                                        </p:tgtEl>
                                        <p:attrNameLst>
                                          <p:attrName>style.visibility</p:attrName>
                                        </p:attrNameLst>
                                      </p:cBhvr>
                                      <p:to>
                                        <p:strVal val="visible"/>
                                      </p:to>
                                    </p:set>
                                    <p:animEffect transition="in" filter="wipe(left)">
                                      <p:cBhvr>
                                        <p:cTn id="36" dur="500"/>
                                        <p:tgtEl>
                                          <p:spTgt spid="921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2167"/>
                                        </p:tgtEl>
                                        <p:attrNameLst>
                                          <p:attrName>style.visibility</p:attrName>
                                        </p:attrNameLst>
                                      </p:cBhvr>
                                      <p:to>
                                        <p:strVal val="visible"/>
                                      </p:to>
                                    </p:set>
                                    <p:animEffect transition="in" filter="wipe(left)">
                                      <p:cBhvr>
                                        <p:cTn id="41"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6180EBF-31C4-4AF0-A528-BF389FD9F82B}" type="slidenum">
              <a:rPr lang="en-US" altLang="zh-CN"/>
              <a:pPr/>
              <a:t>41</a:t>
            </a:fld>
            <a:endParaRPr lang="en-US" altLang="zh-CN"/>
          </a:p>
        </p:txBody>
      </p:sp>
      <p:sp>
        <p:nvSpPr>
          <p:cNvPr id="96259" name="Text Box 3"/>
          <p:cNvSpPr txBox="1">
            <a:spLocks noChangeArrowheads="1"/>
          </p:cNvSpPr>
          <p:nvPr/>
        </p:nvSpPr>
        <p:spPr bwMode="auto">
          <a:xfrm>
            <a:off x="250825" y="93663"/>
            <a:ext cx="8713788" cy="2801937"/>
          </a:xfrm>
          <a:prstGeom prst="rect">
            <a:avLst/>
          </a:prstGeom>
          <a:noFill/>
          <a:ln w="9525">
            <a:noFill/>
            <a:miter lim="800000"/>
            <a:headEnd/>
            <a:tailEnd/>
          </a:ln>
          <a:effectLst/>
        </p:spPr>
        <p:txBody>
          <a:bodyPr>
            <a:spAutoFit/>
          </a:bodyPr>
          <a:lstStyle/>
          <a:p>
            <a:pPr>
              <a:lnSpc>
                <a:spcPct val="125000"/>
              </a:lnSpc>
              <a:spcAft>
                <a:spcPct val="10000"/>
              </a:spcAft>
              <a:buFontTx/>
              <a:buNone/>
            </a:pPr>
            <a:r>
              <a:rPr lang="zh-CN" altLang="en-US" sz="2800" dirty="0">
                <a:effectLst>
                  <a:outerShdw blurRad="38100" dist="38100" dir="2700000" algn="tl">
                    <a:srgbClr val="C0C0C0"/>
                  </a:outerShdw>
                </a:effectLst>
              </a:rPr>
              <a:t>例</a:t>
            </a:r>
            <a:r>
              <a:rPr lang="en-US" altLang="zh-CN"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f(n)=10n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+4n+2</a:t>
            </a:r>
            <a:r>
              <a:rPr lang="zh-CN" altLang="en-US" sz="2800" dirty="0">
                <a:effectLst>
                  <a:outerShdw blurRad="38100" dist="38100" dir="2700000" algn="tl">
                    <a:srgbClr val="C0C0C0"/>
                  </a:outerShdw>
                </a:effectLst>
              </a:rPr>
              <a:t>，求</a:t>
            </a:r>
            <a:r>
              <a:rPr lang="en-US" altLang="zh-CN" sz="2800" dirty="0">
                <a:effectLst>
                  <a:outerShdw blurRad="38100" dist="38100" dir="2700000" algn="tl">
                    <a:srgbClr val="C0C0C0"/>
                  </a:outerShdw>
                </a:effectLst>
              </a:rPr>
              <a:t>g(n)</a:t>
            </a:r>
            <a:r>
              <a:rPr lang="zh-CN" altLang="en-US" sz="2800" dirty="0">
                <a:effectLst>
                  <a:outerShdw blurRad="38100" dist="38100" dir="2700000" algn="tl">
                    <a:srgbClr val="C0C0C0"/>
                  </a:outerShdw>
                </a:effectLst>
              </a:rPr>
              <a:t>，使得</a:t>
            </a:r>
            <a:r>
              <a:rPr lang="en-US" altLang="zh-CN" sz="2800" dirty="0">
                <a:effectLst>
                  <a:outerShdw blurRad="38100" dist="38100" dir="2700000" algn="tl">
                    <a:srgbClr val="C0C0C0"/>
                  </a:outerShdw>
                </a:effectLst>
              </a:rPr>
              <a:t>f(n)=O(g(n))</a:t>
            </a:r>
            <a:r>
              <a:rPr lang="zh-CN" altLang="en-US" sz="2800" dirty="0">
                <a:effectLst>
                  <a:outerShdw blurRad="38100" dist="38100" dir="2700000" algn="tl">
                    <a:srgbClr val="C0C0C0"/>
                  </a:outerShdw>
                </a:effectLst>
              </a:rPr>
              <a:t>。</a:t>
            </a:r>
          </a:p>
          <a:p>
            <a:pPr>
              <a:lnSpc>
                <a:spcPct val="125000"/>
              </a:lnSpc>
              <a:buFontTx/>
              <a:buNone/>
            </a:pPr>
            <a:r>
              <a:rPr lang="zh-CN" altLang="en-US" sz="2800" dirty="0">
                <a:effectLst>
                  <a:outerShdw blurRad="38100" dist="38100" dir="2700000" algn="tl">
                    <a:srgbClr val="C0C0C0"/>
                  </a:outerShdw>
                </a:effectLst>
              </a:rPr>
              <a:t>解</a:t>
            </a:r>
            <a:r>
              <a:rPr lang="en-US" altLang="zh-CN" sz="2800" dirty="0">
                <a:effectLst>
                  <a:outerShdw blurRad="38100" dist="38100" dir="2700000" algn="tl">
                    <a:srgbClr val="C0C0C0"/>
                  </a:outerShdw>
                </a:effectLst>
              </a:rPr>
              <a:t>1</a:t>
            </a:r>
            <a:r>
              <a:rPr lang="zh-CN" altLang="en-US" sz="2800" dirty="0">
                <a:effectLst>
                  <a:outerShdw blurRad="38100" dist="38100" dir="2700000" algn="tl">
                    <a:srgbClr val="C0C0C0"/>
                  </a:outerShdw>
                </a:effectLst>
              </a:rPr>
              <a:t>：	当</a:t>
            </a:r>
            <a:r>
              <a:rPr lang="en-US" altLang="zh-CN" sz="2800" dirty="0">
                <a:effectLst>
                  <a:outerShdw blurRad="38100" dist="38100" dir="2700000" algn="tl">
                    <a:srgbClr val="C0C0C0"/>
                  </a:outerShdw>
                </a:effectLst>
              </a:rPr>
              <a:t>n≥2</a:t>
            </a:r>
            <a:r>
              <a:rPr lang="zh-CN" altLang="en-US" sz="2800" dirty="0">
                <a:effectLst>
                  <a:outerShdw blurRad="38100" dist="38100" dir="2700000" algn="tl">
                    <a:srgbClr val="C0C0C0"/>
                  </a:outerShdw>
                </a:effectLst>
              </a:rPr>
              <a:t>，有</a:t>
            </a:r>
            <a:r>
              <a:rPr lang="en-US" altLang="zh-CN" sz="2800" dirty="0">
                <a:effectLst>
                  <a:outerShdw blurRad="38100" dist="38100" dir="2700000" algn="tl">
                    <a:srgbClr val="C0C0C0"/>
                  </a:outerShdw>
                </a:effectLst>
              </a:rPr>
              <a:t>f(n)≤10n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+4n+n=10n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+5n</a:t>
            </a:r>
          </a:p>
          <a:p>
            <a:pPr>
              <a:lnSpc>
                <a:spcPct val="125000"/>
              </a:lnSpc>
              <a:buFontTx/>
              <a:buNone/>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当</a:t>
            </a:r>
            <a:r>
              <a:rPr lang="en-US" altLang="zh-CN" sz="2800" dirty="0">
                <a:effectLst>
                  <a:outerShdw blurRad="38100" dist="38100" dir="2700000" algn="tl">
                    <a:srgbClr val="C0C0C0"/>
                  </a:outerShdw>
                </a:effectLst>
              </a:rPr>
              <a:t>n≥5</a:t>
            </a:r>
            <a:r>
              <a:rPr lang="zh-CN" altLang="en-US" sz="2800" dirty="0">
                <a:effectLst>
                  <a:outerShdw blurRad="38100" dist="38100" dir="2700000" algn="tl">
                    <a:srgbClr val="C0C0C0"/>
                  </a:outerShdw>
                </a:effectLst>
              </a:rPr>
              <a:t>，有</a:t>
            </a:r>
            <a:r>
              <a:rPr lang="en-US" altLang="zh-CN" sz="2800" dirty="0">
                <a:effectLst>
                  <a:outerShdw blurRad="38100" dist="38100" dir="2700000" algn="tl">
                    <a:srgbClr val="C0C0C0"/>
                  </a:outerShdw>
                </a:effectLst>
              </a:rPr>
              <a:t>f(n)≤10n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+5n≤10n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+n</a:t>
            </a:r>
            <a:r>
              <a:rPr lang="en-US" altLang="zh-CN" sz="2800" baseline="30000" dirty="0">
                <a:effectLst>
                  <a:outerShdw blurRad="38100" dist="38100" dir="2700000" algn="tl">
                    <a:srgbClr val="C0C0C0"/>
                  </a:outerShdw>
                </a:effectLst>
              </a:rPr>
              <a:t>2 </a:t>
            </a:r>
            <a:r>
              <a:rPr lang="en-US" altLang="zh-CN" sz="2800" dirty="0">
                <a:effectLst>
                  <a:outerShdw blurRad="38100" dist="38100" dir="2700000" algn="tl">
                    <a:srgbClr val="C0C0C0"/>
                  </a:outerShdw>
                </a:effectLst>
              </a:rPr>
              <a:t>=11n</a:t>
            </a:r>
            <a:r>
              <a:rPr lang="en-US" altLang="zh-CN" sz="2800" baseline="30000" dirty="0">
                <a:effectLst>
                  <a:outerShdw blurRad="38100" dist="38100" dir="2700000" algn="tl">
                    <a:srgbClr val="C0C0C0"/>
                  </a:outerShdw>
                </a:effectLst>
              </a:rPr>
              <a:t>2</a:t>
            </a:r>
          </a:p>
          <a:p>
            <a:pPr>
              <a:lnSpc>
                <a:spcPct val="125000"/>
              </a:lnSpc>
              <a:buFontTx/>
              <a:buNone/>
            </a:pPr>
            <a:r>
              <a:rPr lang="en-US" altLang="zh-CN" sz="2800" baseline="300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令</a:t>
            </a:r>
            <a:r>
              <a:rPr lang="en-US" altLang="zh-CN" sz="2800" dirty="0">
                <a:effectLst>
                  <a:outerShdw blurRad="38100" dist="38100" dir="2700000" algn="tl">
                    <a:srgbClr val="C0C0C0"/>
                  </a:outerShdw>
                </a:effectLst>
              </a:rPr>
              <a:t>g(n)=n</a:t>
            </a:r>
            <a:r>
              <a:rPr lang="en-US" altLang="zh-CN" sz="2800" baseline="300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，因为当</a:t>
            </a:r>
            <a:r>
              <a:rPr lang="en-US" altLang="zh-CN" sz="2800" dirty="0">
                <a:effectLst>
                  <a:outerShdw blurRad="38100" dist="38100" dir="2700000" algn="tl">
                    <a:srgbClr val="C0C0C0"/>
                  </a:outerShdw>
                </a:effectLst>
              </a:rPr>
              <a:t>n≥5</a:t>
            </a:r>
            <a:r>
              <a:rPr lang="zh-CN" altLang="en-US" sz="2800" dirty="0">
                <a:effectLst>
                  <a:outerShdw blurRad="38100" dist="38100" dir="2700000" algn="tl">
                    <a:srgbClr val="C0C0C0"/>
                  </a:outerShdw>
                </a:effectLst>
              </a:rPr>
              <a:t>时有</a:t>
            </a:r>
            <a:r>
              <a:rPr lang="en-US" altLang="zh-CN" sz="2800" dirty="0">
                <a:effectLst>
                  <a:outerShdw blurRad="38100" dist="38100" dir="2700000" algn="tl">
                    <a:srgbClr val="C0C0C0"/>
                  </a:outerShdw>
                </a:effectLst>
              </a:rPr>
              <a:t>f(n)≤11g(n) </a:t>
            </a:r>
          </a:p>
          <a:p>
            <a:pPr>
              <a:lnSpc>
                <a:spcPct val="125000"/>
              </a:lnSpc>
              <a:buFontTx/>
              <a:buNone/>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所以 </a:t>
            </a:r>
            <a:r>
              <a:rPr lang="en-US" altLang="zh-CN" sz="2800" dirty="0">
                <a:effectLst>
                  <a:outerShdw blurRad="38100" dist="38100" dir="2700000" algn="tl">
                    <a:srgbClr val="C0C0C0"/>
                  </a:outerShdw>
                </a:effectLst>
              </a:rPr>
              <a:t>f(n)=O(g(n))=O(n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a:t>
            </a:r>
          </a:p>
        </p:txBody>
      </p:sp>
      <p:sp>
        <p:nvSpPr>
          <p:cNvPr id="96260" name="Text Box 4"/>
          <p:cNvSpPr txBox="1">
            <a:spLocks noChangeArrowheads="1"/>
          </p:cNvSpPr>
          <p:nvPr/>
        </p:nvSpPr>
        <p:spPr bwMode="auto">
          <a:xfrm>
            <a:off x="250825" y="2924175"/>
            <a:ext cx="8569325" cy="625475"/>
          </a:xfrm>
          <a:prstGeom prst="rect">
            <a:avLst/>
          </a:prstGeom>
          <a:noFill/>
          <a:ln w="9525">
            <a:noFill/>
            <a:miter lim="800000"/>
            <a:headEnd/>
            <a:tailEnd/>
          </a:ln>
          <a:effectLst/>
        </p:spPr>
        <p:txBody>
          <a:bodyPr>
            <a:spAutoFit/>
          </a:bodyPr>
          <a:lstStyle/>
          <a:p>
            <a:pPr>
              <a:lnSpc>
                <a:spcPct val="125000"/>
              </a:lnSpc>
              <a:spcAft>
                <a:spcPct val="10000"/>
              </a:spcAft>
              <a:buFontTx/>
              <a:buNone/>
            </a:pPr>
            <a:r>
              <a:rPr lang="zh-CN" altLang="en-US" sz="2800" dirty="0">
                <a:effectLst>
                  <a:outerShdw blurRad="38100" dist="38100" dir="2700000" algn="tl">
                    <a:srgbClr val="C0C0C0"/>
                  </a:outerShdw>
                </a:effectLst>
              </a:rPr>
              <a:t>解</a:t>
            </a:r>
            <a:r>
              <a:rPr lang="en-US" altLang="zh-CN"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：令</a:t>
            </a:r>
            <a:r>
              <a:rPr lang="en-US" altLang="zh-CN" sz="2800" dirty="0">
                <a:effectLst>
                  <a:outerShdw blurRad="38100" dist="38100" dir="2700000" algn="tl">
                    <a:srgbClr val="C0C0C0"/>
                  </a:outerShdw>
                </a:effectLst>
              </a:rPr>
              <a:t>g(n)=n</a:t>
            </a:r>
            <a:r>
              <a:rPr lang="en-US" altLang="zh-CN" sz="2800" baseline="30000" dirty="0">
                <a:effectLst>
                  <a:outerShdw blurRad="38100" dist="38100" dir="2700000" algn="tl">
                    <a:srgbClr val="C0C0C0"/>
                  </a:outerShdw>
                </a:effectLst>
              </a:rPr>
              <a:t>2</a:t>
            </a:r>
          </a:p>
        </p:txBody>
      </p:sp>
      <p:graphicFrame>
        <p:nvGraphicFramePr>
          <p:cNvPr id="96261" name="Object 5"/>
          <p:cNvGraphicFramePr>
            <a:graphicFrameLocks noChangeAspect="1"/>
          </p:cNvGraphicFramePr>
          <p:nvPr/>
        </p:nvGraphicFramePr>
        <p:xfrm>
          <a:off x="1120775" y="3500438"/>
          <a:ext cx="5827713" cy="2592387"/>
        </p:xfrm>
        <a:graphic>
          <a:graphicData uri="http://schemas.openxmlformats.org/presentationml/2006/ole">
            <mc:AlternateContent xmlns:mc="http://schemas.openxmlformats.org/markup-compatibility/2006">
              <mc:Choice xmlns:v="urn:schemas-microsoft-com:vml" Requires="v">
                <p:oleObj spid="_x0000_s97327" name="公式" r:id="rId3" imgW="2514600" imgH="1117440" progId="">
                  <p:embed/>
                </p:oleObj>
              </mc:Choice>
              <mc:Fallback>
                <p:oleObj name="公式" r:id="rId3" imgW="2514600" imgH="1117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3500438"/>
                        <a:ext cx="5827713"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2" name="Text Box 6"/>
          <p:cNvSpPr txBox="1">
            <a:spLocks noChangeArrowheads="1"/>
          </p:cNvSpPr>
          <p:nvPr/>
        </p:nvSpPr>
        <p:spPr bwMode="auto">
          <a:xfrm>
            <a:off x="231775" y="6057900"/>
            <a:ext cx="4772025" cy="539750"/>
          </a:xfrm>
          <a:prstGeom prst="rect">
            <a:avLst/>
          </a:prstGeom>
          <a:noFill/>
          <a:ln w="9525" algn="ctr">
            <a:noFill/>
            <a:miter lim="800000"/>
            <a:headEnd/>
            <a:tailEnd/>
          </a:ln>
          <a:effectLst/>
        </p:spPr>
        <p:txBody>
          <a:bodyPr>
            <a:spAutoFit/>
          </a:bodyPr>
          <a:lstStyle/>
          <a:p>
            <a:pPr>
              <a:buFontTx/>
              <a:buNone/>
            </a:pPr>
            <a:r>
              <a:rPr lang="zh-CN" altLang="en-US" sz="2800" dirty="0">
                <a:effectLst>
                  <a:outerShdw blurRad="38100" dist="38100" dir="2700000" algn="tl">
                    <a:srgbClr val="C0C0C0"/>
                  </a:outerShdw>
                </a:effectLst>
              </a:rPr>
              <a:t>同理可证：</a:t>
            </a:r>
            <a:r>
              <a:rPr lang="en-US" altLang="zh-CN" sz="2800" dirty="0">
                <a:effectLst>
                  <a:outerShdw blurRad="38100" dist="38100" dir="2700000" algn="tl">
                    <a:srgbClr val="C0C0C0"/>
                  </a:outerShdw>
                </a:effectLst>
              </a:rPr>
              <a:t>f(n)=O(</a:t>
            </a:r>
            <a:r>
              <a:rPr lang="en-US" altLang="zh-CN" sz="2800" dirty="0" err="1">
                <a:effectLst>
                  <a:outerShdw blurRad="38100" dist="38100" dir="2700000" algn="tl">
                    <a:srgbClr val="C0C0C0"/>
                  </a:outerShdw>
                </a:effectLst>
              </a:rPr>
              <a:t>n</a:t>
            </a:r>
            <a:r>
              <a:rPr lang="en-US" altLang="zh-CN" sz="2800" baseline="30000" dirty="0" err="1">
                <a:effectLst>
                  <a:outerShdw blurRad="38100" dist="38100" dir="2700000" algn="tl">
                    <a:srgbClr val="C0C0C0"/>
                  </a:outerShdw>
                </a:effectLst>
              </a:rPr>
              <a:t>k</a:t>
            </a:r>
            <a:r>
              <a:rPr lang="en-US" altLang="zh-CN" sz="2800" dirty="0">
                <a:effectLst>
                  <a:outerShdw blurRad="38100" dist="38100" dir="2700000" algn="tl">
                    <a:srgbClr val="C0C0C0"/>
                  </a:outerShdw>
                </a:effectLst>
              </a:rPr>
              <a:t>)</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k</a:t>
            </a:r>
            <a:r>
              <a:rPr lang="zh-CN" altLang="zh-CN"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wipe(left)">
                                      <p:cBhvr>
                                        <p:cTn id="17" dur="500"/>
                                        <p:tgtEl>
                                          <p:spTgt spid="96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Effect transition="in" filter="wipe(left)">
                                      <p:cBhvr>
                                        <p:cTn id="22" dur="500"/>
                                        <p:tgtEl>
                                          <p:spTgt spid="96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Effect transition="in" filter="wipe(left)">
                                      <p:cBhvr>
                                        <p:cTn id="27" dur="500"/>
                                        <p:tgtEl>
                                          <p:spTgt spid="96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60">
                                            <p:txEl>
                                              <p:pRg st="0" end="0"/>
                                            </p:txEl>
                                          </p:spTgt>
                                        </p:tgtEl>
                                        <p:attrNameLst>
                                          <p:attrName>style.visibility</p:attrName>
                                        </p:attrNameLst>
                                      </p:cBhvr>
                                      <p:to>
                                        <p:strVal val="visible"/>
                                      </p:to>
                                    </p:set>
                                    <p:animEffect transition="in" filter="wipe(left)">
                                      <p:cBhvr>
                                        <p:cTn id="32" dur="500"/>
                                        <p:tgtEl>
                                          <p:spTgt spid="96260">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6261"/>
                                        </p:tgtEl>
                                        <p:attrNameLst>
                                          <p:attrName>style.visibility</p:attrName>
                                        </p:attrNameLst>
                                      </p:cBhvr>
                                      <p:to>
                                        <p:strVal val="visible"/>
                                      </p:to>
                                    </p:set>
                                    <p:animEffect transition="in" filter="wipe(left)">
                                      <p:cBhvr>
                                        <p:cTn id="36" dur="500"/>
                                        <p:tgtEl>
                                          <p:spTgt spid="962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6262"/>
                                        </p:tgtEl>
                                        <p:attrNameLst>
                                          <p:attrName>style.visibility</p:attrName>
                                        </p:attrNameLst>
                                      </p:cBhvr>
                                      <p:to>
                                        <p:strVal val="visible"/>
                                      </p:to>
                                    </p:set>
                                    <p:animEffect transition="in" filter="wipe(left)">
                                      <p:cBhvr>
                                        <p:cTn id="41"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46A811D-35BE-4101-A1BF-35564B79B044}" type="slidenum">
              <a:rPr lang="en-US" altLang="zh-CN"/>
              <a:pPr/>
              <a:t>42</a:t>
            </a:fld>
            <a:endParaRPr lang="en-US" altLang="zh-CN"/>
          </a:p>
        </p:txBody>
      </p:sp>
      <p:sp>
        <p:nvSpPr>
          <p:cNvPr id="61444" name="Text Box 4"/>
          <p:cNvSpPr txBox="1">
            <a:spLocks noChangeArrowheads="1"/>
          </p:cNvSpPr>
          <p:nvPr/>
        </p:nvSpPr>
        <p:spPr bwMode="auto">
          <a:xfrm>
            <a:off x="0" y="642918"/>
            <a:ext cx="8763000" cy="2801937"/>
          </a:xfrm>
          <a:prstGeom prst="rect">
            <a:avLst/>
          </a:prstGeom>
          <a:noFill/>
          <a:ln w="9525">
            <a:noFill/>
            <a:miter lim="800000"/>
            <a:headEnd/>
            <a:tailEnd/>
          </a:ln>
          <a:effectLst/>
        </p:spPr>
        <p:txBody>
          <a:bodyPr>
            <a:spAutoFit/>
          </a:bodyPr>
          <a:lstStyle/>
          <a:p>
            <a:pPr>
              <a:lnSpc>
                <a:spcPct val="125000"/>
              </a:lnSpc>
              <a:spcAft>
                <a:spcPct val="10000"/>
              </a:spcAft>
              <a:buFontTx/>
              <a:buNone/>
            </a:pPr>
            <a:r>
              <a:rPr lang="zh-CN" altLang="en-US" sz="2800" dirty="0">
                <a:solidFill>
                  <a:srgbClr val="FF0000"/>
                </a:solidFill>
                <a:effectLst>
                  <a:outerShdw blurRad="38100" dist="38100" dir="2700000" algn="tl">
                    <a:srgbClr val="C0C0C0"/>
                  </a:outerShdw>
                </a:effectLst>
              </a:rPr>
              <a:t>作业</a:t>
            </a:r>
            <a:r>
              <a:rPr lang="zh-CN" altLang="en-US" sz="2800" dirty="0" smtClean="0">
                <a:solidFill>
                  <a:srgbClr val="FF0000"/>
                </a:solidFill>
                <a:effectLst>
                  <a:outerShdw blurRad="38100" dist="38100" dir="2700000" algn="tl">
                    <a:srgbClr val="C0C0C0"/>
                  </a:outerShdw>
                </a:effectLst>
              </a:rPr>
              <a:t>：</a:t>
            </a:r>
            <a:r>
              <a:rPr lang="en-US" altLang="zh-CN" sz="2800" dirty="0">
                <a:effectLst>
                  <a:outerShdw blurRad="38100" dist="38100" dir="2700000" algn="tl">
                    <a:srgbClr val="C0C0C0"/>
                  </a:outerShdw>
                </a:effectLst>
              </a:rPr>
              <a:t>f(n)=6*2</a:t>
            </a:r>
            <a:r>
              <a:rPr lang="en-US" altLang="zh-CN" sz="2800" baseline="30000" dirty="0">
                <a:effectLst>
                  <a:outerShdw blurRad="38100" dist="38100" dir="2700000" algn="tl">
                    <a:srgbClr val="C0C0C0"/>
                  </a:outerShdw>
                </a:effectLst>
              </a:rPr>
              <a:t>n</a:t>
            </a:r>
            <a:r>
              <a:rPr lang="en-US" altLang="zh-CN" sz="2800" dirty="0">
                <a:effectLst>
                  <a:outerShdw blurRad="38100" dist="38100" dir="2700000" algn="tl">
                    <a:srgbClr val="C0C0C0"/>
                  </a:outerShdw>
                </a:effectLst>
              </a:rPr>
              <a:t>+n</a:t>
            </a:r>
            <a:r>
              <a:rPr lang="en-US" altLang="zh-CN" sz="2800" baseline="300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，求</a:t>
            </a:r>
            <a:r>
              <a:rPr lang="en-US" altLang="zh-CN" sz="2800" dirty="0">
                <a:effectLst>
                  <a:outerShdw blurRad="38100" dist="38100" dir="2700000" algn="tl">
                    <a:srgbClr val="C0C0C0"/>
                  </a:outerShdw>
                </a:effectLst>
              </a:rPr>
              <a:t>g(n)</a:t>
            </a:r>
            <a:r>
              <a:rPr lang="zh-CN" altLang="en-US" sz="2800" dirty="0">
                <a:effectLst>
                  <a:outerShdw blurRad="38100" dist="38100" dir="2700000" algn="tl">
                    <a:srgbClr val="C0C0C0"/>
                  </a:outerShdw>
                </a:effectLst>
              </a:rPr>
              <a:t>，使得</a:t>
            </a:r>
            <a:r>
              <a:rPr lang="en-US" altLang="zh-CN" sz="2800" dirty="0">
                <a:effectLst>
                  <a:outerShdw blurRad="38100" dist="38100" dir="2700000" algn="tl">
                    <a:srgbClr val="C0C0C0"/>
                  </a:outerShdw>
                </a:effectLst>
              </a:rPr>
              <a:t>f(n)=O(g(n))</a:t>
            </a:r>
            <a:r>
              <a:rPr lang="zh-CN" altLang="en-US" sz="2800" dirty="0">
                <a:effectLst>
                  <a:outerShdw blurRad="38100" dist="38100" dir="2700000" algn="tl">
                    <a:srgbClr val="C0C0C0"/>
                  </a:outerShdw>
                </a:effectLst>
              </a:rPr>
              <a:t>。</a:t>
            </a:r>
          </a:p>
          <a:p>
            <a:pPr>
              <a:lnSpc>
                <a:spcPct val="125000"/>
              </a:lnSpc>
              <a:buFontTx/>
              <a:buNone/>
            </a:pPr>
            <a:r>
              <a:rPr lang="zh-CN" altLang="en-US" sz="2800" dirty="0">
                <a:effectLst>
                  <a:outerShdw blurRad="38100" dist="38100" dir="2700000" algn="tl">
                    <a:srgbClr val="C0C0C0"/>
                  </a:outerShdw>
                </a:effectLst>
              </a:rPr>
              <a:t>解：	当</a:t>
            </a:r>
            <a:r>
              <a:rPr lang="en-US" altLang="zh-CN" sz="2800" dirty="0">
                <a:effectLst>
                  <a:outerShdw blurRad="38100" dist="38100" dir="2700000" algn="tl">
                    <a:srgbClr val="C0C0C0"/>
                  </a:outerShdw>
                </a:effectLst>
              </a:rPr>
              <a:t>n≥4</a:t>
            </a:r>
            <a:r>
              <a:rPr lang="zh-CN" altLang="en-US" sz="2800" dirty="0">
                <a:effectLst>
                  <a:outerShdw blurRad="38100" dist="38100" dir="2700000" algn="tl">
                    <a:srgbClr val="C0C0C0"/>
                  </a:outerShdw>
                </a:effectLst>
              </a:rPr>
              <a:t>，有</a:t>
            </a:r>
            <a:r>
              <a:rPr lang="en-US" altLang="zh-CN" sz="2800" dirty="0">
                <a:effectLst>
                  <a:outerShdw blurRad="38100" dist="38100" dir="2700000" algn="tl">
                    <a:srgbClr val="C0C0C0"/>
                  </a:outerShdw>
                </a:effectLst>
              </a:rPr>
              <a:t>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 2</a:t>
            </a:r>
            <a:r>
              <a:rPr lang="en-US" altLang="zh-CN" sz="2800" baseline="30000" dirty="0">
                <a:effectLst>
                  <a:outerShdw blurRad="38100" dist="38100" dir="2700000" algn="tl">
                    <a:srgbClr val="C0C0C0"/>
                  </a:outerShdw>
                </a:effectLst>
              </a:rPr>
              <a:t>n</a:t>
            </a:r>
            <a:endParaRPr lang="en-US" altLang="zh-CN" sz="2800" dirty="0">
              <a:effectLst>
                <a:outerShdw blurRad="38100" dist="38100" dir="2700000" algn="tl">
                  <a:srgbClr val="C0C0C0"/>
                </a:outerShdw>
              </a:effectLst>
            </a:endParaRPr>
          </a:p>
          <a:p>
            <a:pPr>
              <a:lnSpc>
                <a:spcPct val="125000"/>
              </a:lnSpc>
              <a:buFontTx/>
              <a:buNone/>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故当</a:t>
            </a:r>
            <a:r>
              <a:rPr lang="en-US" altLang="zh-CN" sz="2800" dirty="0">
                <a:effectLst>
                  <a:outerShdw blurRad="38100" dist="38100" dir="2700000" algn="tl">
                    <a:srgbClr val="C0C0C0"/>
                  </a:outerShdw>
                </a:effectLst>
              </a:rPr>
              <a:t>n≥4</a:t>
            </a:r>
            <a:r>
              <a:rPr lang="zh-CN" altLang="en-US" sz="2800" dirty="0">
                <a:effectLst>
                  <a:outerShdw blurRad="38100" dist="38100" dir="2700000" algn="tl">
                    <a:srgbClr val="C0C0C0"/>
                  </a:outerShdw>
                </a:effectLst>
              </a:rPr>
              <a:t>，有</a:t>
            </a:r>
            <a:r>
              <a:rPr lang="en-US" altLang="zh-CN" sz="2800" dirty="0">
                <a:effectLst>
                  <a:outerShdw blurRad="38100" dist="38100" dir="2700000" algn="tl">
                    <a:srgbClr val="C0C0C0"/>
                  </a:outerShdw>
                </a:effectLst>
              </a:rPr>
              <a:t>f(n) = 6*2</a:t>
            </a:r>
            <a:r>
              <a:rPr lang="en-US" altLang="zh-CN" sz="2800" baseline="30000" dirty="0">
                <a:effectLst>
                  <a:outerShdw blurRad="38100" dist="38100" dir="2700000" algn="tl">
                    <a:srgbClr val="C0C0C0"/>
                  </a:outerShdw>
                </a:effectLst>
              </a:rPr>
              <a:t>n</a:t>
            </a:r>
            <a:r>
              <a:rPr lang="en-US" altLang="zh-CN" sz="2800" dirty="0">
                <a:effectLst>
                  <a:outerShdw blurRad="38100" dist="38100" dir="2700000" algn="tl">
                    <a:srgbClr val="C0C0C0"/>
                  </a:outerShdw>
                </a:effectLst>
              </a:rPr>
              <a:t>+n</a:t>
            </a:r>
            <a:r>
              <a:rPr lang="en-US" altLang="zh-CN" sz="2800" baseline="30000" dirty="0">
                <a:effectLst>
                  <a:outerShdw blurRad="38100" dist="38100" dir="2700000" algn="tl">
                    <a:srgbClr val="C0C0C0"/>
                  </a:outerShdw>
                </a:effectLst>
              </a:rPr>
              <a:t>2</a:t>
            </a:r>
            <a:r>
              <a:rPr lang="en-US" altLang="zh-CN" sz="2800" dirty="0">
                <a:effectLst>
                  <a:outerShdw blurRad="38100" dist="38100" dir="2700000" algn="tl">
                    <a:srgbClr val="C0C0C0"/>
                  </a:outerShdw>
                </a:effectLst>
              </a:rPr>
              <a:t> ≤ 6*2</a:t>
            </a:r>
            <a:r>
              <a:rPr lang="en-US" altLang="zh-CN" sz="2800" baseline="30000" dirty="0">
                <a:effectLst>
                  <a:outerShdw blurRad="38100" dist="38100" dir="2700000" algn="tl">
                    <a:srgbClr val="C0C0C0"/>
                  </a:outerShdw>
                </a:effectLst>
              </a:rPr>
              <a:t>n </a:t>
            </a:r>
            <a:r>
              <a:rPr lang="en-US" altLang="zh-CN" sz="2800" dirty="0">
                <a:effectLst>
                  <a:outerShdw blurRad="38100" dist="38100" dir="2700000" algn="tl">
                    <a:srgbClr val="C0C0C0"/>
                  </a:outerShdw>
                </a:effectLst>
              </a:rPr>
              <a:t>+ 2</a:t>
            </a:r>
            <a:r>
              <a:rPr lang="en-US" altLang="zh-CN" sz="2800" baseline="30000" dirty="0">
                <a:effectLst>
                  <a:outerShdw blurRad="38100" dist="38100" dir="2700000" algn="tl">
                    <a:srgbClr val="C0C0C0"/>
                  </a:outerShdw>
                </a:effectLst>
              </a:rPr>
              <a:t>n </a:t>
            </a:r>
            <a:r>
              <a:rPr lang="en-US" altLang="zh-CN" sz="2800" dirty="0">
                <a:effectLst>
                  <a:outerShdw blurRad="38100" dist="38100" dir="2700000" algn="tl">
                    <a:srgbClr val="C0C0C0"/>
                  </a:outerShdw>
                </a:effectLst>
              </a:rPr>
              <a:t>= 7*2</a:t>
            </a:r>
            <a:r>
              <a:rPr lang="en-US" altLang="zh-CN" sz="2800" baseline="30000" dirty="0">
                <a:effectLst>
                  <a:outerShdw blurRad="38100" dist="38100" dir="2700000" algn="tl">
                    <a:srgbClr val="C0C0C0"/>
                  </a:outerShdw>
                </a:effectLst>
              </a:rPr>
              <a:t>n</a:t>
            </a:r>
          </a:p>
          <a:p>
            <a:pPr>
              <a:lnSpc>
                <a:spcPct val="125000"/>
              </a:lnSpc>
              <a:buFontTx/>
              <a:buNone/>
            </a:pPr>
            <a:r>
              <a:rPr lang="en-US" altLang="zh-CN" sz="2800" baseline="300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令</a:t>
            </a:r>
            <a:r>
              <a:rPr lang="en-US" altLang="zh-CN" sz="2800" dirty="0">
                <a:effectLst>
                  <a:outerShdw blurRad="38100" dist="38100" dir="2700000" algn="tl">
                    <a:srgbClr val="C0C0C0"/>
                  </a:outerShdw>
                </a:effectLst>
              </a:rPr>
              <a:t>g(n)= 2</a:t>
            </a:r>
            <a:r>
              <a:rPr lang="en-US" altLang="zh-CN" sz="2800" baseline="30000" dirty="0">
                <a:effectLst>
                  <a:outerShdw blurRad="38100" dist="38100" dir="2700000" algn="tl">
                    <a:srgbClr val="C0C0C0"/>
                  </a:outerShdw>
                </a:effectLst>
              </a:rPr>
              <a:t>n </a:t>
            </a:r>
            <a:r>
              <a:rPr lang="zh-CN" altLang="en-US" sz="2800" dirty="0">
                <a:effectLst>
                  <a:outerShdw blurRad="38100" dist="38100" dir="2700000" algn="tl">
                    <a:srgbClr val="C0C0C0"/>
                  </a:outerShdw>
                </a:effectLst>
              </a:rPr>
              <a:t>，因为当</a:t>
            </a:r>
            <a:r>
              <a:rPr lang="en-US" altLang="zh-CN" sz="2800" dirty="0">
                <a:effectLst>
                  <a:outerShdw blurRad="38100" dist="38100" dir="2700000" algn="tl">
                    <a:srgbClr val="C0C0C0"/>
                  </a:outerShdw>
                </a:effectLst>
              </a:rPr>
              <a:t>n≥4</a:t>
            </a:r>
            <a:r>
              <a:rPr lang="zh-CN" altLang="en-US" sz="2800" dirty="0">
                <a:effectLst>
                  <a:outerShdw blurRad="38100" dist="38100" dir="2700000" algn="tl">
                    <a:srgbClr val="C0C0C0"/>
                  </a:outerShdw>
                </a:effectLst>
              </a:rPr>
              <a:t>时有</a:t>
            </a:r>
            <a:r>
              <a:rPr lang="en-US" altLang="zh-CN" sz="2800" dirty="0">
                <a:effectLst>
                  <a:outerShdw blurRad="38100" dist="38100" dir="2700000" algn="tl">
                    <a:srgbClr val="C0C0C0"/>
                  </a:outerShdw>
                </a:effectLst>
              </a:rPr>
              <a:t>f(n)≤7g(n)	</a:t>
            </a:r>
          </a:p>
          <a:p>
            <a:pPr>
              <a:lnSpc>
                <a:spcPct val="125000"/>
              </a:lnSpc>
              <a:buFontTx/>
              <a:buNone/>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所以 </a:t>
            </a:r>
            <a:r>
              <a:rPr lang="en-US" altLang="zh-CN" sz="2800" dirty="0">
                <a:effectLst>
                  <a:outerShdw blurRad="38100" dist="38100" dir="2700000" algn="tl">
                    <a:srgbClr val="C0C0C0"/>
                  </a:outerShdw>
                </a:effectLst>
              </a:rPr>
              <a:t>f(n)=O(g(n))=O(2</a:t>
            </a:r>
            <a:r>
              <a:rPr lang="en-US" altLang="zh-CN" sz="2800" baseline="30000" dirty="0">
                <a:effectLst>
                  <a:outerShdw blurRad="38100" dist="38100" dir="2700000" algn="tl">
                    <a:srgbClr val="C0C0C0"/>
                  </a:outerShdw>
                </a:effectLst>
              </a:rPr>
              <a:t>n</a:t>
            </a:r>
            <a:r>
              <a:rPr lang="en-US" altLang="zh-CN" sz="2800" dirty="0">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4">
                                            <p:txEl>
                                              <p:pRg st="1" end="1"/>
                                            </p:txEl>
                                          </p:spTgt>
                                        </p:tgtEl>
                                        <p:attrNameLst>
                                          <p:attrName>style.visibility</p:attrName>
                                        </p:attrNameLst>
                                      </p:cBhvr>
                                      <p:to>
                                        <p:strVal val="visible"/>
                                      </p:to>
                                    </p:set>
                                    <p:animEffect transition="in" filter="wipe(left)">
                                      <p:cBhvr>
                                        <p:cTn id="7" dur="500"/>
                                        <p:tgtEl>
                                          <p:spTgt spid="614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xEl>
                                              <p:pRg st="2" end="2"/>
                                            </p:txEl>
                                          </p:spTgt>
                                        </p:tgtEl>
                                        <p:attrNameLst>
                                          <p:attrName>style.visibility</p:attrName>
                                        </p:attrNameLst>
                                      </p:cBhvr>
                                      <p:to>
                                        <p:strVal val="visible"/>
                                      </p:to>
                                    </p:set>
                                    <p:animEffect transition="in" filter="wipe(left)">
                                      <p:cBhvr>
                                        <p:cTn id="12" dur="500"/>
                                        <p:tgtEl>
                                          <p:spTgt spid="614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4">
                                            <p:txEl>
                                              <p:pRg st="3" end="3"/>
                                            </p:txEl>
                                          </p:spTgt>
                                        </p:tgtEl>
                                        <p:attrNameLst>
                                          <p:attrName>style.visibility</p:attrName>
                                        </p:attrNameLst>
                                      </p:cBhvr>
                                      <p:to>
                                        <p:strVal val="visible"/>
                                      </p:to>
                                    </p:set>
                                    <p:animEffect transition="in" filter="wipe(left)">
                                      <p:cBhvr>
                                        <p:cTn id="17" dur="500"/>
                                        <p:tgtEl>
                                          <p:spTgt spid="614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4">
                                            <p:txEl>
                                              <p:pRg st="4" end="4"/>
                                            </p:txEl>
                                          </p:spTgt>
                                        </p:tgtEl>
                                        <p:attrNameLst>
                                          <p:attrName>style.visibility</p:attrName>
                                        </p:attrNameLst>
                                      </p:cBhvr>
                                      <p:to>
                                        <p:strVal val="visible"/>
                                      </p:to>
                                    </p:set>
                                    <p:animEffect transition="in" filter="wipe(left)">
                                      <p:cBhvr>
                                        <p:cTn id="22" dur="500"/>
                                        <p:tgtEl>
                                          <p:spTgt spid="614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57200" y="1495425"/>
            <a:ext cx="8458200" cy="1552575"/>
          </a:xfrm>
          <a:prstGeom prst="rect">
            <a:avLst/>
          </a:prstGeom>
          <a:noFill/>
          <a:ln w="9525">
            <a:noFill/>
            <a:miter lim="800000"/>
            <a:headEnd/>
            <a:tailEnd/>
          </a:ln>
        </p:spPr>
        <p:txBody>
          <a:bodyPr>
            <a:spAutoFit/>
          </a:bodyPr>
          <a:lstStyle/>
          <a:p>
            <a:pPr>
              <a:spcBef>
                <a:spcPct val="50000"/>
              </a:spcBef>
              <a:buClr>
                <a:schemeClr val="tx2"/>
              </a:buClr>
              <a:buSzPct val="80000"/>
              <a:buFont typeface="Wingdings" pitchFamily="2" charset="2"/>
              <a:buNone/>
            </a:pPr>
            <a:r>
              <a:rPr kumimoji="1" lang="zh-CN" altLang="en-US" sz="2400" dirty="0">
                <a:latin typeface="华文楷体" pitchFamily="2" charset="-122"/>
                <a:ea typeface="华文楷体" pitchFamily="2" charset="-122"/>
              </a:rPr>
              <a:t>一般地，对于足够大的</a:t>
            </a:r>
            <a:r>
              <a:rPr kumimoji="1" lang="en-US" altLang="zh-CN" sz="2400" dirty="0">
                <a:latin typeface="华文楷体" pitchFamily="2" charset="-122"/>
                <a:ea typeface="华文楷体" pitchFamily="2" charset="-122"/>
              </a:rPr>
              <a:t>n</a:t>
            </a:r>
            <a:r>
              <a:rPr kumimoji="1" lang="zh-CN" altLang="en-US" sz="2400" dirty="0">
                <a:latin typeface="华文楷体" pitchFamily="2" charset="-122"/>
                <a:ea typeface="华文楷体" pitchFamily="2" charset="-122"/>
              </a:rPr>
              <a:t>，常用的时间复杂性存在以下顺序： </a:t>
            </a:r>
          </a:p>
          <a:p>
            <a:pPr>
              <a:spcBef>
                <a:spcPct val="50000"/>
              </a:spcBef>
              <a:buClr>
                <a:schemeClr val="tx2"/>
              </a:buClr>
              <a:buSzPct val="80000"/>
              <a:buFont typeface="Wingdings" pitchFamily="2" charset="2"/>
              <a:buNone/>
            </a:pPr>
            <a:r>
              <a:rPr kumimoji="1" lang="en-US" altLang="zh-CN" sz="2400" dirty="0">
                <a:solidFill>
                  <a:srgbClr val="CC0099"/>
                </a:solidFill>
                <a:ea typeface="华文楷体" pitchFamily="2" charset="-122"/>
              </a:rPr>
              <a:t>O(1)&lt; O(</a:t>
            </a:r>
            <a:r>
              <a:rPr kumimoji="1" lang="en-US" altLang="zh-CN" sz="2400" dirty="0" err="1">
                <a:solidFill>
                  <a:srgbClr val="CC0099"/>
                </a:solidFill>
                <a:ea typeface="华文楷体" pitchFamily="2" charset="-122"/>
              </a:rPr>
              <a:t>logn</a:t>
            </a:r>
            <a:r>
              <a:rPr kumimoji="1" lang="en-US" altLang="zh-CN" sz="2400" dirty="0">
                <a:solidFill>
                  <a:srgbClr val="CC0099"/>
                </a:solidFill>
                <a:ea typeface="华文楷体" pitchFamily="2" charset="-122"/>
              </a:rPr>
              <a:t>)&lt; O(n)&lt; O(n*</a:t>
            </a:r>
            <a:r>
              <a:rPr kumimoji="1" lang="en-US" altLang="zh-CN" sz="2400" dirty="0" err="1">
                <a:solidFill>
                  <a:srgbClr val="CC0099"/>
                </a:solidFill>
                <a:ea typeface="华文楷体" pitchFamily="2" charset="-122"/>
              </a:rPr>
              <a:t>logn</a:t>
            </a:r>
            <a:r>
              <a:rPr kumimoji="1" lang="en-US" altLang="zh-CN" sz="2400" dirty="0">
                <a:solidFill>
                  <a:srgbClr val="CC0099"/>
                </a:solidFill>
                <a:ea typeface="华文楷体" pitchFamily="2" charset="-122"/>
              </a:rPr>
              <a:t>)&lt;O(n</a:t>
            </a:r>
            <a:r>
              <a:rPr kumimoji="1" lang="en-US" altLang="zh-CN" sz="2400" baseline="30000" dirty="0">
                <a:solidFill>
                  <a:srgbClr val="CC0099"/>
                </a:solidFill>
                <a:ea typeface="华文楷体" pitchFamily="2" charset="-122"/>
              </a:rPr>
              <a:t>2</a:t>
            </a:r>
            <a:r>
              <a:rPr kumimoji="1" lang="en-US" altLang="zh-CN" sz="2400" dirty="0">
                <a:solidFill>
                  <a:srgbClr val="CC0099"/>
                </a:solidFill>
                <a:ea typeface="华文楷体" pitchFamily="2" charset="-122"/>
              </a:rPr>
              <a:t>)&lt;O(n</a:t>
            </a:r>
            <a:r>
              <a:rPr kumimoji="1" lang="en-US" altLang="zh-CN" sz="2400" baseline="30000" dirty="0">
                <a:solidFill>
                  <a:srgbClr val="CC0099"/>
                </a:solidFill>
                <a:ea typeface="华文楷体" pitchFamily="2" charset="-122"/>
              </a:rPr>
              <a:t>3</a:t>
            </a:r>
            <a:r>
              <a:rPr kumimoji="1" lang="en-US" altLang="zh-CN" sz="2400" dirty="0">
                <a:solidFill>
                  <a:srgbClr val="CC0099"/>
                </a:solidFill>
                <a:ea typeface="华文楷体" pitchFamily="2" charset="-122"/>
              </a:rPr>
              <a:t>)</a:t>
            </a:r>
            <a:r>
              <a:rPr kumimoji="1" lang="en-US" altLang="zh-CN" sz="2400" dirty="0">
                <a:solidFill>
                  <a:srgbClr val="CC0099"/>
                </a:solidFill>
                <a:latin typeface="Times New Roman" pitchFamily="18" charset="0"/>
                <a:ea typeface="华文楷体" pitchFamily="2" charset="-122"/>
              </a:rPr>
              <a:t>…</a:t>
            </a:r>
            <a:endParaRPr kumimoji="1" lang="en-US" altLang="zh-CN" sz="2400" dirty="0">
              <a:solidFill>
                <a:srgbClr val="CC0099"/>
              </a:solidFill>
              <a:ea typeface="华文楷体" pitchFamily="2" charset="-122"/>
            </a:endParaRPr>
          </a:p>
          <a:p>
            <a:pPr>
              <a:spcBef>
                <a:spcPct val="50000"/>
              </a:spcBef>
              <a:buClr>
                <a:schemeClr val="tx2"/>
              </a:buClr>
              <a:buSzPct val="80000"/>
              <a:buFont typeface="Wingdings" pitchFamily="2" charset="2"/>
              <a:buNone/>
            </a:pPr>
            <a:r>
              <a:rPr kumimoji="1" lang="en-US" altLang="zh-CN" sz="2400" dirty="0">
                <a:solidFill>
                  <a:srgbClr val="CC0099"/>
                </a:solidFill>
                <a:ea typeface="华文楷体" pitchFamily="2" charset="-122"/>
              </a:rPr>
              <a:t>&lt;O(2</a:t>
            </a:r>
            <a:r>
              <a:rPr kumimoji="1" lang="en-US" altLang="zh-CN" sz="2400" baseline="30000" dirty="0">
                <a:solidFill>
                  <a:srgbClr val="CC0099"/>
                </a:solidFill>
                <a:ea typeface="华文楷体" pitchFamily="2" charset="-122"/>
              </a:rPr>
              <a:t>n</a:t>
            </a:r>
            <a:r>
              <a:rPr kumimoji="1" lang="en-US" altLang="zh-CN" sz="2400" dirty="0">
                <a:solidFill>
                  <a:srgbClr val="CC0099"/>
                </a:solidFill>
                <a:ea typeface="华文楷体" pitchFamily="2" charset="-122"/>
              </a:rPr>
              <a:t>)&lt;O(3</a:t>
            </a:r>
            <a:r>
              <a:rPr kumimoji="1" lang="en-US" altLang="zh-CN" sz="2400" baseline="30000" dirty="0">
                <a:solidFill>
                  <a:srgbClr val="CC0099"/>
                </a:solidFill>
                <a:ea typeface="华文楷体" pitchFamily="2" charset="-122"/>
              </a:rPr>
              <a:t>n</a:t>
            </a:r>
            <a:r>
              <a:rPr kumimoji="1" lang="en-US" altLang="zh-CN" sz="2400" dirty="0">
                <a:solidFill>
                  <a:srgbClr val="CC0099"/>
                </a:solidFill>
                <a:ea typeface="华文楷体" pitchFamily="2" charset="-122"/>
              </a:rPr>
              <a:t>)&lt;</a:t>
            </a:r>
            <a:r>
              <a:rPr kumimoji="1" lang="en-US" altLang="zh-CN" sz="2400" dirty="0">
                <a:solidFill>
                  <a:srgbClr val="CC0099"/>
                </a:solidFill>
                <a:latin typeface="Times New Roman" pitchFamily="18" charset="0"/>
                <a:ea typeface="华文楷体" pitchFamily="2" charset="-122"/>
              </a:rPr>
              <a:t>…</a:t>
            </a:r>
            <a:r>
              <a:rPr kumimoji="1" lang="en-US" altLang="zh-CN" sz="2400" dirty="0">
                <a:solidFill>
                  <a:srgbClr val="CC0099"/>
                </a:solidFill>
                <a:ea typeface="华文楷体" pitchFamily="2" charset="-122"/>
              </a:rPr>
              <a:t>&lt;O(n!)</a:t>
            </a:r>
            <a:r>
              <a:rPr kumimoji="1" lang="en-US" altLang="zh-CN" sz="2400" dirty="0">
                <a:solidFill>
                  <a:srgbClr val="FFFF00"/>
                </a:solidFill>
                <a:latin typeface="华文楷体" pitchFamily="2" charset="-122"/>
                <a:ea typeface="华文楷体" pitchFamily="2" charset="-122"/>
              </a:rPr>
              <a:t> </a:t>
            </a:r>
            <a:endParaRPr kumimoji="1" lang="en-US" altLang="zh-CN" sz="2400" dirty="0">
              <a:latin typeface="华文楷体" pitchFamily="2" charset="-122"/>
              <a:ea typeface="华文楷体" pitchFamily="2" charset="-122"/>
            </a:endParaRPr>
          </a:p>
        </p:txBody>
      </p:sp>
      <p:sp>
        <p:nvSpPr>
          <p:cNvPr id="98307" name="Rectangle 3"/>
          <p:cNvSpPr>
            <a:spLocks noChangeArrowheads="1"/>
          </p:cNvSpPr>
          <p:nvPr/>
        </p:nvSpPr>
        <p:spPr bwMode="auto">
          <a:xfrm>
            <a:off x="1714480" y="428604"/>
            <a:ext cx="8229600" cy="914400"/>
          </a:xfrm>
          <a:prstGeom prst="rect">
            <a:avLst/>
          </a:prstGeom>
          <a:noFill/>
          <a:ln w="9525">
            <a:noFill/>
            <a:miter lim="800000"/>
            <a:headEnd/>
            <a:tailEnd/>
          </a:ln>
          <a:effectLst/>
        </p:spPr>
        <p:txBody>
          <a:bodyPr anchor="ctr"/>
          <a:lstStyle/>
          <a:p>
            <a:pPr>
              <a:defRPr/>
            </a:pPr>
            <a:r>
              <a:rPr lang="zh-CN" altLang="en-US" sz="3600" b="0" dirty="0" smtClean="0">
                <a:effectLst>
                  <a:outerShdw blurRad="38100" dist="38100" dir="2700000" algn="tl">
                    <a:srgbClr val="C0C0C0"/>
                  </a:outerShdw>
                </a:effectLst>
                <a:latin typeface="黑体" pitchFamily="2" charset="-122"/>
                <a:ea typeface="黑体" pitchFamily="2" charset="-122"/>
              </a:rPr>
              <a:t>渐进阶的高低</a:t>
            </a:r>
            <a:endParaRPr lang="zh-CN" altLang="en-US" sz="3600" b="0" dirty="0">
              <a:effectLst>
                <a:outerShdw blurRad="38100" dist="38100" dir="2700000" algn="tl">
                  <a:srgbClr val="C0C0C0"/>
                </a:outerShdw>
              </a:effectLst>
              <a:latin typeface="黑体" pitchFamily="2" charset="-122"/>
              <a:ea typeface="黑体" pitchFamily="2" charset="-122"/>
            </a:endParaRPr>
          </a:p>
        </p:txBody>
      </p:sp>
      <p:grpSp>
        <p:nvGrpSpPr>
          <p:cNvPr id="2" name="Group 73"/>
          <p:cNvGrpSpPr>
            <a:grpSpLocks/>
          </p:cNvGrpSpPr>
          <p:nvPr/>
        </p:nvGrpSpPr>
        <p:grpSpPr bwMode="auto">
          <a:xfrm>
            <a:off x="1295400" y="3581400"/>
            <a:ext cx="6248400" cy="2676525"/>
            <a:chOff x="816" y="2438"/>
            <a:chExt cx="3936" cy="1686"/>
          </a:xfrm>
        </p:grpSpPr>
        <p:graphicFrame>
          <p:nvGraphicFramePr>
            <p:cNvPr id="4098" name="Object 71"/>
            <p:cNvGraphicFramePr>
              <a:graphicFrameLocks noChangeAspect="1"/>
            </p:cNvGraphicFramePr>
            <p:nvPr/>
          </p:nvGraphicFramePr>
          <p:xfrm>
            <a:off x="816" y="2686"/>
            <a:ext cx="3936" cy="1438"/>
          </p:xfrm>
          <a:graphic>
            <a:graphicData uri="http://schemas.openxmlformats.org/presentationml/2006/ole">
              <mc:AlternateContent xmlns:mc="http://schemas.openxmlformats.org/markup-compatibility/2006">
                <mc:Choice xmlns:v="urn:schemas-microsoft-com:vml" Requires="v">
                  <p:oleObj spid="_x0000_s160816" name="位图图像" r:id="rId3" imgW="3514286" imgH="1286055" progId="PBrush">
                    <p:embed/>
                  </p:oleObj>
                </mc:Choice>
                <mc:Fallback>
                  <p:oleObj name="位图图像" r:id="rId3" imgW="3514286" imgH="1286055" progId="PBrush">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686"/>
                          <a:ext cx="393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4102" name="Text Box 72"/>
            <p:cNvSpPr txBox="1">
              <a:spLocks noChangeArrowheads="1"/>
            </p:cNvSpPr>
            <p:nvPr/>
          </p:nvSpPr>
          <p:spPr bwMode="auto">
            <a:xfrm>
              <a:off x="1632" y="2438"/>
              <a:ext cx="2356" cy="250"/>
            </a:xfrm>
            <a:prstGeom prst="rect">
              <a:avLst/>
            </a:prstGeom>
            <a:noFill/>
            <a:ln w="25400">
              <a:noFill/>
              <a:miter lim="800000"/>
              <a:headEnd/>
              <a:tailEnd/>
            </a:ln>
          </p:spPr>
          <p:txBody>
            <a:bodyPr wrap="none">
              <a:spAutoFit/>
            </a:bodyPr>
            <a:lstStyle/>
            <a:p>
              <a:r>
                <a:rPr lang="zh-CN" altLang="en-US" sz="2000" b="0">
                  <a:ea typeface="楷体_GB2312" pitchFamily="49" charset="-122"/>
                </a:rPr>
                <a:t>典型的计算时间函数的增长情况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checkerboard(across)">
                                      <p:cBhvr>
                                        <p:cTn id="7" dur="500"/>
                                        <p:tgtEl>
                                          <p:spTgt spid="98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checkerboard(across)">
                                      <p:cBhvr>
                                        <p:cTn id="12" dur="500"/>
                                        <p:tgtEl>
                                          <p:spTgt spid="98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checkerboard(across)">
                                      <p:cBhvr>
                                        <p:cTn id="17" dur="500"/>
                                        <p:tgtEl>
                                          <p:spTgt spid="98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714348" y="428604"/>
            <a:ext cx="8229600" cy="5334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r>
              <a:rPr lang="zh-CN" altLang="en-US" sz="3200" dirty="0">
                <a:solidFill>
                  <a:srgbClr val="0000FF"/>
                </a:solidFill>
              </a:rPr>
              <a:t>小规模数</a:t>
            </a:r>
            <a:r>
              <a:rPr lang="zh-CN" altLang="en-US" sz="3200" dirty="0" smtClean="0">
                <a:solidFill>
                  <a:srgbClr val="0000FF"/>
                </a:solidFill>
              </a:rPr>
              <a:t>据</a:t>
            </a:r>
            <a:r>
              <a:rPr lang="en-US" altLang="zh-CN" sz="3200" dirty="0" smtClean="0">
                <a:solidFill>
                  <a:srgbClr val="0000FF"/>
                </a:solidFill>
              </a:rPr>
              <a:t>n=100</a:t>
            </a:r>
            <a:endParaRPr lang="zh-CN" altLang="en-US" sz="3200" dirty="0">
              <a:solidFill>
                <a:srgbClr val="0000FF"/>
              </a:solidFill>
            </a:endParaRPr>
          </a:p>
        </p:txBody>
      </p:sp>
      <p:pic>
        <p:nvPicPr>
          <p:cNvPr id="29699" name="Picture 7"/>
          <p:cNvPicPr>
            <a:picLocks noChangeAspect="1" noChangeArrowheads="1"/>
          </p:cNvPicPr>
          <p:nvPr/>
        </p:nvPicPr>
        <p:blipFill>
          <a:blip r:embed="rId2" cstate="print">
            <a:lum contrast="-40000"/>
          </a:blip>
          <a:srcRect/>
          <a:stretch>
            <a:fillRect/>
          </a:stretch>
        </p:blipFill>
        <p:spPr bwMode="auto">
          <a:xfrm>
            <a:off x="1214414" y="1571612"/>
            <a:ext cx="6192837" cy="435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457200" y="457200"/>
            <a:ext cx="8229600" cy="960438"/>
          </a:xfrm>
          <a:prstGeom prst="rect">
            <a:avLst/>
          </a:prstGeom>
          <a:noFill/>
          <a:ln w="9525">
            <a:noFill/>
            <a:miter lim="800000"/>
            <a:headEnd/>
            <a:tailEnd/>
          </a:ln>
        </p:spPr>
        <p:txBody>
          <a:bodyPr anchor="ctr"/>
          <a:lstStyle/>
          <a:p>
            <a:pPr algn="ctr"/>
            <a:r>
              <a:rPr lang="zh-CN" altLang="en-US" sz="3200" dirty="0">
                <a:solidFill>
                  <a:srgbClr val="0000FF"/>
                </a:solidFill>
              </a:rPr>
              <a:t>中等规模数</a:t>
            </a:r>
            <a:r>
              <a:rPr lang="zh-CN" altLang="en-US" sz="3200" dirty="0" smtClean="0">
                <a:solidFill>
                  <a:srgbClr val="0000FF"/>
                </a:solidFill>
              </a:rPr>
              <a:t>据</a:t>
            </a:r>
            <a:r>
              <a:rPr lang="en-US" altLang="zh-CN" sz="3200" dirty="0" smtClean="0">
                <a:solidFill>
                  <a:srgbClr val="0000FF"/>
                </a:solidFill>
              </a:rPr>
              <a:t>n=10000</a:t>
            </a:r>
            <a:endParaRPr lang="zh-CN" altLang="en-US" sz="3200" dirty="0">
              <a:solidFill>
                <a:srgbClr val="0000FF"/>
              </a:solidFill>
            </a:endParaRPr>
          </a:p>
        </p:txBody>
      </p:sp>
      <p:pic>
        <p:nvPicPr>
          <p:cNvPr id="30723" name="Picture 5"/>
          <p:cNvPicPr>
            <a:picLocks noChangeAspect="1" noChangeArrowheads="1"/>
          </p:cNvPicPr>
          <p:nvPr/>
        </p:nvPicPr>
        <p:blipFill>
          <a:blip r:embed="rId2" cstate="print">
            <a:lum contrast="-40000"/>
          </a:blip>
          <a:srcRect/>
          <a:stretch>
            <a:fillRect/>
          </a:stretch>
        </p:blipFill>
        <p:spPr bwMode="auto">
          <a:xfrm>
            <a:off x="571472" y="1214421"/>
            <a:ext cx="7643866" cy="5262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468313" y="1557338"/>
            <a:ext cx="8229600" cy="4824412"/>
          </a:xfrm>
        </p:spPr>
        <p:txBody>
          <a:bodyPr/>
          <a:lstStyle/>
          <a:p>
            <a:r>
              <a:rPr lang="zh-CN" altLang="en-US" sz="2800" dirty="0"/>
              <a:t>当数据集的规模很大时，要在现有的计算机系统上运行具有比</a:t>
            </a:r>
            <a:r>
              <a:rPr lang="el-GR" altLang="zh-CN" sz="2800" dirty="0">
                <a:solidFill>
                  <a:srgbClr val="0000FF"/>
                </a:solidFill>
                <a:latin typeface="宋体" pitchFamily="2" charset="-122"/>
              </a:rPr>
              <a:t>Ο</a:t>
            </a:r>
            <a:r>
              <a:rPr lang="en-US" altLang="zh-CN" sz="2800" dirty="0">
                <a:solidFill>
                  <a:srgbClr val="0000FF"/>
                </a:solidFill>
                <a:latin typeface="宋体" pitchFamily="2" charset="-122"/>
              </a:rPr>
              <a:t>(</a:t>
            </a:r>
            <a:r>
              <a:rPr lang="en-US" altLang="zh-CN" sz="2800" dirty="0" err="1">
                <a:solidFill>
                  <a:srgbClr val="0000FF"/>
                </a:solidFill>
                <a:latin typeface="宋体" pitchFamily="2" charset="-122"/>
              </a:rPr>
              <a:t>nlogn</a:t>
            </a:r>
            <a:r>
              <a:rPr lang="en-US" altLang="zh-CN" sz="2800" dirty="0">
                <a:solidFill>
                  <a:srgbClr val="0000FF"/>
                </a:solidFill>
                <a:latin typeface="宋体" pitchFamily="2" charset="-122"/>
              </a:rPr>
              <a:t>)</a:t>
            </a:r>
            <a:r>
              <a:rPr lang="zh-CN" altLang="en-US" sz="2800" dirty="0">
                <a:latin typeface="宋体" pitchFamily="2" charset="-122"/>
              </a:rPr>
              <a:t>复杂度还高的算法是比较困难的。</a:t>
            </a:r>
          </a:p>
          <a:p>
            <a:pPr>
              <a:buFont typeface="Wingdings" pitchFamily="2" charset="2"/>
              <a:buNone/>
            </a:pPr>
            <a:endParaRPr lang="zh-CN" altLang="en-US" sz="2800" dirty="0">
              <a:latin typeface="宋体" pitchFamily="2" charset="-122"/>
            </a:endParaRPr>
          </a:p>
          <a:p>
            <a:r>
              <a:rPr lang="zh-CN" altLang="en-US" sz="2800" dirty="0">
                <a:latin typeface="宋体" pitchFamily="2" charset="-122"/>
              </a:rPr>
              <a:t>指数时间算法只有在</a:t>
            </a:r>
            <a:r>
              <a:rPr lang="en-US" altLang="zh-CN" sz="2800" dirty="0">
                <a:latin typeface="宋体" pitchFamily="2" charset="-122"/>
              </a:rPr>
              <a:t>n</a:t>
            </a:r>
            <a:r>
              <a:rPr lang="zh-CN" altLang="en-US" sz="2800" dirty="0">
                <a:latin typeface="宋体" pitchFamily="2" charset="-122"/>
              </a:rPr>
              <a:t>取值</a:t>
            </a:r>
            <a:r>
              <a:rPr lang="zh-CN" altLang="en-US" sz="2800" dirty="0">
                <a:solidFill>
                  <a:srgbClr val="0000FF"/>
                </a:solidFill>
                <a:latin typeface="宋体" pitchFamily="2" charset="-122"/>
              </a:rPr>
              <a:t>非常小时</a:t>
            </a:r>
            <a:r>
              <a:rPr lang="zh-CN" altLang="en-US" sz="2800" dirty="0">
                <a:latin typeface="宋体" pitchFamily="2" charset="-122"/>
              </a:rPr>
              <a:t>才实用。</a:t>
            </a:r>
          </a:p>
          <a:p>
            <a:pPr>
              <a:buFont typeface="Wingdings" pitchFamily="2" charset="2"/>
              <a:buNone/>
            </a:pPr>
            <a:endParaRPr lang="zh-CN" altLang="en-US" sz="2800" dirty="0">
              <a:latin typeface="宋体" pitchFamily="2" charset="-122"/>
            </a:endParaRPr>
          </a:p>
          <a:p>
            <a:r>
              <a:rPr lang="zh-CN" altLang="en-US" sz="2800" dirty="0">
                <a:latin typeface="宋体" pitchFamily="2" charset="-122"/>
              </a:rPr>
              <a:t>要想在顺序处理机上扩大所处理问题的规模，有效的途径是</a:t>
            </a:r>
            <a:r>
              <a:rPr lang="zh-CN" altLang="en-US" sz="2800" dirty="0">
                <a:solidFill>
                  <a:srgbClr val="0000FF"/>
                </a:solidFill>
                <a:latin typeface="宋体" pitchFamily="2" charset="-122"/>
              </a:rPr>
              <a:t>降低算法的计算复杂度</a:t>
            </a:r>
            <a:r>
              <a:rPr lang="zh-CN" altLang="en-US" sz="2800" dirty="0">
                <a:latin typeface="宋体" pitchFamily="2" charset="-122"/>
              </a:rPr>
              <a:t>，而不是（仅仅依靠）提高计算机的速度。</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渐进记号的运算规则</a:t>
            </a:r>
            <a:endParaRPr lang="zh-CN" altLang="en-US" dirty="0"/>
          </a:p>
        </p:txBody>
      </p:sp>
      <p:sp>
        <p:nvSpPr>
          <p:cNvPr id="3" name="内容占位符 2"/>
          <p:cNvSpPr>
            <a:spLocks noGrp="1"/>
          </p:cNvSpPr>
          <p:nvPr>
            <p:ph sz="quarter" idx="1"/>
          </p:nvPr>
        </p:nvSpPr>
        <p:spPr>
          <a:xfrm>
            <a:off x="428596" y="1447800"/>
            <a:ext cx="8258204" cy="4572000"/>
          </a:xfrm>
        </p:spPr>
        <p:txBody>
          <a:bodyPr>
            <a:normAutofit/>
          </a:bodyPr>
          <a:lstStyle/>
          <a:p>
            <a:r>
              <a:rPr lang="en-US" altLang="zh-CN" dirty="0" smtClean="0">
                <a:latin typeface="宋体" pitchFamily="2" charset="-122"/>
                <a:ea typeface="楷体_GB2312" pitchFamily="49" charset="-122"/>
              </a:rPr>
              <a:t>O</a:t>
            </a:r>
            <a:r>
              <a:rPr lang="zh-CN" altLang="en-US" dirty="0" smtClean="0">
                <a:latin typeface="宋体" pitchFamily="2" charset="-122"/>
                <a:ea typeface="楷体_GB2312" pitchFamily="49" charset="-122"/>
              </a:rPr>
              <a:t>的运算规则：</a:t>
            </a:r>
            <a:endParaRPr lang="en-US" altLang="zh-CN" dirty="0" smtClean="0">
              <a:latin typeface="宋体" pitchFamily="2" charset="-122"/>
              <a:ea typeface="楷体_GB2312" pitchFamily="49" charset="-122"/>
            </a:endParaRPr>
          </a:p>
          <a:p>
            <a:r>
              <a:rPr lang="zh-CN" altLang="en-US" dirty="0" smtClean="0">
                <a:latin typeface="宋体" pitchFamily="2" charset="-122"/>
                <a:ea typeface="楷体_GB2312" pitchFamily="49" charset="-122"/>
              </a:rPr>
              <a:t>(1)</a:t>
            </a:r>
            <a:r>
              <a:rPr lang="en-US" altLang="zh-CN" dirty="0" smtClean="0">
                <a:latin typeface="宋体" pitchFamily="2" charset="-122"/>
                <a:ea typeface="楷体_GB2312" pitchFamily="49" charset="-122"/>
              </a:rPr>
              <a:t>O(f)+O(g)=O(max(</a:t>
            </a:r>
            <a:r>
              <a:rPr lang="en-US" altLang="zh-CN" dirty="0" err="1" smtClean="0">
                <a:latin typeface="宋体" pitchFamily="2" charset="-122"/>
                <a:ea typeface="楷体_GB2312" pitchFamily="49" charset="-122"/>
              </a:rPr>
              <a:t>f,g</a:t>
            </a:r>
            <a:r>
              <a:rPr lang="en-US" altLang="zh-CN" dirty="0" smtClean="0">
                <a:latin typeface="宋体" pitchFamily="2" charset="-122"/>
                <a:ea typeface="楷体_GB2312" pitchFamily="49" charset="-122"/>
              </a:rPr>
              <a:t>))；</a:t>
            </a:r>
          </a:p>
          <a:p>
            <a:pPr lvl="1"/>
            <a:r>
              <a:rPr lang="zh-CN" altLang="en-US" dirty="0" smtClean="0">
                <a:latin typeface="宋体" pitchFamily="2" charset="-122"/>
                <a:ea typeface="楷体_GB2312" pitchFamily="49" charset="-122"/>
              </a:rPr>
              <a:t>例：</a:t>
            </a:r>
            <a:r>
              <a:rPr lang="en-US" altLang="zh-CN" dirty="0" smtClean="0">
                <a:latin typeface="宋体" pitchFamily="2" charset="-122"/>
                <a:ea typeface="楷体_GB2312" pitchFamily="49" charset="-122"/>
              </a:rPr>
              <a:t>O(n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)+O(n)=O(max(n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,n))；</a:t>
            </a:r>
          </a:p>
          <a:p>
            <a:pPr lvl="1"/>
            <a:endParaRPr lang="en-US" altLang="zh-CN" dirty="0" smtClean="0">
              <a:latin typeface="宋体" pitchFamily="2" charset="-122"/>
              <a:ea typeface="楷体_GB2312" pitchFamily="49" charset="-122"/>
            </a:endParaRPr>
          </a:p>
          <a:p>
            <a:r>
              <a:rPr lang="en-US" altLang="zh-CN" dirty="0" smtClean="0">
                <a:latin typeface="宋体" pitchFamily="2" charset="-122"/>
                <a:ea typeface="楷体_GB2312" pitchFamily="49" charset="-122"/>
              </a:rPr>
              <a:t> (2)O(f)+O(g)=O(</a:t>
            </a:r>
            <a:r>
              <a:rPr lang="en-US" altLang="zh-CN" dirty="0" err="1" smtClean="0">
                <a:latin typeface="宋体" pitchFamily="2" charset="-122"/>
                <a:ea typeface="楷体_GB2312" pitchFamily="49" charset="-122"/>
              </a:rPr>
              <a:t>f+g</a:t>
            </a:r>
            <a:r>
              <a:rPr lang="en-US" altLang="zh-CN" dirty="0" smtClean="0">
                <a:latin typeface="宋体" pitchFamily="2" charset="-122"/>
                <a:ea typeface="楷体_GB2312" pitchFamily="49" charset="-122"/>
              </a:rPr>
              <a:t>)；</a:t>
            </a:r>
          </a:p>
          <a:p>
            <a:pPr lvl="1"/>
            <a:r>
              <a:rPr lang="zh-CN" altLang="en-US" dirty="0" smtClean="0">
                <a:latin typeface="宋体" pitchFamily="2" charset="-122"/>
                <a:ea typeface="楷体_GB2312" pitchFamily="49" charset="-122"/>
              </a:rPr>
              <a:t>例：</a:t>
            </a:r>
            <a:r>
              <a:rPr lang="en-US" altLang="zh-CN" dirty="0" smtClean="0">
                <a:latin typeface="宋体" pitchFamily="2" charset="-122"/>
                <a:ea typeface="楷体_GB2312" pitchFamily="49" charset="-122"/>
              </a:rPr>
              <a:t>O(n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)+O(n)=O(n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+n)；</a:t>
            </a:r>
          </a:p>
          <a:p>
            <a:pPr lvl="1"/>
            <a:endParaRPr lang="en-US" altLang="zh-CN" dirty="0" smtClean="0">
              <a:latin typeface="宋体" pitchFamily="2" charset="-122"/>
              <a:ea typeface="楷体_GB2312" pitchFamily="49" charset="-122"/>
            </a:endParaRPr>
          </a:p>
          <a:p>
            <a:r>
              <a:rPr lang="en-US" altLang="zh-CN" dirty="0" smtClean="0">
                <a:latin typeface="宋体" pitchFamily="2" charset="-122"/>
                <a:ea typeface="楷体_GB2312" pitchFamily="49" charset="-122"/>
              </a:rPr>
              <a:t> (3)O(f)O(g)=O(</a:t>
            </a:r>
            <a:r>
              <a:rPr lang="en-US" altLang="zh-CN" dirty="0" err="1" smtClean="0">
                <a:latin typeface="宋体" pitchFamily="2" charset="-122"/>
                <a:ea typeface="楷体_GB2312" pitchFamily="49" charset="-122"/>
              </a:rPr>
              <a:t>fg</a:t>
            </a:r>
            <a:r>
              <a:rPr lang="en-US" altLang="zh-CN" dirty="0" smtClean="0">
                <a:latin typeface="宋体" pitchFamily="2" charset="-122"/>
                <a:ea typeface="楷体_GB2312" pitchFamily="49" charset="-122"/>
              </a:rPr>
              <a:t>)；</a:t>
            </a:r>
          </a:p>
          <a:p>
            <a:pPr marL="547687" lvl="2" indent="-273050">
              <a:spcBef>
                <a:spcPts val="575"/>
              </a:spcBef>
              <a:buFont typeface="Wingdings" pitchFamily="2" charset="2"/>
              <a:buChar char="l"/>
            </a:pPr>
            <a:r>
              <a:rPr lang="zh-CN" altLang="en-US" sz="2600" dirty="0" smtClean="0">
                <a:latin typeface="宋体" pitchFamily="2" charset="-122"/>
                <a:ea typeface="楷体_GB2312" pitchFamily="49" charset="-122"/>
              </a:rPr>
              <a:t>例：</a:t>
            </a:r>
            <a:r>
              <a:rPr lang="en-US" altLang="zh-CN" sz="2600" dirty="0" smtClean="0">
                <a:latin typeface="宋体" pitchFamily="2" charset="-122"/>
                <a:ea typeface="楷体_GB2312" pitchFamily="49" charset="-122"/>
              </a:rPr>
              <a:t>O(n</a:t>
            </a:r>
            <a:r>
              <a:rPr lang="en-US" altLang="zh-CN" sz="2600" baseline="30000" dirty="0" smtClean="0">
                <a:latin typeface="宋体" pitchFamily="2" charset="-122"/>
                <a:ea typeface="楷体_GB2312" pitchFamily="49" charset="-122"/>
              </a:rPr>
              <a:t>2</a:t>
            </a:r>
            <a:r>
              <a:rPr lang="en-US" altLang="zh-CN" sz="2600" dirty="0" smtClean="0">
                <a:latin typeface="宋体" pitchFamily="2" charset="-122"/>
                <a:ea typeface="楷体_GB2312" pitchFamily="49" charset="-122"/>
              </a:rPr>
              <a:t>) O(n)=O(n</a:t>
            </a:r>
            <a:r>
              <a:rPr lang="en-US" altLang="zh-CN" sz="2600" baseline="30000" dirty="0" smtClean="0">
                <a:latin typeface="宋体" pitchFamily="2" charset="-122"/>
                <a:ea typeface="楷体_GB2312" pitchFamily="49" charset="-122"/>
              </a:rPr>
              <a:t>2</a:t>
            </a:r>
            <a:r>
              <a:rPr lang="zh-CN" altLang="en-US" sz="2600" baseline="30000" dirty="0" smtClean="0">
                <a:latin typeface="宋体" pitchFamily="2" charset="-122"/>
                <a:ea typeface="楷体_GB2312" pitchFamily="49" charset="-122"/>
              </a:rPr>
              <a:t>*</a:t>
            </a:r>
            <a:r>
              <a:rPr lang="en-US" altLang="zh-CN" sz="2600" dirty="0" smtClean="0">
                <a:latin typeface="宋体" pitchFamily="2" charset="-122"/>
                <a:ea typeface="楷体_GB2312" pitchFamily="49" charset="-122"/>
              </a:rPr>
              <a:t>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渐进记号的运算规则</a:t>
            </a:r>
            <a:endParaRPr lang="zh-CN" altLang="en-US" dirty="0"/>
          </a:p>
        </p:txBody>
      </p:sp>
      <p:sp>
        <p:nvSpPr>
          <p:cNvPr id="3" name="内容占位符 2"/>
          <p:cNvSpPr>
            <a:spLocks noGrp="1"/>
          </p:cNvSpPr>
          <p:nvPr>
            <p:ph sz="quarter" idx="1"/>
          </p:nvPr>
        </p:nvSpPr>
        <p:spPr>
          <a:xfrm>
            <a:off x="428596" y="1447800"/>
            <a:ext cx="8258204" cy="4572000"/>
          </a:xfrm>
        </p:spPr>
        <p:txBody>
          <a:bodyPr>
            <a:normAutofit/>
          </a:bodyPr>
          <a:lstStyle/>
          <a:p>
            <a:r>
              <a:rPr lang="en-US" altLang="zh-CN" dirty="0" smtClean="0">
                <a:latin typeface="宋体" pitchFamily="2" charset="-122"/>
                <a:ea typeface="楷体_GB2312" pitchFamily="49" charset="-122"/>
              </a:rPr>
              <a:t>(4)</a:t>
            </a:r>
            <a:r>
              <a:rPr lang="zh-CN" altLang="en-US" dirty="0" smtClean="0">
                <a:latin typeface="宋体" pitchFamily="2" charset="-122"/>
                <a:ea typeface="楷体_GB2312" pitchFamily="49" charset="-122"/>
              </a:rPr>
              <a:t>如果</a:t>
            </a:r>
            <a:r>
              <a:rPr lang="en-US" altLang="zh-CN" dirty="0" smtClean="0">
                <a:latin typeface="宋体" pitchFamily="2" charset="-122"/>
                <a:ea typeface="楷体_GB2312" pitchFamily="49" charset="-122"/>
              </a:rPr>
              <a:t>g(N)=O(f(N))，</a:t>
            </a:r>
            <a:r>
              <a:rPr lang="zh-CN" altLang="en-US" dirty="0" smtClean="0">
                <a:latin typeface="宋体" pitchFamily="2" charset="-122"/>
                <a:ea typeface="楷体_GB2312" pitchFamily="49" charset="-122"/>
              </a:rPr>
              <a:t>则</a:t>
            </a:r>
            <a:r>
              <a:rPr lang="en-US" altLang="zh-CN" dirty="0" smtClean="0">
                <a:latin typeface="宋体" pitchFamily="2" charset="-122"/>
                <a:ea typeface="楷体_GB2312" pitchFamily="49" charset="-122"/>
              </a:rPr>
              <a:t>O(f)+O(g)=O(f)；</a:t>
            </a:r>
          </a:p>
          <a:p>
            <a:pPr marL="547687" lvl="2" indent="-273050">
              <a:spcBef>
                <a:spcPts val="575"/>
              </a:spcBef>
              <a:buFont typeface="Wingdings" pitchFamily="2" charset="2"/>
              <a:buChar char="l"/>
            </a:pPr>
            <a:r>
              <a:rPr lang="zh-CN" altLang="en-US" sz="2800" dirty="0" smtClean="0">
                <a:latin typeface="宋体" pitchFamily="2" charset="-122"/>
                <a:ea typeface="楷体_GB2312" pitchFamily="49" charset="-122"/>
              </a:rPr>
              <a:t>例：</a:t>
            </a:r>
            <a:r>
              <a:rPr lang="en-US" altLang="zh-CN" sz="2800" dirty="0" smtClean="0">
                <a:latin typeface="宋体" pitchFamily="2" charset="-122"/>
                <a:ea typeface="楷体_GB2312" pitchFamily="49" charset="-122"/>
              </a:rPr>
              <a:t>2n+1=O(n)</a:t>
            </a:r>
            <a:r>
              <a:rPr lang="zh-CN" altLang="en-US" sz="2800" dirty="0" smtClean="0">
                <a:latin typeface="宋体" pitchFamily="2" charset="-122"/>
                <a:ea typeface="楷体_GB2312" pitchFamily="49" charset="-122"/>
              </a:rPr>
              <a:t>，则</a:t>
            </a:r>
            <a:r>
              <a:rPr lang="en-US" altLang="zh-CN" sz="2800" dirty="0" smtClean="0">
                <a:latin typeface="宋体" pitchFamily="2" charset="-122"/>
                <a:ea typeface="楷体_GB2312" pitchFamily="49" charset="-122"/>
              </a:rPr>
              <a:t>O(n)+O(2n+1)</a:t>
            </a:r>
          </a:p>
          <a:p>
            <a:pPr marL="547687" lvl="2" indent="-273050">
              <a:spcBef>
                <a:spcPts val="575"/>
              </a:spcBef>
              <a:buFont typeface="Wingdings" pitchFamily="2" charset="2"/>
              <a:buChar char="l"/>
            </a:pPr>
            <a:r>
              <a:rPr lang="en-US" altLang="zh-CN" sz="2800" dirty="0" smtClean="0">
                <a:latin typeface="宋体" pitchFamily="2" charset="-122"/>
                <a:ea typeface="楷体_GB2312" pitchFamily="49" charset="-122"/>
              </a:rPr>
              <a:t>                       =O(n+2n+1)</a:t>
            </a:r>
          </a:p>
          <a:p>
            <a:r>
              <a:rPr lang="zh-CN" altLang="en-US" dirty="0" smtClean="0">
                <a:latin typeface="宋体" pitchFamily="2" charset="-122"/>
                <a:ea typeface="楷体_GB2312" pitchFamily="49" charset="-122"/>
              </a:rPr>
              <a:t> (5)</a:t>
            </a:r>
            <a:r>
              <a:rPr lang="en-US" altLang="zh-CN" dirty="0" smtClean="0">
                <a:latin typeface="宋体" pitchFamily="2" charset="-122"/>
                <a:ea typeface="楷体_GB2312" pitchFamily="49" charset="-122"/>
              </a:rPr>
              <a:t>O(</a:t>
            </a:r>
            <a:r>
              <a:rPr lang="en-US" altLang="zh-CN" dirty="0" err="1" smtClean="0">
                <a:latin typeface="宋体" pitchFamily="2" charset="-122"/>
                <a:ea typeface="楷体_GB2312" pitchFamily="49" charset="-122"/>
              </a:rPr>
              <a:t>Cf</a:t>
            </a:r>
            <a:r>
              <a:rPr lang="en-US" altLang="zh-CN" dirty="0" smtClean="0">
                <a:latin typeface="宋体" pitchFamily="2" charset="-122"/>
                <a:ea typeface="楷体_GB2312" pitchFamily="49" charset="-122"/>
              </a:rPr>
              <a:t>(N))=O(f(N))，</a:t>
            </a:r>
            <a:r>
              <a:rPr lang="zh-CN" altLang="en-US" dirty="0" smtClean="0">
                <a:latin typeface="宋体" pitchFamily="2" charset="-122"/>
                <a:ea typeface="楷体_GB2312" pitchFamily="49" charset="-122"/>
              </a:rPr>
              <a:t>其中</a:t>
            </a:r>
            <a:r>
              <a:rPr lang="en-US" altLang="zh-CN" dirty="0" smtClean="0">
                <a:latin typeface="宋体" pitchFamily="2" charset="-122"/>
                <a:ea typeface="楷体_GB2312" pitchFamily="49" charset="-122"/>
              </a:rPr>
              <a:t>C</a:t>
            </a:r>
            <a:r>
              <a:rPr lang="zh-CN" altLang="en-US" dirty="0" smtClean="0">
                <a:latin typeface="宋体" pitchFamily="2" charset="-122"/>
                <a:ea typeface="楷体_GB2312" pitchFamily="49" charset="-122"/>
              </a:rPr>
              <a:t>是一个正的常数；</a:t>
            </a:r>
            <a:endParaRPr lang="en-US" altLang="zh-CN" dirty="0" smtClean="0">
              <a:latin typeface="宋体" pitchFamily="2" charset="-122"/>
              <a:ea typeface="楷体_GB2312" pitchFamily="49" charset="-122"/>
            </a:endParaRPr>
          </a:p>
          <a:p>
            <a:pPr lvl="1"/>
            <a:r>
              <a:rPr lang="zh-CN" altLang="en-US" dirty="0" smtClean="0">
                <a:latin typeface="宋体" pitchFamily="2" charset="-122"/>
                <a:ea typeface="楷体_GB2312" pitchFamily="49" charset="-122"/>
              </a:rPr>
              <a:t>例：</a:t>
            </a:r>
            <a:r>
              <a:rPr lang="en-US" altLang="zh-CN" dirty="0" smtClean="0">
                <a:latin typeface="宋体" pitchFamily="2" charset="-122"/>
                <a:ea typeface="楷体_GB2312" pitchFamily="49" charset="-122"/>
              </a:rPr>
              <a:t>O(2n)</a:t>
            </a:r>
          </a:p>
          <a:p>
            <a:pPr lvl="1">
              <a:buNone/>
            </a:pPr>
            <a:r>
              <a:rPr lang="en-US" altLang="zh-CN" dirty="0" smtClean="0">
                <a:latin typeface="宋体" pitchFamily="2" charset="-122"/>
                <a:ea typeface="楷体_GB2312" pitchFamily="49" charset="-122"/>
              </a:rPr>
              <a:t>          =O(n)</a:t>
            </a:r>
            <a:endParaRPr lang="zh-CN" altLang="en-US" dirty="0" smtClean="0">
              <a:latin typeface="宋体" pitchFamily="2" charset="-122"/>
              <a:ea typeface="楷体_GB2312" pitchFamily="49" charset="-122"/>
            </a:endParaRPr>
          </a:p>
          <a:p>
            <a:r>
              <a:rPr lang="zh-CN" altLang="en-US" dirty="0" smtClean="0">
                <a:latin typeface="宋体" pitchFamily="2" charset="-122"/>
                <a:ea typeface="楷体_GB2312" pitchFamily="49" charset="-122"/>
              </a:rPr>
              <a:t> (6)</a:t>
            </a:r>
            <a:r>
              <a:rPr lang="en-US" altLang="zh-CN" dirty="0" smtClean="0">
                <a:latin typeface="宋体" pitchFamily="2" charset="-122"/>
                <a:ea typeface="楷体_GB2312" pitchFamily="49" charset="-122"/>
              </a:rPr>
              <a:t>f=O(f)。</a:t>
            </a:r>
            <a:r>
              <a:rPr lang="en-US" altLang="zh-CN" dirty="0" smtClean="0">
                <a:latin typeface="楷体_GB2312" pitchFamily="49" charset="-122"/>
                <a:ea typeface="楷体_GB2312" pitchFamily="49" charset="-122"/>
              </a:rPr>
              <a:t> </a:t>
            </a:r>
          </a:p>
          <a:p>
            <a:pPr lvl="1"/>
            <a:r>
              <a:rPr lang="en-US" altLang="zh-CN" dirty="0" smtClean="0">
                <a:latin typeface="宋体" pitchFamily="2" charset="-122"/>
                <a:ea typeface="楷体_GB2312" pitchFamily="49" charset="-122"/>
              </a:rPr>
              <a:t>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=O(n</a:t>
            </a:r>
            <a:r>
              <a:rPr lang="en-US" altLang="zh-CN" baseline="30000" dirty="0" smtClean="0">
                <a:latin typeface="宋体" pitchFamily="2" charset="-122"/>
                <a:ea typeface="楷体_GB2312" pitchFamily="49" charset="-122"/>
              </a:rPr>
              <a:t>2</a:t>
            </a:r>
            <a:r>
              <a:rPr lang="en-US" altLang="zh-CN" dirty="0" smtClean="0">
                <a:latin typeface="宋体" pitchFamily="2" charset="-122"/>
                <a:ea typeface="楷体_GB2312" pitchFamily="49" charset="-122"/>
              </a:rPr>
              <a:t>)</a:t>
            </a:r>
          </a:p>
          <a:p>
            <a:pPr lvl="1"/>
            <a:r>
              <a:rPr lang="en-US" altLang="zh-CN" dirty="0" smtClean="0">
                <a:latin typeface="宋体" pitchFamily="2" charset="-122"/>
                <a:ea typeface="楷体_GB2312" pitchFamily="49" charset="-122"/>
              </a:rPr>
              <a:t>2n+1= O(2n+1)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复杂性分析小结</a:t>
            </a:r>
            <a:endParaRPr lang="zh-CN" altLang="en-US" dirty="0"/>
          </a:p>
        </p:txBody>
      </p:sp>
      <p:sp>
        <p:nvSpPr>
          <p:cNvPr id="3" name="内容占位符 2"/>
          <p:cNvSpPr>
            <a:spLocks noGrp="1"/>
          </p:cNvSpPr>
          <p:nvPr>
            <p:ph sz="quarter" idx="1"/>
          </p:nvPr>
        </p:nvSpPr>
        <p:spPr/>
        <p:txBody>
          <a:bodyPr/>
          <a:lstStyle/>
          <a:p>
            <a:r>
              <a:rPr lang="zh-CN" altLang="en-US" dirty="0" smtClean="0"/>
              <a:t>三种复杂性函数，最常用的是最坏情况下的复杂性函数</a:t>
            </a:r>
            <a:endParaRPr lang="en-US" altLang="zh-CN" dirty="0" smtClean="0"/>
          </a:p>
          <a:p>
            <a:r>
              <a:rPr lang="zh-CN" altLang="en-US" dirty="0" smtClean="0"/>
              <a:t>渐进复杂性，略去低阶项，简化分析</a:t>
            </a:r>
            <a:endParaRPr lang="en-US" altLang="zh-CN" dirty="0" smtClean="0"/>
          </a:p>
          <a:p>
            <a:r>
              <a:rPr lang="en-US" altLang="zh-CN" dirty="0" smtClean="0"/>
              <a:t>3</a:t>
            </a:r>
            <a:r>
              <a:rPr lang="zh-CN" altLang="en-US" dirty="0" smtClean="0"/>
              <a:t>种渐进分析符号，最常用的是</a:t>
            </a:r>
            <a:r>
              <a:rPr lang="en-US" altLang="zh-CN" dirty="0" smtClean="0"/>
              <a:t>O</a:t>
            </a:r>
            <a:r>
              <a:rPr lang="zh-CN" altLang="en-US" dirty="0" smtClean="0"/>
              <a:t>符号</a:t>
            </a:r>
            <a:endParaRPr lang="en-US" altLang="zh-CN" dirty="0" smtClean="0"/>
          </a:p>
          <a:p>
            <a:pPr lvl="1"/>
            <a:r>
              <a:rPr lang="zh-CN" altLang="en-US" dirty="0" smtClean="0"/>
              <a:t>表示最坏情况下的渐进复杂性。</a:t>
            </a:r>
            <a:endParaRPr lang="en-US" altLang="zh-CN" dirty="0" smtClean="0"/>
          </a:p>
          <a:p>
            <a:r>
              <a:rPr lang="zh-CN" altLang="en-US" dirty="0" smtClean="0"/>
              <a:t>渐进阶越高，复杂性越高</a:t>
            </a:r>
            <a:endParaRPr lang="en-US" altLang="zh-CN" dirty="0" smtClean="0"/>
          </a:p>
          <a:p>
            <a:r>
              <a:rPr lang="zh-CN" altLang="en-US" dirty="0" smtClean="0"/>
              <a:t>掌握渐进符号的运算规则</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42875"/>
            <a:ext cx="7772400" cy="1143000"/>
          </a:xfrm>
        </p:spPr>
        <p:txBody>
          <a:bodyPr>
            <a:normAutofit/>
          </a:bodyPr>
          <a:lstStyle/>
          <a:p>
            <a:pPr eaLnBrk="1" fontAlgn="auto" hangingPunct="1">
              <a:spcAft>
                <a:spcPts val="0"/>
              </a:spcAft>
              <a:defRPr/>
            </a:pPr>
            <a:r>
              <a:rPr lang="zh-CN" altLang="en-US" dirty="0" smtClean="0">
                <a:cs typeface="+mj-cs"/>
              </a:rPr>
              <a:t>成绩评定</a:t>
            </a:r>
            <a:endParaRPr lang="zh-CN" altLang="en-US" dirty="0">
              <a:cs typeface="+mj-cs"/>
            </a:endParaRPr>
          </a:p>
        </p:txBody>
      </p:sp>
      <p:sp>
        <p:nvSpPr>
          <p:cNvPr id="20483" name="内容占位符 2"/>
          <p:cNvSpPr>
            <a:spLocks noGrp="1"/>
          </p:cNvSpPr>
          <p:nvPr>
            <p:ph sz="quarter" idx="1"/>
          </p:nvPr>
        </p:nvSpPr>
        <p:spPr/>
        <p:txBody>
          <a:bodyPr/>
          <a:lstStyle/>
          <a:p>
            <a:pPr eaLnBrk="1" hangingPunct="1">
              <a:lnSpc>
                <a:spcPct val="150000"/>
              </a:lnSpc>
            </a:pPr>
            <a:r>
              <a:rPr lang="zh-CN" altLang="en-US" dirty="0" smtClean="0"/>
              <a:t>课程类型：必修</a:t>
            </a:r>
            <a:endParaRPr lang="en-US" altLang="zh-CN" dirty="0" smtClean="0"/>
          </a:p>
          <a:p>
            <a:pPr lvl="1" eaLnBrk="1" hangingPunct="1">
              <a:lnSpc>
                <a:spcPct val="150000"/>
              </a:lnSpc>
            </a:pPr>
            <a:r>
              <a:rPr lang="zh-CN" altLang="en-US" dirty="0" smtClean="0"/>
              <a:t>总成绩</a:t>
            </a:r>
            <a:r>
              <a:rPr lang="en-US" altLang="zh-CN" dirty="0" smtClean="0"/>
              <a:t>=</a:t>
            </a:r>
            <a:r>
              <a:rPr lang="zh-CN" altLang="en-US" dirty="0" smtClean="0"/>
              <a:t>平时成绩（</a:t>
            </a:r>
            <a:r>
              <a:rPr lang="en-US" altLang="zh-CN" dirty="0" smtClean="0"/>
              <a:t>40%</a:t>
            </a:r>
            <a:r>
              <a:rPr lang="zh-CN" altLang="en-US" dirty="0" smtClean="0"/>
              <a:t>）</a:t>
            </a:r>
            <a:r>
              <a:rPr lang="en-US" altLang="zh-CN" dirty="0" smtClean="0"/>
              <a:t>+</a:t>
            </a:r>
            <a:r>
              <a:rPr lang="zh-CN" altLang="en-US" dirty="0" smtClean="0"/>
              <a:t>考试成绩（</a:t>
            </a:r>
            <a:r>
              <a:rPr lang="en-US" altLang="zh-CN" dirty="0" smtClean="0"/>
              <a:t>60%</a:t>
            </a:r>
            <a:r>
              <a:rPr lang="zh-CN" altLang="en-US" dirty="0" smtClean="0"/>
              <a:t>）</a:t>
            </a:r>
            <a:endParaRPr lang="en-US" altLang="zh-CN" dirty="0" smtClean="0"/>
          </a:p>
          <a:p>
            <a:pPr eaLnBrk="1" hangingPunct="1">
              <a:lnSpc>
                <a:spcPct val="150000"/>
              </a:lnSpc>
            </a:pPr>
            <a:r>
              <a:rPr lang="zh-CN" altLang="en-US" dirty="0" smtClean="0"/>
              <a:t>平时成绩：</a:t>
            </a:r>
            <a:endParaRPr lang="en-US" altLang="zh-CN" dirty="0" smtClean="0"/>
          </a:p>
          <a:p>
            <a:pPr lvl="1" eaLnBrk="1" hangingPunct="1">
              <a:lnSpc>
                <a:spcPct val="150000"/>
              </a:lnSpc>
            </a:pPr>
            <a:r>
              <a:rPr lang="zh-CN" altLang="en-US" dirty="0" smtClean="0"/>
              <a:t>出勤及课堂</a:t>
            </a:r>
            <a:r>
              <a:rPr lang="zh-CN" altLang="en-US" dirty="0"/>
              <a:t>表现（</a:t>
            </a:r>
            <a:r>
              <a:rPr lang="en-US" altLang="zh-CN" dirty="0" smtClean="0"/>
              <a:t>25%</a:t>
            </a:r>
            <a:r>
              <a:rPr lang="zh-CN" altLang="en-US" dirty="0" smtClean="0"/>
              <a:t>）</a:t>
            </a:r>
            <a:r>
              <a:rPr lang="en-US" altLang="zh-CN" dirty="0" smtClean="0"/>
              <a:t>+</a:t>
            </a:r>
            <a:r>
              <a:rPr lang="zh-CN" altLang="en-US" dirty="0" smtClean="0"/>
              <a:t>作业（</a:t>
            </a:r>
            <a:r>
              <a:rPr lang="en-US" altLang="zh-CN" dirty="0" smtClean="0"/>
              <a:t>25%</a:t>
            </a:r>
            <a:r>
              <a:rPr lang="zh-CN" altLang="en-US" dirty="0" smtClean="0"/>
              <a:t>）</a:t>
            </a:r>
            <a:r>
              <a:rPr lang="en-US" altLang="zh-CN" dirty="0" smtClean="0"/>
              <a:t>+</a:t>
            </a:r>
            <a:r>
              <a:rPr lang="zh-CN" altLang="en-US" dirty="0"/>
              <a:t>实验</a:t>
            </a:r>
            <a:r>
              <a:rPr lang="zh-CN" altLang="en-US" dirty="0" smtClean="0"/>
              <a:t>（</a:t>
            </a:r>
            <a:r>
              <a:rPr lang="en-US" altLang="zh-CN" dirty="0" smtClean="0"/>
              <a:t>50</a:t>
            </a:r>
            <a:r>
              <a:rPr lang="en-US" altLang="zh-CN" dirty="0" smtClean="0"/>
              <a:t>%</a:t>
            </a:r>
            <a:r>
              <a:rPr lang="zh-CN" altLang="en-US" dirty="0" smtClean="0"/>
              <a:t>）</a:t>
            </a:r>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38634123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1563" y="457200"/>
            <a:ext cx="7615237" cy="914400"/>
          </a:xfrm>
        </p:spPr>
        <p:txBody>
          <a:bodyPr>
            <a:normAutofit/>
          </a:bodyPr>
          <a:lstStyle/>
          <a:p>
            <a:pPr eaLnBrk="1" fontAlgn="auto" hangingPunct="1">
              <a:spcAft>
                <a:spcPts val="0"/>
              </a:spcAft>
              <a:defRPr/>
            </a:pPr>
            <a:r>
              <a:rPr lang="zh-CN" altLang="en-US" dirty="0" smtClean="0">
                <a:cs typeface="+mj-cs"/>
              </a:rPr>
              <a:t>练习：</a:t>
            </a:r>
          </a:p>
        </p:txBody>
      </p:sp>
      <p:sp>
        <p:nvSpPr>
          <p:cNvPr id="44035" name="Rectangle 3"/>
          <p:cNvSpPr>
            <a:spLocks noGrp="1" noChangeArrowheads="1"/>
          </p:cNvSpPr>
          <p:nvPr>
            <p:ph sz="quarter" idx="1"/>
          </p:nvPr>
        </p:nvSpPr>
        <p:spPr>
          <a:xfrm>
            <a:off x="228600" y="1447800"/>
            <a:ext cx="8686800" cy="3810000"/>
          </a:xfrm>
        </p:spPr>
        <p:txBody>
          <a:bodyPr/>
          <a:lstStyle/>
          <a:p>
            <a:pPr eaLnBrk="1" hangingPunct="1">
              <a:buFont typeface="Wingdings" pitchFamily="2" charset="2"/>
              <a:buNone/>
            </a:pPr>
            <a:r>
              <a:rPr lang="en-US" altLang="zh-CN" dirty="0" smtClean="0"/>
              <a:t>1</a:t>
            </a:r>
            <a:r>
              <a:rPr lang="zh-CN" altLang="en-US" dirty="0" smtClean="0"/>
              <a:t>、求下列函数的渐近表达式</a:t>
            </a:r>
          </a:p>
          <a:p>
            <a:pPr eaLnBrk="1" hangingPunct="1">
              <a:buFont typeface="Wingdings" pitchFamily="2" charset="2"/>
              <a:buNone/>
            </a:pPr>
            <a:r>
              <a:rPr lang="en-US" altLang="zh-CN" dirty="0" smtClean="0"/>
              <a:t> 3n</a:t>
            </a:r>
            <a:r>
              <a:rPr lang="en-US" altLang="zh-CN" baseline="30000" dirty="0" smtClean="0"/>
              <a:t>2</a:t>
            </a:r>
            <a:r>
              <a:rPr lang="en-US" altLang="zh-CN" dirty="0" smtClean="0"/>
              <a:t>+10n</a:t>
            </a:r>
            <a:r>
              <a:rPr lang="zh-CN" altLang="en-US" dirty="0" smtClean="0"/>
              <a:t>；</a:t>
            </a:r>
            <a:r>
              <a:rPr lang="en-US" altLang="zh-CN" dirty="0" smtClean="0"/>
              <a:t>n</a:t>
            </a:r>
            <a:r>
              <a:rPr lang="en-US" altLang="zh-CN" baseline="30000" dirty="0" smtClean="0"/>
              <a:t>2</a:t>
            </a:r>
            <a:r>
              <a:rPr lang="en-US" altLang="zh-CN" dirty="0" smtClean="0"/>
              <a:t>/10+2</a:t>
            </a:r>
            <a:r>
              <a:rPr lang="en-US" altLang="zh-CN" baseline="30000" dirty="0" smtClean="0"/>
              <a:t>n</a:t>
            </a:r>
            <a:r>
              <a:rPr lang="zh-CN" altLang="en-US" dirty="0" smtClean="0"/>
              <a:t>；</a:t>
            </a:r>
            <a:r>
              <a:rPr lang="en-US" altLang="zh-CN" dirty="0" smtClean="0"/>
              <a:t>21+1/n</a:t>
            </a:r>
            <a:r>
              <a:rPr lang="zh-CN" altLang="en-US" dirty="0" smtClean="0"/>
              <a:t>；</a:t>
            </a:r>
            <a:r>
              <a:rPr lang="en-US" altLang="zh-CN" dirty="0" smtClean="0"/>
              <a:t>logn</a:t>
            </a:r>
            <a:r>
              <a:rPr lang="en-US" altLang="zh-CN" baseline="30000" dirty="0" smtClean="0"/>
              <a:t>3</a:t>
            </a:r>
            <a:r>
              <a:rPr lang="zh-CN" altLang="en-US" dirty="0" smtClean="0"/>
              <a:t>； </a:t>
            </a:r>
            <a:r>
              <a:rPr lang="en-US" altLang="zh-CN" dirty="0" smtClean="0"/>
              <a:t>10log3</a:t>
            </a:r>
            <a:r>
              <a:rPr lang="en-US" altLang="zh-CN" baseline="30000" dirty="0" smtClean="0"/>
              <a:t>n</a:t>
            </a:r>
          </a:p>
          <a:p>
            <a:pPr eaLnBrk="1" hangingPunct="1">
              <a:buFont typeface="Wingdings" pitchFamily="2" charset="2"/>
              <a:buNone/>
            </a:pPr>
            <a:endParaRPr lang="en-US" altLang="zh-CN" baseline="30000" dirty="0" smtClean="0"/>
          </a:p>
          <a:p>
            <a:pPr eaLnBrk="1" hangingPunct="1">
              <a:buFont typeface="Wingdings" pitchFamily="2" charset="2"/>
              <a:buNone/>
            </a:pPr>
            <a:endParaRPr lang="en-US" altLang="zh-CN" baseline="30000" dirty="0" smtClean="0"/>
          </a:p>
          <a:p>
            <a:pPr eaLnBrk="1" hangingPunct="1">
              <a:buFont typeface="Wingdings" pitchFamily="2" charset="2"/>
              <a:buNone/>
            </a:pPr>
            <a:r>
              <a:rPr lang="en-US" altLang="zh-CN" dirty="0" smtClean="0"/>
              <a:t>2</a:t>
            </a:r>
            <a:r>
              <a:rPr lang="zh-CN" altLang="en-US" dirty="0" smtClean="0"/>
              <a:t>、讨论</a:t>
            </a:r>
            <a:r>
              <a:rPr lang="en-US" altLang="zh-CN" dirty="0" smtClean="0"/>
              <a:t>O(1)</a:t>
            </a:r>
            <a:r>
              <a:rPr lang="zh-CN" altLang="en-US" dirty="0" smtClean="0"/>
              <a:t>和</a:t>
            </a:r>
            <a:r>
              <a:rPr lang="en-US" altLang="zh-CN" dirty="0" smtClean="0"/>
              <a:t>O(2)</a:t>
            </a:r>
            <a:r>
              <a:rPr lang="zh-CN" altLang="en-US" dirty="0" smtClean="0"/>
              <a:t>的区别</a:t>
            </a:r>
            <a:endParaRPr lang="en-US" altLang="zh-CN" dirty="0" smtClean="0"/>
          </a:p>
          <a:p>
            <a:pPr eaLnBrk="1" hangingPunct="1">
              <a:buFont typeface="Wingdings" pitchFamily="2" charset="2"/>
              <a:buNone/>
            </a:pPr>
            <a:endParaRPr lang="zh-CN" altLang="en-US" dirty="0" smtClean="0"/>
          </a:p>
          <a:p>
            <a:pPr eaLnBrk="1" hangingPunct="1">
              <a:buFont typeface="Wingdings" pitchFamily="2" charset="2"/>
              <a:buNone/>
            </a:pPr>
            <a:r>
              <a:rPr lang="en-US" altLang="zh-CN" dirty="0" smtClean="0"/>
              <a:t>3</a:t>
            </a:r>
            <a:r>
              <a:rPr lang="zh-CN" altLang="en-US" dirty="0" smtClean="0"/>
              <a:t>、按照渐近阶从低到高的顺序排列以下表达式：</a:t>
            </a:r>
          </a:p>
          <a:p>
            <a:pPr eaLnBrk="1" hangingPunct="1">
              <a:buFont typeface="Wingdings" pitchFamily="2" charset="2"/>
              <a:buNone/>
            </a:pPr>
            <a:r>
              <a:rPr lang="zh-CN" altLang="en-US" dirty="0" smtClean="0"/>
              <a:t>      </a:t>
            </a:r>
            <a:r>
              <a:rPr lang="en-US" altLang="zh-CN" dirty="0" smtClean="0"/>
              <a:t>4n</a:t>
            </a:r>
            <a:r>
              <a:rPr lang="en-US" altLang="zh-CN" baseline="30000" dirty="0" smtClean="0"/>
              <a:t>2</a:t>
            </a:r>
            <a:r>
              <a:rPr lang="zh-CN" altLang="en-US" dirty="0" smtClean="0"/>
              <a:t>；  </a:t>
            </a:r>
            <a:r>
              <a:rPr lang="en-US" altLang="zh-CN" dirty="0" err="1" smtClean="0"/>
              <a:t>logn</a:t>
            </a:r>
            <a:r>
              <a:rPr lang="zh-CN" altLang="en-US" dirty="0" smtClean="0"/>
              <a:t>；  </a:t>
            </a:r>
            <a:r>
              <a:rPr lang="en-US" altLang="zh-CN" dirty="0" smtClean="0"/>
              <a:t>3</a:t>
            </a:r>
            <a:r>
              <a:rPr lang="en-US" altLang="zh-CN" baseline="30000" dirty="0" smtClean="0"/>
              <a:t>n</a:t>
            </a:r>
            <a:r>
              <a:rPr lang="zh-CN" altLang="en-US" dirty="0" smtClean="0"/>
              <a:t>； </a:t>
            </a:r>
            <a:r>
              <a:rPr lang="en-US" altLang="zh-CN" dirty="0" smtClean="0"/>
              <a:t>20n</a:t>
            </a:r>
            <a:r>
              <a:rPr lang="zh-CN" altLang="en-US" dirty="0" smtClean="0"/>
              <a:t>；  </a:t>
            </a:r>
            <a:r>
              <a:rPr lang="en-US" altLang="zh-CN" dirty="0" smtClean="0"/>
              <a:t>2</a:t>
            </a:r>
            <a:r>
              <a:rPr lang="zh-CN" altLang="en-US" dirty="0" smtClean="0"/>
              <a:t>； </a:t>
            </a:r>
            <a:r>
              <a:rPr lang="en-US" altLang="zh-CN" dirty="0" smtClean="0"/>
              <a:t>n</a:t>
            </a:r>
            <a:r>
              <a:rPr lang="en-US" altLang="zh-CN" baseline="30000" dirty="0" smtClean="0"/>
              <a:t>2/3</a:t>
            </a:r>
            <a:r>
              <a:rPr lang="zh-CN" altLang="en-US" dirty="0" smtClean="0"/>
              <a:t>；   </a:t>
            </a:r>
            <a:r>
              <a:rPr lang="en-US" altLang="zh-CN" dirty="0" smtClean="0"/>
              <a:t>n</a:t>
            </a:r>
            <a:r>
              <a:rPr lang="zh-CN" altLang="en-US" dirty="0" smtClean="0"/>
              <a:t>！</a:t>
            </a:r>
          </a:p>
        </p:txBody>
      </p:sp>
      <p:sp>
        <p:nvSpPr>
          <p:cNvPr id="44038" name="矩形 5"/>
          <p:cNvSpPr>
            <a:spLocks noChangeArrowheads="1"/>
          </p:cNvSpPr>
          <p:nvPr/>
        </p:nvSpPr>
        <p:spPr bwMode="auto">
          <a:xfrm>
            <a:off x="332311" y="5350787"/>
            <a:ext cx="8102704" cy="461665"/>
          </a:xfrm>
          <a:prstGeom prst="rect">
            <a:avLst/>
          </a:prstGeom>
          <a:noFill/>
          <a:ln w="9525">
            <a:noFill/>
            <a:miter lim="800000"/>
            <a:headEnd/>
            <a:tailEnd/>
          </a:ln>
        </p:spPr>
        <p:txBody>
          <a:bodyPr wrap="square">
            <a:spAutoFit/>
          </a:bodyPr>
          <a:lstStyle/>
          <a:p>
            <a:r>
              <a:rPr lang="en-US" altLang="zh-CN" sz="2400" dirty="0"/>
              <a:t>AS:      2</a:t>
            </a:r>
            <a:r>
              <a:rPr lang="zh-CN" altLang="en-US" sz="2400" dirty="0"/>
              <a:t>；</a:t>
            </a:r>
            <a:r>
              <a:rPr lang="en-US" altLang="zh-CN" sz="2400" dirty="0"/>
              <a:t> </a:t>
            </a:r>
            <a:r>
              <a:rPr lang="en-US" altLang="zh-CN" sz="2400" dirty="0" err="1"/>
              <a:t>logn</a:t>
            </a:r>
            <a:r>
              <a:rPr lang="zh-CN" altLang="en-US" sz="2400" dirty="0"/>
              <a:t>； </a:t>
            </a:r>
            <a:r>
              <a:rPr lang="en-US" altLang="zh-CN" sz="2400" dirty="0"/>
              <a:t>n</a:t>
            </a:r>
            <a:r>
              <a:rPr lang="en-US" altLang="zh-CN" sz="2400" baseline="30000" dirty="0"/>
              <a:t>2/3</a:t>
            </a:r>
            <a:r>
              <a:rPr lang="zh-CN" altLang="en-US" sz="2400" dirty="0"/>
              <a:t>；</a:t>
            </a:r>
            <a:r>
              <a:rPr lang="en-US" altLang="zh-CN" sz="2400" dirty="0"/>
              <a:t> 20n</a:t>
            </a:r>
            <a:r>
              <a:rPr lang="zh-CN" altLang="en-US" sz="2400" dirty="0"/>
              <a:t>； </a:t>
            </a:r>
            <a:r>
              <a:rPr lang="en-US" altLang="zh-CN" sz="2400" dirty="0"/>
              <a:t>4n</a:t>
            </a:r>
            <a:r>
              <a:rPr lang="en-US" altLang="zh-CN" sz="2400" baseline="30000" dirty="0"/>
              <a:t>2</a:t>
            </a:r>
            <a:r>
              <a:rPr lang="zh-CN" altLang="en-US" sz="2400" dirty="0"/>
              <a:t>；</a:t>
            </a:r>
            <a:r>
              <a:rPr lang="en-US" altLang="zh-CN" sz="2400" dirty="0"/>
              <a:t> 3</a:t>
            </a:r>
            <a:r>
              <a:rPr lang="en-US" altLang="zh-CN" sz="2400" baseline="30000" dirty="0"/>
              <a:t>n</a:t>
            </a:r>
            <a:r>
              <a:rPr lang="zh-CN" altLang="en-US" sz="2400" dirty="0"/>
              <a:t>；  </a:t>
            </a:r>
            <a:r>
              <a:rPr lang="en-US" altLang="zh-CN" sz="2400" dirty="0"/>
              <a:t>n</a:t>
            </a: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left)">
                                      <p:cBhvr>
                                        <p:cTn id="7" dur="3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42875"/>
            <a:ext cx="7772400" cy="1143000"/>
          </a:xfrm>
        </p:spPr>
        <p:txBody>
          <a:bodyPr>
            <a:normAutofit/>
          </a:bodyPr>
          <a:lstStyle/>
          <a:p>
            <a:pPr eaLnBrk="1" fontAlgn="auto" hangingPunct="1">
              <a:spcAft>
                <a:spcPts val="0"/>
              </a:spcAft>
              <a:defRPr/>
            </a:pPr>
            <a:r>
              <a:rPr lang="zh-CN" altLang="en-US" dirty="0" smtClean="0">
                <a:cs typeface="+mj-cs"/>
              </a:rPr>
              <a:t>上机要求</a:t>
            </a:r>
            <a:endParaRPr lang="zh-CN" altLang="en-US" dirty="0">
              <a:cs typeface="+mj-cs"/>
            </a:endParaRPr>
          </a:p>
        </p:txBody>
      </p:sp>
      <p:sp>
        <p:nvSpPr>
          <p:cNvPr id="21507" name="内容占位符 2"/>
          <p:cNvSpPr>
            <a:spLocks noGrp="1"/>
          </p:cNvSpPr>
          <p:nvPr>
            <p:ph sz="quarter" idx="1"/>
          </p:nvPr>
        </p:nvSpPr>
        <p:spPr/>
        <p:txBody>
          <a:bodyPr>
            <a:normAutofit fontScale="92500" lnSpcReduction="20000"/>
          </a:bodyPr>
          <a:lstStyle/>
          <a:p>
            <a:pPr eaLnBrk="1" hangingPunct="1"/>
            <a:r>
              <a:rPr lang="zh-CN" altLang="en-US" dirty="0" smtClean="0"/>
              <a:t>上机课前完成算法设计及算法实现</a:t>
            </a:r>
            <a:endParaRPr lang="en-US" altLang="zh-CN" dirty="0" smtClean="0"/>
          </a:p>
          <a:p>
            <a:pPr eaLnBrk="1" hangingPunct="1"/>
            <a:r>
              <a:rPr lang="zh-CN" altLang="en-US" dirty="0" smtClean="0"/>
              <a:t>上机课中讲解实验内容，提交报告</a:t>
            </a:r>
            <a:endParaRPr lang="en-US" altLang="zh-CN" dirty="0" smtClean="0"/>
          </a:p>
          <a:p>
            <a:pPr eaLnBrk="1" hangingPunct="1"/>
            <a:r>
              <a:rPr lang="zh-CN" altLang="en-US" dirty="0" smtClean="0"/>
              <a:t>未讲解同学上机课后</a:t>
            </a:r>
            <a:r>
              <a:rPr lang="en-US" altLang="zh-CN" dirty="0" smtClean="0"/>
              <a:t>1</a:t>
            </a:r>
            <a:r>
              <a:rPr lang="zh-CN" altLang="en-US" dirty="0" smtClean="0"/>
              <a:t>周内提交实验报告</a:t>
            </a:r>
            <a:endParaRPr lang="en-US" altLang="zh-CN" dirty="0" smtClean="0"/>
          </a:p>
          <a:p>
            <a:pPr eaLnBrk="1" hangingPunct="1"/>
            <a:r>
              <a:rPr lang="zh-CN" altLang="en-US" dirty="0" smtClean="0"/>
              <a:t>报告内容</a:t>
            </a:r>
            <a:r>
              <a:rPr lang="en-US" altLang="zh-CN" dirty="0" smtClean="0">
                <a:solidFill>
                  <a:srgbClr val="FF0000"/>
                </a:solidFill>
              </a:rPr>
              <a:t>(</a:t>
            </a:r>
            <a:r>
              <a:rPr lang="zh-CN" altLang="en-US" dirty="0" smtClean="0">
                <a:solidFill>
                  <a:srgbClr val="FF0000"/>
                </a:solidFill>
              </a:rPr>
              <a:t>包括但不限于</a:t>
            </a:r>
            <a:r>
              <a:rPr lang="en-US" altLang="zh-CN" dirty="0" smtClean="0">
                <a:solidFill>
                  <a:srgbClr val="FF0000"/>
                </a:solidFill>
              </a:rPr>
              <a:t>)</a:t>
            </a:r>
            <a:r>
              <a:rPr lang="zh-CN" altLang="en-US" dirty="0" smtClean="0"/>
              <a:t>：</a:t>
            </a:r>
            <a:endParaRPr lang="en-US" altLang="zh-CN" dirty="0" smtClean="0"/>
          </a:p>
          <a:p>
            <a:pPr lvl="1" eaLnBrk="1" hangingPunct="1"/>
            <a:r>
              <a:rPr lang="zh-CN" altLang="en-US" dirty="0" smtClean="0"/>
              <a:t>题目要求：</a:t>
            </a:r>
            <a:endParaRPr lang="en-US" altLang="zh-CN" dirty="0" smtClean="0"/>
          </a:p>
          <a:p>
            <a:pPr lvl="1" eaLnBrk="1" hangingPunct="1"/>
            <a:r>
              <a:rPr lang="zh-CN" altLang="en-US" dirty="0" smtClean="0"/>
              <a:t>设计思路</a:t>
            </a:r>
            <a:endParaRPr lang="en-US" altLang="zh-CN" dirty="0" smtClean="0"/>
          </a:p>
          <a:p>
            <a:pPr lvl="1" eaLnBrk="1" hangingPunct="1"/>
            <a:r>
              <a:rPr lang="zh-CN" altLang="en-US" dirty="0" smtClean="0"/>
              <a:t>算法描述</a:t>
            </a:r>
            <a:endParaRPr lang="en-US" altLang="zh-CN" dirty="0" smtClean="0"/>
          </a:p>
          <a:p>
            <a:pPr lvl="1" eaLnBrk="1" hangingPunct="1"/>
            <a:r>
              <a:rPr lang="zh-CN" altLang="en-US" dirty="0" smtClean="0"/>
              <a:t>效率分析</a:t>
            </a:r>
            <a:endParaRPr lang="en-US" altLang="zh-CN" dirty="0" smtClean="0"/>
          </a:p>
          <a:p>
            <a:pPr lvl="1" eaLnBrk="1" hangingPunct="1"/>
            <a:r>
              <a:rPr lang="zh-CN" altLang="en-US" dirty="0" smtClean="0"/>
              <a:t>调试成功的代码</a:t>
            </a:r>
            <a:endParaRPr lang="en-US" altLang="zh-CN" dirty="0" smtClean="0"/>
          </a:p>
          <a:p>
            <a:pPr lvl="1" eaLnBrk="1" hangingPunct="1"/>
            <a:r>
              <a:rPr lang="zh-CN" altLang="en-US" dirty="0" smtClean="0"/>
              <a:t>运行结果</a:t>
            </a:r>
            <a:endParaRPr lang="en-US" altLang="zh-CN" dirty="0" smtClean="0"/>
          </a:p>
          <a:p>
            <a:pPr lvl="1" eaLnBrk="1" hangingPunct="1"/>
            <a:r>
              <a:rPr lang="zh-CN" altLang="en-US" dirty="0" smtClean="0">
                <a:solidFill>
                  <a:srgbClr val="FF0000"/>
                </a:solidFill>
              </a:rPr>
              <a:t>心得体会</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A7816A55-0B85-4858-91DE-4456B559ECA4}" type="slidenum">
              <a:rPr lang="zh-CN" altLang="en-US" smtClean="0"/>
              <a:pPr/>
              <a:t>7</a:t>
            </a:fld>
            <a:endParaRPr lang="en-US" altLang="zh-CN" smtClean="0"/>
          </a:p>
        </p:txBody>
      </p:sp>
      <p:sp>
        <p:nvSpPr>
          <p:cNvPr id="10243" name="Rectangle 2"/>
          <p:cNvSpPr>
            <a:spLocks noGrp="1" noChangeArrowheads="1"/>
          </p:cNvSpPr>
          <p:nvPr>
            <p:ph type="title"/>
          </p:nvPr>
        </p:nvSpPr>
        <p:spPr>
          <a:xfrm>
            <a:off x="974725" y="476250"/>
            <a:ext cx="7918450" cy="936625"/>
          </a:xfrm>
        </p:spPr>
        <p:txBody>
          <a:bodyPr/>
          <a:lstStyle/>
          <a:p>
            <a:pPr eaLnBrk="1" hangingPunct="1"/>
            <a:r>
              <a:rPr lang="zh-CN" altLang="en-US" dirty="0" smtClean="0"/>
              <a:t>算法</a:t>
            </a:r>
            <a:r>
              <a:rPr lang="zh-CN" altLang="en-US" dirty="0" smtClean="0"/>
              <a:t>的初步认识</a:t>
            </a:r>
            <a:endParaRPr lang="zh-CN" altLang="en-US" dirty="0" smtClean="0"/>
          </a:p>
        </p:txBody>
      </p:sp>
      <p:grpSp>
        <p:nvGrpSpPr>
          <p:cNvPr id="27" name="组合 26"/>
          <p:cNvGrpSpPr/>
          <p:nvPr/>
        </p:nvGrpSpPr>
        <p:grpSpPr>
          <a:xfrm>
            <a:off x="179388" y="3048000"/>
            <a:ext cx="8964612" cy="547688"/>
            <a:chOff x="179388" y="3048000"/>
            <a:chExt cx="8964612" cy="547688"/>
          </a:xfrm>
        </p:grpSpPr>
        <p:sp>
          <p:nvSpPr>
            <p:cNvPr id="10244" name="Oval 13"/>
            <p:cNvSpPr>
              <a:spLocks noChangeArrowheads="1"/>
            </p:cNvSpPr>
            <p:nvPr/>
          </p:nvSpPr>
          <p:spPr bwMode="auto">
            <a:xfrm>
              <a:off x="179388" y="3048000"/>
              <a:ext cx="1708150" cy="530225"/>
            </a:xfrm>
            <a:prstGeom prst="ellipse">
              <a:avLst/>
            </a:prstGeom>
            <a:noFill/>
            <a:ln w="6350">
              <a:solidFill>
                <a:schemeClr val="tx1"/>
              </a:solidFill>
              <a:round/>
              <a:headEnd/>
              <a:tailEnd/>
            </a:ln>
          </p:spPr>
          <p:txBody>
            <a:bodyPr anchor="ctr">
              <a:spAutoFit/>
            </a:bodyPr>
            <a:lstStyle/>
            <a:p>
              <a:pPr algn="ctr"/>
              <a:r>
                <a:rPr lang="zh-CN" altLang="en-US" sz="2000" b="1" dirty="0">
                  <a:latin typeface="Times New Roman" pitchFamily="18" charset="0"/>
                  <a:ea typeface="仿宋_GB2312"/>
                  <a:cs typeface="仿宋_GB2312"/>
                </a:rPr>
                <a:t>初始状态</a:t>
              </a:r>
            </a:p>
          </p:txBody>
        </p:sp>
        <p:sp>
          <p:nvSpPr>
            <p:cNvPr id="10245" name="Oval 14"/>
            <p:cNvSpPr>
              <a:spLocks noChangeArrowheads="1"/>
            </p:cNvSpPr>
            <p:nvPr/>
          </p:nvSpPr>
          <p:spPr bwMode="auto">
            <a:xfrm>
              <a:off x="2295525" y="3049588"/>
              <a:ext cx="1092200" cy="530225"/>
            </a:xfrm>
            <a:prstGeom prst="ellipse">
              <a:avLst/>
            </a:prstGeom>
            <a:noFill/>
            <a:ln w="6350">
              <a:solidFill>
                <a:schemeClr val="tx1"/>
              </a:solidFill>
              <a:round/>
              <a:headEnd/>
              <a:tailEnd/>
            </a:ln>
          </p:spPr>
          <p:txBody>
            <a:bodyPr wrap="none" anchor="ctr">
              <a:spAutoFit/>
            </a:bodyPr>
            <a:lstStyle/>
            <a:p>
              <a:pPr algn="ctr"/>
              <a:r>
                <a:rPr lang="zh-CN" altLang="en-US" sz="2000" b="1">
                  <a:latin typeface="Times New Roman" pitchFamily="18" charset="0"/>
                  <a:ea typeface="仿宋_GB2312"/>
                  <a:cs typeface="仿宋_GB2312"/>
                </a:rPr>
                <a:t>状态</a:t>
              </a:r>
              <a:r>
                <a:rPr lang="en-US" altLang="zh-CN" sz="2000" b="1">
                  <a:latin typeface="Times New Roman" pitchFamily="18" charset="0"/>
                  <a:ea typeface="仿宋_GB2312"/>
                  <a:cs typeface="仿宋_GB2312"/>
                </a:rPr>
                <a:t>1</a:t>
              </a:r>
            </a:p>
          </p:txBody>
        </p:sp>
        <p:sp>
          <p:nvSpPr>
            <p:cNvPr id="10246" name="Oval 15"/>
            <p:cNvSpPr>
              <a:spLocks noChangeArrowheads="1"/>
            </p:cNvSpPr>
            <p:nvPr/>
          </p:nvSpPr>
          <p:spPr bwMode="auto">
            <a:xfrm>
              <a:off x="3735388" y="3065463"/>
              <a:ext cx="1092200" cy="530225"/>
            </a:xfrm>
            <a:prstGeom prst="ellipse">
              <a:avLst/>
            </a:prstGeom>
            <a:noFill/>
            <a:ln w="6350">
              <a:solidFill>
                <a:schemeClr val="tx1"/>
              </a:solidFill>
              <a:round/>
              <a:headEnd/>
              <a:tailEnd/>
            </a:ln>
          </p:spPr>
          <p:txBody>
            <a:bodyPr wrap="none" anchor="ctr">
              <a:spAutoFit/>
            </a:bodyPr>
            <a:lstStyle/>
            <a:p>
              <a:pPr algn="ctr"/>
              <a:r>
                <a:rPr lang="zh-CN" altLang="en-US" sz="2000" b="1" dirty="0">
                  <a:latin typeface="Times New Roman" pitchFamily="18" charset="0"/>
                  <a:ea typeface="仿宋_GB2312"/>
                  <a:cs typeface="仿宋_GB2312"/>
                </a:rPr>
                <a:t>状态</a:t>
              </a:r>
              <a:r>
                <a:rPr lang="en-US" altLang="zh-CN" sz="2000" b="1" dirty="0">
                  <a:latin typeface="Times New Roman" pitchFamily="18" charset="0"/>
                  <a:ea typeface="仿宋_GB2312"/>
                  <a:cs typeface="仿宋_GB2312"/>
                </a:rPr>
                <a:t>2</a:t>
              </a:r>
            </a:p>
          </p:txBody>
        </p:sp>
        <p:sp>
          <p:nvSpPr>
            <p:cNvPr id="10247" name="Oval 16"/>
            <p:cNvSpPr>
              <a:spLocks noChangeArrowheads="1"/>
            </p:cNvSpPr>
            <p:nvPr/>
          </p:nvSpPr>
          <p:spPr bwMode="auto">
            <a:xfrm>
              <a:off x="5716588" y="3065463"/>
              <a:ext cx="1112837" cy="530225"/>
            </a:xfrm>
            <a:prstGeom prst="ellipse">
              <a:avLst/>
            </a:prstGeom>
            <a:noFill/>
            <a:ln w="6350">
              <a:solidFill>
                <a:schemeClr val="tx1"/>
              </a:solidFill>
              <a:round/>
              <a:headEnd/>
              <a:tailEnd/>
            </a:ln>
          </p:spPr>
          <p:txBody>
            <a:bodyPr wrap="none" anchor="ctr">
              <a:spAutoFit/>
            </a:bodyPr>
            <a:lstStyle/>
            <a:p>
              <a:pPr algn="ctr"/>
              <a:r>
                <a:rPr lang="zh-CN" altLang="en-US" sz="2000" b="1">
                  <a:latin typeface="Times New Roman" pitchFamily="18" charset="0"/>
                  <a:ea typeface="仿宋_GB2312"/>
                  <a:cs typeface="仿宋_GB2312"/>
                </a:rPr>
                <a:t>状态</a:t>
              </a:r>
              <a:r>
                <a:rPr lang="en-US" altLang="zh-CN" sz="2000" b="1">
                  <a:latin typeface="Times New Roman" pitchFamily="18" charset="0"/>
                  <a:ea typeface="仿宋_GB2312"/>
                  <a:cs typeface="仿宋_GB2312"/>
                </a:rPr>
                <a:t>n</a:t>
              </a:r>
            </a:p>
          </p:txBody>
        </p:sp>
        <p:sp>
          <p:nvSpPr>
            <p:cNvPr id="10248" name="Oval 17"/>
            <p:cNvSpPr>
              <a:spLocks noChangeArrowheads="1"/>
            </p:cNvSpPr>
            <p:nvPr/>
          </p:nvSpPr>
          <p:spPr bwMode="auto">
            <a:xfrm>
              <a:off x="7256463" y="3065463"/>
              <a:ext cx="1887537" cy="530225"/>
            </a:xfrm>
            <a:prstGeom prst="ellipse">
              <a:avLst/>
            </a:prstGeom>
            <a:noFill/>
            <a:ln w="6350">
              <a:solidFill>
                <a:schemeClr val="tx1"/>
              </a:solidFill>
              <a:round/>
              <a:headEnd/>
              <a:tailEnd/>
            </a:ln>
          </p:spPr>
          <p:txBody>
            <a:bodyPr anchor="ctr">
              <a:spAutoFit/>
            </a:bodyPr>
            <a:lstStyle/>
            <a:p>
              <a:pPr algn="ctr"/>
              <a:r>
                <a:rPr lang="zh-CN" altLang="en-US" sz="2000" b="1">
                  <a:latin typeface="Times New Roman" pitchFamily="18" charset="0"/>
                  <a:ea typeface="仿宋_GB2312"/>
                  <a:cs typeface="仿宋_GB2312"/>
                </a:rPr>
                <a:t>结果状态</a:t>
              </a:r>
            </a:p>
          </p:txBody>
        </p:sp>
        <p:sp>
          <p:nvSpPr>
            <p:cNvPr id="10249" name="Line 18"/>
            <p:cNvSpPr>
              <a:spLocks noChangeShapeType="1"/>
            </p:cNvSpPr>
            <p:nvPr/>
          </p:nvSpPr>
          <p:spPr bwMode="auto">
            <a:xfrm>
              <a:off x="1908175" y="3284538"/>
              <a:ext cx="431800" cy="0"/>
            </a:xfrm>
            <a:prstGeom prst="line">
              <a:avLst/>
            </a:prstGeom>
            <a:noFill/>
            <a:ln w="6350">
              <a:solidFill>
                <a:schemeClr val="tx1"/>
              </a:solidFill>
              <a:round/>
              <a:headEnd/>
              <a:tailEnd type="stealth" w="lg" len="lg"/>
            </a:ln>
          </p:spPr>
          <p:txBody>
            <a:bodyPr wrap="none" anchor="ctr">
              <a:spAutoFit/>
            </a:bodyPr>
            <a:lstStyle/>
            <a:p>
              <a:endParaRPr lang="zh-CN" altLang="en-US"/>
            </a:p>
          </p:txBody>
        </p:sp>
        <p:sp>
          <p:nvSpPr>
            <p:cNvPr id="10250" name="Line 19"/>
            <p:cNvSpPr>
              <a:spLocks noChangeShapeType="1"/>
            </p:cNvSpPr>
            <p:nvPr/>
          </p:nvSpPr>
          <p:spPr bwMode="auto">
            <a:xfrm>
              <a:off x="3419475" y="3284538"/>
              <a:ext cx="360363" cy="0"/>
            </a:xfrm>
            <a:prstGeom prst="line">
              <a:avLst/>
            </a:prstGeom>
            <a:noFill/>
            <a:ln w="6350">
              <a:solidFill>
                <a:schemeClr val="tx1"/>
              </a:solidFill>
              <a:round/>
              <a:headEnd/>
              <a:tailEnd type="stealth" w="lg" len="lg"/>
            </a:ln>
          </p:spPr>
          <p:txBody>
            <a:bodyPr anchor="ctr">
              <a:spAutoFit/>
            </a:bodyPr>
            <a:lstStyle/>
            <a:p>
              <a:endParaRPr lang="zh-CN" altLang="en-US"/>
            </a:p>
          </p:txBody>
        </p:sp>
        <p:sp>
          <p:nvSpPr>
            <p:cNvPr id="10251" name="Line 20"/>
            <p:cNvSpPr>
              <a:spLocks noChangeShapeType="1"/>
            </p:cNvSpPr>
            <p:nvPr/>
          </p:nvSpPr>
          <p:spPr bwMode="auto">
            <a:xfrm>
              <a:off x="4859338" y="3284538"/>
              <a:ext cx="865187" cy="0"/>
            </a:xfrm>
            <a:prstGeom prst="line">
              <a:avLst/>
            </a:prstGeom>
            <a:noFill/>
            <a:ln w="6350">
              <a:solidFill>
                <a:schemeClr val="tx1"/>
              </a:solidFill>
              <a:prstDash val="dash"/>
              <a:round/>
              <a:headEnd/>
              <a:tailEnd type="stealth" w="lg" len="lg"/>
            </a:ln>
          </p:spPr>
          <p:txBody>
            <a:bodyPr anchor="ctr">
              <a:spAutoFit/>
            </a:bodyPr>
            <a:lstStyle/>
            <a:p>
              <a:endParaRPr lang="zh-CN" altLang="en-US"/>
            </a:p>
          </p:txBody>
        </p:sp>
        <p:sp>
          <p:nvSpPr>
            <p:cNvPr id="10252" name="Line 21"/>
            <p:cNvSpPr>
              <a:spLocks noChangeShapeType="1"/>
            </p:cNvSpPr>
            <p:nvPr/>
          </p:nvSpPr>
          <p:spPr bwMode="auto">
            <a:xfrm>
              <a:off x="6804025" y="3284538"/>
              <a:ext cx="431800" cy="0"/>
            </a:xfrm>
            <a:prstGeom prst="line">
              <a:avLst/>
            </a:prstGeom>
            <a:noFill/>
            <a:ln w="6350">
              <a:solidFill>
                <a:schemeClr val="tx1"/>
              </a:solidFill>
              <a:round/>
              <a:headEnd/>
              <a:tailEnd type="stealth" w="lg" len="lg"/>
            </a:ln>
          </p:spPr>
          <p:txBody>
            <a:bodyPr wrap="none" anchor="ctr">
              <a:spAutoFit/>
            </a:bodyPr>
            <a:lstStyle/>
            <a:p>
              <a:endParaRPr lang="zh-CN" altLang="en-US"/>
            </a:p>
          </p:txBody>
        </p:sp>
      </p:grpSp>
      <p:grpSp>
        <p:nvGrpSpPr>
          <p:cNvPr id="2" name="Group 33"/>
          <p:cNvGrpSpPr>
            <a:grpSpLocks/>
          </p:cNvGrpSpPr>
          <p:nvPr/>
        </p:nvGrpSpPr>
        <p:grpSpPr bwMode="auto">
          <a:xfrm>
            <a:off x="1874838" y="3357563"/>
            <a:ext cx="465137" cy="1366837"/>
            <a:chOff x="1181" y="2115"/>
            <a:chExt cx="293" cy="861"/>
          </a:xfrm>
        </p:grpSpPr>
        <p:sp>
          <p:nvSpPr>
            <p:cNvPr id="10265" name="Text Box 22"/>
            <p:cNvSpPr txBox="1">
              <a:spLocks noChangeArrowheads="1"/>
            </p:cNvSpPr>
            <p:nvPr/>
          </p:nvSpPr>
          <p:spPr bwMode="auto">
            <a:xfrm>
              <a:off x="1181" y="2341"/>
              <a:ext cx="293" cy="635"/>
            </a:xfrm>
            <a:prstGeom prst="rect">
              <a:avLst/>
            </a:prstGeom>
            <a:noFill/>
            <a:ln w="6350">
              <a:solidFill>
                <a:schemeClr val="tx1"/>
              </a:solidFill>
              <a:miter lim="800000"/>
              <a:headEnd/>
              <a:tailEnd/>
            </a:ln>
          </p:spPr>
          <p:txBody>
            <a:bodyPr vert="eaVert">
              <a:spAutoFit/>
            </a:bodyPr>
            <a:lstStyle/>
            <a:p>
              <a:pPr algn="ctr">
                <a:spcBef>
                  <a:spcPct val="50000"/>
                </a:spcBef>
              </a:pPr>
              <a:r>
                <a:rPr lang="en-US" altLang="zh-CN" b="1" dirty="0">
                  <a:latin typeface="Times New Roman" pitchFamily="18" charset="0"/>
                </a:rPr>
                <a:t>Step 1</a:t>
              </a:r>
            </a:p>
          </p:txBody>
        </p:sp>
        <p:sp>
          <p:nvSpPr>
            <p:cNvPr id="10266" name="Line 23"/>
            <p:cNvSpPr>
              <a:spLocks noChangeShapeType="1"/>
            </p:cNvSpPr>
            <p:nvPr/>
          </p:nvSpPr>
          <p:spPr bwMode="auto">
            <a:xfrm flipV="1">
              <a:off x="1292" y="2115"/>
              <a:ext cx="0" cy="226"/>
            </a:xfrm>
            <a:prstGeom prst="line">
              <a:avLst/>
            </a:prstGeom>
            <a:noFill/>
            <a:ln w="6350">
              <a:solidFill>
                <a:schemeClr val="tx1"/>
              </a:solidFill>
              <a:round/>
              <a:headEnd/>
              <a:tailEnd type="stealth" w="lg" len="lg"/>
            </a:ln>
          </p:spPr>
          <p:txBody>
            <a:bodyPr wrap="none" anchor="ctr">
              <a:spAutoFit/>
            </a:bodyPr>
            <a:lstStyle/>
            <a:p>
              <a:endParaRPr lang="zh-CN" altLang="en-US"/>
            </a:p>
          </p:txBody>
        </p:sp>
      </p:grpSp>
      <p:grpSp>
        <p:nvGrpSpPr>
          <p:cNvPr id="3" name="Group 34"/>
          <p:cNvGrpSpPr>
            <a:grpSpLocks/>
          </p:cNvGrpSpPr>
          <p:nvPr/>
        </p:nvGrpSpPr>
        <p:grpSpPr bwMode="auto">
          <a:xfrm>
            <a:off x="3314700" y="3357563"/>
            <a:ext cx="465138" cy="1366837"/>
            <a:chOff x="2088" y="2115"/>
            <a:chExt cx="293" cy="861"/>
          </a:xfrm>
        </p:grpSpPr>
        <p:sp>
          <p:nvSpPr>
            <p:cNvPr id="10263" name="Text Box 24"/>
            <p:cNvSpPr txBox="1">
              <a:spLocks noChangeArrowheads="1"/>
            </p:cNvSpPr>
            <p:nvPr/>
          </p:nvSpPr>
          <p:spPr bwMode="auto">
            <a:xfrm>
              <a:off x="2088" y="2341"/>
              <a:ext cx="293" cy="635"/>
            </a:xfrm>
            <a:prstGeom prst="rect">
              <a:avLst/>
            </a:prstGeom>
            <a:noFill/>
            <a:ln w="6350">
              <a:solidFill>
                <a:schemeClr val="tx1"/>
              </a:solidFill>
              <a:miter lim="800000"/>
              <a:headEnd/>
              <a:tailEnd/>
            </a:ln>
          </p:spPr>
          <p:txBody>
            <a:bodyPr vert="eaVert">
              <a:spAutoFit/>
            </a:bodyPr>
            <a:lstStyle/>
            <a:p>
              <a:pPr algn="ctr">
                <a:spcBef>
                  <a:spcPct val="50000"/>
                </a:spcBef>
              </a:pPr>
              <a:r>
                <a:rPr lang="en-US" altLang="zh-CN" b="1">
                  <a:latin typeface="Times New Roman" pitchFamily="18" charset="0"/>
                </a:rPr>
                <a:t>Step 2</a:t>
              </a:r>
            </a:p>
          </p:txBody>
        </p:sp>
        <p:sp>
          <p:nvSpPr>
            <p:cNvPr id="10264" name="Line 25"/>
            <p:cNvSpPr>
              <a:spLocks noChangeShapeType="1"/>
            </p:cNvSpPr>
            <p:nvPr/>
          </p:nvSpPr>
          <p:spPr bwMode="auto">
            <a:xfrm flipV="1">
              <a:off x="2199" y="2115"/>
              <a:ext cx="0" cy="226"/>
            </a:xfrm>
            <a:prstGeom prst="line">
              <a:avLst/>
            </a:prstGeom>
            <a:noFill/>
            <a:ln w="6350">
              <a:solidFill>
                <a:schemeClr val="tx1"/>
              </a:solidFill>
              <a:round/>
              <a:headEnd/>
              <a:tailEnd type="stealth" w="lg" len="lg"/>
            </a:ln>
          </p:spPr>
          <p:txBody>
            <a:bodyPr wrap="none" anchor="ctr">
              <a:spAutoFit/>
            </a:bodyPr>
            <a:lstStyle/>
            <a:p>
              <a:endParaRPr lang="zh-CN" altLang="en-US"/>
            </a:p>
          </p:txBody>
        </p:sp>
      </p:grpSp>
      <p:grpSp>
        <p:nvGrpSpPr>
          <p:cNvPr id="4" name="Group 35"/>
          <p:cNvGrpSpPr>
            <a:grpSpLocks/>
          </p:cNvGrpSpPr>
          <p:nvPr/>
        </p:nvGrpSpPr>
        <p:grpSpPr bwMode="auto">
          <a:xfrm>
            <a:off x="5292725" y="3357563"/>
            <a:ext cx="465138" cy="1366837"/>
            <a:chOff x="3334" y="2115"/>
            <a:chExt cx="293" cy="861"/>
          </a:xfrm>
        </p:grpSpPr>
        <p:sp>
          <p:nvSpPr>
            <p:cNvPr id="10261" name="Text Box 26"/>
            <p:cNvSpPr txBox="1">
              <a:spLocks noChangeArrowheads="1"/>
            </p:cNvSpPr>
            <p:nvPr/>
          </p:nvSpPr>
          <p:spPr bwMode="auto">
            <a:xfrm>
              <a:off x="3334" y="2341"/>
              <a:ext cx="293" cy="635"/>
            </a:xfrm>
            <a:prstGeom prst="rect">
              <a:avLst/>
            </a:prstGeom>
            <a:noFill/>
            <a:ln w="6350">
              <a:solidFill>
                <a:schemeClr val="tx1"/>
              </a:solidFill>
              <a:miter lim="800000"/>
              <a:headEnd/>
              <a:tailEnd/>
            </a:ln>
          </p:spPr>
          <p:txBody>
            <a:bodyPr vert="eaVert">
              <a:spAutoFit/>
            </a:bodyPr>
            <a:lstStyle/>
            <a:p>
              <a:pPr algn="ctr">
                <a:spcBef>
                  <a:spcPct val="50000"/>
                </a:spcBef>
              </a:pPr>
              <a:r>
                <a:rPr lang="en-US" altLang="zh-CN" b="1">
                  <a:latin typeface="Times New Roman" pitchFamily="18" charset="0"/>
                </a:rPr>
                <a:t>Step n</a:t>
              </a:r>
            </a:p>
          </p:txBody>
        </p:sp>
        <p:sp>
          <p:nvSpPr>
            <p:cNvPr id="10262" name="Line 27"/>
            <p:cNvSpPr>
              <a:spLocks noChangeShapeType="1"/>
            </p:cNvSpPr>
            <p:nvPr/>
          </p:nvSpPr>
          <p:spPr bwMode="auto">
            <a:xfrm flipV="1">
              <a:off x="3445" y="2115"/>
              <a:ext cx="0" cy="226"/>
            </a:xfrm>
            <a:prstGeom prst="line">
              <a:avLst/>
            </a:prstGeom>
            <a:noFill/>
            <a:ln w="6350">
              <a:solidFill>
                <a:schemeClr val="tx1"/>
              </a:solidFill>
              <a:round/>
              <a:headEnd/>
              <a:tailEnd type="stealth" w="lg" len="lg"/>
            </a:ln>
          </p:spPr>
          <p:txBody>
            <a:bodyPr wrap="none" anchor="ctr">
              <a:spAutoFit/>
            </a:bodyPr>
            <a:lstStyle/>
            <a:p>
              <a:endParaRPr lang="zh-CN" altLang="en-US"/>
            </a:p>
          </p:txBody>
        </p:sp>
      </p:grpSp>
      <p:grpSp>
        <p:nvGrpSpPr>
          <p:cNvPr id="5" name="Group 36"/>
          <p:cNvGrpSpPr>
            <a:grpSpLocks/>
          </p:cNvGrpSpPr>
          <p:nvPr/>
        </p:nvGrpSpPr>
        <p:grpSpPr bwMode="auto">
          <a:xfrm>
            <a:off x="6804025" y="3357563"/>
            <a:ext cx="465138" cy="1366837"/>
            <a:chOff x="4286" y="2115"/>
            <a:chExt cx="293" cy="861"/>
          </a:xfrm>
        </p:grpSpPr>
        <p:sp>
          <p:nvSpPr>
            <p:cNvPr id="10259" name="Text Box 28"/>
            <p:cNvSpPr txBox="1">
              <a:spLocks noChangeArrowheads="1"/>
            </p:cNvSpPr>
            <p:nvPr/>
          </p:nvSpPr>
          <p:spPr bwMode="auto">
            <a:xfrm>
              <a:off x="4286" y="2341"/>
              <a:ext cx="293" cy="635"/>
            </a:xfrm>
            <a:prstGeom prst="rect">
              <a:avLst/>
            </a:prstGeom>
            <a:noFill/>
            <a:ln w="6350">
              <a:solidFill>
                <a:schemeClr val="tx1"/>
              </a:solidFill>
              <a:miter lim="800000"/>
              <a:headEnd/>
              <a:tailEnd/>
            </a:ln>
          </p:spPr>
          <p:txBody>
            <a:bodyPr vert="eaVert">
              <a:spAutoFit/>
            </a:bodyPr>
            <a:lstStyle/>
            <a:p>
              <a:pPr algn="ctr">
                <a:spcBef>
                  <a:spcPct val="50000"/>
                </a:spcBef>
              </a:pPr>
              <a:r>
                <a:rPr lang="en-US" altLang="zh-CN" b="1">
                  <a:latin typeface="Times New Roman" pitchFamily="18" charset="0"/>
                </a:rPr>
                <a:t>Step n+1</a:t>
              </a:r>
            </a:p>
          </p:txBody>
        </p:sp>
        <p:sp>
          <p:nvSpPr>
            <p:cNvPr id="10260" name="Line 29"/>
            <p:cNvSpPr>
              <a:spLocks noChangeShapeType="1"/>
            </p:cNvSpPr>
            <p:nvPr/>
          </p:nvSpPr>
          <p:spPr bwMode="auto">
            <a:xfrm flipV="1">
              <a:off x="4397" y="2115"/>
              <a:ext cx="0" cy="226"/>
            </a:xfrm>
            <a:prstGeom prst="line">
              <a:avLst/>
            </a:prstGeom>
            <a:noFill/>
            <a:ln w="6350">
              <a:solidFill>
                <a:schemeClr val="tx1"/>
              </a:solidFill>
              <a:round/>
              <a:headEnd/>
              <a:tailEnd type="stealth" w="lg" len="lg"/>
            </a:ln>
          </p:spPr>
          <p:txBody>
            <a:bodyPr wrap="none" anchor="ctr">
              <a:spAutoFit/>
            </a:bodyPr>
            <a:lstStyle/>
            <a:p>
              <a:endParaRPr lang="zh-CN" altLang="en-US"/>
            </a:p>
          </p:txBody>
        </p:sp>
      </p:grpSp>
      <p:sp>
        <p:nvSpPr>
          <p:cNvPr id="406558" name="AutoShape 30"/>
          <p:cNvSpPr>
            <a:spLocks/>
          </p:cNvSpPr>
          <p:nvPr/>
        </p:nvSpPr>
        <p:spPr bwMode="auto">
          <a:xfrm rot="-5400000">
            <a:off x="4283869" y="2636044"/>
            <a:ext cx="576262" cy="5041900"/>
          </a:xfrm>
          <a:prstGeom prst="leftBrace">
            <a:avLst>
              <a:gd name="adj1" fmla="val 72911"/>
              <a:gd name="adj2" fmla="val 50000"/>
            </a:avLst>
          </a:prstGeom>
          <a:noFill/>
          <a:ln w="6350">
            <a:solidFill>
              <a:schemeClr val="tx1"/>
            </a:solidFill>
            <a:round/>
            <a:headEnd/>
            <a:tailEnd/>
          </a:ln>
        </p:spPr>
        <p:txBody>
          <a:bodyPr anchor="ctr">
            <a:spAutoFit/>
          </a:bodyPr>
          <a:lstStyle/>
          <a:p>
            <a:endParaRPr lang="zh-CN" altLang="en-US"/>
          </a:p>
        </p:txBody>
      </p:sp>
      <p:sp>
        <p:nvSpPr>
          <p:cNvPr id="406560" name="Text Box 32"/>
          <p:cNvSpPr txBox="1">
            <a:spLocks noChangeArrowheads="1"/>
          </p:cNvSpPr>
          <p:nvPr/>
        </p:nvSpPr>
        <p:spPr bwMode="auto">
          <a:xfrm>
            <a:off x="4211638" y="5445125"/>
            <a:ext cx="936625" cy="519113"/>
          </a:xfrm>
          <a:prstGeom prst="rect">
            <a:avLst/>
          </a:prstGeom>
          <a:noFill/>
          <a:ln w="6350">
            <a:noFill/>
            <a:miter lim="800000"/>
            <a:headEnd/>
            <a:tailEnd/>
          </a:ln>
        </p:spPr>
        <p:txBody>
          <a:bodyPr>
            <a:spAutoFit/>
          </a:bodyPr>
          <a:lstStyle/>
          <a:p>
            <a:pPr>
              <a:spcBef>
                <a:spcPct val="50000"/>
              </a:spcBef>
            </a:pPr>
            <a:r>
              <a:rPr lang="zh-CN" altLang="en-US" sz="2800" b="1">
                <a:solidFill>
                  <a:schemeClr val="tx2"/>
                </a:solidFill>
                <a:ea typeface="仿宋_GB2312"/>
                <a:cs typeface="仿宋_GB2312"/>
              </a:rPr>
              <a:t>算法</a:t>
            </a:r>
          </a:p>
        </p:txBody>
      </p:sp>
      <p:sp>
        <p:nvSpPr>
          <p:cNvPr id="28" name="矩形 27"/>
          <p:cNvSpPr/>
          <p:nvPr/>
        </p:nvSpPr>
        <p:spPr>
          <a:xfrm>
            <a:off x="428596" y="1643050"/>
            <a:ext cx="7715304" cy="830997"/>
          </a:xfrm>
          <a:prstGeom prst="rect">
            <a:avLst/>
          </a:prstGeom>
        </p:spPr>
        <p:txBody>
          <a:bodyPr wrap="square">
            <a:spAutoFit/>
          </a:bodyPr>
          <a:lstStyle/>
          <a:p>
            <a:pPr>
              <a:buClr>
                <a:srgbClr val="C00000"/>
              </a:buClr>
              <a:buFont typeface="Wingdings" pitchFamily="2" charset="2"/>
              <a:buChar char="p"/>
            </a:pPr>
            <a:r>
              <a:rPr lang="zh-CN" altLang="en-US" sz="2400" dirty="0" smtClean="0"/>
              <a:t>算法的定义</a:t>
            </a:r>
            <a:endParaRPr lang="en-US" altLang="zh-CN" sz="2400" dirty="0" smtClean="0"/>
          </a:p>
          <a:p>
            <a:pPr lvl="1">
              <a:buClr>
                <a:srgbClr val="C00000"/>
              </a:buClr>
              <a:buFont typeface="Wingdings" pitchFamily="2" charset="2"/>
              <a:buChar char="p"/>
            </a:pPr>
            <a:r>
              <a:rPr lang="zh-CN" altLang="en-US" sz="2400" dirty="0" smtClean="0"/>
              <a:t>算法是指完成一个任务所需要的具体步骤和方法。</a:t>
            </a:r>
            <a:endParaRPr lang="zh-CN" altLang="en-US" sz="24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nodeType="withGroup">
                            <p:stCondLst>
                              <p:cond delay="1000"/>
                            </p:stCondLst>
                            <p:childTnLst>
                              <p:par>
                                <p:cTn id="18" presetID="2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par>
                          <p:cTn id="21" fill="hold" nodeType="withGroup">
                            <p:stCondLst>
                              <p:cond delay="1500"/>
                            </p:stCondLst>
                            <p:childTnLst>
                              <p:par>
                                <p:cTn id="22" presetID="2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nodeType="withGroup">
                            <p:stCondLst>
                              <p:cond delay="2000"/>
                            </p:stCondLst>
                            <p:childTnLst>
                              <p:par>
                                <p:cTn id="26" presetID="22" presetClass="entr" presetSubtype="4"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06558"/>
                                        </p:tgtEl>
                                        <p:attrNameLst>
                                          <p:attrName>style.visibility</p:attrName>
                                        </p:attrNameLst>
                                      </p:cBhvr>
                                      <p:to>
                                        <p:strVal val="visible"/>
                                      </p:to>
                                    </p:set>
                                    <p:anim calcmode="lin" valueType="num">
                                      <p:cBhvr>
                                        <p:cTn id="33" dur="500" fill="hold"/>
                                        <p:tgtEl>
                                          <p:spTgt spid="406558"/>
                                        </p:tgtEl>
                                        <p:attrNameLst>
                                          <p:attrName>ppt_w</p:attrName>
                                        </p:attrNameLst>
                                      </p:cBhvr>
                                      <p:tavLst>
                                        <p:tav tm="0">
                                          <p:val>
                                            <p:fltVal val="0"/>
                                          </p:val>
                                        </p:tav>
                                        <p:tav tm="100000">
                                          <p:val>
                                            <p:strVal val="#ppt_w"/>
                                          </p:val>
                                        </p:tav>
                                      </p:tavLst>
                                    </p:anim>
                                    <p:anim calcmode="lin" valueType="num">
                                      <p:cBhvr>
                                        <p:cTn id="34" dur="500" fill="hold"/>
                                        <p:tgtEl>
                                          <p:spTgt spid="406558"/>
                                        </p:tgtEl>
                                        <p:attrNameLst>
                                          <p:attrName>ppt_h</p:attrName>
                                        </p:attrNameLst>
                                      </p:cBhvr>
                                      <p:tavLst>
                                        <p:tav tm="0">
                                          <p:val>
                                            <p:fltVal val="0"/>
                                          </p:val>
                                        </p:tav>
                                        <p:tav tm="100000">
                                          <p:val>
                                            <p:strVal val="#ppt_h"/>
                                          </p:val>
                                        </p:tav>
                                      </p:tavLst>
                                    </p:anim>
                                    <p:animEffect transition="in" filter="fade">
                                      <p:cBhvr>
                                        <p:cTn id="35" dur="500"/>
                                        <p:tgtEl>
                                          <p:spTgt spid="406558"/>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406560"/>
                                        </p:tgtEl>
                                        <p:attrNameLst>
                                          <p:attrName>style.visibility</p:attrName>
                                        </p:attrNameLst>
                                      </p:cBhvr>
                                      <p:to>
                                        <p:strVal val="visible"/>
                                      </p:to>
                                    </p:set>
                                    <p:anim calcmode="lin" valueType="num">
                                      <p:cBhvr>
                                        <p:cTn id="38" dur="500" fill="hold"/>
                                        <p:tgtEl>
                                          <p:spTgt spid="406560"/>
                                        </p:tgtEl>
                                        <p:attrNameLst>
                                          <p:attrName>ppt_w</p:attrName>
                                        </p:attrNameLst>
                                      </p:cBhvr>
                                      <p:tavLst>
                                        <p:tav tm="0">
                                          <p:val>
                                            <p:fltVal val="0"/>
                                          </p:val>
                                        </p:tav>
                                        <p:tav tm="100000">
                                          <p:val>
                                            <p:strVal val="#ppt_w"/>
                                          </p:val>
                                        </p:tav>
                                      </p:tavLst>
                                    </p:anim>
                                    <p:anim calcmode="lin" valueType="num">
                                      <p:cBhvr>
                                        <p:cTn id="39" dur="500" fill="hold"/>
                                        <p:tgtEl>
                                          <p:spTgt spid="406560"/>
                                        </p:tgtEl>
                                        <p:attrNameLst>
                                          <p:attrName>ppt_h</p:attrName>
                                        </p:attrNameLst>
                                      </p:cBhvr>
                                      <p:tavLst>
                                        <p:tav tm="0">
                                          <p:val>
                                            <p:fltVal val="0"/>
                                          </p:val>
                                        </p:tav>
                                        <p:tav tm="100000">
                                          <p:val>
                                            <p:strVal val="#ppt_h"/>
                                          </p:val>
                                        </p:tav>
                                      </p:tavLst>
                                    </p:anim>
                                    <p:animEffect transition="in" filter="fade">
                                      <p:cBhvr>
                                        <p:cTn id="40" dur="500"/>
                                        <p:tgtEl>
                                          <p:spTgt spid="406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8" grpId="0" animBg="1"/>
      <p:bldP spid="406560"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702EED41-4808-4F25-8F36-57F110805740}" type="slidenum">
              <a:rPr lang="zh-CN" altLang="en-US" smtClean="0"/>
              <a:pPr/>
              <a:t>8</a:t>
            </a:fld>
            <a:endParaRPr lang="en-US" altLang="zh-CN" smtClean="0"/>
          </a:p>
        </p:txBody>
      </p:sp>
      <p:sp>
        <p:nvSpPr>
          <p:cNvPr id="11267" name="Rectangle 2"/>
          <p:cNvSpPr>
            <a:spLocks noGrp="1" noChangeArrowheads="1"/>
          </p:cNvSpPr>
          <p:nvPr>
            <p:ph type="title"/>
          </p:nvPr>
        </p:nvSpPr>
        <p:spPr>
          <a:xfrm>
            <a:off x="974725" y="476250"/>
            <a:ext cx="7918450" cy="936625"/>
          </a:xfrm>
        </p:spPr>
        <p:txBody>
          <a:bodyPr/>
          <a:lstStyle/>
          <a:p>
            <a:pPr eaLnBrk="1" hangingPunct="1"/>
            <a:r>
              <a:rPr lang="zh-CN" altLang="en-US" dirty="0" smtClean="0"/>
              <a:t>算法的地位和作用</a:t>
            </a:r>
          </a:p>
        </p:txBody>
      </p:sp>
      <p:sp>
        <p:nvSpPr>
          <p:cNvPr id="11268" name="Rectangle 4"/>
          <p:cNvSpPr>
            <a:spLocks noChangeArrowheads="1"/>
          </p:cNvSpPr>
          <p:nvPr/>
        </p:nvSpPr>
        <p:spPr bwMode="auto">
          <a:xfrm>
            <a:off x="1187450" y="5734050"/>
            <a:ext cx="1908175" cy="525463"/>
          </a:xfrm>
          <a:prstGeom prst="rect">
            <a:avLst/>
          </a:prstGeom>
          <a:solidFill>
            <a:srgbClr val="66FFFF"/>
          </a:solidFill>
          <a:ln w="6350">
            <a:solidFill>
              <a:schemeClr val="tx1"/>
            </a:solidFill>
            <a:miter lim="800000"/>
            <a:headEnd/>
            <a:tailEnd/>
          </a:ln>
        </p:spPr>
        <p:txBody>
          <a:bodyPr anchor="ctr">
            <a:spAutoFit/>
          </a:bodyPr>
          <a:lstStyle/>
          <a:p>
            <a:pPr algn="ctr"/>
            <a:r>
              <a:rPr lang="zh-CN" altLang="en-US" sz="2800" b="1" dirty="0">
                <a:ea typeface="仿宋_GB2312"/>
                <a:cs typeface="仿宋_GB2312"/>
              </a:rPr>
              <a:t>实际问题</a:t>
            </a:r>
          </a:p>
        </p:txBody>
      </p:sp>
      <p:sp>
        <p:nvSpPr>
          <p:cNvPr id="11269" name="Rectangle 5"/>
          <p:cNvSpPr>
            <a:spLocks noChangeArrowheads="1"/>
          </p:cNvSpPr>
          <p:nvPr/>
        </p:nvSpPr>
        <p:spPr bwMode="auto">
          <a:xfrm>
            <a:off x="2432050" y="4838700"/>
            <a:ext cx="1852613" cy="525463"/>
          </a:xfrm>
          <a:prstGeom prst="rect">
            <a:avLst/>
          </a:prstGeom>
          <a:solidFill>
            <a:srgbClr val="66FFFF"/>
          </a:solidFill>
          <a:ln w="6350">
            <a:solidFill>
              <a:schemeClr val="tx1"/>
            </a:solidFill>
            <a:miter lim="800000"/>
            <a:headEnd/>
            <a:tailEnd/>
          </a:ln>
        </p:spPr>
        <p:txBody>
          <a:bodyPr anchor="ctr">
            <a:spAutoFit/>
          </a:bodyPr>
          <a:lstStyle/>
          <a:p>
            <a:pPr algn="ctr"/>
            <a:r>
              <a:rPr lang="zh-CN" altLang="en-US" sz="2800" b="1">
                <a:ea typeface="仿宋_GB2312"/>
                <a:cs typeface="仿宋_GB2312"/>
              </a:rPr>
              <a:t>数学问题</a:t>
            </a:r>
          </a:p>
        </p:txBody>
      </p:sp>
      <p:sp>
        <p:nvSpPr>
          <p:cNvPr id="11270" name="Rectangle 6"/>
          <p:cNvSpPr>
            <a:spLocks noChangeArrowheads="1"/>
          </p:cNvSpPr>
          <p:nvPr/>
        </p:nvSpPr>
        <p:spPr bwMode="auto">
          <a:xfrm>
            <a:off x="3059113" y="3943350"/>
            <a:ext cx="1784350" cy="525463"/>
          </a:xfrm>
          <a:prstGeom prst="rect">
            <a:avLst/>
          </a:prstGeom>
          <a:solidFill>
            <a:srgbClr val="66FFFF"/>
          </a:solidFill>
          <a:ln w="6350">
            <a:solidFill>
              <a:schemeClr val="tx1"/>
            </a:solidFill>
            <a:miter lim="800000"/>
            <a:headEnd/>
            <a:tailEnd/>
          </a:ln>
        </p:spPr>
        <p:txBody>
          <a:bodyPr anchor="ctr">
            <a:spAutoFit/>
          </a:bodyPr>
          <a:lstStyle/>
          <a:p>
            <a:pPr algn="ctr"/>
            <a:r>
              <a:rPr lang="zh-CN" altLang="en-US" sz="2800" b="1">
                <a:ea typeface="仿宋_GB2312"/>
                <a:cs typeface="仿宋_GB2312"/>
              </a:rPr>
              <a:t>数据模型</a:t>
            </a:r>
          </a:p>
        </p:txBody>
      </p:sp>
      <p:sp>
        <p:nvSpPr>
          <p:cNvPr id="11271" name="AutoShape 7"/>
          <p:cNvSpPr>
            <a:spLocks noChangeArrowheads="1"/>
          </p:cNvSpPr>
          <p:nvPr/>
        </p:nvSpPr>
        <p:spPr bwMode="auto">
          <a:xfrm>
            <a:off x="4064000" y="2921824"/>
            <a:ext cx="1876425" cy="695265"/>
          </a:xfrm>
          <a:prstGeom prst="bevel">
            <a:avLst>
              <a:gd name="adj" fmla="val 12500"/>
            </a:avLst>
          </a:prstGeom>
          <a:solidFill>
            <a:srgbClr val="C00000"/>
          </a:solidFill>
          <a:ln w="6350">
            <a:solidFill>
              <a:schemeClr val="tx1"/>
            </a:solidFill>
            <a:miter lim="800000"/>
            <a:headEnd/>
            <a:tailEnd/>
          </a:ln>
        </p:spPr>
        <p:txBody>
          <a:bodyPr anchor="ctr">
            <a:spAutoFit/>
          </a:bodyPr>
          <a:lstStyle/>
          <a:p>
            <a:pPr algn="ctr"/>
            <a:r>
              <a:rPr lang="zh-CN" altLang="en-US" sz="2800" b="1">
                <a:solidFill>
                  <a:schemeClr val="bg1"/>
                </a:solidFill>
                <a:ea typeface="仿宋_GB2312"/>
                <a:cs typeface="仿宋_GB2312"/>
              </a:rPr>
              <a:t>算法设计</a:t>
            </a:r>
          </a:p>
        </p:txBody>
      </p:sp>
      <p:sp>
        <p:nvSpPr>
          <p:cNvPr id="11272" name="Rectangle 8"/>
          <p:cNvSpPr>
            <a:spLocks noChangeArrowheads="1"/>
          </p:cNvSpPr>
          <p:nvPr/>
        </p:nvSpPr>
        <p:spPr bwMode="auto">
          <a:xfrm>
            <a:off x="5214938" y="2030413"/>
            <a:ext cx="1804987" cy="525462"/>
          </a:xfrm>
          <a:prstGeom prst="rect">
            <a:avLst/>
          </a:prstGeom>
          <a:solidFill>
            <a:srgbClr val="66FFFF"/>
          </a:solidFill>
          <a:ln w="6350">
            <a:solidFill>
              <a:schemeClr val="tx1"/>
            </a:solidFill>
            <a:miter lim="800000"/>
            <a:headEnd/>
            <a:tailEnd/>
          </a:ln>
        </p:spPr>
        <p:txBody>
          <a:bodyPr anchor="ctr">
            <a:spAutoFit/>
          </a:bodyPr>
          <a:lstStyle/>
          <a:p>
            <a:pPr algn="ctr"/>
            <a:r>
              <a:rPr lang="zh-CN" altLang="en-US" sz="2800" b="1">
                <a:ea typeface="仿宋_GB2312"/>
                <a:cs typeface="仿宋_GB2312"/>
              </a:rPr>
              <a:t>算法求解</a:t>
            </a:r>
          </a:p>
        </p:txBody>
      </p:sp>
      <p:sp>
        <p:nvSpPr>
          <p:cNvPr id="11273" name="Line 10"/>
          <p:cNvSpPr>
            <a:spLocks noChangeShapeType="1"/>
          </p:cNvSpPr>
          <p:nvPr/>
        </p:nvSpPr>
        <p:spPr bwMode="auto">
          <a:xfrm flipV="1">
            <a:off x="2411413" y="5373688"/>
            <a:ext cx="576262" cy="360362"/>
          </a:xfrm>
          <a:prstGeom prst="line">
            <a:avLst/>
          </a:prstGeom>
          <a:noFill/>
          <a:ln w="38100" cmpd="dbl">
            <a:solidFill>
              <a:schemeClr val="tx1"/>
            </a:solidFill>
            <a:round/>
            <a:headEnd/>
            <a:tailEnd type="stealth" w="med" len="med"/>
          </a:ln>
        </p:spPr>
        <p:txBody>
          <a:bodyPr anchor="ctr">
            <a:spAutoFit/>
          </a:bodyPr>
          <a:lstStyle/>
          <a:p>
            <a:endParaRPr lang="zh-CN" altLang="en-US"/>
          </a:p>
        </p:txBody>
      </p:sp>
      <p:sp>
        <p:nvSpPr>
          <p:cNvPr id="11274" name="Line 11"/>
          <p:cNvSpPr>
            <a:spLocks noChangeShapeType="1"/>
          </p:cNvSpPr>
          <p:nvPr/>
        </p:nvSpPr>
        <p:spPr bwMode="auto">
          <a:xfrm flipV="1">
            <a:off x="3276600" y="4508500"/>
            <a:ext cx="576263" cy="360363"/>
          </a:xfrm>
          <a:prstGeom prst="line">
            <a:avLst/>
          </a:prstGeom>
          <a:noFill/>
          <a:ln w="38100" cmpd="dbl">
            <a:solidFill>
              <a:schemeClr val="tx1"/>
            </a:solidFill>
            <a:round/>
            <a:headEnd/>
            <a:tailEnd type="stealth" w="med" len="med"/>
          </a:ln>
        </p:spPr>
        <p:txBody>
          <a:bodyPr anchor="ctr">
            <a:spAutoFit/>
          </a:bodyPr>
          <a:lstStyle/>
          <a:p>
            <a:endParaRPr lang="zh-CN" altLang="en-US"/>
          </a:p>
        </p:txBody>
      </p:sp>
      <p:sp>
        <p:nvSpPr>
          <p:cNvPr id="11275" name="Line 12"/>
          <p:cNvSpPr>
            <a:spLocks noChangeShapeType="1"/>
          </p:cNvSpPr>
          <p:nvPr/>
        </p:nvSpPr>
        <p:spPr bwMode="auto">
          <a:xfrm flipV="1">
            <a:off x="4067175" y="3573463"/>
            <a:ext cx="576263" cy="360362"/>
          </a:xfrm>
          <a:prstGeom prst="line">
            <a:avLst/>
          </a:prstGeom>
          <a:noFill/>
          <a:ln w="38100" cmpd="dbl">
            <a:solidFill>
              <a:schemeClr val="tx1"/>
            </a:solidFill>
            <a:round/>
            <a:headEnd/>
            <a:tailEnd type="stealth" w="med" len="med"/>
          </a:ln>
        </p:spPr>
        <p:txBody>
          <a:bodyPr anchor="ctr">
            <a:spAutoFit/>
          </a:bodyPr>
          <a:lstStyle/>
          <a:p>
            <a:endParaRPr lang="zh-CN" altLang="en-US"/>
          </a:p>
        </p:txBody>
      </p:sp>
      <p:sp>
        <p:nvSpPr>
          <p:cNvPr id="11276" name="Line 13"/>
          <p:cNvSpPr>
            <a:spLocks noChangeShapeType="1"/>
          </p:cNvSpPr>
          <p:nvPr/>
        </p:nvSpPr>
        <p:spPr bwMode="auto">
          <a:xfrm flipV="1">
            <a:off x="5146675" y="2563813"/>
            <a:ext cx="576263" cy="360362"/>
          </a:xfrm>
          <a:prstGeom prst="line">
            <a:avLst/>
          </a:prstGeom>
          <a:noFill/>
          <a:ln w="38100" cmpd="dbl">
            <a:solidFill>
              <a:schemeClr val="tx1"/>
            </a:solidFill>
            <a:round/>
            <a:headEnd/>
            <a:tailEnd type="stealth" w="med" len="med"/>
          </a:ln>
        </p:spPr>
        <p:txBody>
          <a:bodyPr anchor="ctr">
            <a:spAutoFit/>
          </a:bodyPr>
          <a:lstStyle/>
          <a:p>
            <a:endParaRPr lang="zh-CN" altLang="en-US"/>
          </a:p>
        </p:txBody>
      </p:sp>
      <p:sp>
        <p:nvSpPr>
          <p:cNvPr id="11277" name="Freeform 14"/>
          <p:cNvSpPr>
            <a:spLocks/>
          </p:cNvSpPr>
          <p:nvPr/>
        </p:nvSpPr>
        <p:spPr bwMode="auto">
          <a:xfrm>
            <a:off x="3203575" y="2636838"/>
            <a:ext cx="3168650" cy="3384550"/>
          </a:xfrm>
          <a:custGeom>
            <a:avLst/>
            <a:gdLst>
              <a:gd name="T0" fmla="*/ 2147483647 w 1996"/>
              <a:gd name="T1" fmla="*/ 0 h 2223"/>
              <a:gd name="T2" fmla="*/ 2147483647 w 1996"/>
              <a:gd name="T3" fmla="*/ 2147483647 h 2223"/>
              <a:gd name="T4" fmla="*/ 0 w 1996"/>
              <a:gd name="T5" fmla="*/ 2147483647 h 2223"/>
              <a:gd name="T6" fmla="*/ 0 60000 65536"/>
              <a:gd name="T7" fmla="*/ 0 60000 65536"/>
              <a:gd name="T8" fmla="*/ 0 60000 65536"/>
              <a:gd name="T9" fmla="*/ 0 w 1996"/>
              <a:gd name="T10" fmla="*/ 0 h 2223"/>
              <a:gd name="T11" fmla="*/ 1996 w 1996"/>
              <a:gd name="T12" fmla="*/ 2223 h 2223"/>
            </a:gdLst>
            <a:ahLst/>
            <a:cxnLst>
              <a:cxn ang="T6">
                <a:pos x="T0" y="T1"/>
              </a:cxn>
              <a:cxn ang="T7">
                <a:pos x="T2" y="T3"/>
              </a:cxn>
              <a:cxn ang="T8">
                <a:pos x="T4" y="T5"/>
              </a:cxn>
            </a:cxnLst>
            <a:rect l="T9" t="T10" r="T11" b="T12"/>
            <a:pathLst>
              <a:path w="1996" h="2223">
                <a:moveTo>
                  <a:pt x="1996" y="0"/>
                </a:moveTo>
                <a:lnTo>
                  <a:pt x="1996" y="2223"/>
                </a:lnTo>
                <a:lnTo>
                  <a:pt x="0" y="2223"/>
                </a:lnTo>
              </a:path>
            </a:pathLst>
          </a:custGeom>
          <a:noFill/>
          <a:ln w="31750">
            <a:solidFill>
              <a:schemeClr val="tx1"/>
            </a:solidFill>
            <a:prstDash val="dash"/>
            <a:round/>
            <a:headEnd/>
            <a:tailEnd type="stealth" w="lg" len="lg"/>
          </a:ln>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down)">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wipe(down)">
                                      <p:cBhvr>
                                        <p:cTn id="12" dur="500"/>
                                        <p:tgtEl>
                                          <p:spTgt spid="112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down)">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74"/>
                                        </p:tgtEl>
                                        <p:attrNameLst>
                                          <p:attrName>style.visibility</p:attrName>
                                        </p:attrNameLst>
                                      </p:cBhvr>
                                      <p:to>
                                        <p:strVal val="visible"/>
                                      </p:to>
                                    </p:set>
                                    <p:animEffect transition="in" filter="wipe(down)">
                                      <p:cBhvr>
                                        <p:cTn id="22" dur="500"/>
                                        <p:tgtEl>
                                          <p:spTgt spid="112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70"/>
                                        </p:tgtEl>
                                        <p:attrNameLst>
                                          <p:attrName>style.visibility</p:attrName>
                                        </p:attrNameLst>
                                      </p:cBhvr>
                                      <p:to>
                                        <p:strVal val="visible"/>
                                      </p:to>
                                    </p:set>
                                    <p:animEffect transition="in" filter="wipe(down)">
                                      <p:cBhvr>
                                        <p:cTn id="27" dur="500"/>
                                        <p:tgtEl>
                                          <p:spTgt spid="112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wipe(down)">
                                      <p:cBhvr>
                                        <p:cTn id="32" dur="500"/>
                                        <p:tgtEl>
                                          <p:spTgt spid="112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271"/>
                                        </p:tgtEl>
                                        <p:attrNameLst>
                                          <p:attrName>style.visibility</p:attrName>
                                        </p:attrNameLst>
                                      </p:cBhvr>
                                      <p:to>
                                        <p:strVal val="visible"/>
                                      </p:to>
                                    </p:set>
                                    <p:animEffect transition="in" filter="wipe(down)">
                                      <p:cBhvr>
                                        <p:cTn id="37" dur="500"/>
                                        <p:tgtEl>
                                          <p:spTgt spid="112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276"/>
                                        </p:tgtEl>
                                        <p:attrNameLst>
                                          <p:attrName>style.visibility</p:attrName>
                                        </p:attrNameLst>
                                      </p:cBhvr>
                                      <p:to>
                                        <p:strVal val="visible"/>
                                      </p:to>
                                    </p:set>
                                    <p:animEffect transition="in" filter="wipe(down)">
                                      <p:cBhvr>
                                        <p:cTn id="42" dur="500"/>
                                        <p:tgtEl>
                                          <p:spTgt spid="112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272"/>
                                        </p:tgtEl>
                                        <p:attrNameLst>
                                          <p:attrName>style.visibility</p:attrName>
                                        </p:attrNameLst>
                                      </p:cBhvr>
                                      <p:to>
                                        <p:strVal val="visible"/>
                                      </p:to>
                                    </p:set>
                                    <p:animEffect transition="in" filter="wipe(down)">
                                      <p:cBhvr>
                                        <p:cTn id="47" dur="500"/>
                                        <p:tgtEl>
                                          <p:spTgt spid="112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277"/>
                                        </p:tgtEl>
                                        <p:attrNameLst>
                                          <p:attrName>style.visibility</p:attrName>
                                        </p:attrNameLst>
                                      </p:cBhvr>
                                      <p:to>
                                        <p:strVal val="visible"/>
                                      </p:to>
                                    </p:set>
                                    <p:animEffect transition="in" filter="wipe(up)">
                                      <p:cBhvr>
                                        <p:cTn id="52"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P spid="11275" grpId="0" animBg="1"/>
      <p:bldP spid="11276" grpId="0" animBg="1"/>
      <p:bldP spid="112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42875"/>
            <a:ext cx="7772400" cy="1143000"/>
          </a:xfrm>
        </p:spPr>
        <p:txBody>
          <a:bodyPr>
            <a:normAutofit/>
          </a:bodyPr>
          <a:lstStyle/>
          <a:p>
            <a:pPr eaLnBrk="1" hangingPunct="1"/>
            <a:r>
              <a:rPr lang="zh-CN" altLang="en-US" dirty="0" smtClean="0"/>
              <a:t>学习</a:t>
            </a:r>
            <a:r>
              <a:rPr lang="zh-CN" altLang="en-US" dirty="0" smtClean="0"/>
              <a:t>算法的必要性</a:t>
            </a:r>
            <a:endParaRPr lang="en-US" altLang="zh-CN" dirty="0" smtClean="0"/>
          </a:p>
        </p:txBody>
      </p:sp>
      <p:sp>
        <p:nvSpPr>
          <p:cNvPr id="22531" name="内容占位符 2"/>
          <p:cNvSpPr>
            <a:spLocks noGrp="1"/>
          </p:cNvSpPr>
          <p:nvPr>
            <p:ph sz="quarter" idx="1"/>
          </p:nvPr>
        </p:nvSpPr>
        <p:spPr>
          <a:xfrm>
            <a:off x="500063" y="1643063"/>
            <a:ext cx="6157912" cy="4572000"/>
          </a:xfrm>
        </p:spPr>
        <p:txBody>
          <a:bodyPr/>
          <a:lstStyle/>
          <a:p>
            <a:pPr eaLnBrk="1" hangingPunct="1"/>
            <a:r>
              <a:rPr lang="zh-CN" altLang="en-US" dirty="0" smtClean="0"/>
              <a:t>学习算法课程的必要性</a:t>
            </a:r>
            <a:endParaRPr lang="en-US" altLang="zh-CN" dirty="0" smtClean="0"/>
          </a:p>
          <a:p>
            <a:pPr lvl="1" eaLnBrk="1" hangingPunct="1"/>
            <a:r>
              <a:rPr lang="zh-CN" altLang="zh-CN" dirty="0" smtClean="0"/>
              <a:t>算法是计算机的灵魂。</a:t>
            </a:r>
            <a:endParaRPr lang="en-US" altLang="zh-CN" dirty="0" smtClean="0"/>
          </a:p>
          <a:p>
            <a:pPr lvl="1" eaLnBrk="1" hangingPunct="1"/>
            <a:endParaRPr lang="en-US" altLang="zh-CN" dirty="0" smtClean="0"/>
          </a:p>
          <a:p>
            <a:pPr lvl="1" eaLnBrk="1" hangingPunct="1"/>
            <a:r>
              <a:rPr lang="zh-CN" altLang="en-US" dirty="0" smtClean="0"/>
              <a:t>算法是数学机械化的一部分， 能够帮助人们解决复杂的计算问题</a:t>
            </a:r>
            <a:endParaRPr lang="en-US" altLang="zh-CN" dirty="0" smtClean="0"/>
          </a:p>
          <a:p>
            <a:pPr lvl="1" eaLnBrk="1" hangingPunct="1"/>
            <a:endParaRPr lang="en-US" altLang="zh-CN" dirty="0" smtClean="0"/>
          </a:p>
          <a:p>
            <a:pPr lvl="1" eaLnBrk="1" hangingPunct="1"/>
            <a:r>
              <a:rPr lang="zh-CN" altLang="zh-CN" dirty="0" smtClean="0"/>
              <a:t>算法作为一种思想，能锻炼</a:t>
            </a:r>
            <a:r>
              <a:rPr lang="zh-CN" altLang="en-US" dirty="0" smtClean="0"/>
              <a:t>人</a:t>
            </a:r>
            <a:r>
              <a:rPr lang="zh-CN" altLang="zh-CN" dirty="0" smtClean="0"/>
              <a:t>们的思维，使思维变得更清晰、更有逻辑。</a:t>
            </a:r>
            <a:endParaRPr lang="en-US" altLang="zh-CN" dirty="0" smtClean="0"/>
          </a:p>
          <a:p>
            <a:pPr eaLnBrk="1" hangingPunct="1"/>
            <a:endParaRPr lang="zh-CN" altLang="en-US" dirty="0" smtClean="0"/>
          </a:p>
        </p:txBody>
      </p:sp>
      <p:sp>
        <p:nvSpPr>
          <p:cNvPr id="22532" name="矩形 3"/>
          <p:cNvSpPr>
            <a:spLocks noChangeArrowheads="1"/>
          </p:cNvSpPr>
          <p:nvPr/>
        </p:nvSpPr>
        <p:spPr bwMode="auto">
          <a:xfrm>
            <a:off x="7500938" y="1643063"/>
            <a:ext cx="1046162" cy="4071937"/>
          </a:xfrm>
          <a:prstGeom prst="rect">
            <a:avLst/>
          </a:prstGeom>
          <a:solidFill>
            <a:srgbClr val="66FFFF"/>
          </a:solidFill>
          <a:ln w="38100">
            <a:solidFill>
              <a:srgbClr val="0070C0"/>
            </a:solidFill>
            <a:miter lim="800000"/>
            <a:headEnd/>
            <a:tailEnd/>
          </a:ln>
        </p:spPr>
        <p:txBody>
          <a:bodyPr vert="eaVert">
            <a:spAutoFit/>
          </a:bodyPr>
          <a:lstStyle/>
          <a:p>
            <a:r>
              <a:rPr lang="zh-CN" altLang="zh-CN" sz="2800" dirty="0"/>
              <a:t>程序就是蓝色的诗。</a:t>
            </a:r>
            <a:r>
              <a:rPr lang="en-US" altLang="zh-CN" sz="2800" dirty="0"/>
              <a:t> </a:t>
            </a:r>
          </a:p>
          <a:p>
            <a:r>
              <a:rPr lang="en-US" altLang="zh-CN" sz="2800" dirty="0"/>
              <a:t>           </a:t>
            </a:r>
            <a:r>
              <a:rPr lang="en-US" altLang="zh-CN" sz="2400" dirty="0"/>
              <a:t>——</a:t>
            </a:r>
            <a:r>
              <a:rPr lang="zh-CN" altLang="en-US" sz="2400" b="0" dirty="0"/>
              <a:t>唐纳德</a:t>
            </a:r>
            <a:r>
              <a:rPr lang="en-US" altLang="zh-CN" sz="2400" b="0" dirty="0"/>
              <a:t>•</a:t>
            </a:r>
            <a:r>
              <a:rPr lang="zh-CN" altLang="en-US" sz="2400" b="0" dirty="0"/>
              <a:t>克努特</a:t>
            </a:r>
            <a:endParaRPr lang="zh-CN" alt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7|2.1|0.7|0.8|1.2"/>
</p:tagLst>
</file>

<file path=ppt/tags/tag2.xml><?xml version="1.0" encoding="utf-8"?>
<p:tagLst xmlns:a="http://schemas.openxmlformats.org/drawingml/2006/main" xmlns:r="http://schemas.openxmlformats.org/officeDocument/2006/relationships" xmlns:p="http://schemas.openxmlformats.org/presentationml/2006/main">
  <p:tag name="TIMING" val="|17.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17267</TotalTime>
  <Words>3717</Words>
  <Application>Microsoft Office PowerPoint</Application>
  <PresentationFormat>全屏显示(4:3)</PresentationFormat>
  <Paragraphs>451</Paragraphs>
  <Slides>50</Slides>
  <Notes>26</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50</vt:i4>
      </vt:variant>
    </vt:vector>
  </HeadingPairs>
  <TitlesOfParts>
    <vt:vector size="56" baseType="lpstr">
      <vt:lpstr>平衡</vt:lpstr>
      <vt:lpstr>Equation</vt:lpstr>
      <vt:lpstr>ClipArt</vt:lpstr>
      <vt:lpstr>Microsoft 公式 3.0</vt:lpstr>
      <vt:lpstr>公式</vt:lpstr>
      <vt:lpstr>位图图像</vt:lpstr>
      <vt:lpstr>计算机算法设计与分析 Design and Analysis of Algorithms  </vt:lpstr>
      <vt:lpstr>课程导言</vt:lpstr>
      <vt:lpstr>选用教材</vt:lpstr>
      <vt:lpstr>学时安排</vt:lpstr>
      <vt:lpstr>成绩评定</vt:lpstr>
      <vt:lpstr>上机要求</vt:lpstr>
      <vt:lpstr>算法的初步认识</vt:lpstr>
      <vt:lpstr>算法的地位和作用</vt:lpstr>
      <vt:lpstr>学习算法的必要性</vt:lpstr>
      <vt:lpstr>算法的设计与分析</vt:lpstr>
      <vt:lpstr>本课程教学目的</vt:lpstr>
      <vt:lpstr>本课程主要内容</vt:lpstr>
      <vt:lpstr>PowerPoint 演示文稿</vt:lpstr>
      <vt:lpstr>1.1 算法与程序</vt:lpstr>
      <vt:lpstr>PowerPoint 演示文稿</vt:lpstr>
      <vt:lpstr>1.1 算法与程序</vt:lpstr>
      <vt:lpstr>PowerPoint 演示文稿</vt:lpstr>
      <vt:lpstr>1.1  算法与程序</vt:lpstr>
      <vt:lpstr>PowerPoint 演示文稿</vt:lpstr>
      <vt:lpstr>程序 (Program)与算法区别和联系</vt:lpstr>
      <vt:lpstr>PowerPoint 演示文稿</vt:lpstr>
      <vt:lpstr>1.2  算法复杂性分析</vt:lpstr>
      <vt:lpstr>PowerPoint 演示文稿</vt:lpstr>
      <vt:lpstr>PowerPoint 演示文稿</vt:lpstr>
      <vt:lpstr>1.2  算法复杂性分析</vt:lpstr>
      <vt:lpstr>三种情况的时间复杂性分析</vt:lpstr>
      <vt:lpstr>三种情况的时间复杂性分析</vt:lpstr>
      <vt:lpstr>PowerPoint 演示文稿</vt:lpstr>
      <vt:lpstr>PowerPoint 演示文稿</vt:lpstr>
      <vt:lpstr>PowerPoint 演示文稿</vt:lpstr>
      <vt:lpstr>算法分析的基本法则</vt:lpstr>
      <vt:lpstr>PowerPoint 演示文稿</vt:lpstr>
      <vt:lpstr>PowerPoint 演示文稿</vt:lpstr>
      <vt:lpstr>1.2  算法复杂性分析</vt:lpstr>
      <vt:lpstr>PowerPoint 演示文稿</vt:lpstr>
      <vt:lpstr>渐进时间复杂性 （Asymptotic Time Complexity）</vt:lpstr>
      <vt:lpstr>PowerPoint 演示文稿</vt:lpstr>
      <vt:lpstr>用渐进记号简化时间复杂度函数的渐进分析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渐进记号的运算规则</vt:lpstr>
      <vt:lpstr>渐进记号的运算规则</vt:lpstr>
      <vt:lpstr>复杂性分析小结</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递归与分治策略</dc:title>
  <dc:creator>cxn</dc:creator>
  <cp:lastModifiedBy>PC</cp:lastModifiedBy>
  <cp:revision>281</cp:revision>
  <dcterms:created xsi:type="dcterms:W3CDTF">2003-07-22T09:28:10Z</dcterms:created>
  <dcterms:modified xsi:type="dcterms:W3CDTF">2020-02-12T10:01:19Z</dcterms:modified>
</cp:coreProperties>
</file>