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39"/>
  </p:notesMasterIdLst>
  <p:sldIdLst>
    <p:sldId id="257" r:id="rId2"/>
    <p:sldId id="398" r:id="rId3"/>
    <p:sldId id="395" r:id="rId4"/>
    <p:sldId id="540" r:id="rId5"/>
    <p:sldId id="396" r:id="rId6"/>
    <p:sldId id="480" r:id="rId7"/>
    <p:sldId id="321" r:id="rId8"/>
    <p:sldId id="400" r:id="rId9"/>
    <p:sldId id="262" r:id="rId10"/>
    <p:sldId id="403" r:id="rId11"/>
    <p:sldId id="263" r:id="rId12"/>
    <p:sldId id="325" r:id="rId13"/>
    <p:sldId id="427" r:id="rId14"/>
    <p:sldId id="264" r:id="rId15"/>
    <p:sldId id="520" r:id="rId16"/>
    <p:sldId id="405" r:id="rId17"/>
    <p:sldId id="265" r:id="rId18"/>
    <p:sldId id="328" r:id="rId19"/>
    <p:sldId id="547" r:id="rId20"/>
    <p:sldId id="267" r:id="rId21"/>
    <p:sldId id="269" r:id="rId22"/>
    <p:sldId id="545" r:id="rId23"/>
    <p:sldId id="556" r:id="rId24"/>
    <p:sldId id="312" r:id="rId25"/>
    <p:sldId id="414" r:id="rId26"/>
    <p:sldId id="419" r:id="rId27"/>
    <p:sldId id="415" r:id="rId28"/>
    <p:sldId id="416" r:id="rId29"/>
    <p:sldId id="417" r:id="rId30"/>
    <p:sldId id="421" r:id="rId31"/>
    <p:sldId id="406" r:id="rId32"/>
    <p:sldId id="408" r:id="rId33"/>
    <p:sldId id="550" r:id="rId34"/>
    <p:sldId id="412" r:id="rId35"/>
    <p:sldId id="413" r:id="rId36"/>
    <p:sldId id="422" r:id="rId37"/>
    <p:sldId id="522"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FFFF"/>
    <a:srgbClr val="00CC00"/>
    <a:srgbClr val="FF9900"/>
    <a:srgbClr val="0000CC"/>
    <a:srgbClr val="00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3" autoAdjust="0"/>
    <p:restoredTop sz="81031" autoAdjust="0"/>
  </p:normalViewPr>
  <p:slideViewPr>
    <p:cSldViewPr>
      <p:cViewPr varScale="1">
        <p:scale>
          <a:sx n="57" d="100"/>
          <a:sy n="57" d="100"/>
        </p:scale>
        <p:origin x="798" y="-36"/>
      </p:cViewPr>
      <p:guideLst>
        <p:guide orient="horz" pos="2160"/>
        <p:guide pos="2880"/>
      </p:guideLst>
    </p:cSldViewPr>
  </p:slideViewPr>
  <p:outlineViewPr>
    <p:cViewPr>
      <p:scale>
        <a:sx n="33" d="100"/>
        <a:sy n="33" d="100"/>
      </p:scale>
      <p:origin x="102" y="22464"/>
    </p:cViewPr>
  </p:outlineViewPr>
  <p:notesTextViewPr>
    <p:cViewPr>
      <p:scale>
        <a:sx n="3" d="2"/>
        <a:sy n="3" d="2"/>
      </p:scale>
      <p:origin x="0" y="0"/>
    </p:cViewPr>
  </p:notesTextViewPr>
  <p:sorterViewPr>
    <p:cViewPr>
      <p:scale>
        <a:sx n="66" d="100"/>
        <a:sy n="66" d="100"/>
      </p:scale>
      <p:origin x="0" y="88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027F324-508A-4285-8395-2A567CBB0546}" type="slidenum">
              <a:rPr lang="en-US" altLang="zh-CN"/>
              <a:pPr>
                <a:defRPr/>
              </a:pPr>
              <a:t>‹#›</a:t>
            </a:fld>
            <a:endParaRPr lang="en-US" altLang="zh-CN"/>
          </a:p>
        </p:txBody>
      </p:sp>
    </p:spTree>
    <p:extLst>
      <p:ext uri="{BB962C8B-B14F-4D97-AF65-F5344CB8AC3E}">
        <p14:creationId xmlns:p14="http://schemas.microsoft.com/office/powerpoint/2010/main" val="1064193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zh.wikipedia.org/w/index.php?title=%E4%BF%AE%E9%81%93%E9%99%A2&amp;variant=zh-cn" TargetMode="External"/><Relationship Id="rId13" Type="http://schemas.openxmlformats.org/officeDocument/2006/relationships/hyperlink" Target="http://zh.wikipedia.org/w/index.php?title=%E5%89%B5%E4%B8%96&amp;action=edit&amp;redlink=1" TargetMode="External"/><Relationship Id="rId3" Type="http://schemas.openxmlformats.org/officeDocument/2006/relationships/hyperlink" Target="http://zh.wikipedia.org/w/index.php?title=%E6%B3%95%E5%9C%8B&amp;variant=zh-cn" TargetMode="External"/><Relationship Id="rId7" Type="http://schemas.openxmlformats.org/officeDocument/2006/relationships/hyperlink" Target="http://zh.wikipedia.org/w/index.php?title=%E5%AF%BA%E9%99%A2&amp;variant=zh-cn" TargetMode="External"/><Relationship Id="rId12" Type="http://schemas.openxmlformats.org/officeDocument/2006/relationships/hyperlink" Target="http://zh.wikipedia.org/w/index.php?title=%E6%B2%B3%E5%85%A7&amp;variant=zh-cn"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zh.wikipedia.org/w/index.php?title=%E6%A2%B5%E5%A4%A9&amp;variant=zh-cn" TargetMode="External"/><Relationship Id="rId11" Type="http://schemas.openxmlformats.org/officeDocument/2006/relationships/hyperlink" Target="http://zh.wikipedia.org/w/index.php?title=%E8%B6%8A%E5%8D%97&amp;variant=zh-cn" TargetMode="External"/><Relationship Id="rId5" Type="http://schemas.openxmlformats.org/officeDocument/2006/relationships/hyperlink" Target="http://zh.wikipedia.org/w/index.php?title=%E7%88%B1%E5%BE%B7%E5%8D%8E%C2%B7%E5%8D%A2%E5%8D%A1%E6%96%AF&amp;variant=zh-cn" TargetMode="External"/><Relationship Id="rId15" Type="http://schemas.openxmlformats.org/officeDocument/2006/relationships/hyperlink" Target="http://zh.wikipedia.org/w/index.php?title=%E4%B8%AD%E5%8D%97%E5%8D%8A%E5%B3%B6&amp;variant=zh-cn" TargetMode="External"/><Relationship Id="rId10" Type="http://schemas.openxmlformats.org/officeDocument/2006/relationships/hyperlink" Target="http://zh.wikipedia.org/w/index.php?title=%E4%BF%AE%E5%A3%AB&amp;variant=zh-cn" TargetMode="External"/><Relationship Id="rId4" Type="http://schemas.openxmlformats.org/officeDocument/2006/relationships/hyperlink" Target="http://zh.wikipedia.org/w/index.php?title=%E6%95%B8%E5%AD%B8%E5%AE%B6&amp;variant=zh-cn" TargetMode="External"/><Relationship Id="rId9" Type="http://schemas.openxmlformats.org/officeDocument/2006/relationships/hyperlink" Target="http://zh.wikipedia.org/w/index.php?title=%E5%83%A7%E4%BE%A3&amp;variant=zh-cn" TargetMode="External"/><Relationship Id="rId14" Type="http://schemas.openxmlformats.org/officeDocument/2006/relationships/hyperlink" Target="http://zh.wikipedia.org/w/index.php?title=%E5%A1%94&amp;variant=zh-cn"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zh.wikipedia.org/w/index.php?title=1920%E5%B9%B4%E4%BB%A3&amp;variant=zh-cn" TargetMode="External"/><Relationship Id="rId7" Type="http://schemas.openxmlformats.org/officeDocument/2006/relationships/hyperlink" Target="http://zh.wikipedia.org/w/index.php?title=1928%E5%B9%B4&amp;variant=zh-cn"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zh.wikipedia.org/w/index.php?title=Sudan%E5%87%BD%E6%95%B8&amp;action=edit&amp;redlink=1" TargetMode="External"/><Relationship Id="rId5" Type="http://schemas.openxmlformats.org/officeDocument/2006/relationships/hyperlink" Target="http://zh.wikipedia.org/w/index.php?title=%E5%A8%81%E5%BB%89%C2%B7%E9%98%BF%E5%85%8B%E6%9B%BC&amp;variant=zh-cn" TargetMode="External"/><Relationship Id="rId4" Type="http://schemas.openxmlformats.org/officeDocument/2006/relationships/hyperlink" Target="http://zh.wikipedia.org/w/index.php?title=%E5%A4%A7%E8%A1%9B%C2%B7%E5%B8%8C%E7%88%BE%E4%BC%AF%E7%89%B9&amp;variant=zh-c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008CFCB-0377-4909-8FB2-E8CCAA9F18C0}" type="slidenum">
              <a:rPr lang="en-US" altLang="zh-CN" smtClean="0"/>
              <a:pPr/>
              <a:t>1</a:t>
            </a:fld>
            <a:endParaRPr lang="en-US" altLang="zh-CN"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p:spPr>
        <p:txBody>
          <a:bodyPr/>
          <a:lstStyle/>
          <a:p>
            <a:pPr eaLnBrk="1" hangingPunct="1"/>
            <a:r>
              <a:rPr lang="zh-CN" altLang="en-US" dirty="0" smtClean="0"/>
              <a:t>欢迎辞</a:t>
            </a:r>
          </a:p>
        </p:txBody>
      </p:sp>
    </p:spTree>
    <p:extLst>
      <p:ext uri="{BB962C8B-B14F-4D97-AF65-F5344CB8AC3E}">
        <p14:creationId xmlns:p14="http://schemas.microsoft.com/office/powerpoint/2010/main" val="92076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dirty="0" smtClean="0">
                <a:solidFill>
                  <a:srgbClr val="000000"/>
                </a:solidFill>
                <a:latin typeface="楷体_GB2312" pitchFamily="49" charset="-122"/>
                <a:ea typeface="楷体_GB2312" pitchFamily="49" charset="-122"/>
                <a:cs typeface="Times New Roman" pitchFamily="18" charset="0"/>
              </a:rPr>
              <a:t>例</a:t>
            </a:r>
            <a:r>
              <a:rPr lang="en-US" altLang="zh-CN" sz="1200" b="1" dirty="0" smtClean="0">
                <a:solidFill>
                  <a:srgbClr val="000000"/>
                </a:solidFill>
                <a:latin typeface="楷体_GB2312" pitchFamily="49" charset="-122"/>
                <a:ea typeface="楷体_GB2312" pitchFamily="49" charset="-122"/>
                <a:cs typeface="Times New Roman" pitchFamily="18" charset="0"/>
              </a:rPr>
              <a:t>1</a:t>
            </a:r>
            <a:r>
              <a:rPr lang="zh-CN" altLang="en-US" sz="1200" b="1" dirty="0" smtClean="0">
                <a:solidFill>
                  <a:srgbClr val="000000"/>
                </a:solidFill>
                <a:latin typeface="楷体_GB2312" pitchFamily="49" charset="-122"/>
                <a:ea typeface="楷体_GB2312" pitchFamily="49" charset="-122"/>
                <a:cs typeface="Times New Roman" pitchFamily="18" charset="0"/>
              </a:rPr>
              <a:t>：</a:t>
            </a:r>
            <a:r>
              <a:rPr lang="en-US" altLang="zh-CN" sz="1200" b="1" dirty="0" smtClean="0">
                <a:solidFill>
                  <a:srgbClr val="000000"/>
                </a:solidFill>
                <a:latin typeface="楷体_GB2312" pitchFamily="49" charset="-122"/>
                <a:ea typeface="楷体_GB2312" pitchFamily="49" charset="-122"/>
                <a:cs typeface="Times New Roman" pitchFamily="18" charset="0"/>
              </a:rPr>
              <a:t>R={</a:t>
            </a:r>
            <a:r>
              <a:rPr lang="en-US" altLang="zh-CN" sz="1200" b="1" dirty="0" err="1" smtClean="0">
                <a:solidFill>
                  <a:srgbClr val="000000"/>
                </a:solidFill>
                <a:latin typeface="楷体_GB2312" pitchFamily="49" charset="-122"/>
                <a:ea typeface="楷体_GB2312" pitchFamily="49" charset="-122"/>
                <a:cs typeface="Times New Roman" pitchFamily="18" charset="0"/>
              </a:rPr>
              <a:t>a,b,</a:t>
            </a:r>
            <a:r>
              <a:rPr lang="en-US" altLang="zh-CN" sz="1200" b="1" dirty="0" err="1" smtClean="0">
                <a:solidFill>
                  <a:srgbClr val="000000"/>
                </a:solidFill>
                <a:latin typeface="Times New Roman" pitchFamily="18" charset="0"/>
                <a:ea typeface="楷体_GB2312" pitchFamily="49" charset="-122"/>
                <a:cs typeface="Times New Roman" pitchFamily="18" charset="0"/>
              </a:rPr>
              <a:t>c</a:t>
            </a:r>
            <a:r>
              <a:rPr lang="en-US" altLang="zh-CN" sz="1200" b="1" dirty="0" smtClean="0">
                <a:solidFill>
                  <a:srgbClr val="000000"/>
                </a:solidFill>
                <a:latin typeface="楷体_GB2312" pitchFamily="49" charset="-122"/>
                <a:ea typeface="楷体_GB2312" pitchFamily="49" charset="-122"/>
                <a:cs typeface="Times New Roman" pitchFamily="18" charset="0"/>
              </a:rPr>
              <a:t>}</a:t>
            </a:r>
          </a:p>
          <a:p>
            <a:r>
              <a:rPr lang="en-US" altLang="zh-CN" sz="1200" b="1" dirty="0" err="1" smtClean="0">
                <a:solidFill>
                  <a:srgbClr val="000000"/>
                </a:solidFill>
                <a:ea typeface="楷体_GB2312" pitchFamily="49" charset="-122"/>
                <a:cs typeface="Times New Roman" pitchFamily="18" charset="0"/>
              </a:rPr>
              <a:t>abc</a:t>
            </a:r>
            <a:r>
              <a:rPr lang="zh-CN" altLang="en-US"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acb</a:t>
            </a:r>
            <a:r>
              <a:rPr lang="zh-CN" altLang="en-US" sz="1200" b="1" dirty="0" smtClean="0">
                <a:solidFill>
                  <a:srgbClr val="000000"/>
                </a:solidFill>
                <a:ea typeface="楷体_GB2312" pitchFamily="49" charset="-122"/>
                <a:cs typeface="Times New Roman" pitchFamily="18" charset="0"/>
              </a:rPr>
              <a:t>、</a:t>
            </a:r>
            <a:r>
              <a:rPr lang="en-US" altLang="zh-CN" sz="1200" b="1" dirty="0" smtClean="0">
                <a:solidFill>
                  <a:srgbClr val="000000"/>
                </a:solidFill>
                <a:ea typeface="楷体_GB2312" pitchFamily="49" charset="-122"/>
                <a:cs typeface="Times New Roman" pitchFamily="18" charset="0"/>
              </a:rPr>
              <a:t>bac</a:t>
            </a:r>
            <a:r>
              <a:rPr lang="zh-CN" altLang="en-US"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bca</a:t>
            </a:r>
            <a:r>
              <a:rPr lang="zh-CN" altLang="en-US" sz="1200" b="1" dirty="0" smtClean="0">
                <a:solidFill>
                  <a:srgbClr val="000000"/>
                </a:solidFill>
                <a:ea typeface="楷体_GB2312" pitchFamily="49" charset="-122"/>
                <a:cs typeface="Times New Roman" pitchFamily="18" charset="0"/>
              </a:rPr>
              <a:t>、</a:t>
            </a:r>
            <a:r>
              <a:rPr lang="en-US" altLang="zh-CN" sz="1200" b="1" dirty="0" smtClean="0">
                <a:solidFill>
                  <a:srgbClr val="000000"/>
                </a:solidFill>
                <a:ea typeface="楷体_GB2312" pitchFamily="49" charset="-122"/>
                <a:cs typeface="Times New Roman" pitchFamily="18" charset="0"/>
              </a:rPr>
              <a:t>cab</a:t>
            </a:r>
            <a:r>
              <a:rPr lang="zh-CN" altLang="en-US"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cba</a:t>
            </a:r>
            <a:endParaRPr lang="zh-CN" altLang="en-US" dirty="0" smtClean="0"/>
          </a:p>
          <a:p>
            <a:r>
              <a:rPr lang="zh-CN" altLang="en-US" sz="1200" b="1" dirty="0" smtClean="0">
                <a:solidFill>
                  <a:srgbClr val="000000"/>
                </a:solidFill>
                <a:latin typeface="楷体_GB2312" pitchFamily="49" charset="-122"/>
                <a:ea typeface="楷体_GB2312" pitchFamily="49" charset="-122"/>
                <a:cs typeface="Times New Roman" pitchFamily="18" charset="0"/>
              </a:rPr>
              <a:t>例</a:t>
            </a:r>
            <a:r>
              <a:rPr lang="en-US" altLang="zh-CN" sz="1200" b="1" dirty="0" smtClean="0">
                <a:solidFill>
                  <a:srgbClr val="000000"/>
                </a:solidFill>
                <a:latin typeface="楷体_GB2312" pitchFamily="49" charset="-122"/>
                <a:ea typeface="楷体_GB2312" pitchFamily="49" charset="-122"/>
                <a:cs typeface="Times New Roman" pitchFamily="18" charset="0"/>
              </a:rPr>
              <a:t>2</a:t>
            </a:r>
            <a:r>
              <a:rPr lang="zh-CN" altLang="en-US" sz="1200" b="1" dirty="0" smtClean="0">
                <a:solidFill>
                  <a:srgbClr val="000000"/>
                </a:solidFill>
                <a:latin typeface="楷体_GB2312" pitchFamily="49" charset="-122"/>
                <a:ea typeface="楷体_GB2312" pitchFamily="49" charset="-122"/>
                <a:cs typeface="Times New Roman" pitchFamily="18" charset="0"/>
              </a:rPr>
              <a:t>：</a:t>
            </a:r>
            <a:r>
              <a:rPr lang="en-US" altLang="zh-CN" sz="1200" b="1" dirty="0" smtClean="0">
                <a:solidFill>
                  <a:srgbClr val="000000"/>
                </a:solidFill>
                <a:latin typeface="楷体_GB2312" pitchFamily="49" charset="-122"/>
                <a:ea typeface="楷体_GB2312" pitchFamily="49" charset="-122"/>
                <a:cs typeface="Times New Roman" pitchFamily="18" charset="0"/>
              </a:rPr>
              <a:t>R={</a:t>
            </a:r>
            <a:r>
              <a:rPr lang="en-US" altLang="zh-CN" sz="1200" b="1" dirty="0" err="1" smtClean="0">
                <a:solidFill>
                  <a:srgbClr val="000000"/>
                </a:solidFill>
                <a:latin typeface="楷体_GB2312" pitchFamily="49" charset="-122"/>
                <a:ea typeface="楷体_GB2312" pitchFamily="49" charset="-122"/>
                <a:cs typeface="Times New Roman" pitchFamily="18" charset="0"/>
              </a:rPr>
              <a:t>a,b,</a:t>
            </a:r>
            <a:r>
              <a:rPr lang="en-US" altLang="zh-CN" sz="1200" b="1" dirty="0" err="1" smtClean="0">
                <a:solidFill>
                  <a:srgbClr val="000000"/>
                </a:solidFill>
                <a:latin typeface="Times New Roman" pitchFamily="18" charset="0"/>
                <a:ea typeface="楷体_GB2312" pitchFamily="49" charset="-122"/>
                <a:cs typeface="Times New Roman" pitchFamily="18" charset="0"/>
              </a:rPr>
              <a:t>c</a:t>
            </a:r>
            <a:r>
              <a:rPr lang="en-US" altLang="zh-CN" sz="1200" b="1" dirty="0" err="1" smtClean="0">
                <a:solidFill>
                  <a:srgbClr val="000000"/>
                </a:solidFill>
                <a:latin typeface="楷体_GB2312" pitchFamily="49" charset="-122"/>
                <a:ea typeface="楷体_GB2312" pitchFamily="49" charset="-122"/>
                <a:cs typeface="Times New Roman" pitchFamily="18" charset="0"/>
              </a:rPr>
              <a:t>,d</a:t>
            </a:r>
            <a:r>
              <a:rPr lang="en-US" altLang="zh-CN" sz="1200" b="1" dirty="0" smtClean="0">
                <a:solidFill>
                  <a:srgbClr val="000000"/>
                </a:solidFill>
                <a:latin typeface="楷体_GB2312" pitchFamily="49" charset="-122"/>
                <a:ea typeface="楷体_GB2312" pitchFamily="49" charset="-122"/>
                <a:cs typeface="Times New Roman" pitchFamily="18" charset="0"/>
              </a:rPr>
              <a:t>}</a:t>
            </a:r>
          </a:p>
          <a:p>
            <a:r>
              <a:rPr lang="en-US" altLang="zh-CN" sz="1200" b="1" dirty="0" err="1" smtClean="0">
                <a:solidFill>
                  <a:srgbClr val="000000"/>
                </a:solidFill>
                <a:ea typeface="楷体_GB2312" pitchFamily="49" charset="-122"/>
                <a:cs typeface="Times New Roman" pitchFamily="18" charset="0"/>
              </a:rPr>
              <a:t>abcd</a:t>
            </a:r>
            <a:r>
              <a:rPr lang="en-US" altLang="zh-CN"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abdc</a:t>
            </a:r>
            <a:r>
              <a:rPr lang="en-US" altLang="zh-CN"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acbd</a:t>
            </a:r>
            <a:r>
              <a:rPr lang="en-US" altLang="zh-CN"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acdb</a:t>
            </a:r>
            <a:r>
              <a:rPr lang="en-US" altLang="zh-CN"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adbc</a:t>
            </a:r>
            <a:r>
              <a:rPr lang="en-US" altLang="zh-CN"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adcb</a:t>
            </a:r>
            <a:endParaRPr lang="en-US" altLang="zh-CN" sz="1200" b="1" dirty="0" smtClean="0">
              <a:solidFill>
                <a:srgbClr val="000000"/>
              </a:solidFill>
              <a:ea typeface="楷体_GB2312" pitchFamily="49" charset="-122"/>
              <a:cs typeface="Times New Roman" pitchFamily="18" charset="0"/>
            </a:endParaRPr>
          </a:p>
          <a:p>
            <a:r>
              <a:rPr lang="en-US" altLang="zh-CN" sz="1200" b="1" dirty="0" smtClean="0">
                <a:solidFill>
                  <a:srgbClr val="000000"/>
                </a:solidFill>
                <a:ea typeface="楷体_GB2312" pitchFamily="49" charset="-122"/>
                <a:cs typeface="Times New Roman" pitchFamily="18" charset="0"/>
              </a:rPr>
              <a:t>b</a:t>
            </a:r>
            <a:endParaRPr lang="zh-CN" altLang="en-US" dirty="0"/>
          </a:p>
        </p:txBody>
      </p:sp>
      <p:sp>
        <p:nvSpPr>
          <p:cNvPr id="4" name="灯片编号占位符 3"/>
          <p:cNvSpPr>
            <a:spLocks noGrp="1"/>
          </p:cNvSpPr>
          <p:nvPr>
            <p:ph type="sldNum" sz="quarter" idx="10"/>
          </p:nvPr>
        </p:nvSpPr>
        <p:spPr/>
        <p:txBody>
          <a:bodyPr/>
          <a:lstStyle/>
          <a:p>
            <a:pPr>
              <a:defRPr/>
            </a:pPr>
            <a:fld id="{1027F324-508A-4285-8395-2A567CBB0546}" type="slidenum">
              <a:rPr lang="en-US" altLang="zh-CN" smtClean="0"/>
              <a:pPr>
                <a:defRPr/>
              </a:pPr>
              <a:t>21</a:t>
            </a:fld>
            <a:endParaRPr lang="en-US" altLang="zh-CN"/>
          </a:p>
        </p:txBody>
      </p:sp>
    </p:spTree>
    <p:extLst>
      <p:ext uri="{BB962C8B-B14F-4D97-AF65-F5344CB8AC3E}">
        <p14:creationId xmlns:p14="http://schemas.microsoft.com/office/powerpoint/2010/main" val="1341463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dirty="0" smtClean="0">
                <a:solidFill>
                  <a:srgbClr val="000000"/>
                </a:solidFill>
                <a:latin typeface="楷体_GB2312" pitchFamily="49" charset="-122"/>
                <a:ea typeface="楷体_GB2312" pitchFamily="49" charset="-122"/>
                <a:cs typeface="Times New Roman" pitchFamily="18" charset="0"/>
              </a:rPr>
              <a:t>例</a:t>
            </a:r>
            <a:r>
              <a:rPr lang="en-US" altLang="zh-CN" sz="1200" b="1" dirty="0" smtClean="0">
                <a:solidFill>
                  <a:srgbClr val="000000"/>
                </a:solidFill>
                <a:latin typeface="楷体_GB2312" pitchFamily="49" charset="-122"/>
                <a:ea typeface="楷体_GB2312" pitchFamily="49" charset="-122"/>
                <a:cs typeface="Times New Roman" pitchFamily="18" charset="0"/>
              </a:rPr>
              <a:t>1</a:t>
            </a:r>
            <a:r>
              <a:rPr lang="zh-CN" altLang="en-US" sz="1200" b="1" dirty="0" smtClean="0">
                <a:solidFill>
                  <a:srgbClr val="000000"/>
                </a:solidFill>
                <a:latin typeface="楷体_GB2312" pitchFamily="49" charset="-122"/>
                <a:ea typeface="楷体_GB2312" pitchFamily="49" charset="-122"/>
                <a:cs typeface="Times New Roman" pitchFamily="18" charset="0"/>
              </a:rPr>
              <a:t>：</a:t>
            </a:r>
            <a:r>
              <a:rPr lang="en-US" altLang="zh-CN" sz="1200" b="1" dirty="0" smtClean="0">
                <a:solidFill>
                  <a:srgbClr val="000000"/>
                </a:solidFill>
                <a:latin typeface="楷体_GB2312" pitchFamily="49" charset="-122"/>
                <a:ea typeface="楷体_GB2312" pitchFamily="49" charset="-122"/>
                <a:cs typeface="Times New Roman" pitchFamily="18" charset="0"/>
              </a:rPr>
              <a:t>R={</a:t>
            </a:r>
            <a:r>
              <a:rPr lang="en-US" altLang="zh-CN" sz="1200" b="1" dirty="0" err="1" smtClean="0">
                <a:solidFill>
                  <a:srgbClr val="000000"/>
                </a:solidFill>
                <a:latin typeface="楷体_GB2312" pitchFamily="49" charset="-122"/>
                <a:ea typeface="楷体_GB2312" pitchFamily="49" charset="-122"/>
                <a:cs typeface="Times New Roman" pitchFamily="18" charset="0"/>
              </a:rPr>
              <a:t>a,b,</a:t>
            </a:r>
            <a:r>
              <a:rPr lang="en-US" altLang="zh-CN" sz="1200" b="1" dirty="0" err="1" smtClean="0">
                <a:solidFill>
                  <a:srgbClr val="000000"/>
                </a:solidFill>
                <a:latin typeface="Times New Roman" pitchFamily="18" charset="0"/>
                <a:ea typeface="楷体_GB2312" pitchFamily="49" charset="-122"/>
                <a:cs typeface="Times New Roman" pitchFamily="18" charset="0"/>
              </a:rPr>
              <a:t>c</a:t>
            </a:r>
            <a:r>
              <a:rPr lang="en-US" altLang="zh-CN" sz="1200" b="1" dirty="0" smtClean="0">
                <a:solidFill>
                  <a:srgbClr val="000000"/>
                </a:solidFill>
                <a:latin typeface="楷体_GB2312" pitchFamily="49" charset="-122"/>
                <a:ea typeface="楷体_GB2312" pitchFamily="49" charset="-122"/>
                <a:cs typeface="Times New Roman" pitchFamily="18" charset="0"/>
              </a:rPr>
              <a:t>}</a:t>
            </a:r>
          </a:p>
          <a:p>
            <a:r>
              <a:rPr lang="en-US" altLang="zh-CN" sz="1200" b="1" dirty="0" err="1" smtClean="0">
                <a:solidFill>
                  <a:srgbClr val="000000"/>
                </a:solidFill>
                <a:ea typeface="楷体_GB2312" pitchFamily="49" charset="-122"/>
                <a:cs typeface="Times New Roman" pitchFamily="18" charset="0"/>
              </a:rPr>
              <a:t>abc</a:t>
            </a:r>
            <a:r>
              <a:rPr lang="zh-CN" altLang="en-US"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acb</a:t>
            </a:r>
            <a:r>
              <a:rPr lang="zh-CN" altLang="en-US" sz="1200" b="1" dirty="0" smtClean="0">
                <a:solidFill>
                  <a:srgbClr val="000000"/>
                </a:solidFill>
                <a:ea typeface="楷体_GB2312" pitchFamily="49" charset="-122"/>
                <a:cs typeface="Times New Roman" pitchFamily="18" charset="0"/>
              </a:rPr>
              <a:t>、</a:t>
            </a:r>
            <a:r>
              <a:rPr lang="en-US" altLang="zh-CN" sz="1200" b="1" dirty="0" smtClean="0">
                <a:solidFill>
                  <a:srgbClr val="000000"/>
                </a:solidFill>
                <a:ea typeface="楷体_GB2312" pitchFamily="49" charset="-122"/>
                <a:cs typeface="Times New Roman" pitchFamily="18" charset="0"/>
              </a:rPr>
              <a:t>bac</a:t>
            </a:r>
            <a:r>
              <a:rPr lang="zh-CN" altLang="en-US"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bca</a:t>
            </a:r>
            <a:r>
              <a:rPr lang="zh-CN" altLang="en-US" sz="1200" b="1" dirty="0" smtClean="0">
                <a:solidFill>
                  <a:srgbClr val="000000"/>
                </a:solidFill>
                <a:ea typeface="楷体_GB2312" pitchFamily="49" charset="-122"/>
                <a:cs typeface="Times New Roman" pitchFamily="18" charset="0"/>
              </a:rPr>
              <a:t>、</a:t>
            </a:r>
            <a:r>
              <a:rPr lang="en-US" altLang="zh-CN" sz="1200" b="1" dirty="0" smtClean="0">
                <a:solidFill>
                  <a:srgbClr val="000000"/>
                </a:solidFill>
                <a:ea typeface="楷体_GB2312" pitchFamily="49" charset="-122"/>
                <a:cs typeface="Times New Roman" pitchFamily="18" charset="0"/>
              </a:rPr>
              <a:t>cab</a:t>
            </a:r>
            <a:r>
              <a:rPr lang="zh-CN" altLang="en-US"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cba</a:t>
            </a:r>
            <a:endParaRPr lang="zh-CN" altLang="en-US" dirty="0" smtClean="0"/>
          </a:p>
          <a:p>
            <a:r>
              <a:rPr lang="zh-CN" altLang="en-US" sz="1200" b="1" dirty="0" smtClean="0">
                <a:solidFill>
                  <a:srgbClr val="000000"/>
                </a:solidFill>
                <a:latin typeface="楷体_GB2312" pitchFamily="49" charset="-122"/>
                <a:ea typeface="楷体_GB2312" pitchFamily="49" charset="-122"/>
                <a:cs typeface="Times New Roman" pitchFamily="18" charset="0"/>
              </a:rPr>
              <a:t>例</a:t>
            </a:r>
            <a:r>
              <a:rPr lang="en-US" altLang="zh-CN" sz="1200" b="1" dirty="0" smtClean="0">
                <a:solidFill>
                  <a:srgbClr val="000000"/>
                </a:solidFill>
                <a:latin typeface="楷体_GB2312" pitchFamily="49" charset="-122"/>
                <a:ea typeface="楷体_GB2312" pitchFamily="49" charset="-122"/>
                <a:cs typeface="Times New Roman" pitchFamily="18" charset="0"/>
              </a:rPr>
              <a:t>2</a:t>
            </a:r>
            <a:r>
              <a:rPr lang="zh-CN" altLang="en-US" sz="1200" b="1" dirty="0" smtClean="0">
                <a:solidFill>
                  <a:srgbClr val="000000"/>
                </a:solidFill>
                <a:latin typeface="楷体_GB2312" pitchFamily="49" charset="-122"/>
                <a:ea typeface="楷体_GB2312" pitchFamily="49" charset="-122"/>
                <a:cs typeface="Times New Roman" pitchFamily="18" charset="0"/>
              </a:rPr>
              <a:t>：</a:t>
            </a:r>
            <a:r>
              <a:rPr lang="en-US" altLang="zh-CN" sz="1200" b="1" dirty="0" smtClean="0">
                <a:solidFill>
                  <a:srgbClr val="000000"/>
                </a:solidFill>
                <a:latin typeface="楷体_GB2312" pitchFamily="49" charset="-122"/>
                <a:ea typeface="楷体_GB2312" pitchFamily="49" charset="-122"/>
                <a:cs typeface="Times New Roman" pitchFamily="18" charset="0"/>
              </a:rPr>
              <a:t>R={</a:t>
            </a:r>
            <a:r>
              <a:rPr lang="en-US" altLang="zh-CN" sz="1200" b="1" dirty="0" err="1" smtClean="0">
                <a:solidFill>
                  <a:srgbClr val="000000"/>
                </a:solidFill>
                <a:latin typeface="楷体_GB2312" pitchFamily="49" charset="-122"/>
                <a:ea typeface="楷体_GB2312" pitchFamily="49" charset="-122"/>
                <a:cs typeface="Times New Roman" pitchFamily="18" charset="0"/>
              </a:rPr>
              <a:t>a,b,</a:t>
            </a:r>
            <a:r>
              <a:rPr lang="en-US" altLang="zh-CN" sz="1200" b="1" dirty="0" err="1" smtClean="0">
                <a:solidFill>
                  <a:srgbClr val="000000"/>
                </a:solidFill>
                <a:latin typeface="Times New Roman" pitchFamily="18" charset="0"/>
                <a:ea typeface="楷体_GB2312" pitchFamily="49" charset="-122"/>
                <a:cs typeface="Times New Roman" pitchFamily="18" charset="0"/>
              </a:rPr>
              <a:t>c</a:t>
            </a:r>
            <a:r>
              <a:rPr lang="en-US" altLang="zh-CN" sz="1200" b="1" dirty="0" err="1" smtClean="0">
                <a:solidFill>
                  <a:srgbClr val="000000"/>
                </a:solidFill>
                <a:latin typeface="楷体_GB2312" pitchFamily="49" charset="-122"/>
                <a:ea typeface="楷体_GB2312" pitchFamily="49" charset="-122"/>
                <a:cs typeface="Times New Roman" pitchFamily="18" charset="0"/>
              </a:rPr>
              <a:t>,d</a:t>
            </a:r>
            <a:r>
              <a:rPr lang="en-US" altLang="zh-CN" sz="1200" b="1" dirty="0" smtClean="0">
                <a:solidFill>
                  <a:srgbClr val="000000"/>
                </a:solidFill>
                <a:latin typeface="楷体_GB2312" pitchFamily="49" charset="-122"/>
                <a:ea typeface="楷体_GB2312" pitchFamily="49" charset="-122"/>
                <a:cs typeface="Times New Roman" pitchFamily="18" charset="0"/>
              </a:rPr>
              <a:t>}</a:t>
            </a:r>
          </a:p>
          <a:p>
            <a:r>
              <a:rPr lang="en-US" altLang="zh-CN" sz="1200" b="1" dirty="0" err="1" smtClean="0">
                <a:solidFill>
                  <a:srgbClr val="000000"/>
                </a:solidFill>
                <a:ea typeface="楷体_GB2312" pitchFamily="49" charset="-122"/>
                <a:cs typeface="Times New Roman" pitchFamily="18" charset="0"/>
              </a:rPr>
              <a:t>abcd</a:t>
            </a:r>
            <a:r>
              <a:rPr lang="en-US" altLang="zh-CN"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abdc</a:t>
            </a:r>
            <a:r>
              <a:rPr lang="en-US" altLang="zh-CN"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acbd</a:t>
            </a:r>
            <a:r>
              <a:rPr lang="en-US" altLang="zh-CN"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acdb</a:t>
            </a:r>
            <a:r>
              <a:rPr lang="en-US" altLang="zh-CN"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adbc</a:t>
            </a:r>
            <a:r>
              <a:rPr lang="en-US" altLang="zh-CN"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adcb</a:t>
            </a:r>
            <a:endParaRPr lang="en-US" altLang="zh-CN" sz="1200" b="1" dirty="0" smtClean="0">
              <a:solidFill>
                <a:srgbClr val="000000"/>
              </a:solidFill>
              <a:ea typeface="楷体_GB2312" pitchFamily="49" charset="-122"/>
              <a:cs typeface="Times New Roman" pitchFamily="18" charset="0"/>
            </a:endParaRPr>
          </a:p>
          <a:p>
            <a:r>
              <a:rPr lang="en-US" altLang="zh-CN" sz="1200" b="1" dirty="0" smtClean="0">
                <a:solidFill>
                  <a:srgbClr val="000000"/>
                </a:solidFill>
                <a:ea typeface="楷体_GB2312" pitchFamily="49" charset="-122"/>
                <a:cs typeface="Times New Roman" pitchFamily="18" charset="0"/>
              </a:rPr>
              <a:t>b</a:t>
            </a:r>
            <a:endParaRPr lang="zh-CN" altLang="en-US" dirty="0"/>
          </a:p>
        </p:txBody>
      </p:sp>
      <p:sp>
        <p:nvSpPr>
          <p:cNvPr id="4" name="灯片编号占位符 3"/>
          <p:cNvSpPr>
            <a:spLocks noGrp="1"/>
          </p:cNvSpPr>
          <p:nvPr>
            <p:ph type="sldNum" sz="quarter" idx="10"/>
          </p:nvPr>
        </p:nvSpPr>
        <p:spPr/>
        <p:txBody>
          <a:bodyPr/>
          <a:lstStyle/>
          <a:p>
            <a:pPr>
              <a:defRPr/>
            </a:pPr>
            <a:fld id="{1027F324-508A-4285-8395-2A567CBB0546}" type="slidenum">
              <a:rPr lang="en-US" altLang="zh-CN" smtClean="0"/>
              <a:pPr>
                <a:defRPr/>
              </a:pPr>
              <a:t>22</a:t>
            </a:fld>
            <a:endParaRPr lang="en-US" altLang="zh-CN"/>
          </a:p>
        </p:txBody>
      </p:sp>
    </p:spTree>
    <p:extLst>
      <p:ext uri="{BB962C8B-B14F-4D97-AF65-F5344CB8AC3E}">
        <p14:creationId xmlns:p14="http://schemas.microsoft.com/office/powerpoint/2010/main" val="1341463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dirty="0" smtClean="0">
                <a:solidFill>
                  <a:srgbClr val="000000"/>
                </a:solidFill>
                <a:latin typeface="楷体_GB2312" pitchFamily="49" charset="-122"/>
                <a:ea typeface="楷体_GB2312" pitchFamily="49" charset="-122"/>
                <a:cs typeface="Times New Roman" pitchFamily="18" charset="0"/>
              </a:rPr>
              <a:t>例</a:t>
            </a:r>
            <a:r>
              <a:rPr lang="en-US" altLang="zh-CN" sz="1200" b="1" dirty="0" smtClean="0">
                <a:solidFill>
                  <a:srgbClr val="000000"/>
                </a:solidFill>
                <a:latin typeface="楷体_GB2312" pitchFamily="49" charset="-122"/>
                <a:ea typeface="楷体_GB2312" pitchFamily="49" charset="-122"/>
                <a:cs typeface="Times New Roman" pitchFamily="18" charset="0"/>
              </a:rPr>
              <a:t>1</a:t>
            </a:r>
            <a:r>
              <a:rPr lang="zh-CN" altLang="en-US" sz="1200" b="1" dirty="0" smtClean="0">
                <a:solidFill>
                  <a:srgbClr val="000000"/>
                </a:solidFill>
                <a:latin typeface="楷体_GB2312" pitchFamily="49" charset="-122"/>
                <a:ea typeface="楷体_GB2312" pitchFamily="49" charset="-122"/>
                <a:cs typeface="Times New Roman" pitchFamily="18" charset="0"/>
              </a:rPr>
              <a:t>：</a:t>
            </a:r>
            <a:r>
              <a:rPr lang="en-US" altLang="zh-CN" sz="1200" b="1" dirty="0" smtClean="0">
                <a:solidFill>
                  <a:srgbClr val="000000"/>
                </a:solidFill>
                <a:latin typeface="楷体_GB2312" pitchFamily="49" charset="-122"/>
                <a:ea typeface="楷体_GB2312" pitchFamily="49" charset="-122"/>
                <a:cs typeface="Times New Roman" pitchFamily="18" charset="0"/>
              </a:rPr>
              <a:t>R={</a:t>
            </a:r>
            <a:r>
              <a:rPr lang="en-US" altLang="zh-CN" sz="1200" b="1" dirty="0" err="1" smtClean="0">
                <a:solidFill>
                  <a:srgbClr val="000000"/>
                </a:solidFill>
                <a:latin typeface="楷体_GB2312" pitchFamily="49" charset="-122"/>
                <a:ea typeface="楷体_GB2312" pitchFamily="49" charset="-122"/>
                <a:cs typeface="Times New Roman" pitchFamily="18" charset="0"/>
              </a:rPr>
              <a:t>a,b,</a:t>
            </a:r>
            <a:r>
              <a:rPr lang="en-US" altLang="zh-CN" sz="1200" b="1" dirty="0" err="1" smtClean="0">
                <a:solidFill>
                  <a:srgbClr val="000000"/>
                </a:solidFill>
                <a:latin typeface="Times New Roman" pitchFamily="18" charset="0"/>
                <a:ea typeface="楷体_GB2312" pitchFamily="49" charset="-122"/>
                <a:cs typeface="Times New Roman" pitchFamily="18" charset="0"/>
              </a:rPr>
              <a:t>c</a:t>
            </a:r>
            <a:r>
              <a:rPr lang="en-US" altLang="zh-CN" sz="1200" b="1" dirty="0" smtClean="0">
                <a:solidFill>
                  <a:srgbClr val="000000"/>
                </a:solidFill>
                <a:latin typeface="楷体_GB2312" pitchFamily="49" charset="-122"/>
                <a:ea typeface="楷体_GB2312" pitchFamily="49" charset="-122"/>
                <a:cs typeface="Times New Roman" pitchFamily="18" charset="0"/>
              </a:rPr>
              <a:t>}</a:t>
            </a:r>
          </a:p>
          <a:p>
            <a:r>
              <a:rPr lang="en-US" altLang="zh-CN" sz="1200" b="1" dirty="0" err="1" smtClean="0">
                <a:solidFill>
                  <a:srgbClr val="000000"/>
                </a:solidFill>
                <a:ea typeface="楷体_GB2312" pitchFamily="49" charset="-122"/>
                <a:cs typeface="Times New Roman" pitchFamily="18" charset="0"/>
              </a:rPr>
              <a:t>abc</a:t>
            </a:r>
            <a:r>
              <a:rPr lang="zh-CN" altLang="en-US"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acb</a:t>
            </a:r>
            <a:r>
              <a:rPr lang="zh-CN" altLang="en-US" sz="1200" b="1" dirty="0" smtClean="0">
                <a:solidFill>
                  <a:srgbClr val="000000"/>
                </a:solidFill>
                <a:ea typeface="楷体_GB2312" pitchFamily="49" charset="-122"/>
                <a:cs typeface="Times New Roman" pitchFamily="18" charset="0"/>
              </a:rPr>
              <a:t>、</a:t>
            </a:r>
            <a:r>
              <a:rPr lang="en-US" altLang="zh-CN" sz="1200" b="1" dirty="0" smtClean="0">
                <a:solidFill>
                  <a:srgbClr val="000000"/>
                </a:solidFill>
                <a:ea typeface="楷体_GB2312" pitchFamily="49" charset="-122"/>
                <a:cs typeface="Times New Roman" pitchFamily="18" charset="0"/>
              </a:rPr>
              <a:t>bac</a:t>
            </a:r>
            <a:r>
              <a:rPr lang="zh-CN" altLang="en-US"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bca</a:t>
            </a:r>
            <a:r>
              <a:rPr lang="zh-CN" altLang="en-US" sz="1200" b="1" dirty="0" smtClean="0">
                <a:solidFill>
                  <a:srgbClr val="000000"/>
                </a:solidFill>
                <a:ea typeface="楷体_GB2312" pitchFamily="49" charset="-122"/>
                <a:cs typeface="Times New Roman" pitchFamily="18" charset="0"/>
              </a:rPr>
              <a:t>、</a:t>
            </a:r>
            <a:r>
              <a:rPr lang="en-US" altLang="zh-CN" sz="1200" b="1" dirty="0" smtClean="0">
                <a:solidFill>
                  <a:srgbClr val="000000"/>
                </a:solidFill>
                <a:ea typeface="楷体_GB2312" pitchFamily="49" charset="-122"/>
                <a:cs typeface="Times New Roman" pitchFamily="18" charset="0"/>
              </a:rPr>
              <a:t>cab</a:t>
            </a:r>
            <a:r>
              <a:rPr lang="zh-CN" altLang="en-US"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cba</a:t>
            </a:r>
            <a:endParaRPr lang="zh-CN" altLang="en-US" dirty="0" smtClean="0"/>
          </a:p>
          <a:p>
            <a:r>
              <a:rPr lang="zh-CN" altLang="en-US" sz="1200" b="1" dirty="0" smtClean="0">
                <a:solidFill>
                  <a:srgbClr val="000000"/>
                </a:solidFill>
                <a:latin typeface="楷体_GB2312" pitchFamily="49" charset="-122"/>
                <a:ea typeface="楷体_GB2312" pitchFamily="49" charset="-122"/>
                <a:cs typeface="Times New Roman" pitchFamily="18" charset="0"/>
              </a:rPr>
              <a:t>例</a:t>
            </a:r>
            <a:r>
              <a:rPr lang="en-US" altLang="zh-CN" sz="1200" b="1" dirty="0" smtClean="0">
                <a:solidFill>
                  <a:srgbClr val="000000"/>
                </a:solidFill>
                <a:latin typeface="楷体_GB2312" pitchFamily="49" charset="-122"/>
                <a:ea typeface="楷体_GB2312" pitchFamily="49" charset="-122"/>
                <a:cs typeface="Times New Roman" pitchFamily="18" charset="0"/>
              </a:rPr>
              <a:t>2</a:t>
            </a:r>
            <a:r>
              <a:rPr lang="zh-CN" altLang="en-US" sz="1200" b="1" dirty="0" smtClean="0">
                <a:solidFill>
                  <a:srgbClr val="000000"/>
                </a:solidFill>
                <a:latin typeface="楷体_GB2312" pitchFamily="49" charset="-122"/>
                <a:ea typeface="楷体_GB2312" pitchFamily="49" charset="-122"/>
                <a:cs typeface="Times New Roman" pitchFamily="18" charset="0"/>
              </a:rPr>
              <a:t>：</a:t>
            </a:r>
            <a:r>
              <a:rPr lang="en-US" altLang="zh-CN" sz="1200" b="1" dirty="0" smtClean="0">
                <a:solidFill>
                  <a:srgbClr val="000000"/>
                </a:solidFill>
                <a:latin typeface="楷体_GB2312" pitchFamily="49" charset="-122"/>
                <a:ea typeface="楷体_GB2312" pitchFamily="49" charset="-122"/>
                <a:cs typeface="Times New Roman" pitchFamily="18" charset="0"/>
              </a:rPr>
              <a:t>R={</a:t>
            </a:r>
            <a:r>
              <a:rPr lang="en-US" altLang="zh-CN" sz="1200" b="1" dirty="0" err="1" smtClean="0">
                <a:solidFill>
                  <a:srgbClr val="000000"/>
                </a:solidFill>
                <a:latin typeface="楷体_GB2312" pitchFamily="49" charset="-122"/>
                <a:ea typeface="楷体_GB2312" pitchFamily="49" charset="-122"/>
                <a:cs typeface="Times New Roman" pitchFamily="18" charset="0"/>
              </a:rPr>
              <a:t>a,b,</a:t>
            </a:r>
            <a:r>
              <a:rPr lang="en-US" altLang="zh-CN" sz="1200" b="1" dirty="0" err="1" smtClean="0">
                <a:solidFill>
                  <a:srgbClr val="000000"/>
                </a:solidFill>
                <a:latin typeface="Times New Roman" pitchFamily="18" charset="0"/>
                <a:ea typeface="楷体_GB2312" pitchFamily="49" charset="-122"/>
                <a:cs typeface="Times New Roman" pitchFamily="18" charset="0"/>
              </a:rPr>
              <a:t>c</a:t>
            </a:r>
            <a:r>
              <a:rPr lang="en-US" altLang="zh-CN" sz="1200" b="1" dirty="0" err="1" smtClean="0">
                <a:solidFill>
                  <a:srgbClr val="000000"/>
                </a:solidFill>
                <a:latin typeface="楷体_GB2312" pitchFamily="49" charset="-122"/>
                <a:ea typeface="楷体_GB2312" pitchFamily="49" charset="-122"/>
                <a:cs typeface="Times New Roman" pitchFamily="18" charset="0"/>
              </a:rPr>
              <a:t>,d</a:t>
            </a:r>
            <a:r>
              <a:rPr lang="en-US" altLang="zh-CN" sz="1200" b="1" dirty="0" smtClean="0">
                <a:solidFill>
                  <a:srgbClr val="000000"/>
                </a:solidFill>
                <a:latin typeface="楷体_GB2312" pitchFamily="49" charset="-122"/>
                <a:ea typeface="楷体_GB2312" pitchFamily="49" charset="-122"/>
                <a:cs typeface="Times New Roman" pitchFamily="18" charset="0"/>
              </a:rPr>
              <a:t>}</a:t>
            </a:r>
          </a:p>
          <a:p>
            <a:r>
              <a:rPr lang="en-US" altLang="zh-CN" sz="1200" b="1" dirty="0" err="1" smtClean="0">
                <a:solidFill>
                  <a:srgbClr val="000000"/>
                </a:solidFill>
                <a:ea typeface="楷体_GB2312" pitchFamily="49" charset="-122"/>
                <a:cs typeface="Times New Roman" pitchFamily="18" charset="0"/>
              </a:rPr>
              <a:t>abcd</a:t>
            </a:r>
            <a:r>
              <a:rPr lang="en-US" altLang="zh-CN"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abdc</a:t>
            </a:r>
            <a:r>
              <a:rPr lang="en-US" altLang="zh-CN"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acbd</a:t>
            </a:r>
            <a:r>
              <a:rPr lang="en-US" altLang="zh-CN"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acdb</a:t>
            </a:r>
            <a:r>
              <a:rPr lang="en-US" altLang="zh-CN"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adbc</a:t>
            </a:r>
            <a:r>
              <a:rPr lang="en-US" altLang="zh-CN" sz="1200" b="1" dirty="0" smtClean="0">
                <a:solidFill>
                  <a:srgbClr val="000000"/>
                </a:solidFill>
                <a:ea typeface="楷体_GB2312" pitchFamily="49" charset="-122"/>
                <a:cs typeface="Times New Roman" pitchFamily="18" charset="0"/>
              </a:rPr>
              <a:t>\</a:t>
            </a:r>
            <a:r>
              <a:rPr lang="en-US" altLang="zh-CN" sz="1200" b="1" dirty="0" err="1" smtClean="0">
                <a:solidFill>
                  <a:srgbClr val="000000"/>
                </a:solidFill>
                <a:ea typeface="楷体_GB2312" pitchFamily="49" charset="-122"/>
                <a:cs typeface="Times New Roman" pitchFamily="18" charset="0"/>
              </a:rPr>
              <a:t>adcb</a:t>
            </a:r>
            <a:endParaRPr lang="en-US" altLang="zh-CN" sz="1200" b="1" dirty="0" smtClean="0">
              <a:solidFill>
                <a:srgbClr val="000000"/>
              </a:solidFill>
              <a:ea typeface="楷体_GB2312" pitchFamily="49" charset="-122"/>
              <a:cs typeface="Times New Roman" pitchFamily="18" charset="0"/>
            </a:endParaRPr>
          </a:p>
          <a:p>
            <a:r>
              <a:rPr lang="en-US" altLang="zh-CN" sz="1200" b="1" dirty="0" smtClean="0">
                <a:solidFill>
                  <a:srgbClr val="000000"/>
                </a:solidFill>
                <a:ea typeface="楷体_GB2312" pitchFamily="49" charset="-122"/>
                <a:cs typeface="Times New Roman" pitchFamily="18" charset="0"/>
              </a:rPr>
              <a:t>b</a:t>
            </a:r>
            <a:endParaRPr lang="zh-CN" altLang="en-US" dirty="0"/>
          </a:p>
        </p:txBody>
      </p:sp>
      <p:sp>
        <p:nvSpPr>
          <p:cNvPr id="4" name="灯片编号占位符 3"/>
          <p:cNvSpPr>
            <a:spLocks noGrp="1"/>
          </p:cNvSpPr>
          <p:nvPr>
            <p:ph type="sldNum" sz="quarter" idx="10"/>
          </p:nvPr>
        </p:nvSpPr>
        <p:spPr/>
        <p:txBody>
          <a:bodyPr/>
          <a:lstStyle/>
          <a:p>
            <a:pPr>
              <a:defRPr/>
            </a:pPr>
            <a:fld id="{1027F324-508A-4285-8395-2A567CBB0546}" type="slidenum">
              <a:rPr lang="en-US" altLang="zh-CN" smtClean="0"/>
              <a:pPr>
                <a:defRPr/>
              </a:pPr>
              <a:t>23</a:t>
            </a:fld>
            <a:endParaRPr lang="en-US" altLang="zh-CN"/>
          </a:p>
        </p:txBody>
      </p:sp>
    </p:spTree>
    <p:extLst>
      <p:ext uri="{BB962C8B-B14F-4D97-AF65-F5344CB8AC3E}">
        <p14:creationId xmlns:p14="http://schemas.microsoft.com/office/powerpoint/2010/main" val="1341463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dirty="0" smtClean="0">
                <a:solidFill>
                  <a:sysClr val="windowText" lastClr="000000"/>
                </a:solidFill>
                <a:ea typeface="华文行楷" pitchFamily="2" charset="-122"/>
              </a:rPr>
              <a:t>perm(list,0,3)</a:t>
            </a:r>
            <a:r>
              <a:rPr lang="zh-CN" altLang="en-US" sz="1200" b="1" dirty="0" smtClean="0">
                <a:solidFill>
                  <a:sysClr val="windowText" lastClr="000000"/>
                </a:solidFill>
                <a:ea typeface="华文行楷" pitchFamily="2" charset="-122"/>
              </a:rPr>
              <a:t>，</a:t>
            </a:r>
            <a:r>
              <a:rPr lang="en-US" altLang="zh-CN" sz="1200" b="1" dirty="0" smtClean="0">
                <a:solidFill>
                  <a:sysClr val="windowText" lastClr="000000"/>
                </a:solidFill>
                <a:ea typeface="华文行楷" pitchFamily="2" charset="-122"/>
              </a:rPr>
              <a:t>=</a:t>
            </a:r>
          </a:p>
          <a:p>
            <a:r>
              <a:rPr lang="en-US" altLang="zh-CN" sz="1200" b="1" dirty="0" smtClean="0">
                <a:solidFill>
                  <a:sysClr val="windowText" lastClr="000000"/>
                </a:solidFill>
                <a:ea typeface="华文行楷" pitchFamily="2" charset="-122"/>
              </a:rPr>
              <a:t>perm(list,1,3)</a:t>
            </a:r>
            <a:r>
              <a:rPr lang="zh-CN" altLang="en-US" sz="1200" b="1" dirty="0" smtClean="0">
                <a:solidFill>
                  <a:sysClr val="windowText" lastClr="000000"/>
                </a:solidFill>
                <a:ea typeface="华文行楷" pitchFamily="2" charset="-122"/>
              </a:rPr>
              <a:t>，</a:t>
            </a:r>
            <a:r>
              <a:rPr lang="en-US" altLang="zh-CN" sz="1200" b="1" dirty="0" smtClean="0">
                <a:solidFill>
                  <a:sysClr val="windowText" lastClr="000000"/>
                </a:solidFill>
                <a:ea typeface="华文行楷" pitchFamily="2" charset="-122"/>
              </a:rPr>
              <a:t>=</a:t>
            </a:r>
            <a:r>
              <a:rPr lang="en-US" altLang="zh-CN" sz="1200" b="1" dirty="0" err="1" smtClean="0">
                <a:solidFill>
                  <a:sysClr val="windowText" lastClr="000000"/>
                </a:solidFill>
                <a:ea typeface="华文行楷" pitchFamily="2" charset="-122"/>
              </a:rPr>
              <a:t>abcd</a:t>
            </a:r>
            <a:r>
              <a:rPr lang="en-US" altLang="zh-CN" sz="1200" b="1" dirty="0" smtClean="0">
                <a:solidFill>
                  <a:sysClr val="windowText" lastClr="000000"/>
                </a:solidFill>
                <a:ea typeface="华文行楷" pitchFamily="2" charset="-122"/>
              </a:rPr>
              <a:t>\</a:t>
            </a:r>
            <a:r>
              <a:rPr lang="en-US" altLang="zh-CN" sz="1200" b="1" dirty="0" err="1" smtClean="0">
                <a:solidFill>
                  <a:sysClr val="windowText" lastClr="000000"/>
                </a:solidFill>
                <a:ea typeface="华文行楷" pitchFamily="2" charset="-122"/>
              </a:rPr>
              <a:t>abdc</a:t>
            </a:r>
            <a:r>
              <a:rPr lang="en-US" altLang="zh-CN" sz="1200" b="1" dirty="0" smtClean="0">
                <a:solidFill>
                  <a:sysClr val="windowText" lastClr="000000"/>
                </a:solidFill>
                <a:ea typeface="华文行楷" pitchFamily="2" charset="-122"/>
              </a:rPr>
              <a:t>\</a:t>
            </a:r>
            <a:r>
              <a:rPr lang="en-US" altLang="zh-CN" sz="1200" b="1" dirty="0" err="1" smtClean="0">
                <a:solidFill>
                  <a:sysClr val="windowText" lastClr="000000"/>
                </a:solidFill>
                <a:ea typeface="华文行楷" pitchFamily="2" charset="-122"/>
              </a:rPr>
              <a:t>acbd</a:t>
            </a:r>
            <a:r>
              <a:rPr lang="en-US" altLang="zh-CN" sz="1200" b="1" dirty="0" smtClean="0">
                <a:solidFill>
                  <a:sysClr val="windowText" lastClr="000000"/>
                </a:solidFill>
                <a:ea typeface="华文行楷" pitchFamily="2" charset="-122"/>
              </a:rPr>
              <a:t>\</a:t>
            </a:r>
            <a:r>
              <a:rPr lang="en-US" altLang="zh-CN" sz="1200" b="1" dirty="0" err="1" smtClean="0">
                <a:solidFill>
                  <a:sysClr val="windowText" lastClr="000000"/>
                </a:solidFill>
                <a:ea typeface="华文行楷" pitchFamily="2" charset="-122"/>
              </a:rPr>
              <a:t>acdb</a:t>
            </a:r>
            <a:r>
              <a:rPr lang="en-US" altLang="zh-CN" sz="1200" b="1" dirty="0" smtClean="0">
                <a:solidFill>
                  <a:sysClr val="windowText" lastClr="000000"/>
                </a:solidFill>
                <a:ea typeface="华文行楷" pitchFamily="2" charset="-122"/>
              </a:rPr>
              <a:t>\</a:t>
            </a:r>
            <a:r>
              <a:rPr lang="en-US" altLang="zh-CN" sz="1200" b="1" dirty="0" err="1" smtClean="0">
                <a:solidFill>
                  <a:sysClr val="windowText" lastClr="000000"/>
                </a:solidFill>
                <a:ea typeface="华文行楷" pitchFamily="2" charset="-122"/>
              </a:rPr>
              <a:t>adbc</a:t>
            </a:r>
            <a:r>
              <a:rPr lang="en-US" altLang="zh-CN" sz="1200" b="1" dirty="0" smtClean="0">
                <a:solidFill>
                  <a:sysClr val="windowText" lastClr="000000"/>
                </a:solidFill>
                <a:ea typeface="华文行楷" pitchFamily="2" charset="-122"/>
              </a:rPr>
              <a:t>\</a:t>
            </a:r>
            <a:r>
              <a:rPr lang="en-US" altLang="zh-CN" sz="1200" b="1" dirty="0" err="1" smtClean="0">
                <a:solidFill>
                  <a:sysClr val="windowText" lastClr="000000"/>
                </a:solidFill>
                <a:ea typeface="华文行楷" pitchFamily="2" charset="-122"/>
              </a:rPr>
              <a:t>adcb</a:t>
            </a:r>
            <a:endParaRPr lang="en-US" altLang="zh-CN" sz="1200" b="1" dirty="0" smtClean="0">
              <a:solidFill>
                <a:sysClr val="windowText" lastClr="000000"/>
              </a:solidFill>
              <a:ea typeface="华文行楷" pitchFamily="2" charset="-122"/>
            </a:endParaRPr>
          </a:p>
          <a:p>
            <a:r>
              <a:rPr lang="en-US" altLang="zh-CN" sz="1200" b="1" dirty="0" smtClean="0">
                <a:solidFill>
                  <a:sysClr val="windowText" lastClr="000000"/>
                </a:solidFill>
                <a:ea typeface="华文行楷" pitchFamily="2" charset="-122"/>
              </a:rPr>
              <a:t>perm(list,2,3)</a:t>
            </a:r>
            <a:r>
              <a:rPr lang="zh-CN" altLang="en-US" sz="1200" b="1" dirty="0" smtClean="0">
                <a:solidFill>
                  <a:sysClr val="windowText" lastClr="000000"/>
                </a:solidFill>
                <a:ea typeface="华文行楷" pitchFamily="2" charset="-122"/>
              </a:rPr>
              <a:t>，</a:t>
            </a:r>
            <a:r>
              <a:rPr lang="en-US" altLang="zh-CN" sz="1200" b="1" dirty="0" smtClean="0">
                <a:solidFill>
                  <a:sysClr val="windowText" lastClr="000000"/>
                </a:solidFill>
                <a:ea typeface="华文行楷" pitchFamily="2" charset="-122"/>
              </a:rPr>
              <a:t>=</a:t>
            </a:r>
            <a:r>
              <a:rPr lang="en-US" altLang="zh-CN" sz="1200" b="1" dirty="0" err="1" smtClean="0">
                <a:solidFill>
                  <a:sysClr val="windowText" lastClr="000000"/>
                </a:solidFill>
                <a:ea typeface="华文行楷" pitchFamily="2" charset="-122"/>
              </a:rPr>
              <a:t>abcd</a:t>
            </a:r>
            <a:r>
              <a:rPr lang="en-US" altLang="zh-CN" sz="1200" b="1" dirty="0" smtClean="0">
                <a:solidFill>
                  <a:sysClr val="windowText" lastClr="000000"/>
                </a:solidFill>
                <a:ea typeface="华文行楷" pitchFamily="2" charset="-122"/>
              </a:rPr>
              <a:t>\</a:t>
            </a:r>
            <a:r>
              <a:rPr lang="en-US" altLang="zh-CN" sz="1200" b="1" dirty="0" err="1" smtClean="0">
                <a:solidFill>
                  <a:sysClr val="windowText" lastClr="000000"/>
                </a:solidFill>
                <a:ea typeface="华文行楷" pitchFamily="2" charset="-122"/>
              </a:rPr>
              <a:t>abdc</a:t>
            </a:r>
            <a:endParaRPr lang="en-US" altLang="zh-CN" sz="1200" b="1" dirty="0" smtClean="0">
              <a:solidFill>
                <a:sysClr val="windowText" lastClr="000000"/>
              </a:solidFill>
              <a:ea typeface="华文行楷" pitchFamily="2" charset="-122"/>
            </a:endParaRPr>
          </a:p>
          <a:p>
            <a:r>
              <a:rPr lang="en-US" altLang="zh-CN" sz="1200" b="1" dirty="0" smtClean="0">
                <a:solidFill>
                  <a:sysClr val="windowText" lastClr="000000"/>
                </a:solidFill>
                <a:ea typeface="华文行楷" pitchFamily="2" charset="-122"/>
              </a:rPr>
              <a:t>perm(list,3,3)=</a:t>
            </a:r>
            <a:r>
              <a:rPr lang="en-US" altLang="zh-CN" sz="1200" b="1" dirty="0" err="1" smtClean="0">
                <a:solidFill>
                  <a:sysClr val="windowText" lastClr="000000"/>
                </a:solidFill>
                <a:ea typeface="华文行楷" pitchFamily="2" charset="-122"/>
              </a:rPr>
              <a:t>abcd</a:t>
            </a:r>
            <a:endParaRPr lang="zh-CN" altLang="en-US" dirty="0"/>
          </a:p>
        </p:txBody>
      </p:sp>
      <p:sp>
        <p:nvSpPr>
          <p:cNvPr id="4" name="灯片编号占位符 3"/>
          <p:cNvSpPr>
            <a:spLocks noGrp="1"/>
          </p:cNvSpPr>
          <p:nvPr>
            <p:ph type="sldNum" sz="quarter" idx="10"/>
          </p:nvPr>
        </p:nvSpPr>
        <p:spPr/>
        <p:txBody>
          <a:bodyPr/>
          <a:lstStyle/>
          <a:p>
            <a:pPr>
              <a:defRPr/>
            </a:pPr>
            <a:fld id="{1027F324-508A-4285-8395-2A567CBB0546}" type="slidenum">
              <a:rPr lang="en-US" altLang="zh-CN" smtClean="0"/>
              <a:pPr>
                <a:defRPr/>
              </a:pPr>
              <a:t>24</a:t>
            </a:fld>
            <a:endParaRPr lang="en-US" altLang="zh-CN"/>
          </a:p>
        </p:txBody>
      </p:sp>
    </p:spTree>
    <p:extLst>
      <p:ext uri="{BB962C8B-B14F-4D97-AF65-F5344CB8AC3E}">
        <p14:creationId xmlns:p14="http://schemas.microsoft.com/office/powerpoint/2010/main" val="2655164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pPr>
            <a:r>
              <a:rPr lang="en-US" altLang="zh-CN" dirty="0" smtClean="0">
                <a:solidFill>
                  <a:srgbClr val="000000"/>
                </a:solidFill>
              </a:rPr>
              <a:t>q(</a:t>
            </a:r>
            <a:r>
              <a:rPr lang="en-US" altLang="zh-CN" dirty="0" err="1" smtClean="0">
                <a:solidFill>
                  <a:srgbClr val="000000"/>
                </a:solidFill>
              </a:rPr>
              <a:t>n,m</a:t>
            </a:r>
            <a:r>
              <a:rPr lang="en-US" altLang="zh-CN" dirty="0" smtClean="0">
                <a:solidFill>
                  <a:srgbClr val="000000"/>
                </a:solidFill>
              </a:rPr>
              <a:t>)=1   n=1</a:t>
            </a:r>
            <a:r>
              <a:rPr lang="zh-CN" altLang="en-US" dirty="0" smtClean="0">
                <a:solidFill>
                  <a:srgbClr val="000000"/>
                </a:solidFill>
              </a:rPr>
              <a:t>或</a:t>
            </a:r>
            <a:r>
              <a:rPr lang="en-US" altLang="zh-CN" dirty="0" smtClean="0">
                <a:solidFill>
                  <a:srgbClr val="000000"/>
                </a:solidFill>
              </a:rPr>
              <a:t>m=1</a:t>
            </a:r>
          </a:p>
          <a:p>
            <a:pPr marL="0" marR="0" indent="0" algn="l" defTabSz="914400" rtl="0" eaLnBrk="1" fontAlgn="base" latinLnBrk="0" hangingPunct="1">
              <a:lnSpc>
                <a:spcPct val="90000"/>
              </a:lnSpc>
              <a:spcBef>
                <a:spcPct val="30000"/>
              </a:spcBef>
              <a:spcAft>
                <a:spcPct val="0"/>
              </a:spcAft>
              <a:buClrTx/>
              <a:buSzTx/>
              <a:buFontTx/>
              <a:buNone/>
              <a:tabLst/>
              <a:defRPr/>
            </a:pPr>
            <a:r>
              <a:rPr lang="en-US" altLang="zh-CN" dirty="0" smtClean="0">
                <a:solidFill>
                  <a:srgbClr val="000000"/>
                </a:solidFill>
              </a:rPr>
              <a:t>q(</a:t>
            </a:r>
            <a:r>
              <a:rPr lang="en-US" altLang="zh-CN" dirty="0" err="1" smtClean="0">
                <a:solidFill>
                  <a:srgbClr val="000000"/>
                </a:solidFill>
              </a:rPr>
              <a:t>n,m</a:t>
            </a:r>
            <a:r>
              <a:rPr lang="en-US" altLang="zh-CN" dirty="0" smtClean="0">
                <a:solidFill>
                  <a:srgbClr val="000000"/>
                </a:solidFill>
              </a:rPr>
              <a:t>)=q(</a:t>
            </a:r>
            <a:r>
              <a:rPr lang="en-US" altLang="zh-CN" dirty="0" err="1" smtClean="0">
                <a:solidFill>
                  <a:srgbClr val="000000"/>
                </a:solidFill>
              </a:rPr>
              <a:t>n,n</a:t>
            </a:r>
            <a:r>
              <a:rPr lang="en-US" altLang="zh-CN" dirty="0" smtClean="0">
                <a:solidFill>
                  <a:srgbClr val="000000"/>
                </a:solidFill>
              </a:rPr>
              <a:t>)   n&lt;m</a:t>
            </a:r>
          </a:p>
          <a:p>
            <a:pPr marL="0" marR="0" indent="0" algn="l" defTabSz="914400" rtl="0" eaLnBrk="1" fontAlgn="base" latinLnBrk="0" hangingPunct="1">
              <a:lnSpc>
                <a:spcPct val="90000"/>
              </a:lnSpc>
              <a:spcBef>
                <a:spcPct val="30000"/>
              </a:spcBef>
              <a:spcAft>
                <a:spcPct val="0"/>
              </a:spcAft>
              <a:buClrTx/>
              <a:buSzTx/>
              <a:buFontTx/>
              <a:buNone/>
              <a:tabLst/>
              <a:defRPr/>
            </a:pPr>
            <a:r>
              <a:rPr lang="en-US" altLang="zh-CN" dirty="0" smtClean="0">
                <a:solidFill>
                  <a:srgbClr val="000000"/>
                </a:solidFill>
              </a:rPr>
              <a:t>q(</a:t>
            </a:r>
            <a:r>
              <a:rPr lang="en-US" altLang="zh-CN" dirty="0" err="1" smtClean="0">
                <a:solidFill>
                  <a:srgbClr val="000000"/>
                </a:solidFill>
              </a:rPr>
              <a:t>n,m</a:t>
            </a:r>
            <a:r>
              <a:rPr lang="en-US" altLang="zh-CN" dirty="0" smtClean="0">
                <a:solidFill>
                  <a:srgbClr val="000000"/>
                </a:solidFill>
              </a:rPr>
              <a:t>)=q(n,n-1)+1   n=m</a:t>
            </a:r>
          </a:p>
          <a:p>
            <a:pPr eaLnBrk="1" hangingPunct="1">
              <a:lnSpc>
                <a:spcPct val="90000"/>
              </a:lnSpc>
            </a:pPr>
            <a:r>
              <a:rPr lang="en-US" altLang="zh-CN" dirty="0" smtClean="0">
                <a:solidFill>
                  <a:srgbClr val="000000"/>
                </a:solidFill>
                <a:cs typeface="Times New Roman" pitchFamily="18" charset="0"/>
              </a:rPr>
              <a:t>q(</a:t>
            </a:r>
            <a:r>
              <a:rPr lang="en-US" altLang="zh-CN" dirty="0" err="1" smtClean="0">
                <a:solidFill>
                  <a:srgbClr val="000000"/>
                </a:solidFill>
                <a:cs typeface="Times New Roman" pitchFamily="18" charset="0"/>
              </a:rPr>
              <a:t>n,m</a:t>
            </a:r>
            <a:r>
              <a:rPr lang="en-US" altLang="zh-CN" dirty="0" smtClean="0">
                <a:solidFill>
                  <a:srgbClr val="000000"/>
                </a:solidFill>
                <a:cs typeface="Times New Roman" pitchFamily="18" charset="0"/>
              </a:rPr>
              <a:t>)=q(n,m-1)+q(n-</a:t>
            </a:r>
            <a:r>
              <a:rPr lang="en-US" altLang="zh-CN" dirty="0" err="1" smtClean="0">
                <a:solidFill>
                  <a:srgbClr val="000000"/>
                </a:solidFill>
                <a:cs typeface="Times New Roman" pitchFamily="18" charset="0"/>
              </a:rPr>
              <a:t>m,m</a:t>
            </a:r>
            <a:r>
              <a:rPr lang="en-US" altLang="zh-CN" dirty="0" smtClean="0">
                <a:solidFill>
                  <a:srgbClr val="000000"/>
                </a:solidFill>
                <a:cs typeface="Times New Roman" pitchFamily="18" charset="0"/>
              </a:rPr>
              <a:t>)</a:t>
            </a:r>
            <a:r>
              <a:rPr lang="zh-CN" altLang="en-US" dirty="0" smtClean="0">
                <a:solidFill>
                  <a:srgbClr val="000000"/>
                </a:solidFill>
                <a:cs typeface="Times New Roman" pitchFamily="18" charset="0"/>
              </a:rPr>
              <a:t>，</a:t>
            </a:r>
            <a:r>
              <a:rPr lang="en-US" altLang="zh-CN" dirty="0" smtClean="0">
                <a:solidFill>
                  <a:srgbClr val="000000"/>
                </a:solidFill>
                <a:cs typeface="Times New Roman" pitchFamily="18" charset="0"/>
              </a:rPr>
              <a:t>n&gt;m&gt;1</a:t>
            </a:r>
            <a:r>
              <a:rPr lang="zh-CN" altLang="en-US" dirty="0" smtClean="0">
                <a:solidFill>
                  <a:srgbClr val="000000"/>
                </a:solidFill>
                <a:cs typeface="Times New Roman" pitchFamily="18" charset="0"/>
              </a:rPr>
              <a:t>；</a:t>
            </a:r>
            <a:endParaRPr lang="en-US" altLang="zh-CN" dirty="0" smtClean="0">
              <a:solidFill>
                <a:srgbClr val="000000"/>
              </a:solidFill>
              <a:cs typeface="Times New Roman" pitchFamily="18" charset="0"/>
            </a:endParaRPr>
          </a:p>
          <a:p>
            <a:pPr eaLnBrk="1" hangingPunct="1">
              <a:lnSpc>
                <a:spcPct val="90000"/>
              </a:lnSpc>
            </a:pPr>
            <a:r>
              <a:rPr lang="zh-CN" altLang="en-US" dirty="0" smtClean="0">
                <a:solidFill>
                  <a:srgbClr val="000000"/>
                </a:solidFill>
              </a:rPr>
              <a:t>因为正整数</a:t>
            </a:r>
            <a:r>
              <a:rPr lang="en-US" altLang="zh-CN" dirty="0" smtClean="0">
                <a:solidFill>
                  <a:srgbClr val="000000"/>
                </a:solidFill>
              </a:rPr>
              <a:t>n</a:t>
            </a:r>
            <a:r>
              <a:rPr lang="zh-CN" altLang="en-US" dirty="0" smtClean="0">
                <a:solidFill>
                  <a:srgbClr val="000000"/>
                </a:solidFill>
              </a:rPr>
              <a:t>的最大加数</a:t>
            </a:r>
            <a:r>
              <a:rPr lang="en-US" altLang="zh-CN" dirty="0" smtClean="0">
                <a:solidFill>
                  <a:srgbClr val="000000"/>
                </a:solidFill>
              </a:rPr>
              <a:t>n</a:t>
            </a:r>
            <a:r>
              <a:rPr lang="en-US" altLang="zh-CN" baseline="-25000" dirty="0" smtClean="0">
                <a:solidFill>
                  <a:srgbClr val="000000"/>
                </a:solidFill>
              </a:rPr>
              <a:t>1</a:t>
            </a:r>
            <a:r>
              <a:rPr lang="zh-CN" altLang="en-US" dirty="0" smtClean="0">
                <a:solidFill>
                  <a:srgbClr val="000000"/>
                </a:solidFill>
              </a:rPr>
              <a:t>不大于</a:t>
            </a:r>
            <a:r>
              <a:rPr lang="en-US" altLang="zh-CN" dirty="0" smtClean="0">
                <a:solidFill>
                  <a:srgbClr val="000000"/>
                </a:solidFill>
              </a:rPr>
              <a:t>m</a:t>
            </a:r>
            <a:r>
              <a:rPr lang="zh-CN" altLang="en-US" dirty="0" smtClean="0">
                <a:solidFill>
                  <a:srgbClr val="000000"/>
                </a:solidFill>
              </a:rPr>
              <a:t>的划分由</a:t>
            </a:r>
            <a:r>
              <a:rPr lang="en-US" altLang="zh-CN" dirty="0" smtClean="0">
                <a:solidFill>
                  <a:srgbClr val="000000"/>
                </a:solidFill>
              </a:rPr>
              <a:t>n</a:t>
            </a:r>
            <a:r>
              <a:rPr lang="en-US" altLang="zh-CN" baseline="-25000" dirty="0" smtClean="0">
                <a:solidFill>
                  <a:srgbClr val="000000"/>
                </a:solidFill>
              </a:rPr>
              <a:t>1</a:t>
            </a:r>
            <a:r>
              <a:rPr lang="en-US" altLang="zh-CN" dirty="0" smtClean="0">
                <a:solidFill>
                  <a:srgbClr val="000000"/>
                </a:solidFill>
              </a:rPr>
              <a:t> =m</a:t>
            </a:r>
            <a:r>
              <a:rPr lang="zh-CN" altLang="en-US" dirty="0" smtClean="0">
                <a:solidFill>
                  <a:srgbClr val="000000"/>
                </a:solidFill>
              </a:rPr>
              <a:t>的划分和</a:t>
            </a:r>
            <a:r>
              <a:rPr lang="en-US" altLang="zh-CN" dirty="0" smtClean="0">
                <a:solidFill>
                  <a:srgbClr val="000000"/>
                </a:solidFill>
              </a:rPr>
              <a:t>n</a:t>
            </a:r>
            <a:r>
              <a:rPr lang="en-US" altLang="zh-CN" baseline="-25000" dirty="0" smtClean="0">
                <a:solidFill>
                  <a:srgbClr val="000000"/>
                </a:solidFill>
              </a:rPr>
              <a:t>1</a:t>
            </a:r>
            <a:r>
              <a:rPr lang="en-US" altLang="zh-CN" dirty="0" smtClean="0">
                <a:solidFill>
                  <a:srgbClr val="000000"/>
                </a:solidFill>
                <a:cs typeface="Times New Roman" pitchFamily="18" charset="0"/>
              </a:rPr>
              <a:t>≤m-1</a:t>
            </a:r>
            <a:r>
              <a:rPr lang="zh-CN" altLang="en-US" dirty="0" smtClean="0">
                <a:solidFill>
                  <a:srgbClr val="000000"/>
                </a:solidFill>
                <a:cs typeface="Times New Roman" pitchFamily="18" charset="0"/>
              </a:rPr>
              <a:t>的划分组成；</a:t>
            </a:r>
          </a:p>
          <a:p>
            <a:endParaRPr lang="en-US" altLang="zh-CN" dirty="0" smtClean="0"/>
          </a:p>
          <a:p>
            <a:r>
              <a:rPr lang="zh-CN" altLang="en-US" dirty="0" smtClean="0"/>
              <a:t>举例：求</a:t>
            </a:r>
            <a:r>
              <a:rPr lang="en-US" altLang="zh-CN" dirty="0" smtClean="0"/>
              <a:t>q</a:t>
            </a:r>
            <a:r>
              <a:rPr lang="zh-CN" altLang="en-US" dirty="0" smtClean="0"/>
              <a:t>（</a:t>
            </a:r>
            <a:r>
              <a:rPr lang="en-US" altLang="zh-CN" dirty="0" smtClean="0"/>
              <a:t>6,3</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1027F324-508A-4285-8395-2A567CBB0546}" type="slidenum">
              <a:rPr lang="en-US" altLang="zh-CN" smtClean="0"/>
              <a:pPr>
                <a:defRPr/>
              </a:pPr>
              <a:t>27</a:t>
            </a:fld>
            <a:endParaRPr lang="en-US" altLang="zh-CN"/>
          </a:p>
        </p:txBody>
      </p:sp>
    </p:spTree>
    <p:extLst>
      <p:ext uri="{BB962C8B-B14F-4D97-AF65-F5344CB8AC3E}">
        <p14:creationId xmlns:p14="http://schemas.microsoft.com/office/powerpoint/2010/main" val="2030681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90000"/>
              </a:lnSpc>
            </a:pPr>
            <a:r>
              <a:rPr lang="en-US" altLang="zh-CN" dirty="0" smtClean="0">
                <a:solidFill>
                  <a:srgbClr val="000000"/>
                </a:solidFill>
              </a:rPr>
              <a:t>q(</a:t>
            </a:r>
            <a:r>
              <a:rPr lang="en-US" altLang="zh-CN" dirty="0" err="1" smtClean="0">
                <a:solidFill>
                  <a:srgbClr val="000000"/>
                </a:solidFill>
              </a:rPr>
              <a:t>n,n</a:t>
            </a:r>
            <a:r>
              <a:rPr lang="en-US" altLang="zh-CN" dirty="0" smtClean="0">
                <a:solidFill>
                  <a:srgbClr val="000000"/>
                </a:solidFill>
              </a:rPr>
              <a:t>)=1+q(n,n-1)</a:t>
            </a:r>
            <a:r>
              <a:rPr lang="zh-CN" altLang="en-US" dirty="0" smtClean="0">
                <a:solidFill>
                  <a:srgbClr val="000000"/>
                </a:solidFill>
              </a:rPr>
              <a:t>；因为正整数</a:t>
            </a:r>
            <a:r>
              <a:rPr lang="en-US" altLang="zh-CN" dirty="0" smtClean="0">
                <a:solidFill>
                  <a:srgbClr val="000000"/>
                </a:solidFill>
              </a:rPr>
              <a:t>n</a:t>
            </a:r>
            <a:r>
              <a:rPr lang="zh-CN" altLang="en-US" dirty="0" smtClean="0">
                <a:solidFill>
                  <a:srgbClr val="000000"/>
                </a:solidFill>
              </a:rPr>
              <a:t>的划分由</a:t>
            </a:r>
            <a:r>
              <a:rPr lang="en-US" altLang="zh-CN" dirty="0" smtClean="0">
                <a:solidFill>
                  <a:srgbClr val="000000"/>
                </a:solidFill>
              </a:rPr>
              <a:t>n</a:t>
            </a:r>
            <a:r>
              <a:rPr lang="en-US" altLang="zh-CN" baseline="-25000" dirty="0" smtClean="0">
                <a:solidFill>
                  <a:srgbClr val="000000"/>
                </a:solidFill>
              </a:rPr>
              <a:t>1</a:t>
            </a:r>
            <a:r>
              <a:rPr lang="en-US" altLang="zh-CN" dirty="0" smtClean="0">
                <a:solidFill>
                  <a:srgbClr val="000000"/>
                </a:solidFill>
              </a:rPr>
              <a:t>=n</a:t>
            </a:r>
            <a:r>
              <a:rPr lang="zh-CN" altLang="en-US" dirty="0" smtClean="0">
                <a:solidFill>
                  <a:srgbClr val="000000"/>
                </a:solidFill>
              </a:rPr>
              <a:t>和</a:t>
            </a:r>
            <a:r>
              <a:rPr lang="en-US" altLang="zh-CN" dirty="0" smtClean="0">
                <a:solidFill>
                  <a:srgbClr val="000000"/>
                </a:solidFill>
              </a:rPr>
              <a:t>n</a:t>
            </a:r>
            <a:r>
              <a:rPr lang="en-US" altLang="zh-CN" baseline="-25000" dirty="0" smtClean="0">
                <a:solidFill>
                  <a:srgbClr val="000000"/>
                </a:solidFill>
              </a:rPr>
              <a:t>1</a:t>
            </a:r>
            <a:r>
              <a:rPr lang="en-US" altLang="zh-CN" dirty="0" smtClean="0">
                <a:solidFill>
                  <a:srgbClr val="000000"/>
                </a:solidFill>
                <a:cs typeface="Times New Roman" pitchFamily="18" charset="0"/>
              </a:rPr>
              <a:t>≤n-1</a:t>
            </a:r>
            <a:r>
              <a:rPr lang="zh-CN" altLang="en-US" dirty="0" smtClean="0">
                <a:solidFill>
                  <a:srgbClr val="000000"/>
                </a:solidFill>
                <a:cs typeface="Times New Roman" pitchFamily="18" charset="0"/>
              </a:rPr>
              <a:t>的划分组成；</a:t>
            </a:r>
          </a:p>
          <a:p>
            <a:pPr eaLnBrk="1" hangingPunct="1">
              <a:lnSpc>
                <a:spcPct val="90000"/>
              </a:lnSpc>
            </a:pPr>
            <a:r>
              <a:rPr lang="en-US" altLang="zh-CN" dirty="0" smtClean="0">
                <a:solidFill>
                  <a:srgbClr val="000000"/>
                </a:solidFill>
                <a:cs typeface="Times New Roman" pitchFamily="18" charset="0"/>
              </a:rPr>
              <a:t>q(</a:t>
            </a:r>
            <a:r>
              <a:rPr lang="en-US" altLang="zh-CN" dirty="0" err="1" smtClean="0">
                <a:solidFill>
                  <a:srgbClr val="000000"/>
                </a:solidFill>
                <a:cs typeface="Times New Roman" pitchFamily="18" charset="0"/>
              </a:rPr>
              <a:t>n,m</a:t>
            </a:r>
            <a:r>
              <a:rPr lang="en-US" altLang="zh-CN" dirty="0" smtClean="0">
                <a:solidFill>
                  <a:srgbClr val="000000"/>
                </a:solidFill>
                <a:cs typeface="Times New Roman" pitchFamily="18" charset="0"/>
              </a:rPr>
              <a:t>)=q(n,m-1)+q(n-</a:t>
            </a:r>
            <a:r>
              <a:rPr lang="en-US" altLang="zh-CN" dirty="0" err="1" smtClean="0">
                <a:solidFill>
                  <a:srgbClr val="000000"/>
                </a:solidFill>
                <a:cs typeface="Times New Roman" pitchFamily="18" charset="0"/>
              </a:rPr>
              <a:t>m,m</a:t>
            </a:r>
            <a:r>
              <a:rPr lang="en-US" altLang="zh-CN" dirty="0" smtClean="0">
                <a:solidFill>
                  <a:srgbClr val="000000"/>
                </a:solidFill>
                <a:cs typeface="Times New Roman" pitchFamily="18" charset="0"/>
              </a:rPr>
              <a:t>)</a:t>
            </a:r>
            <a:r>
              <a:rPr lang="zh-CN" altLang="en-US" dirty="0" smtClean="0">
                <a:solidFill>
                  <a:srgbClr val="000000"/>
                </a:solidFill>
                <a:cs typeface="Times New Roman" pitchFamily="18" charset="0"/>
              </a:rPr>
              <a:t>，</a:t>
            </a:r>
            <a:r>
              <a:rPr lang="en-US" altLang="zh-CN" dirty="0" smtClean="0">
                <a:solidFill>
                  <a:srgbClr val="000000"/>
                </a:solidFill>
                <a:cs typeface="Times New Roman" pitchFamily="18" charset="0"/>
              </a:rPr>
              <a:t>n&gt;m&gt;1</a:t>
            </a:r>
            <a:r>
              <a:rPr lang="zh-CN" altLang="en-US" dirty="0" smtClean="0">
                <a:solidFill>
                  <a:srgbClr val="000000"/>
                </a:solidFill>
                <a:cs typeface="Times New Roman" pitchFamily="18" charset="0"/>
              </a:rPr>
              <a:t>；</a:t>
            </a:r>
            <a:r>
              <a:rPr lang="zh-CN" altLang="en-US" dirty="0" smtClean="0">
                <a:solidFill>
                  <a:srgbClr val="000000"/>
                </a:solidFill>
              </a:rPr>
              <a:t>因为正整数</a:t>
            </a:r>
            <a:r>
              <a:rPr lang="en-US" altLang="zh-CN" dirty="0" smtClean="0">
                <a:solidFill>
                  <a:srgbClr val="000000"/>
                </a:solidFill>
              </a:rPr>
              <a:t>n</a:t>
            </a:r>
            <a:r>
              <a:rPr lang="zh-CN" altLang="en-US" dirty="0" smtClean="0">
                <a:solidFill>
                  <a:srgbClr val="000000"/>
                </a:solidFill>
              </a:rPr>
              <a:t>的最大加数</a:t>
            </a:r>
            <a:r>
              <a:rPr lang="en-US" altLang="zh-CN" dirty="0" smtClean="0">
                <a:solidFill>
                  <a:srgbClr val="000000"/>
                </a:solidFill>
              </a:rPr>
              <a:t>n</a:t>
            </a:r>
            <a:r>
              <a:rPr lang="en-US" altLang="zh-CN" baseline="-25000" dirty="0" smtClean="0">
                <a:solidFill>
                  <a:srgbClr val="000000"/>
                </a:solidFill>
              </a:rPr>
              <a:t>1</a:t>
            </a:r>
            <a:r>
              <a:rPr lang="zh-CN" altLang="en-US" dirty="0" smtClean="0">
                <a:solidFill>
                  <a:srgbClr val="000000"/>
                </a:solidFill>
              </a:rPr>
              <a:t>不大于</a:t>
            </a:r>
            <a:r>
              <a:rPr lang="en-US" altLang="zh-CN" dirty="0" smtClean="0">
                <a:solidFill>
                  <a:srgbClr val="000000"/>
                </a:solidFill>
              </a:rPr>
              <a:t>m</a:t>
            </a:r>
            <a:r>
              <a:rPr lang="zh-CN" altLang="en-US" dirty="0" smtClean="0">
                <a:solidFill>
                  <a:srgbClr val="000000"/>
                </a:solidFill>
              </a:rPr>
              <a:t>的划分由</a:t>
            </a:r>
            <a:r>
              <a:rPr lang="en-US" altLang="zh-CN" dirty="0" smtClean="0">
                <a:solidFill>
                  <a:srgbClr val="000000"/>
                </a:solidFill>
              </a:rPr>
              <a:t>n</a:t>
            </a:r>
            <a:r>
              <a:rPr lang="en-US" altLang="zh-CN" baseline="-25000" dirty="0" smtClean="0">
                <a:solidFill>
                  <a:srgbClr val="000000"/>
                </a:solidFill>
              </a:rPr>
              <a:t>1</a:t>
            </a:r>
            <a:r>
              <a:rPr lang="en-US" altLang="zh-CN" dirty="0" smtClean="0">
                <a:solidFill>
                  <a:srgbClr val="000000"/>
                </a:solidFill>
              </a:rPr>
              <a:t> =m</a:t>
            </a:r>
            <a:r>
              <a:rPr lang="zh-CN" altLang="en-US" dirty="0" smtClean="0">
                <a:solidFill>
                  <a:srgbClr val="000000"/>
                </a:solidFill>
              </a:rPr>
              <a:t>的划分和</a:t>
            </a:r>
            <a:r>
              <a:rPr lang="en-US" altLang="zh-CN" dirty="0" smtClean="0">
                <a:solidFill>
                  <a:srgbClr val="000000"/>
                </a:solidFill>
              </a:rPr>
              <a:t>n</a:t>
            </a:r>
            <a:r>
              <a:rPr lang="en-US" altLang="zh-CN" baseline="-25000" dirty="0" smtClean="0">
                <a:solidFill>
                  <a:srgbClr val="000000"/>
                </a:solidFill>
              </a:rPr>
              <a:t>1</a:t>
            </a:r>
            <a:r>
              <a:rPr lang="en-US" altLang="zh-CN" dirty="0" smtClean="0">
                <a:solidFill>
                  <a:srgbClr val="000000"/>
                </a:solidFill>
                <a:cs typeface="Times New Roman" pitchFamily="18" charset="0"/>
              </a:rPr>
              <a:t>≤m-1</a:t>
            </a:r>
            <a:r>
              <a:rPr lang="zh-CN" altLang="en-US" dirty="0" smtClean="0">
                <a:solidFill>
                  <a:srgbClr val="000000"/>
                </a:solidFill>
                <a:cs typeface="Times New Roman" pitchFamily="18" charset="0"/>
              </a:rPr>
              <a:t>的划分组成；</a:t>
            </a:r>
          </a:p>
          <a:p>
            <a:pPr lvl="1" eaLnBrk="1" hangingPunct="1">
              <a:lnSpc>
                <a:spcPct val="90000"/>
              </a:lnSpc>
            </a:pPr>
            <a:r>
              <a:rPr lang="zh-CN" altLang="en-US" dirty="0" smtClean="0">
                <a:solidFill>
                  <a:srgbClr val="000000"/>
                </a:solidFill>
              </a:rPr>
              <a:t>根据假设，</a:t>
            </a:r>
            <a:r>
              <a:rPr lang="en-US" altLang="zh-CN" dirty="0" smtClean="0">
                <a:solidFill>
                  <a:srgbClr val="000000"/>
                </a:solidFill>
              </a:rPr>
              <a:t>n</a:t>
            </a:r>
            <a:r>
              <a:rPr lang="en-US" altLang="zh-CN" baseline="-25000" dirty="0" smtClean="0">
                <a:solidFill>
                  <a:srgbClr val="000000"/>
                </a:solidFill>
              </a:rPr>
              <a:t>1</a:t>
            </a:r>
            <a:r>
              <a:rPr lang="en-US" altLang="zh-CN" dirty="0" smtClean="0">
                <a:solidFill>
                  <a:srgbClr val="000000"/>
                </a:solidFill>
                <a:cs typeface="Times New Roman" pitchFamily="18" charset="0"/>
              </a:rPr>
              <a:t>≤m-1</a:t>
            </a:r>
            <a:r>
              <a:rPr lang="zh-CN" altLang="en-US" dirty="0" smtClean="0">
                <a:solidFill>
                  <a:srgbClr val="000000"/>
                </a:solidFill>
                <a:cs typeface="Times New Roman" pitchFamily="18" charset="0"/>
              </a:rPr>
              <a:t>的划分的划分数为</a:t>
            </a:r>
            <a:r>
              <a:rPr lang="en-US" altLang="zh-CN" dirty="0" smtClean="0">
                <a:solidFill>
                  <a:srgbClr val="000000"/>
                </a:solidFill>
                <a:cs typeface="Times New Roman" pitchFamily="18" charset="0"/>
              </a:rPr>
              <a:t>q(n,m-1)</a:t>
            </a:r>
            <a:r>
              <a:rPr lang="zh-CN" altLang="en-US" dirty="0" smtClean="0">
                <a:solidFill>
                  <a:srgbClr val="000000"/>
                </a:solidFill>
                <a:cs typeface="Times New Roman" pitchFamily="18" charset="0"/>
              </a:rPr>
              <a:t>；</a:t>
            </a:r>
          </a:p>
          <a:p>
            <a:pPr lvl="1" eaLnBrk="1" hangingPunct="1">
              <a:lnSpc>
                <a:spcPct val="90000"/>
              </a:lnSpc>
            </a:pPr>
            <a:r>
              <a:rPr lang="zh-CN" altLang="en-US" dirty="0" smtClean="0">
                <a:solidFill>
                  <a:srgbClr val="000000"/>
                </a:solidFill>
                <a:cs typeface="Times New Roman" pitchFamily="18" charset="0"/>
              </a:rPr>
              <a:t>当</a:t>
            </a:r>
            <a:r>
              <a:rPr lang="en-US" altLang="zh-CN" dirty="0" smtClean="0">
                <a:solidFill>
                  <a:srgbClr val="000000"/>
                </a:solidFill>
              </a:rPr>
              <a:t>n</a:t>
            </a:r>
            <a:r>
              <a:rPr lang="en-US" altLang="zh-CN" baseline="-25000" dirty="0" smtClean="0">
                <a:solidFill>
                  <a:srgbClr val="000000"/>
                </a:solidFill>
              </a:rPr>
              <a:t>1</a:t>
            </a:r>
            <a:r>
              <a:rPr lang="en-US" altLang="zh-CN" dirty="0" smtClean="0">
                <a:solidFill>
                  <a:srgbClr val="000000"/>
                </a:solidFill>
              </a:rPr>
              <a:t> =m</a:t>
            </a:r>
            <a:r>
              <a:rPr lang="zh-CN" altLang="en-US" dirty="0" smtClean="0">
                <a:solidFill>
                  <a:srgbClr val="000000"/>
                </a:solidFill>
              </a:rPr>
              <a:t>时，正好有一个加数等于</a:t>
            </a:r>
            <a:r>
              <a:rPr lang="en-US" altLang="zh-CN" dirty="0" smtClean="0">
                <a:solidFill>
                  <a:srgbClr val="000000"/>
                </a:solidFill>
              </a:rPr>
              <a:t>m</a:t>
            </a:r>
            <a:r>
              <a:rPr lang="zh-CN" altLang="en-US" dirty="0" smtClean="0">
                <a:solidFill>
                  <a:srgbClr val="000000"/>
                </a:solidFill>
              </a:rPr>
              <a:t>，则剩下的所有加数都不超过</a:t>
            </a:r>
            <a:r>
              <a:rPr lang="en-US" altLang="zh-CN" dirty="0" smtClean="0">
                <a:solidFill>
                  <a:srgbClr val="000000"/>
                </a:solidFill>
              </a:rPr>
              <a:t>m</a:t>
            </a:r>
            <a:r>
              <a:rPr lang="zh-CN" altLang="en-US" dirty="0" smtClean="0">
                <a:solidFill>
                  <a:srgbClr val="000000"/>
                </a:solidFill>
              </a:rPr>
              <a:t>，而剩余可被分解的数恰好为</a:t>
            </a:r>
            <a:r>
              <a:rPr lang="en-US" altLang="zh-CN" dirty="0" smtClean="0">
                <a:solidFill>
                  <a:srgbClr val="000000"/>
                </a:solidFill>
              </a:rPr>
              <a:t>n-m</a:t>
            </a:r>
            <a:r>
              <a:rPr lang="zh-CN" altLang="en-US" dirty="0" smtClean="0">
                <a:solidFill>
                  <a:srgbClr val="000000"/>
                </a:solidFill>
              </a:rPr>
              <a:t>，即将</a:t>
            </a:r>
            <a:r>
              <a:rPr lang="en-US" altLang="zh-CN" dirty="0" smtClean="0">
                <a:solidFill>
                  <a:srgbClr val="000000"/>
                </a:solidFill>
              </a:rPr>
              <a:t>n-m</a:t>
            </a:r>
            <a:r>
              <a:rPr lang="zh-CN" altLang="en-US" dirty="0" smtClean="0">
                <a:solidFill>
                  <a:srgbClr val="000000"/>
                </a:solidFill>
              </a:rPr>
              <a:t>分解为最大加数不超过</a:t>
            </a:r>
            <a:r>
              <a:rPr lang="en-US" altLang="zh-CN" dirty="0" smtClean="0">
                <a:solidFill>
                  <a:srgbClr val="000000"/>
                </a:solidFill>
              </a:rPr>
              <a:t>m</a:t>
            </a:r>
            <a:r>
              <a:rPr lang="zh-CN" altLang="en-US" dirty="0" smtClean="0">
                <a:solidFill>
                  <a:srgbClr val="000000"/>
                </a:solidFill>
              </a:rPr>
              <a:t>的和。</a:t>
            </a:r>
          </a:p>
          <a:p>
            <a:endParaRPr lang="zh-CN" altLang="en-US" dirty="0"/>
          </a:p>
        </p:txBody>
      </p:sp>
      <p:sp>
        <p:nvSpPr>
          <p:cNvPr id="4" name="灯片编号占位符 3"/>
          <p:cNvSpPr>
            <a:spLocks noGrp="1"/>
          </p:cNvSpPr>
          <p:nvPr>
            <p:ph type="sldNum" sz="quarter" idx="10"/>
          </p:nvPr>
        </p:nvSpPr>
        <p:spPr/>
        <p:txBody>
          <a:bodyPr/>
          <a:lstStyle/>
          <a:p>
            <a:pPr>
              <a:defRPr/>
            </a:pPr>
            <a:fld id="{1027F324-508A-4285-8395-2A567CBB0546}" type="slidenum">
              <a:rPr lang="en-US" altLang="zh-CN" smtClean="0"/>
              <a:pPr>
                <a:defRPr/>
              </a:pPr>
              <a:t>28</a:t>
            </a:fld>
            <a:endParaRPr lang="en-US" altLang="zh-CN"/>
          </a:p>
        </p:txBody>
      </p:sp>
    </p:spTree>
    <p:extLst>
      <p:ext uri="{BB962C8B-B14F-4D97-AF65-F5344CB8AC3E}">
        <p14:creationId xmlns:p14="http://schemas.microsoft.com/office/powerpoint/2010/main" val="773564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027F324-508A-4285-8395-2A567CBB0546}" type="slidenum">
              <a:rPr lang="en-US" altLang="zh-CN" smtClean="0"/>
              <a:pPr>
                <a:defRPr/>
              </a:pPr>
              <a:t>29</a:t>
            </a:fld>
            <a:endParaRPr lang="en-US" altLang="zh-CN"/>
          </a:p>
        </p:txBody>
      </p:sp>
    </p:spTree>
    <p:extLst>
      <p:ext uri="{BB962C8B-B14F-4D97-AF65-F5344CB8AC3E}">
        <p14:creationId xmlns:p14="http://schemas.microsoft.com/office/powerpoint/2010/main" val="346898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Arial" pitchFamily="34" charset="0"/>
              </a:rPr>
              <a:t>最早发明这个问题的人是</a:t>
            </a:r>
            <a:r>
              <a:rPr lang="zh-CN" altLang="en-US" dirty="0" smtClean="0">
                <a:latin typeface="Arial" pitchFamily="34" charset="0"/>
                <a:hlinkClick r:id="rId3" action="ppaction://hlinkfile" tooltip="法国"/>
              </a:rPr>
              <a:t>法国</a:t>
            </a:r>
            <a:r>
              <a:rPr lang="zh-CN" altLang="en-US" dirty="0" smtClean="0">
                <a:latin typeface="Arial" pitchFamily="34" charset="0"/>
                <a:hlinkClick r:id="rId4" action="ppaction://hlinkfile" tooltip="数学家"/>
              </a:rPr>
              <a:t>数学家</a:t>
            </a:r>
            <a:r>
              <a:rPr lang="zh-CN" altLang="en-US" dirty="0" smtClean="0">
                <a:latin typeface="Arial" pitchFamily="34" charset="0"/>
                <a:hlinkClick r:id="rId5" action="ppaction://hlinkfile" tooltip="爱德华·卢卡斯"/>
              </a:rPr>
              <a:t>爱德华</a:t>
            </a:r>
            <a:r>
              <a:rPr lang="en-US" altLang="zh-CN" dirty="0" smtClean="0">
                <a:latin typeface="Arial" pitchFamily="34" charset="0"/>
                <a:hlinkClick r:id="rId5" action="ppaction://hlinkfile" tooltip="爱德华·卢卡斯"/>
              </a:rPr>
              <a:t>·</a:t>
            </a:r>
            <a:r>
              <a:rPr lang="zh-CN" altLang="en-US" dirty="0" smtClean="0">
                <a:latin typeface="Arial" pitchFamily="34" charset="0"/>
                <a:hlinkClick r:id="rId5" action="ppaction://hlinkfile" tooltip="爱德华·卢卡斯"/>
              </a:rPr>
              <a:t>卢卡斯</a:t>
            </a:r>
            <a:r>
              <a:rPr lang="zh-CN" altLang="en-US" dirty="0" smtClean="0">
                <a:latin typeface="Arial" pitchFamily="34" charset="0"/>
              </a:rPr>
              <a:t>。有一个传说是这样的：印度某间寺院有三根柱子，上串</a:t>
            </a:r>
            <a:r>
              <a:rPr lang="en-US" altLang="zh-CN" dirty="0" smtClean="0">
                <a:latin typeface="Arial" pitchFamily="34" charset="0"/>
              </a:rPr>
              <a:t>64</a:t>
            </a:r>
            <a:r>
              <a:rPr lang="zh-CN" altLang="en-US" dirty="0" smtClean="0">
                <a:latin typeface="Arial" pitchFamily="34" charset="0"/>
              </a:rPr>
              <a:t>个金盘。寺院里的僧侣依照一个古老的预言，以上述规则移动这些盘子；预言说当这些盘子移动完毕，世界就会灭亡。这个传说叫做</a:t>
            </a:r>
            <a:r>
              <a:rPr lang="zh-CN" altLang="en-US" dirty="0" smtClean="0">
                <a:latin typeface="Arial" pitchFamily="34" charset="0"/>
                <a:hlinkClick r:id="rId6" action="ppaction://hlinkfile" tooltip="梵天"/>
              </a:rPr>
              <a:t>梵天</a:t>
            </a:r>
            <a:r>
              <a:rPr lang="zh-CN" altLang="en-US" dirty="0" smtClean="0">
                <a:latin typeface="Arial" pitchFamily="34" charset="0"/>
              </a:rPr>
              <a:t>寺之塔问题</a:t>
            </a:r>
            <a:r>
              <a:rPr lang="en-US" altLang="zh-CN" dirty="0" smtClean="0">
                <a:latin typeface="Arial" pitchFamily="34" charset="0"/>
              </a:rPr>
              <a:t>(Tower of Brahma puzzle)</a:t>
            </a:r>
            <a:r>
              <a:rPr lang="zh-CN" altLang="en-US" dirty="0" smtClean="0">
                <a:latin typeface="Arial" pitchFamily="34" charset="0"/>
              </a:rPr>
              <a:t>。但不知道是卢卡斯自创的这个传说，还是他受其启发。</a:t>
            </a:r>
          </a:p>
          <a:p>
            <a:r>
              <a:rPr lang="zh-CN" altLang="en-US" dirty="0" smtClean="0">
                <a:latin typeface="Arial" pitchFamily="34" charset="0"/>
              </a:rPr>
              <a:t>若传说属实，僧侣们需要</a:t>
            </a:r>
            <a:r>
              <a:rPr lang="en-US" altLang="zh-CN" dirty="0" smtClean="0">
                <a:latin typeface="Arial" pitchFamily="34" charset="0"/>
              </a:rPr>
              <a:t>2</a:t>
            </a:r>
            <a:r>
              <a:rPr lang="en-US" altLang="zh-CN" baseline="30000" dirty="0" smtClean="0">
                <a:latin typeface="Arial" pitchFamily="34" charset="0"/>
              </a:rPr>
              <a:t>64</a:t>
            </a:r>
            <a:r>
              <a:rPr lang="zh-CN" altLang="en-US" dirty="0" smtClean="0">
                <a:latin typeface="Arial" pitchFamily="34" charset="0"/>
              </a:rPr>
              <a:t> − </a:t>
            </a:r>
            <a:r>
              <a:rPr lang="en-US" altLang="zh-CN" dirty="0" smtClean="0">
                <a:latin typeface="Arial" pitchFamily="34" charset="0"/>
              </a:rPr>
              <a:t>1</a:t>
            </a:r>
            <a:r>
              <a:rPr lang="zh-CN" altLang="en-US" dirty="0" smtClean="0">
                <a:latin typeface="Arial" pitchFamily="34" charset="0"/>
              </a:rPr>
              <a:t>步才能完成这个任务；若他们每秒可完成一个盘子的移动，就需要</a:t>
            </a:r>
            <a:r>
              <a:rPr lang="en-US" altLang="zh-CN" dirty="0" smtClean="0">
                <a:latin typeface="Arial" pitchFamily="34" charset="0"/>
              </a:rPr>
              <a:t>5846</a:t>
            </a:r>
            <a:r>
              <a:rPr lang="zh-CN" altLang="en-US" dirty="0" smtClean="0">
                <a:latin typeface="Arial" pitchFamily="34" charset="0"/>
              </a:rPr>
              <a:t>亿年才能完成。整个宇宙现在也不过</a:t>
            </a:r>
            <a:r>
              <a:rPr lang="en-US" altLang="zh-CN" dirty="0" smtClean="0">
                <a:latin typeface="Arial" pitchFamily="34" charset="0"/>
              </a:rPr>
              <a:t>137</a:t>
            </a:r>
            <a:r>
              <a:rPr lang="zh-CN" altLang="en-US" dirty="0" smtClean="0">
                <a:latin typeface="Arial" pitchFamily="34" charset="0"/>
              </a:rPr>
              <a:t>亿年。</a:t>
            </a:r>
          </a:p>
          <a:p>
            <a:r>
              <a:rPr lang="zh-CN" altLang="en-US" dirty="0" smtClean="0">
                <a:latin typeface="Arial" pitchFamily="34" charset="0"/>
              </a:rPr>
              <a:t>这个传说有若干变体：</a:t>
            </a:r>
            <a:r>
              <a:rPr lang="zh-CN" altLang="en-US" dirty="0" smtClean="0">
                <a:latin typeface="Arial" pitchFamily="34" charset="0"/>
                <a:hlinkClick r:id="rId7" action="ppaction://hlinkfile" tooltip="寺院"/>
              </a:rPr>
              <a:t>寺院</a:t>
            </a:r>
            <a:r>
              <a:rPr lang="zh-CN" altLang="en-US" dirty="0" smtClean="0">
                <a:latin typeface="Arial" pitchFamily="34" charset="0"/>
              </a:rPr>
              <a:t>换成</a:t>
            </a:r>
            <a:r>
              <a:rPr lang="zh-CN" altLang="en-US" dirty="0" smtClean="0">
                <a:latin typeface="Arial" pitchFamily="34" charset="0"/>
                <a:hlinkClick r:id="rId8" action="ppaction://hlinkfile" tooltip="修道院"/>
              </a:rPr>
              <a:t>修道院</a:t>
            </a:r>
            <a:r>
              <a:rPr lang="zh-CN" altLang="en-US" dirty="0" smtClean="0">
                <a:latin typeface="Arial" pitchFamily="34" charset="0"/>
              </a:rPr>
              <a:t>、</a:t>
            </a:r>
            <a:r>
              <a:rPr lang="zh-CN" altLang="en-US" dirty="0" smtClean="0">
                <a:latin typeface="Arial" pitchFamily="34" charset="0"/>
                <a:hlinkClick r:id="rId9" action="ppaction://hlinkfile" tooltip="僧侣"/>
              </a:rPr>
              <a:t>僧侣</a:t>
            </a:r>
            <a:r>
              <a:rPr lang="zh-CN" altLang="en-US" dirty="0" smtClean="0">
                <a:latin typeface="Arial" pitchFamily="34" charset="0"/>
              </a:rPr>
              <a:t>换成</a:t>
            </a:r>
            <a:r>
              <a:rPr lang="zh-CN" altLang="en-US" dirty="0" smtClean="0">
                <a:latin typeface="Arial" pitchFamily="34" charset="0"/>
                <a:hlinkClick r:id="rId10" action="ppaction://hlinkfile" tooltip="修士"/>
              </a:rPr>
              <a:t>修士</a:t>
            </a:r>
            <a:r>
              <a:rPr lang="zh-CN" altLang="en-US" dirty="0" smtClean="0">
                <a:latin typeface="Arial" pitchFamily="34" charset="0"/>
              </a:rPr>
              <a:t>等等。寺院的地点众说纷纭，其中一说是位于</a:t>
            </a:r>
            <a:r>
              <a:rPr lang="zh-CN" altLang="en-US" dirty="0" smtClean="0">
                <a:latin typeface="Arial" pitchFamily="34" charset="0"/>
                <a:hlinkClick r:id="rId11" action="ppaction://hlinkfile" tooltip="越南"/>
              </a:rPr>
              <a:t>越南</a:t>
            </a:r>
            <a:r>
              <a:rPr lang="zh-CN" altLang="en-US" dirty="0" smtClean="0">
                <a:latin typeface="Arial" pitchFamily="34" charset="0"/>
              </a:rPr>
              <a:t>的</a:t>
            </a:r>
            <a:r>
              <a:rPr lang="zh-CN" altLang="en-US" dirty="0" smtClean="0">
                <a:latin typeface="Arial" pitchFamily="34" charset="0"/>
                <a:hlinkClick r:id="rId12" action="ppaction://hlinkfile" tooltip="河内"/>
              </a:rPr>
              <a:t>河内</a:t>
            </a:r>
            <a:r>
              <a:rPr lang="zh-CN" altLang="en-US" dirty="0" smtClean="0">
                <a:latin typeface="Arial" pitchFamily="34" charset="0"/>
              </a:rPr>
              <a:t>。另外亦有“金盘是</a:t>
            </a:r>
            <a:r>
              <a:rPr lang="zh-CN" altLang="en-US" dirty="0" smtClean="0">
                <a:latin typeface="Arial" pitchFamily="34" charset="0"/>
                <a:hlinkClick r:id="rId13" action="ppaction://hlinkfile" tooltip="创世 (尚未撰写)"/>
              </a:rPr>
              <a:t>创世</a:t>
            </a:r>
            <a:r>
              <a:rPr lang="zh-CN" altLang="en-US" dirty="0" smtClean="0">
                <a:latin typeface="Arial" pitchFamily="34" charset="0"/>
              </a:rPr>
              <a:t>时所造”、“僧侣们每天移动一盘”之类的背景设定。</a:t>
            </a:r>
          </a:p>
          <a:p>
            <a:r>
              <a:rPr lang="zh-CN" altLang="en-US" dirty="0" smtClean="0">
                <a:latin typeface="Arial" pitchFamily="34" charset="0"/>
              </a:rPr>
              <a:t>佛教中确实有“浮屠”（</a:t>
            </a:r>
            <a:r>
              <a:rPr lang="zh-CN" altLang="en-US" dirty="0" smtClean="0">
                <a:latin typeface="Arial" pitchFamily="34" charset="0"/>
                <a:hlinkClick r:id="rId14" action="ppaction://hlinkfile" tooltip="塔"/>
              </a:rPr>
              <a:t>塔</a:t>
            </a:r>
            <a:r>
              <a:rPr lang="zh-CN" altLang="en-US" dirty="0" smtClean="0">
                <a:latin typeface="Arial" pitchFamily="34" charset="0"/>
              </a:rPr>
              <a:t>）这种建筑；有些浮屠亦遵守上述规则而建。“汉诺塔”一名可能是由</a:t>
            </a:r>
            <a:r>
              <a:rPr lang="zh-CN" altLang="en-US" dirty="0" smtClean="0">
                <a:latin typeface="Arial" pitchFamily="34" charset="0"/>
                <a:hlinkClick r:id="rId15" action="ppaction://hlinkfile" tooltip="中南半岛"/>
              </a:rPr>
              <a:t>中南半岛</a:t>
            </a:r>
            <a:r>
              <a:rPr lang="zh-CN" altLang="en-US" dirty="0" smtClean="0">
                <a:latin typeface="Arial" pitchFamily="34" charset="0"/>
              </a:rPr>
              <a:t>在殖民时期传入欧洲的。</a:t>
            </a:r>
          </a:p>
          <a:p>
            <a:endParaRPr lang="zh-CN" altLang="en-US" dirty="0"/>
          </a:p>
        </p:txBody>
      </p:sp>
      <p:sp>
        <p:nvSpPr>
          <p:cNvPr id="4" name="灯片编号占位符 3"/>
          <p:cNvSpPr>
            <a:spLocks noGrp="1"/>
          </p:cNvSpPr>
          <p:nvPr>
            <p:ph type="sldNum" sz="quarter" idx="10"/>
          </p:nvPr>
        </p:nvSpPr>
        <p:spPr/>
        <p:txBody>
          <a:bodyPr/>
          <a:lstStyle/>
          <a:p>
            <a:pPr>
              <a:defRPr/>
            </a:pPr>
            <a:fld id="{1027F324-508A-4285-8395-2A567CBB0546}" type="slidenum">
              <a:rPr lang="en-US" altLang="zh-CN" smtClean="0"/>
              <a:pPr>
                <a:defRPr/>
              </a:pPr>
              <a:t>32</a:t>
            </a:fld>
            <a:endParaRPr lang="en-US" altLang="zh-CN"/>
          </a:p>
        </p:txBody>
      </p:sp>
    </p:spTree>
    <p:extLst>
      <p:ext uri="{BB962C8B-B14F-4D97-AF65-F5344CB8AC3E}">
        <p14:creationId xmlns:p14="http://schemas.microsoft.com/office/powerpoint/2010/main" val="2402303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smtClean="0"/>
              <a:t>O(2</a:t>
            </a:r>
            <a:r>
              <a:rPr lang="en-US" altLang="zh-CN" sz="1200" b="1" baseline="30000" dirty="0" smtClean="0"/>
              <a:t>n</a:t>
            </a:r>
            <a:r>
              <a:rPr lang="en-US" altLang="zh-CN" sz="1200" b="1"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1027F324-508A-4285-8395-2A567CBB0546}" type="slidenum">
              <a:rPr lang="en-US" altLang="zh-CN" smtClean="0"/>
              <a:pPr>
                <a:defRPr/>
              </a:pPr>
              <a:t>35</a:t>
            </a:fld>
            <a:endParaRPr lang="en-US" altLang="zh-CN"/>
          </a:p>
        </p:txBody>
      </p:sp>
    </p:spTree>
    <p:extLst>
      <p:ext uri="{BB962C8B-B14F-4D97-AF65-F5344CB8AC3E}">
        <p14:creationId xmlns:p14="http://schemas.microsoft.com/office/powerpoint/2010/main" val="261855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ln/>
        </p:spPr>
        <p:txBody>
          <a:bodyPr/>
          <a:lstStyle/>
          <a:p>
            <a:r>
              <a:rPr lang="zh-CN" altLang="en-US" dirty="0" smtClean="0">
                <a:latin typeface="Arial" pitchFamily="34" charset="0"/>
              </a:rPr>
              <a:t>人心不足蛇吞象，世事到头螳捕蝉</a:t>
            </a:r>
          </a:p>
        </p:txBody>
      </p:sp>
      <p:sp>
        <p:nvSpPr>
          <p:cNvPr id="103428" name="灯片编号占位符 3"/>
          <p:cNvSpPr>
            <a:spLocks noGrp="1"/>
          </p:cNvSpPr>
          <p:nvPr>
            <p:ph type="sldNum" sz="quarter" idx="5"/>
          </p:nvPr>
        </p:nvSpPr>
        <p:spPr>
          <a:noFill/>
        </p:spPr>
        <p:txBody>
          <a:bodyPr/>
          <a:lstStyle/>
          <a:p>
            <a:fld id="{36D570AA-CEB8-4F63-887F-F49A82448FDB}" type="slidenum">
              <a:rPr lang="en-US" altLang="zh-CN" smtClean="0">
                <a:latin typeface="Arial" pitchFamily="34" charset="0"/>
              </a:rPr>
              <a:pPr/>
              <a:t>2</a:t>
            </a:fld>
            <a:endParaRPr lang="en-US" altLang="zh-CN" smtClean="0">
              <a:latin typeface="Arial" pitchFamily="34" charset="0"/>
            </a:endParaRPr>
          </a:p>
        </p:txBody>
      </p:sp>
    </p:spTree>
    <p:extLst>
      <p:ext uri="{BB962C8B-B14F-4D97-AF65-F5344CB8AC3E}">
        <p14:creationId xmlns:p14="http://schemas.microsoft.com/office/powerpoint/2010/main" val="1110989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宋体" pitchFamily="2" charset="-122"/>
                <a:cs typeface="+mn-cs"/>
              </a:rPr>
              <a:t>下面来看一个可以利用分治法进行求解的“伪币问题”：假设一个袋子中装有</a:t>
            </a:r>
            <a:r>
              <a:rPr lang="en-US" altLang="zh-CN" sz="1200" b="0" i="0" kern="1200" dirty="0" smtClean="0">
                <a:solidFill>
                  <a:schemeClr val="tx1"/>
                </a:solidFill>
                <a:latin typeface="Arial" pitchFamily="34" charset="0"/>
                <a:ea typeface="宋体" pitchFamily="2" charset="-122"/>
                <a:cs typeface="+mn-cs"/>
              </a:rPr>
              <a:t>16</a:t>
            </a:r>
            <a:r>
              <a:rPr lang="zh-CN" altLang="en-US" sz="1200" b="0" i="0" kern="1200" dirty="0" smtClean="0">
                <a:solidFill>
                  <a:schemeClr val="tx1"/>
                </a:solidFill>
                <a:latin typeface="Arial" pitchFamily="34" charset="0"/>
                <a:ea typeface="宋体" pitchFamily="2" charset="-122"/>
                <a:cs typeface="+mn-cs"/>
              </a:rPr>
              <a:t>枚硬币。</a:t>
            </a:r>
            <a:r>
              <a:rPr lang="en-US" altLang="zh-CN" sz="1200" b="0" i="0" kern="1200" dirty="0" smtClean="0">
                <a:solidFill>
                  <a:schemeClr val="tx1"/>
                </a:solidFill>
                <a:latin typeface="Arial" pitchFamily="34" charset="0"/>
                <a:ea typeface="宋体" pitchFamily="2" charset="-122"/>
                <a:cs typeface="+mn-cs"/>
              </a:rPr>
              <a:t>16</a:t>
            </a:r>
            <a:r>
              <a:rPr lang="zh-CN" altLang="en-US" sz="1200" b="0" i="0" kern="1200" dirty="0" smtClean="0">
                <a:solidFill>
                  <a:schemeClr val="tx1"/>
                </a:solidFill>
                <a:latin typeface="Arial" pitchFamily="34" charset="0"/>
                <a:ea typeface="宋体" pitchFamily="2" charset="-122"/>
                <a:cs typeface="+mn-cs"/>
              </a:rPr>
              <a:t>枚硬币中有且仅有一枚是伪造的，并且那枚伪币要较真的硬币轻些。现在考虑如何找出这个伪造的硬币呢。这里仅提供一台可用于比较两组硬币重量的天平。通过这台仪器，可以知道两组硬币的重量是否相同。</a:t>
            </a:r>
          </a:p>
          <a:p>
            <a:r>
              <a:rPr lang="zh-CN" altLang="en-US" sz="1200" b="0" i="0" kern="1200" dirty="0" smtClean="0">
                <a:solidFill>
                  <a:schemeClr val="tx1"/>
                </a:solidFill>
                <a:latin typeface="Arial" pitchFamily="34" charset="0"/>
                <a:ea typeface="宋体" pitchFamily="2" charset="-122"/>
                <a:cs typeface="+mn-cs"/>
              </a:rPr>
              <a:t> </a:t>
            </a:r>
          </a:p>
          <a:p>
            <a:r>
              <a:rPr lang="zh-CN" altLang="en-US" sz="1200" b="0" i="0" kern="1200" dirty="0" smtClean="0">
                <a:solidFill>
                  <a:schemeClr val="tx1"/>
                </a:solidFill>
                <a:latin typeface="Arial" pitchFamily="34" charset="0"/>
                <a:ea typeface="宋体" pitchFamily="2" charset="-122"/>
                <a:cs typeface="+mn-cs"/>
              </a:rPr>
              <a:t>首先我们思考一下如何使用分治法来解决这个问题。假如把</a:t>
            </a:r>
            <a:r>
              <a:rPr lang="en-US" altLang="zh-CN" sz="1200" b="0" i="0" kern="1200" dirty="0" smtClean="0">
                <a:solidFill>
                  <a:schemeClr val="tx1"/>
                </a:solidFill>
                <a:latin typeface="Arial" pitchFamily="34" charset="0"/>
                <a:ea typeface="宋体" pitchFamily="2" charset="-122"/>
                <a:cs typeface="+mn-cs"/>
              </a:rPr>
              <a:t>16</a:t>
            </a:r>
            <a:r>
              <a:rPr lang="zh-CN" altLang="en-US" sz="1200" b="0" i="0" kern="1200" dirty="0" smtClean="0">
                <a:solidFill>
                  <a:schemeClr val="tx1"/>
                </a:solidFill>
                <a:latin typeface="Arial" pitchFamily="34" charset="0"/>
                <a:ea typeface="宋体" pitchFamily="2" charset="-122"/>
                <a:cs typeface="+mn-cs"/>
              </a:rPr>
              <a:t>枚硬币的例子看成一个大的问题。那么首先把这一问题分成两个小问题：随机选择</a:t>
            </a:r>
            <a:r>
              <a:rPr lang="en-US" altLang="zh-CN" sz="1200" b="0" i="0" kern="1200" dirty="0" smtClean="0">
                <a:solidFill>
                  <a:schemeClr val="tx1"/>
                </a:solidFill>
                <a:latin typeface="Arial" pitchFamily="34" charset="0"/>
                <a:ea typeface="宋体" pitchFamily="2" charset="-122"/>
                <a:cs typeface="+mn-cs"/>
              </a:rPr>
              <a:t>8</a:t>
            </a:r>
            <a:r>
              <a:rPr lang="zh-CN" altLang="en-US" sz="1200" b="0" i="0" kern="1200" dirty="0" smtClean="0">
                <a:solidFill>
                  <a:schemeClr val="tx1"/>
                </a:solidFill>
                <a:latin typeface="Arial" pitchFamily="34" charset="0"/>
                <a:ea typeface="宋体" pitchFamily="2" charset="-122"/>
                <a:cs typeface="+mn-cs"/>
              </a:rPr>
              <a:t>枚硬币作为第一组标记为</a:t>
            </a:r>
            <a:r>
              <a:rPr lang="en-US" altLang="zh-CN" sz="1200" b="0" i="0" kern="1200" dirty="0" smtClean="0">
                <a:solidFill>
                  <a:schemeClr val="tx1"/>
                </a:solidFill>
                <a:latin typeface="Arial" pitchFamily="34" charset="0"/>
                <a:ea typeface="宋体" pitchFamily="2" charset="-122"/>
                <a:cs typeface="+mn-cs"/>
              </a:rPr>
              <a:t>A</a:t>
            </a:r>
            <a:r>
              <a:rPr lang="zh-CN" altLang="en-US" sz="1200" b="0" i="0" kern="1200" dirty="0" smtClean="0">
                <a:solidFill>
                  <a:schemeClr val="tx1"/>
                </a:solidFill>
                <a:latin typeface="Arial" pitchFamily="34" charset="0"/>
                <a:ea typeface="宋体" pitchFamily="2" charset="-122"/>
                <a:cs typeface="+mn-cs"/>
              </a:rPr>
              <a:t>组，剩下的</a:t>
            </a:r>
            <a:r>
              <a:rPr lang="en-US" altLang="zh-CN" sz="1200" b="0" i="0" kern="1200" dirty="0" smtClean="0">
                <a:solidFill>
                  <a:schemeClr val="tx1"/>
                </a:solidFill>
                <a:latin typeface="Arial" pitchFamily="34" charset="0"/>
                <a:ea typeface="宋体" pitchFamily="2" charset="-122"/>
                <a:cs typeface="+mn-cs"/>
              </a:rPr>
              <a:t>8</a:t>
            </a:r>
            <a:r>
              <a:rPr lang="zh-CN" altLang="en-US" sz="1200" b="0" i="0" kern="1200" dirty="0" smtClean="0">
                <a:solidFill>
                  <a:schemeClr val="tx1"/>
                </a:solidFill>
                <a:latin typeface="Arial" pitchFamily="34" charset="0"/>
                <a:ea typeface="宋体" pitchFamily="2" charset="-122"/>
                <a:cs typeface="+mn-cs"/>
              </a:rPr>
              <a:t>枚硬币作为第二组标记为</a:t>
            </a:r>
            <a:r>
              <a:rPr lang="en-US" altLang="zh-CN" sz="1200" b="0" i="0" kern="1200" dirty="0" smtClean="0">
                <a:solidFill>
                  <a:schemeClr val="tx1"/>
                </a:solidFill>
                <a:latin typeface="Arial" pitchFamily="34" charset="0"/>
                <a:ea typeface="宋体" pitchFamily="2" charset="-122"/>
                <a:cs typeface="+mn-cs"/>
              </a:rPr>
              <a:t>B</a:t>
            </a:r>
            <a:r>
              <a:rPr lang="zh-CN" altLang="en-US" sz="1200" b="0" i="0" kern="1200" dirty="0" smtClean="0">
                <a:solidFill>
                  <a:schemeClr val="tx1"/>
                </a:solidFill>
                <a:latin typeface="Arial" pitchFamily="34" charset="0"/>
                <a:ea typeface="宋体" pitchFamily="2" charset="-122"/>
                <a:cs typeface="+mn-cs"/>
              </a:rPr>
              <a:t>组。然后再用天平来比较</a:t>
            </a:r>
            <a:r>
              <a:rPr lang="en-US" altLang="zh-CN" sz="1200" b="0" i="0" kern="1200" dirty="0" smtClean="0">
                <a:solidFill>
                  <a:schemeClr val="tx1"/>
                </a:solidFill>
                <a:latin typeface="Arial" pitchFamily="34" charset="0"/>
                <a:ea typeface="宋体" pitchFamily="2" charset="-122"/>
                <a:cs typeface="+mn-cs"/>
              </a:rPr>
              <a:t>A</a:t>
            </a:r>
            <a:r>
              <a:rPr lang="zh-CN" altLang="en-US" sz="1200" b="0" i="0" kern="1200" dirty="0" smtClean="0">
                <a:solidFill>
                  <a:schemeClr val="tx1"/>
                </a:solidFill>
                <a:latin typeface="Arial" pitchFamily="34" charset="0"/>
                <a:ea typeface="宋体" pitchFamily="2" charset="-122"/>
                <a:cs typeface="+mn-cs"/>
              </a:rPr>
              <a:t>组硬币和</a:t>
            </a:r>
            <a:r>
              <a:rPr lang="en-US" altLang="zh-CN" sz="1200" b="0" i="0" kern="1200" dirty="0" smtClean="0">
                <a:solidFill>
                  <a:schemeClr val="tx1"/>
                </a:solidFill>
                <a:latin typeface="Arial" pitchFamily="34" charset="0"/>
                <a:ea typeface="宋体" pitchFamily="2" charset="-122"/>
                <a:cs typeface="+mn-cs"/>
              </a:rPr>
              <a:t>B</a:t>
            </a:r>
            <a:r>
              <a:rPr lang="zh-CN" altLang="en-US" sz="1200" b="0" i="0" kern="1200" dirty="0" smtClean="0">
                <a:solidFill>
                  <a:schemeClr val="tx1"/>
                </a:solidFill>
                <a:latin typeface="Arial" pitchFamily="34" charset="0"/>
                <a:ea typeface="宋体" pitchFamily="2" charset="-122"/>
                <a:cs typeface="+mn-cs"/>
              </a:rPr>
              <a:t>组硬币的重量。假如两组硬币重量不相等，则伪币存在于较轻的那一组硬币中。接着重复这一步骤，将较轻的一组再次分成两组，用天平比较后取其中较轻的一组。如此下去最多通过</a:t>
            </a:r>
            <a:r>
              <a:rPr lang="en-US" altLang="zh-CN" sz="1200" b="0" i="0" kern="1200" dirty="0" smtClean="0">
                <a:solidFill>
                  <a:schemeClr val="tx1"/>
                </a:solidFill>
                <a:latin typeface="Arial" pitchFamily="34" charset="0"/>
                <a:ea typeface="宋体" pitchFamily="2" charset="-122"/>
                <a:cs typeface="+mn-cs"/>
              </a:rPr>
              <a:t>4</a:t>
            </a:r>
            <a:r>
              <a:rPr lang="zh-CN" altLang="en-US" sz="1200" b="0" i="0" kern="1200" dirty="0" smtClean="0">
                <a:solidFill>
                  <a:schemeClr val="tx1"/>
                </a:solidFill>
                <a:latin typeface="Arial" pitchFamily="34" charset="0"/>
                <a:ea typeface="宋体" pitchFamily="2" charset="-122"/>
                <a:cs typeface="+mn-cs"/>
              </a:rPr>
              <a:t>次比较就能找出伪币。</a:t>
            </a:r>
          </a:p>
          <a:p>
            <a:r>
              <a:rPr lang="zh-CN" altLang="en-US" sz="1200" b="0" i="0" kern="1200" dirty="0" smtClean="0">
                <a:solidFill>
                  <a:schemeClr val="tx1"/>
                </a:solidFill>
                <a:latin typeface="Arial" pitchFamily="34" charset="0"/>
                <a:ea typeface="宋体" pitchFamily="2" charset="-122"/>
                <a:cs typeface="+mn-cs"/>
              </a:rPr>
              <a:t> </a:t>
            </a:r>
          </a:p>
          <a:p>
            <a:r>
              <a:rPr lang="zh-CN" altLang="en-US" sz="1200" b="0" i="0" kern="1200" dirty="0" smtClean="0">
                <a:solidFill>
                  <a:schemeClr val="tx1"/>
                </a:solidFill>
                <a:latin typeface="Arial" pitchFamily="34" charset="0"/>
                <a:ea typeface="宋体" pitchFamily="2" charset="-122"/>
                <a:cs typeface="+mn-cs"/>
              </a:rPr>
              <a:t>再来看看如果用普通的方法来求解情况又当如何。首先随意挑选两枚硬币，标记为</a:t>
            </a:r>
            <a:r>
              <a:rPr lang="en-US" altLang="zh-CN" sz="1200" b="0"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和</a:t>
            </a:r>
            <a:r>
              <a:rPr lang="en-US" altLang="zh-CN" sz="1200" b="0" i="0" kern="1200" dirty="0" smtClean="0">
                <a:solidFill>
                  <a:schemeClr val="tx1"/>
                </a:solidFill>
                <a:latin typeface="Arial" pitchFamily="34" charset="0"/>
                <a:ea typeface="宋体" pitchFamily="2" charset="-122"/>
                <a:cs typeface="+mn-cs"/>
              </a:rPr>
              <a:t>2</a:t>
            </a:r>
            <a:r>
              <a:rPr lang="zh-CN" altLang="en-US" sz="1200" b="0" i="0" kern="1200" dirty="0" smtClean="0">
                <a:solidFill>
                  <a:schemeClr val="tx1"/>
                </a:solidFill>
                <a:latin typeface="Arial" pitchFamily="34" charset="0"/>
                <a:ea typeface="宋体" pitchFamily="2" charset="-122"/>
                <a:cs typeface="+mn-cs"/>
              </a:rPr>
              <a:t>。比较硬币</a:t>
            </a:r>
            <a:r>
              <a:rPr lang="en-US" altLang="zh-CN" sz="1200" b="0"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与硬币</a:t>
            </a:r>
            <a:r>
              <a:rPr lang="en-US" altLang="zh-CN" sz="1200" b="0" i="0" kern="1200" dirty="0" smtClean="0">
                <a:solidFill>
                  <a:schemeClr val="tx1"/>
                </a:solidFill>
                <a:latin typeface="Arial" pitchFamily="34" charset="0"/>
                <a:ea typeface="宋体" pitchFamily="2" charset="-122"/>
                <a:cs typeface="+mn-cs"/>
              </a:rPr>
              <a:t>2</a:t>
            </a:r>
            <a:r>
              <a:rPr lang="zh-CN" altLang="en-US" sz="1200" b="0" i="0" kern="1200" dirty="0" smtClean="0">
                <a:solidFill>
                  <a:schemeClr val="tx1"/>
                </a:solidFill>
                <a:latin typeface="Arial" pitchFamily="34" charset="0"/>
                <a:ea typeface="宋体" pitchFamily="2" charset="-122"/>
                <a:cs typeface="+mn-cs"/>
              </a:rPr>
              <a:t>的重量。假如硬币</a:t>
            </a:r>
            <a:r>
              <a:rPr lang="en-US" altLang="zh-CN" sz="1200" b="0"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比硬币</a:t>
            </a:r>
            <a:r>
              <a:rPr lang="en-US" altLang="zh-CN" sz="1200" b="0" i="0" kern="1200" dirty="0" smtClean="0">
                <a:solidFill>
                  <a:schemeClr val="tx1"/>
                </a:solidFill>
                <a:latin typeface="Arial" pitchFamily="34" charset="0"/>
                <a:ea typeface="宋体" pitchFamily="2" charset="-122"/>
                <a:cs typeface="+mn-cs"/>
              </a:rPr>
              <a:t>2</a:t>
            </a:r>
            <a:r>
              <a:rPr lang="zh-CN" altLang="en-US" sz="1200" b="0" i="0" kern="1200" dirty="0" smtClean="0">
                <a:solidFill>
                  <a:schemeClr val="tx1"/>
                </a:solidFill>
                <a:latin typeface="Arial" pitchFamily="34" charset="0"/>
                <a:ea typeface="宋体" pitchFamily="2" charset="-122"/>
                <a:cs typeface="+mn-cs"/>
              </a:rPr>
              <a:t>轻，则硬币</a:t>
            </a:r>
            <a:r>
              <a:rPr lang="en-US" altLang="zh-CN" sz="1200" b="0"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是伪造的；否则如何硬币</a:t>
            </a:r>
            <a:r>
              <a:rPr lang="en-US" altLang="zh-CN" sz="1200" b="0" i="0" kern="1200" dirty="0" smtClean="0">
                <a:solidFill>
                  <a:schemeClr val="tx1"/>
                </a:solidFill>
                <a:latin typeface="Arial" pitchFamily="34" charset="0"/>
                <a:ea typeface="宋体" pitchFamily="2" charset="-122"/>
                <a:cs typeface="+mn-cs"/>
              </a:rPr>
              <a:t>2</a:t>
            </a:r>
            <a:r>
              <a:rPr lang="zh-CN" altLang="en-US" sz="1200" b="0" i="0" kern="1200" dirty="0" smtClean="0">
                <a:solidFill>
                  <a:schemeClr val="tx1"/>
                </a:solidFill>
                <a:latin typeface="Arial" pitchFamily="34" charset="0"/>
                <a:ea typeface="宋体" pitchFamily="2" charset="-122"/>
                <a:cs typeface="+mn-cs"/>
              </a:rPr>
              <a:t>更轻，那么硬币</a:t>
            </a:r>
            <a:r>
              <a:rPr lang="en-US" altLang="zh-CN" sz="1200" b="0" i="0" kern="1200" dirty="0" smtClean="0">
                <a:solidFill>
                  <a:schemeClr val="tx1"/>
                </a:solidFill>
                <a:latin typeface="Arial" pitchFamily="34" charset="0"/>
                <a:ea typeface="宋体" pitchFamily="2" charset="-122"/>
                <a:cs typeface="+mn-cs"/>
              </a:rPr>
              <a:t>2</a:t>
            </a:r>
            <a:r>
              <a:rPr lang="zh-CN" altLang="en-US" sz="1200" b="0" i="0" kern="1200" dirty="0" smtClean="0">
                <a:solidFill>
                  <a:schemeClr val="tx1"/>
                </a:solidFill>
                <a:latin typeface="Arial" pitchFamily="34" charset="0"/>
                <a:ea typeface="宋体" pitchFamily="2" charset="-122"/>
                <a:cs typeface="+mn-cs"/>
              </a:rPr>
              <a:t>是伪造的。假如两硬币重量相等，则说明两枚硬币都是真的，则继续比较硬币</a:t>
            </a:r>
            <a:r>
              <a:rPr lang="en-US" altLang="zh-CN" sz="1200" b="0" i="0" kern="1200" dirty="0" smtClean="0">
                <a:solidFill>
                  <a:schemeClr val="tx1"/>
                </a:solidFill>
                <a:latin typeface="Arial" pitchFamily="34" charset="0"/>
                <a:ea typeface="宋体" pitchFamily="2" charset="-122"/>
                <a:cs typeface="+mn-cs"/>
              </a:rPr>
              <a:t>3</a:t>
            </a:r>
            <a:r>
              <a:rPr lang="zh-CN" altLang="en-US" sz="1200" b="0" i="0" kern="1200" dirty="0" smtClean="0">
                <a:solidFill>
                  <a:schemeClr val="tx1"/>
                </a:solidFill>
                <a:latin typeface="Arial" pitchFamily="34" charset="0"/>
                <a:ea typeface="宋体" pitchFamily="2" charset="-122"/>
                <a:cs typeface="+mn-cs"/>
              </a:rPr>
              <a:t>和硬币</a:t>
            </a:r>
            <a:r>
              <a:rPr lang="en-US" altLang="zh-CN" sz="1200" b="0" i="0" kern="1200" dirty="0" smtClean="0">
                <a:solidFill>
                  <a:schemeClr val="tx1"/>
                </a:solidFill>
                <a:latin typeface="Arial" pitchFamily="34" charset="0"/>
                <a:ea typeface="宋体" pitchFamily="2" charset="-122"/>
                <a:cs typeface="+mn-cs"/>
              </a:rPr>
              <a:t>4</a:t>
            </a:r>
            <a:r>
              <a:rPr lang="zh-CN" altLang="en-US" sz="1200" b="0" i="0" kern="1200" dirty="0" smtClean="0">
                <a:solidFill>
                  <a:schemeClr val="tx1"/>
                </a:solidFill>
                <a:latin typeface="Arial" pitchFamily="34" charset="0"/>
                <a:ea typeface="宋体" pitchFamily="2" charset="-122"/>
                <a:cs typeface="+mn-cs"/>
              </a:rPr>
              <a:t>。同样，假如有一个硬币轻一些，则寻找伪币的任务完成。否则继续比较剩余的硬币。按照这种方式，可以最多通过</a:t>
            </a:r>
            <a:r>
              <a:rPr lang="en-US" altLang="zh-CN" sz="1200" b="0" i="0" kern="1200" dirty="0" smtClean="0">
                <a:solidFill>
                  <a:schemeClr val="tx1"/>
                </a:solidFill>
                <a:latin typeface="Arial" pitchFamily="34" charset="0"/>
                <a:ea typeface="宋体" pitchFamily="2" charset="-122"/>
                <a:cs typeface="+mn-cs"/>
              </a:rPr>
              <a:t>8</a:t>
            </a:r>
            <a:r>
              <a:rPr lang="zh-CN" altLang="en-US" sz="1200" b="0" i="0" kern="1200" dirty="0" smtClean="0">
                <a:solidFill>
                  <a:schemeClr val="tx1"/>
                </a:solidFill>
                <a:latin typeface="Arial" pitchFamily="34" charset="0"/>
                <a:ea typeface="宋体" pitchFamily="2" charset="-122"/>
                <a:cs typeface="+mn-cs"/>
              </a:rPr>
              <a:t>次比较来判断伪币的存在并找出这一伪币。</a:t>
            </a:r>
          </a:p>
          <a:p>
            <a:r>
              <a:rPr lang="zh-CN" altLang="en-US" sz="1200" b="0" i="0" kern="1200" dirty="0" smtClean="0">
                <a:solidFill>
                  <a:schemeClr val="tx1"/>
                </a:solidFill>
                <a:latin typeface="Arial" pitchFamily="34" charset="0"/>
                <a:ea typeface="宋体" pitchFamily="2" charset="-122"/>
                <a:cs typeface="+mn-cs"/>
              </a:rPr>
              <a:t> </a:t>
            </a:r>
          </a:p>
          <a:p>
            <a:r>
              <a:rPr lang="zh-CN" altLang="en-US" sz="1200" b="0" i="0" kern="1200" dirty="0" smtClean="0">
                <a:solidFill>
                  <a:schemeClr val="tx1"/>
                </a:solidFill>
                <a:latin typeface="Arial" pitchFamily="34" charset="0"/>
                <a:ea typeface="宋体" pitchFamily="2" charset="-122"/>
                <a:cs typeface="+mn-cs"/>
              </a:rPr>
              <a:t>可见，相比较而言，采用分治法，问题求解的计算量被大幅度降低了。</a:t>
            </a:r>
          </a:p>
          <a:p>
            <a:endParaRPr lang="zh-CN" altLang="en-US" dirty="0"/>
          </a:p>
        </p:txBody>
      </p:sp>
      <p:sp>
        <p:nvSpPr>
          <p:cNvPr id="4" name="灯片编号占位符 3"/>
          <p:cNvSpPr>
            <a:spLocks noGrp="1"/>
          </p:cNvSpPr>
          <p:nvPr>
            <p:ph type="sldNum" sz="quarter" idx="10"/>
          </p:nvPr>
        </p:nvSpPr>
        <p:spPr/>
        <p:txBody>
          <a:bodyPr/>
          <a:lstStyle/>
          <a:p>
            <a:pPr>
              <a:defRPr/>
            </a:pPr>
            <a:fld id="{1027F324-508A-4285-8395-2A567CBB0546}" type="slidenum">
              <a:rPr lang="en-US" altLang="zh-CN" smtClean="0"/>
              <a:pPr>
                <a:defRPr/>
              </a:pPr>
              <a:t>6</a:t>
            </a:fld>
            <a:endParaRPr lang="en-US" altLang="zh-CN"/>
          </a:p>
        </p:txBody>
      </p:sp>
    </p:spTree>
    <p:extLst>
      <p:ext uri="{BB962C8B-B14F-4D97-AF65-F5344CB8AC3E}">
        <p14:creationId xmlns:p14="http://schemas.microsoft.com/office/powerpoint/2010/main" val="143483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Arial" pitchFamily="34" charset="0"/>
              </a:rPr>
              <a:t>这种图片应用了传说中的 </a:t>
            </a:r>
            <a:r>
              <a:rPr lang="en-US" altLang="zh-CN" dirty="0" err="1" smtClean="0">
                <a:latin typeface="Arial" pitchFamily="34" charset="0"/>
              </a:rPr>
              <a:t>Droste</a:t>
            </a:r>
            <a:r>
              <a:rPr lang="en-US" altLang="zh-CN" dirty="0" smtClean="0">
                <a:latin typeface="Arial" pitchFamily="34" charset="0"/>
              </a:rPr>
              <a:t> effect</a:t>
            </a:r>
            <a:r>
              <a:rPr lang="zh-CN" altLang="en-US" dirty="0" smtClean="0">
                <a:latin typeface="Arial" pitchFamily="34" charset="0"/>
              </a:rPr>
              <a:t>（德罗斯特效应），数学上叫它递归效应。</a:t>
            </a:r>
            <a:r>
              <a:rPr lang="en-US" altLang="zh-CN" dirty="0" err="1" smtClean="0">
                <a:latin typeface="Arial" pitchFamily="34" charset="0"/>
              </a:rPr>
              <a:t>Droste</a:t>
            </a:r>
            <a:r>
              <a:rPr lang="en-US" altLang="zh-CN" dirty="0" smtClean="0">
                <a:latin typeface="Arial" pitchFamily="34" charset="0"/>
              </a:rPr>
              <a:t> </a:t>
            </a:r>
            <a:r>
              <a:rPr lang="zh-CN" altLang="en-US" dirty="0" smtClean="0">
                <a:latin typeface="Arial" pitchFamily="34" charset="0"/>
              </a:rPr>
              <a:t>是荷兰一个可可的厂牌，它运用视觉效果设计的包装，使这厂牌名闻于世。 这包装的图片含有一个小部份与与整张图片相同，如此产生无限循环，这种视觉效果就叫做</a:t>
            </a:r>
            <a:r>
              <a:rPr lang="en-US" altLang="zh-CN" dirty="0" smtClean="0">
                <a:latin typeface="Arial" pitchFamily="34" charset="0"/>
              </a:rPr>
              <a:t>"</a:t>
            </a:r>
            <a:r>
              <a:rPr lang="en-US" altLang="zh-CN" dirty="0" err="1" smtClean="0">
                <a:latin typeface="Arial" pitchFamily="34" charset="0"/>
              </a:rPr>
              <a:t>Droste</a:t>
            </a:r>
            <a:r>
              <a:rPr lang="en-US" altLang="zh-CN" dirty="0" smtClean="0">
                <a:latin typeface="Arial" pitchFamily="34" charset="0"/>
              </a:rPr>
              <a:t> effect"</a:t>
            </a:r>
            <a:r>
              <a:rPr lang="zh-CN" altLang="en-US" dirty="0" smtClean="0">
                <a:latin typeface="Arial" pitchFamily="34" charset="0"/>
              </a:rPr>
              <a:t>。 </a:t>
            </a:r>
          </a:p>
          <a:p>
            <a:endParaRPr lang="zh-CN" altLang="en-US" dirty="0"/>
          </a:p>
        </p:txBody>
      </p:sp>
      <p:sp>
        <p:nvSpPr>
          <p:cNvPr id="4" name="灯片编号占位符 3"/>
          <p:cNvSpPr>
            <a:spLocks noGrp="1"/>
          </p:cNvSpPr>
          <p:nvPr>
            <p:ph type="sldNum" sz="quarter" idx="10"/>
          </p:nvPr>
        </p:nvSpPr>
        <p:spPr/>
        <p:txBody>
          <a:bodyPr/>
          <a:lstStyle/>
          <a:p>
            <a:pPr>
              <a:defRPr/>
            </a:pPr>
            <a:fld id="{1027F324-508A-4285-8395-2A567CBB0546}" type="slidenum">
              <a:rPr lang="en-US" altLang="zh-CN" smtClean="0"/>
              <a:pPr>
                <a:defRPr/>
              </a:pPr>
              <a:t>9</a:t>
            </a:fld>
            <a:endParaRPr lang="en-US" altLang="zh-CN"/>
          </a:p>
        </p:txBody>
      </p:sp>
    </p:spTree>
    <p:extLst>
      <p:ext uri="{BB962C8B-B14F-4D97-AF65-F5344CB8AC3E}">
        <p14:creationId xmlns:p14="http://schemas.microsoft.com/office/powerpoint/2010/main" val="3947509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递归式：描述递归函数的数学公式</a:t>
            </a:r>
            <a:endParaRPr lang="en-US" altLang="zh-CN" dirty="0" smtClean="0"/>
          </a:p>
          <a:p>
            <a:pPr lvl="1"/>
            <a:r>
              <a:rPr lang="zh-CN" altLang="en-US" dirty="0" smtClean="0"/>
              <a:t>它是一组等式或不等式</a:t>
            </a:r>
            <a:endParaRPr lang="en-US" altLang="zh-CN" dirty="0" smtClean="0"/>
          </a:p>
          <a:p>
            <a:pPr lvl="1"/>
            <a:r>
              <a:rPr lang="zh-CN" altLang="en-US" dirty="0" smtClean="0"/>
              <a:t>它的第一式给出了函数初始值，称为边界条件</a:t>
            </a:r>
            <a:endParaRPr lang="en-US" altLang="zh-CN" dirty="0" smtClean="0"/>
          </a:p>
          <a:p>
            <a:pPr lvl="1"/>
            <a:r>
              <a:rPr lang="zh-CN" altLang="en-US" dirty="0" smtClean="0"/>
              <a:t>它的第二式是用较小自变量的函数值来描述较大自变量的函数值，称为递归方程</a:t>
            </a:r>
            <a:endParaRPr lang="en-US" altLang="zh-CN" dirty="0" smtClean="0"/>
          </a:p>
          <a:p>
            <a:pPr lvl="1"/>
            <a:r>
              <a:rPr lang="zh-CN" altLang="en-US" dirty="0" smtClean="0"/>
              <a:t>边界条件和递归方程是递归的两个基本要素</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027F324-508A-4285-8395-2A567CBB0546}" type="slidenum">
              <a:rPr lang="en-US" altLang="zh-CN" smtClean="0"/>
              <a:pPr>
                <a:defRPr/>
              </a:pPr>
              <a:t>11</a:t>
            </a:fld>
            <a:endParaRPr lang="en-US" altLang="zh-CN"/>
          </a:p>
        </p:txBody>
      </p:sp>
    </p:spTree>
    <p:extLst>
      <p:ext uri="{BB962C8B-B14F-4D97-AF65-F5344CB8AC3E}">
        <p14:creationId xmlns:p14="http://schemas.microsoft.com/office/powerpoint/2010/main" val="2792206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47500" lnSpcReduction="20000"/>
          </a:bodyPr>
          <a:lstStyle/>
          <a:p>
            <a:pPr eaLnBrk="1" hangingPunct="1">
              <a:defRPr/>
            </a:pPr>
            <a:r>
              <a:rPr lang="zh-CN" altLang="en-US" dirty="0" smtClean="0"/>
              <a:t>斐波那契是意大利的数学家。取名为</a:t>
            </a:r>
            <a:r>
              <a:rPr lang="en-US" altLang="zh-CN" dirty="0" smtClean="0"/>
              <a:t>《</a:t>
            </a:r>
            <a:r>
              <a:rPr lang="zh-CN" altLang="en-US" dirty="0" smtClean="0"/>
              <a:t>算盘之书</a:t>
            </a:r>
            <a:r>
              <a:rPr lang="en-US" altLang="zh-CN" dirty="0" smtClean="0"/>
              <a:t>》</a:t>
            </a:r>
            <a:r>
              <a:rPr lang="zh-CN" altLang="en-US" dirty="0" smtClean="0"/>
              <a:t>，于</a:t>
            </a:r>
            <a:r>
              <a:rPr lang="en-US" altLang="zh-CN" dirty="0" smtClean="0"/>
              <a:t>1202</a:t>
            </a:r>
            <a:r>
              <a:rPr lang="zh-CN" altLang="en-US" dirty="0" smtClean="0"/>
              <a:t>年正式出版。这本书是欧洲人从亚洲学来的算术和代数知识的整理和总结，它推动了欧洲数学的发展</a:t>
            </a:r>
            <a:r>
              <a:rPr lang="en-US" altLang="zh-CN" dirty="0" smtClean="0"/>
              <a:t>    </a:t>
            </a:r>
            <a:r>
              <a:rPr lang="zh-CN" altLang="en-US" dirty="0" smtClean="0"/>
              <a:t>。</a:t>
            </a:r>
            <a:br>
              <a:rPr lang="zh-CN" altLang="en-US" dirty="0" smtClean="0"/>
            </a:br>
            <a:r>
              <a:rPr lang="zh-CN" altLang="en-US" dirty="0" smtClean="0"/>
              <a:t>向日葵等植物在生长过程中，只有选择这种数学模式，花盘上种子的分布才最为有效，花盘也变得最坚固壮实，产生后代的几率也最高。如此的原因很简单： 这样的布局能使植物的生长疏密得当、最充分地利用阳光和空气，所以很多植物都在亿万年的进化过程中演变成了如今的模样。当然受气候或病虫害的影响，真实的 植物往往没有完美的斐波那契螺旋。</a:t>
            </a:r>
          </a:p>
          <a:p>
            <a:pPr>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些植物懂得斐波那契数列吗？应该并非如此，它们只是按照自然的规律才进化成这样。这似乎是植物排列种子的“优化方式”，它能使所有种子具有差不多的大小却又疏密得当，不至于在圆心处挤了太多的种子而在圆周处却又稀稀拉拉。叶子的生长方式也是如此，对于许多植物来说，每片叶子从中轴附近生长出来，为了在生长的过程中一直都能最佳地利用空间（要考虑到叶子是一片一片逐渐地生长出来，而不是一下子同时出现的），每片叶子和前一片叶子之间的角度应该是</a:t>
            </a:r>
            <a:r>
              <a:rPr lang="en-US" altLang="zh-CN" dirty="0" smtClean="0"/>
              <a:t>222.5</a:t>
            </a:r>
            <a:r>
              <a:rPr lang="zh-CN" altLang="en-US" dirty="0" smtClean="0"/>
              <a:t>度，这个角度称为“黄金角度”，因为它和整个圆周</a:t>
            </a:r>
            <a:r>
              <a:rPr lang="en-US" altLang="zh-CN" dirty="0" smtClean="0"/>
              <a:t>360</a:t>
            </a:r>
            <a:r>
              <a:rPr lang="zh-CN" altLang="en-US" dirty="0" smtClean="0"/>
              <a:t>度之比是黄金分割数</a:t>
            </a:r>
            <a:r>
              <a:rPr lang="en-US" altLang="zh-CN" dirty="0" smtClean="0"/>
              <a:t>0.618033989……</a:t>
            </a:r>
            <a:r>
              <a:rPr lang="zh-CN" altLang="en-US" dirty="0" smtClean="0"/>
              <a:t>的倒数，而这种生长方式就决定了斐波那契螺旋的产生。向日葵的种子排列形成的斐波那契螺旋有时能达到</a:t>
            </a:r>
            <a:r>
              <a:rPr lang="en-US" altLang="zh-CN" dirty="0" smtClean="0"/>
              <a:t>89</a:t>
            </a:r>
            <a:r>
              <a:rPr lang="zh-CN" altLang="en-US" dirty="0" smtClean="0"/>
              <a:t>，甚至</a:t>
            </a:r>
            <a:r>
              <a:rPr lang="en-US" altLang="zh-CN" dirty="0" smtClean="0"/>
              <a:t>144</a:t>
            </a:r>
            <a:r>
              <a:rPr lang="zh-CN" altLang="en-US" dirty="0" smtClean="0"/>
              <a:t>条。 </a:t>
            </a:r>
            <a:br>
              <a:rPr lang="zh-CN" altLang="en-US" dirty="0" smtClean="0"/>
            </a:br>
            <a:r>
              <a:rPr lang="en-US" altLang="zh-CN" dirty="0" smtClean="0"/>
              <a:t>http://jerrygao.javaeye.com/blog/101283</a:t>
            </a:r>
            <a:r>
              <a:rPr lang="zh-CN" altLang="en-US" dirty="0" smtClean="0"/>
              <a:t>；</a:t>
            </a:r>
            <a:r>
              <a:rPr lang="en-US" altLang="zh-CN" dirty="0" smtClean="0"/>
              <a:t>http://zhidao.baidu.com/question/63335536.html</a:t>
            </a:r>
          </a:p>
          <a:p>
            <a:pPr eaLnBrk="1" hangingPunct="1">
              <a:defRPr/>
            </a:pPr>
            <a:r>
              <a:rPr lang="zh-CN" altLang="en-US" dirty="0" smtClean="0"/>
              <a:t>他是一个商人的儿子。儿童时代跟随父亲到了阿尔及利亚，在那里学到了许多阿拉伯的算术和代数知识，从而对数学产生了浓厚的兴趣。</a:t>
            </a:r>
            <a:br>
              <a:rPr lang="zh-CN" altLang="en-US" dirty="0" smtClean="0"/>
            </a:br>
            <a:r>
              <a:rPr lang="zh-CN" altLang="en-US" dirty="0" smtClean="0"/>
              <a:t>　　长大以后，因为商业贸易关系，他走遍了许多国家，到过埃及、叙利亚、希腊、西西里和法兰西。每到一处他都留心搜集数学知识。回国后，他把搜集到的算术和代数材料，进行研究、整理，编写成一本书，取名为</a:t>
            </a:r>
            <a:r>
              <a:rPr lang="en-US" altLang="zh-CN" dirty="0" smtClean="0"/>
              <a:t>《</a:t>
            </a:r>
            <a:r>
              <a:rPr lang="zh-CN" altLang="en-US" dirty="0" smtClean="0"/>
              <a:t>算盘之书</a:t>
            </a:r>
            <a:r>
              <a:rPr lang="en-US" altLang="zh-CN" dirty="0" smtClean="0"/>
              <a:t>》</a:t>
            </a:r>
            <a:r>
              <a:rPr lang="zh-CN" altLang="en-US" dirty="0" smtClean="0"/>
              <a:t>，于</a:t>
            </a:r>
            <a:r>
              <a:rPr lang="en-US" altLang="zh-CN" dirty="0" smtClean="0"/>
              <a:t>1202</a:t>
            </a:r>
            <a:r>
              <a:rPr lang="zh-CN" altLang="en-US" dirty="0" smtClean="0"/>
              <a:t>年正式出版。</a:t>
            </a:r>
            <a:br>
              <a:rPr lang="zh-CN" altLang="en-US" dirty="0" smtClean="0"/>
            </a:br>
            <a:r>
              <a:rPr lang="zh-CN" altLang="en-US" dirty="0" smtClean="0"/>
              <a:t>　　这本书是欧洲人从亚洲学来的算术和代数知识的整理和总结，它推动了欧洲数学的发展。其中有一道“兔子数目”的问题是这样的：一个人到集市上买了一对小 兔子，一个月后，这对小兔子长成一对大兔子。然后这对大兔子每过一个月就可以生一对小兔子，而每对小兔子也都是经过一个月可以长成大兔子，长成大兔后也是 每经过一个月就可以生一对小兔子。那么，从此人在市场上买回那对小兔子算起，每个月后，他拥有多少对小兔子和多少对大兔子？</a:t>
            </a:r>
            <a:br>
              <a:rPr lang="zh-CN" altLang="en-US" dirty="0" smtClean="0"/>
            </a:br>
            <a:r>
              <a:rPr lang="zh-CN" altLang="en-US" dirty="0" smtClean="0"/>
              <a:t>　　这是一个有趣的问题。当你将小兔子和大兔子的对数算出以后，你将发现这是一个很有规律的数列，而且这个数列与一些自然现象有关。人们为了纪念这位兔子问题的创始人，就把这个数列称为“斐波那契数列”。 </a:t>
            </a:r>
          </a:p>
          <a:p>
            <a:pPr eaLnBrk="1" hangingPunct="1">
              <a:defRPr/>
            </a:pPr>
            <a:r>
              <a:rPr lang="zh-CN" altLang="en-US" b="1" dirty="0" smtClean="0"/>
              <a:t>又找到了这么一段话</a:t>
            </a:r>
            <a:r>
              <a:rPr lang="en-US" altLang="zh-CN" b="1" dirty="0" smtClean="0"/>
              <a:t>:</a:t>
            </a:r>
            <a:r>
              <a:rPr lang="zh-CN" altLang="en-US" dirty="0" smtClean="0"/>
              <a:t/>
            </a:r>
            <a:br>
              <a:rPr lang="zh-CN" altLang="en-US" dirty="0" smtClean="0"/>
            </a:br>
            <a:r>
              <a:rPr lang="zh-CN" altLang="en-US" dirty="0" smtClean="0"/>
              <a:t/>
            </a:r>
            <a:br>
              <a:rPr lang="zh-CN" altLang="en-US" dirty="0" smtClean="0"/>
            </a:br>
            <a:r>
              <a:rPr lang="zh-CN" altLang="en-US" dirty="0" smtClean="0"/>
              <a:t>规律表</a:t>
            </a:r>
            <a:r>
              <a:rPr lang="en-US" altLang="zh-CN" dirty="0" smtClean="0"/>
              <a:t>: </a:t>
            </a:r>
          </a:p>
          <a:p>
            <a:pPr eaLnBrk="1" hangingPunct="1">
              <a:defRPr/>
            </a:pPr>
            <a:r>
              <a:rPr lang="zh-CN" altLang="en-US" dirty="0" smtClean="0"/>
              <a:t>月数 小兔 中兔 老兔 总数</a:t>
            </a:r>
            <a:br>
              <a:rPr lang="zh-CN" altLang="en-US" dirty="0" smtClean="0"/>
            </a:br>
            <a:r>
              <a:rPr lang="zh-CN" altLang="en-US" dirty="0" smtClean="0"/>
              <a:t> </a:t>
            </a:r>
            <a:r>
              <a:rPr lang="en-US" altLang="zh-CN" dirty="0" smtClean="0"/>
              <a:t>1    1    0    0    1</a:t>
            </a:r>
            <a:br>
              <a:rPr lang="en-US" altLang="zh-CN" dirty="0" smtClean="0"/>
            </a:br>
            <a:r>
              <a:rPr lang="en-US" altLang="zh-CN" dirty="0" smtClean="0"/>
              <a:t> 2    0    1    0    1</a:t>
            </a:r>
            <a:br>
              <a:rPr lang="en-US" altLang="zh-CN" dirty="0" smtClean="0"/>
            </a:br>
            <a:r>
              <a:rPr lang="en-US" altLang="zh-CN" dirty="0" smtClean="0"/>
              <a:t> 3    1    0    1    2</a:t>
            </a:r>
            <a:br>
              <a:rPr lang="en-US" altLang="zh-CN" dirty="0" smtClean="0"/>
            </a:br>
            <a:r>
              <a:rPr lang="en-US" altLang="zh-CN" dirty="0" smtClean="0"/>
              <a:t> 4    1    1    1    3</a:t>
            </a:r>
            <a:br>
              <a:rPr lang="en-US" altLang="zh-CN" dirty="0" smtClean="0"/>
            </a:br>
            <a:r>
              <a:rPr lang="en-US" altLang="zh-CN" dirty="0" smtClean="0"/>
              <a:t> 5    2    1    2    5</a:t>
            </a:r>
            <a:br>
              <a:rPr lang="en-US" altLang="zh-CN" dirty="0" smtClean="0"/>
            </a:br>
            <a:r>
              <a:rPr lang="en-US" altLang="zh-CN" dirty="0" smtClean="0"/>
              <a:t> 6    3    2    3    8</a:t>
            </a:r>
            <a:br>
              <a:rPr lang="en-US" altLang="zh-CN" dirty="0" smtClean="0"/>
            </a:br>
            <a:r>
              <a:rPr lang="en-US" altLang="zh-CN" dirty="0" smtClean="0"/>
              <a:t> 7    5    3    5   13</a:t>
            </a:r>
          </a:p>
          <a:p>
            <a:pPr eaLnBrk="1" hangingPunct="1">
              <a:defRPr/>
            </a:pPr>
            <a:r>
              <a:rPr lang="en-US" altLang="zh-CN" dirty="0" smtClean="0"/>
              <a:t>    </a:t>
            </a:r>
            <a:r>
              <a:rPr lang="zh-CN" altLang="en-US" dirty="0" smtClean="0"/>
              <a:t>在计算每一行时，大兔数为上月的大兔数加上月的中兔数，中兔数为上月的小兔数，小兔数为本月的大兔数，算总数为本月的小兔数加本月的中兔数加本月的大兔 数。在观察总数的过程中找出了规律：总数的第一、二月都是</a:t>
            </a:r>
            <a:r>
              <a:rPr lang="en-US" altLang="zh-CN" dirty="0" smtClean="0"/>
              <a:t>1</a:t>
            </a:r>
            <a:r>
              <a:rPr lang="zh-CN" altLang="en-US" dirty="0" smtClean="0"/>
              <a:t>，以后的每一月是前两月的和。数列为</a:t>
            </a:r>
            <a:r>
              <a:rPr lang="en-US" altLang="zh-CN" dirty="0" smtClean="0"/>
              <a:t>1</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8</a:t>
            </a:r>
            <a:r>
              <a:rPr lang="zh-CN" altLang="en-US" dirty="0" smtClean="0"/>
              <a:t>，</a:t>
            </a:r>
            <a:r>
              <a:rPr lang="en-US" altLang="zh-CN" dirty="0" smtClean="0"/>
              <a:t>13</a:t>
            </a:r>
            <a:r>
              <a:rPr lang="zh-CN" altLang="en-US" dirty="0" smtClean="0"/>
              <a:t>，</a:t>
            </a:r>
            <a:r>
              <a:rPr lang="en-US" altLang="zh-CN" dirty="0" smtClean="0"/>
              <a:t>21</a:t>
            </a:r>
            <a:r>
              <a:rPr lang="zh-CN" altLang="en-US" dirty="0" smtClean="0"/>
              <a:t>，</a:t>
            </a:r>
            <a:r>
              <a:rPr lang="en-US" altLang="zh-CN" dirty="0" smtClean="0"/>
              <a:t>34</a:t>
            </a:r>
            <a:r>
              <a:rPr lang="zh-CN" altLang="en-US" dirty="0" smtClean="0"/>
              <a:t>，</a:t>
            </a:r>
            <a:r>
              <a:rPr lang="en-US" altLang="zh-CN" dirty="0" smtClean="0"/>
              <a:t>55</a:t>
            </a:r>
            <a:r>
              <a:rPr lang="zh-CN" altLang="en-US" dirty="0" smtClean="0"/>
              <a:t>，</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zh-CN" altLang="en-US" dirty="0" smtClean="0"/>
              <a:t>当</a:t>
            </a:r>
            <a:r>
              <a:rPr lang="en-US" altLang="zh-CN" dirty="0" smtClean="0"/>
              <a:t>n=50</a:t>
            </a:r>
            <a:r>
              <a:rPr lang="zh-CN" altLang="en-US" dirty="0" smtClean="0"/>
              <a:t>时，后项与前项的比是</a:t>
            </a:r>
            <a:r>
              <a:rPr lang="en-US" altLang="zh-CN" dirty="0" smtClean="0"/>
              <a:t>1.61803398874989</a:t>
            </a:r>
            <a:r>
              <a:rPr lang="zh-CN" altLang="en-US" dirty="0" smtClean="0"/>
              <a:t>，而前项与后项的比是</a:t>
            </a:r>
            <a:r>
              <a:rPr lang="en-US" altLang="zh-CN" dirty="0" smtClean="0"/>
              <a:t>0.61803398874989</a:t>
            </a:r>
            <a:r>
              <a:rPr lang="zh-CN" altLang="en-US" dirty="0" smtClean="0"/>
              <a:t>，即</a:t>
            </a:r>
            <a:r>
              <a:rPr lang="en-US" altLang="zh-CN" dirty="0" smtClean="0"/>
              <a:t>b/a</a:t>
            </a:r>
            <a:r>
              <a:rPr lang="zh-CN" altLang="en-US" dirty="0" smtClean="0"/>
              <a:t>的值与</a:t>
            </a:r>
            <a:r>
              <a:rPr lang="en-US" altLang="zh-CN" dirty="0" smtClean="0"/>
              <a:t>a/b</a:t>
            </a:r>
            <a:r>
              <a:rPr lang="zh-CN" altLang="en-US" dirty="0" smtClean="0"/>
              <a:t>的值相差 </a:t>
            </a:r>
            <a:r>
              <a:rPr lang="en-US" altLang="zh-CN" dirty="0" smtClean="0"/>
              <a:t>1</a:t>
            </a:r>
            <a:r>
              <a:rPr lang="zh-CN" altLang="en-US" dirty="0" smtClean="0"/>
              <a:t>，假设后项与前项的比是</a:t>
            </a:r>
            <a:r>
              <a:rPr lang="en-US" altLang="zh-CN" dirty="0" smtClean="0"/>
              <a:t>φ</a:t>
            </a:r>
            <a:r>
              <a:rPr lang="zh-CN" altLang="en-US" dirty="0" smtClean="0"/>
              <a:t>，则有（</a:t>
            </a:r>
            <a:r>
              <a:rPr lang="en-US" altLang="zh-CN" dirty="0" smtClean="0"/>
              <a:t>φ-1</a:t>
            </a:r>
            <a:r>
              <a:rPr lang="zh-CN" altLang="en-US" dirty="0" smtClean="0"/>
              <a:t>）</a:t>
            </a:r>
            <a:r>
              <a:rPr lang="en-US" altLang="zh-CN" dirty="0" smtClean="0"/>
              <a:t>/</a:t>
            </a:r>
            <a:r>
              <a:rPr lang="zh-CN" altLang="en-US" dirty="0" smtClean="0"/>
              <a:t>（</a:t>
            </a:r>
            <a:r>
              <a:rPr lang="en-US" altLang="zh-CN" dirty="0" smtClean="0"/>
              <a:t>1/φ</a:t>
            </a:r>
            <a:r>
              <a:rPr lang="zh-CN" altLang="en-US" dirty="0" smtClean="0"/>
              <a:t>）</a:t>
            </a:r>
            <a:r>
              <a:rPr lang="en-US" altLang="zh-CN" dirty="0" smtClean="0"/>
              <a:t>=1</a:t>
            </a:r>
            <a:r>
              <a:rPr lang="zh-CN" altLang="en-US" dirty="0" smtClean="0"/>
              <a:t>，解这个方程得：</a:t>
            </a:r>
            <a:r>
              <a:rPr lang="en-US" altLang="zh-CN" dirty="0" smtClean="0"/>
              <a:t>φ= (√5+1) /2</a:t>
            </a:r>
            <a:r>
              <a:rPr lang="zh-CN" altLang="en-US" dirty="0" smtClean="0"/>
              <a:t>，这就是黄金分割。</a:t>
            </a:r>
            <a:br>
              <a:rPr lang="zh-CN" altLang="en-US" dirty="0" smtClean="0"/>
            </a:br>
            <a:r>
              <a:rPr lang="zh-CN" altLang="en-US" dirty="0" smtClean="0"/>
              <a:t>    当</a:t>
            </a:r>
            <a:r>
              <a:rPr lang="en-US" altLang="zh-CN" dirty="0" smtClean="0"/>
              <a:t>n</a:t>
            </a:r>
            <a:r>
              <a:rPr lang="zh-CN" altLang="en-US" dirty="0" smtClean="0"/>
              <a:t>充分大时，斐波纳契数列后前项的比值，与前后项的比值，相差</a:t>
            </a:r>
            <a:r>
              <a:rPr lang="en-US" altLang="zh-CN" dirty="0" smtClean="0"/>
              <a:t>1</a:t>
            </a:r>
            <a:r>
              <a:rPr lang="zh-CN" altLang="en-US" dirty="0" smtClean="0"/>
              <a:t>，它们的比值是黄金分割！黄金分割是一个十分有用的无理数。据此，把黄金分割可用一个有 理数近似表示，如斐波纳契数列的第七项与斐波纳契数列的第六项的比</a:t>
            </a:r>
            <a:r>
              <a:rPr lang="en-US" altLang="zh-CN" dirty="0" smtClean="0"/>
              <a:t>13/8</a:t>
            </a:r>
            <a:r>
              <a:rPr lang="zh-CN" altLang="en-US" dirty="0" smtClean="0"/>
              <a:t>，斐波纳契数列的第九项与斐波纳契数列的第八项的比</a:t>
            </a:r>
            <a:r>
              <a:rPr lang="en-US" altLang="zh-CN" dirty="0" smtClean="0"/>
              <a:t>34/21</a:t>
            </a:r>
            <a:r>
              <a:rPr lang="zh-CN" altLang="en-US" dirty="0" smtClean="0"/>
              <a:t>等都可以近似地表 示为黄金分割，当然项数越后越精确。</a:t>
            </a:r>
          </a:p>
          <a:p>
            <a:pPr eaLnBrk="1" hangingPunct="1">
              <a:defRPr/>
            </a:pPr>
            <a:endParaRPr lang="en-US" altLang="zh-CN" dirty="0" smtClean="0"/>
          </a:p>
          <a:p>
            <a:pPr eaLnBrk="1" hangingPunct="1">
              <a:defRPr/>
            </a:pPr>
            <a:r>
              <a:rPr lang="zh-CN" altLang="en-US" dirty="0" smtClean="0"/>
              <a:t>所以，向日葵等植物在生长过程中，只有选择这种数学模式，花盘上种子的分布才最为有效，花盘也变得最坚固壮实，产生后代的几率也最高。如此的原因很简单： 这样的布局能使植物的生长疏密得当、最充分地利用阳光和空气，所以很多植物都在亿万年的进化过程中演变成了如今的模样。当然受气候或病虫害的影响，真实的 植物往往没有完美的斐波那契螺旋。</a:t>
            </a:r>
          </a:p>
          <a:p>
            <a:pPr>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些植物懂得斐波那契数列吗？应该并非如此，它们只是按照自然的规律才进化成这样。这似乎是植物排列种子的“优化方式”，它能使所有种子具有差不多的大小却又疏密得当，不至于在圆心处挤了太多的种子而在圆周处却又稀稀拉拉。叶子的生长方式也是如此，对于许多植物来说，每片叶子从中轴附近生长出来，为了在生长的过程中一直都能最佳地利用空间（要考虑到叶子是一片一片逐渐地生长出来，而不是一下子同时出现的），每片叶子和前一片叶子之间的角度应该是</a:t>
            </a:r>
            <a:r>
              <a:rPr lang="en-US" altLang="zh-CN" dirty="0" smtClean="0"/>
              <a:t>222.5</a:t>
            </a:r>
            <a:r>
              <a:rPr lang="zh-CN" altLang="en-US" dirty="0" smtClean="0"/>
              <a:t>度，这个角度称为“黄金角度”，因为它和整个圆周</a:t>
            </a:r>
            <a:r>
              <a:rPr lang="en-US" altLang="zh-CN" dirty="0" smtClean="0"/>
              <a:t>360</a:t>
            </a:r>
            <a:r>
              <a:rPr lang="zh-CN" altLang="en-US" dirty="0" smtClean="0"/>
              <a:t>度之比是黄金分割数</a:t>
            </a:r>
            <a:r>
              <a:rPr lang="en-US" altLang="zh-CN" dirty="0" smtClean="0"/>
              <a:t>0.618033989……</a:t>
            </a:r>
            <a:r>
              <a:rPr lang="zh-CN" altLang="en-US" dirty="0" smtClean="0"/>
              <a:t>的倒数，而这种生长方式就决定了斐波那契螺旋的产生。向日葵的种子排列形成的斐波那契螺旋有时能达到</a:t>
            </a:r>
            <a:r>
              <a:rPr lang="en-US" altLang="zh-CN" dirty="0" smtClean="0"/>
              <a:t>89</a:t>
            </a:r>
            <a:r>
              <a:rPr lang="zh-CN" altLang="en-US" dirty="0" smtClean="0"/>
              <a:t>，甚至</a:t>
            </a:r>
            <a:r>
              <a:rPr lang="en-US" altLang="zh-CN" dirty="0" smtClean="0"/>
              <a:t>144</a:t>
            </a:r>
            <a:r>
              <a:rPr lang="zh-CN" altLang="en-US" dirty="0" smtClean="0"/>
              <a:t>条。 </a:t>
            </a:r>
            <a:br>
              <a:rPr lang="zh-CN" altLang="en-US" dirty="0" smtClean="0"/>
            </a:br>
            <a:r>
              <a:rPr lang="en-US" altLang="zh-CN" dirty="0" smtClean="0"/>
              <a:t>http://jerrygao.javaeye.com/blog/101283</a:t>
            </a:r>
            <a:r>
              <a:rPr lang="zh-CN" altLang="en-US" dirty="0" smtClean="0"/>
              <a:t>；</a:t>
            </a:r>
            <a:r>
              <a:rPr lang="en-US" altLang="zh-CN" dirty="0" smtClean="0"/>
              <a:t>http://zhidao.baidu.com/question/63335536.html</a:t>
            </a:r>
          </a:p>
          <a:p>
            <a:pPr>
              <a:defRPr/>
            </a:pPr>
            <a:endParaRPr lang="zh-CN" altLang="en-US" dirty="0" smtClean="0"/>
          </a:p>
          <a:p>
            <a:pPr>
              <a:defRPr/>
            </a:pPr>
            <a:endParaRPr lang="zh-CN" altLang="en-US" dirty="0"/>
          </a:p>
        </p:txBody>
      </p:sp>
      <p:sp>
        <p:nvSpPr>
          <p:cNvPr id="109572" name="灯片编号占位符 3"/>
          <p:cNvSpPr>
            <a:spLocks noGrp="1"/>
          </p:cNvSpPr>
          <p:nvPr>
            <p:ph type="sldNum" sz="quarter" idx="5"/>
          </p:nvPr>
        </p:nvSpPr>
        <p:spPr>
          <a:noFill/>
        </p:spPr>
        <p:txBody>
          <a:bodyPr/>
          <a:lstStyle/>
          <a:p>
            <a:fld id="{C7919A87-F4AC-4545-AABC-DF0022802A4E}" type="slidenum">
              <a:rPr lang="en-US" altLang="zh-CN" smtClean="0">
                <a:latin typeface="Arial" pitchFamily="34" charset="0"/>
              </a:rPr>
              <a:pPr/>
              <a:t>13</a:t>
            </a:fld>
            <a:endParaRPr lang="en-US" altLang="zh-CN" smtClean="0">
              <a:latin typeface="Arial" pitchFamily="34" charset="0"/>
            </a:endParaRPr>
          </a:p>
        </p:txBody>
      </p:sp>
    </p:spTree>
    <p:extLst>
      <p:ext uri="{BB962C8B-B14F-4D97-AF65-F5344CB8AC3E}">
        <p14:creationId xmlns:p14="http://schemas.microsoft.com/office/powerpoint/2010/main" val="472809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r>
              <a:rPr lang="zh-CN" altLang="en-US" sz="1200" kern="1200" dirty="0" smtClean="0">
                <a:solidFill>
                  <a:schemeClr val="tx1"/>
                </a:solidFill>
                <a:effectLst/>
                <a:latin typeface="Arial" pitchFamily="34" charset="0"/>
                <a:ea typeface="宋体" pitchFamily="2" charset="-122"/>
                <a:cs typeface="+mn-cs"/>
              </a:rPr>
              <a:t>以前看数据结构与算法分析</a:t>
            </a:r>
            <a:r>
              <a:rPr lang="en-US" altLang="zh-CN" sz="1200" kern="1200" dirty="0" smtClean="0">
                <a:solidFill>
                  <a:schemeClr val="tx1"/>
                </a:solidFill>
                <a:effectLst/>
                <a:latin typeface="Arial" pitchFamily="34" charset="0"/>
                <a:ea typeface="宋体" pitchFamily="2" charset="-122"/>
                <a:cs typeface="+mn-cs"/>
              </a:rPr>
              <a:t>(C</a:t>
            </a:r>
            <a:r>
              <a:rPr lang="zh-CN" altLang="en-US" sz="1200" kern="1200" dirty="0" smtClean="0">
                <a:solidFill>
                  <a:schemeClr val="tx1"/>
                </a:solidFill>
                <a:effectLst/>
                <a:latin typeface="Arial" pitchFamily="34" charset="0"/>
                <a:ea typeface="宋体" pitchFamily="2" charset="-122"/>
                <a:cs typeface="+mn-cs"/>
              </a:rPr>
              <a:t>语言描述</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作者在讲述算法分析时提到递归计算斐波那契数列，</a:t>
            </a:r>
            <a:br>
              <a:rPr lang="zh-CN" altLang="en-US"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Fib(int N)</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  if(N &lt;= 1)</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    return 1;</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  else</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    return Fib(N - 1) + Fib(N-2);</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
            </a:r>
            <a:br>
              <a:rPr lang="en-US" altLang="zh-CN"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时间复杂度</a:t>
            </a:r>
            <a:r>
              <a:rPr lang="en-US" altLang="zh-CN" sz="1200" kern="1200" dirty="0" smtClean="0">
                <a:solidFill>
                  <a:schemeClr val="tx1"/>
                </a:solidFill>
                <a:effectLst/>
                <a:latin typeface="Arial" pitchFamily="34" charset="0"/>
                <a:ea typeface="宋体" pitchFamily="2" charset="-122"/>
                <a:cs typeface="+mn-cs"/>
              </a:rPr>
              <a:t>T(N) = T(N-1) + T(N-2);</a:t>
            </a:r>
            <a:br>
              <a:rPr lang="en-US" altLang="zh-CN"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作者说归纳法易证得</a:t>
            </a:r>
            <a:r>
              <a:rPr lang="en-US" altLang="zh-CN" sz="1200" kern="1200" dirty="0" smtClean="0">
                <a:solidFill>
                  <a:schemeClr val="tx1"/>
                </a:solidFill>
                <a:effectLst/>
                <a:latin typeface="Arial" pitchFamily="34" charset="0"/>
                <a:ea typeface="宋体" pitchFamily="2" charset="-122"/>
                <a:cs typeface="+mn-cs"/>
              </a:rPr>
              <a:t>T(N) &gt;= Fib(N);</a:t>
            </a:r>
            <a:r>
              <a:rPr lang="zh-CN" altLang="en-US" sz="1200" kern="1200" dirty="0" smtClean="0">
                <a:solidFill>
                  <a:schemeClr val="tx1"/>
                </a:solidFill>
                <a:effectLst/>
                <a:latin typeface="Arial" pitchFamily="34" charset="0"/>
                <a:ea typeface="宋体" pitchFamily="2" charset="-122"/>
                <a:cs typeface="+mn-cs"/>
              </a:rPr>
              <a:t>而</a:t>
            </a:r>
            <a:r>
              <a:rPr lang="en-US" altLang="zh-CN" sz="1200" kern="1200" dirty="0" smtClean="0">
                <a:solidFill>
                  <a:schemeClr val="tx1"/>
                </a:solidFill>
                <a:effectLst/>
                <a:latin typeface="Arial" pitchFamily="34" charset="0"/>
                <a:ea typeface="宋体" pitchFamily="2" charset="-122"/>
                <a:cs typeface="+mn-cs"/>
              </a:rPr>
              <a:t>Fib(N) &lt; (5/3)^(N);</a:t>
            </a:r>
            <a:r>
              <a:rPr lang="zh-CN" altLang="en-US" sz="1200" kern="1200" dirty="0" smtClean="0">
                <a:solidFill>
                  <a:schemeClr val="tx1"/>
                </a:solidFill>
                <a:effectLst/>
                <a:latin typeface="Arial" pitchFamily="34" charset="0"/>
                <a:ea typeface="宋体" pitchFamily="2" charset="-122"/>
                <a:cs typeface="+mn-cs"/>
              </a:rPr>
              <a:t>类似计算可正得</a:t>
            </a:r>
            <a:r>
              <a:rPr lang="en-US" altLang="zh-CN" sz="1200" kern="1200" dirty="0" smtClean="0">
                <a:solidFill>
                  <a:schemeClr val="tx1"/>
                </a:solidFill>
                <a:effectLst/>
                <a:latin typeface="Arial" pitchFamily="34" charset="0"/>
                <a:ea typeface="宋体" pitchFamily="2" charset="-122"/>
                <a:cs typeface="+mn-cs"/>
              </a:rPr>
              <a:t>Fib(N)&gt;= (3/2)^(N)</a:t>
            </a:r>
            <a:br>
              <a:rPr lang="en-US" altLang="zh-CN"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这个地方作者处理得有些不太彻底，不是吗</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翻来覆去没把</a:t>
            </a:r>
            <a:r>
              <a:rPr lang="en-US" altLang="zh-CN" sz="1200" kern="1200" dirty="0" smtClean="0">
                <a:solidFill>
                  <a:schemeClr val="tx1"/>
                </a:solidFill>
                <a:effectLst/>
                <a:latin typeface="Arial" pitchFamily="34" charset="0"/>
                <a:ea typeface="宋体" pitchFamily="2" charset="-122"/>
                <a:cs typeface="+mn-cs"/>
              </a:rPr>
              <a:t>Fib(N)</a:t>
            </a:r>
            <a:r>
              <a:rPr lang="zh-CN" altLang="en-US" sz="1200" kern="1200" dirty="0" smtClean="0">
                <a:solidFill>
                  <a:schemeClr val="tx1"/>
                </a:solidFill>
                <a:effectLst/>
                <a:latin typeface="Arial" pitchFamily="34" charset="0"/>
                <a:ea typeface="宋体" pitchFamily="2" charset="-122"/>
                <a:cs typeface="+mn-cs"/>
              </a:rPr>
              <a:t>准确求出，今天我翻看另一本资料，</a:t>
            </a:r>
            <a:br>
              <a:rPr lang="zh-CN" altLang="en-US"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更模糊了，它求得</a:t>
            </a:r>
            <a:r>
              <a:rPr lang="en-US" altLang="zh-CN" sz="1200" kern="1200" dirty="0" smtClean="0">
                <a:solidFill>
                  <a:schemeClr val="tx1"/>
                </a:solidFill>
                <a:effectLst/>
                <a:latin typeface="Arial" pitchFamily="34" charset="0"/>
                <a:ea typeface="宋体" pitchFamily="2" charset="-122"/>
                <a:cs typeface="+mn-cs"/>
              </a:rPr>
              <a:t>2^(N/2) &lt; T(N) &lt; 2^(N)</a:t>
            </a:r>
            <a:r>
              <a:rPr lang="zh-CN" altLang="en-US" sz="1200" kern="1200" dirty="0" smtClean="0">
                <a:solidFill>
                  <a:schemeClr val="tx1"/>
                </a:solidFill>
                <a:effectLst/>
                <a:latin typeface="Arial" pitchFamily="34" charset="0"/>
                <a:ea typeface="宋体" pitchFamily="2" charset="-122"/>
                <a:cs typeface="+mn-cs"/>
              </a:rPr>
              <a:t>就完事了。</a:t>
            </a:r>
            <a:br>
              <a:rPr lang="zh-CN" altLang="en-US"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不过今天我开窍了，</a:t>
            </a:r>
            <a:r>
              <a:rPr lang="en-US" altLang="zh-CN" sz="1200" kern="1200" dirty="0" smtClean="0">
                <a:solidFill>
                  <a:schemeClr val="tx1"/>
                </a:solidFill>
                <a:effectLst/>
                <a:latin typeface="Arial" pitchFamily="34" charset="0"/>
                <a:ea typeface="宋体" pitchFamily="2" charset="-122"/>
                <a:cs typeface="+mn-cs"/>
              </a:rPr>
              <a:t>T(N) = T(N-1) + T(N-2);</a:t>
            </a:r>
            <a:r>
              <a:rPr lang="zh-CN" altLang="en-US" sz="1200" kern="1200" dirty="0" smtClean="0">
                <a:solidFill>
                  <a:schemeClr val="tx1"/>
                </a:solidFill>
                <a:effectLst/>
                <a:latin typeface="Arial" pitchFamily="34" charset="0"/>
                <a:ea typeface="宋体" pitchFamily="2" charset="-122"/>
                <a:cs typeface="+mn-cs"/>
              </a:rPr>
              <a:t>这是什么</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也许你会说这是一个递推式，但它的学名是</a:t>
            </a:r>
            <a:br>
              <a:rPr lang="zh-CN" altLang="en-US"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二阶齐次差分方程，我今天猛然看出这一点</a:t>
            </a:r>
            <a:r>
              <a:rPr lang="en-US" altLang="zh-CN" sz="1200" kern="1200" dirty="0" smtClean="0">
                <a:solidFill>
                  <a:schemeClr val="tx1"/>
                </a:solidFill>
                <a:effectLst/>
                <a:latin typeface="Arial" pitchFamily="34" charset="0"/>
                <a:ea typeface="宋体" pitchFamily="2" charset="-122"/>
                <a:cs typeface="+mn-cs"/>
              </a:rPr>
              <a:t>:)!</a:t>
            </a:r>
            <a:br>
              <a:rPr lang="en-US" altLang="zh-CN"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什么是差分方程</a:t>
            </a:r>
            <a:r>
              <a:rPr lang="en-US" altLang="zh-CN" sz="1200" kern="1200" dirty="0" smtClean="0">
                <a:solidFill>
                  <a:schemeClr val="tx1"/>
                </a:solidFill>
                <a:effectLst/>
                <a:latin typeface="Arial" pitchFamily="34" charset="0"/>
                <a:ea typeface="宋体" pitchFamily="2" charset="-122"/>
                <a:cs typeface="+mn-cs"/>
              </a:rPr>
              <a:t>?</a:t>
            </a:r>
            <a:br>
              <a:rPr lang="en-US" altLang="zh-CN"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以下资料全部来自</a:t>
            </a:r>
            <a:r>
              <a:rPr lang="en-US" altLang="zh-CN" sz="1200" kern="1200" dirty="0" smtClean="0">
                <a:solidFill>
                  <a:schemeClr val="tx1"/>
                </a:solidFill>
                <a:effectLst/>
                <a:latin typeface="Arial" pitchFamily="34" charset="0"/>
                <a:ea typeface="宋体" pitchFamily="2" charset="-122"/>
                <a:cs typeface="+mn-cs"/>
              </a:rPr>
              <a:t>Introduction to Numerical </a:t>
            </a:r>
            <a:r>
              <a:rPr lang="en-US" altLang="zh-CN" sz="1200" kern="1200" dirty="0" err="1" smtClean="0">
                <a:solidFill>
                  <a:schemeClr val="tx1"/>
                </a:solidFill>
                <a:effectLst/>
                <a:latin typeface="Arial" pitchFamily="34" charset="0"/>
                <a:ea typeface="宋体" pitchFamily="2" charset="-122"/>
                <a:cs typeface="+mn-cs"/>
              </a:rPr>
              <a:t>Analysis,second</a:t>
            </a:r>
            <a:r>
              <a:rPr lang="en-US" altLang="zh-CN" sz="1200" kern="1200" dirty="0" smtClean="0">
                <a:solidFill>
                  <a:schemeClr val="tx1"/>
                </a:solidFill>
                <a:effectLst/>
                <a:latin typeface="Arial" pitchFamily="34" charset="0"/>
                <a:ea typeface="宋体" pitchFamily="2" charset="-122"/>
                <a:cs typeface="+mn-cs"/>
              </a:rPr>
              <a:t> Edition Translate by</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err="1" smtClean="0">
                <a:solidFill>
                  <a:schemeClr val="tx1"/>
                </a:solidFill>
                <a:effectLst/>
                <a:latin typeface="Arial" pitchFamily="34" charset="0"/>
                <a:ea typeface="宋体" pitchFamily="2" charset="-122"/>
                <a:cs typeface="+mn-cs"/>
              </a:rPr>
              <a:t>Bartels,W.Gautsch</a:t>
            </a:r>
            <a:r>
              <a:rPr lang="en-US" altLang="zh-CN" sz="1200" kern="1200" dirty="0" smtClean="0">
                <a:solidFill>
                  <a:schemeClr val="tx1"/>
                </a:solidFill>
                <a:effectLst/>
                <a:latin typeface="Arial" pitchFamily="34" charset="0"/>
                <a:ea typeface="宋体" pitchFamily="2" charset="-122"/>
                <a:cs typeface="+mn-cs"/>
              </a:rPr>
              <a:t> and </a:t>
            </a:r>
            <a:r>
              <a:rPr lang="en-US" altLang="zh-CN" sz="1200" kern="1200" dirty="0" err="1" smtClean="0">
                <a:solidFill>
                  <a:schemeClr val="tx1"/>
                </a:solidFill>
                <a:effectLst/>
                <a:latin typeface="Arial" pitchFamily="34" charset="0"/>
                <a:ea typeface="宋体" pitchFamily="2" charset="-122"/>
                <a:cs typeface="+mn-cs"/>
              </a:rPr>
              <a:t>C.Witigall,Springer-Verlag</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世界图书出版公司，</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英文版</a:t>
            </a:r>
            <a:r>
              <a:rPr lang="en-US" altLang="zh-CN" sz="1200" kern="1200" dirty="0" smtClean="0">
                <a:solidFill>
                  <a:schemeClr val="tx1"/>
                </a:solidFill>
                <a:effectLst/>
                <a:latin typeface="Arial" pitchFamily="34" charset="0"/>
                <a:ea typeface="宋体" pitchFamily="2" charset="-122"/>
                <a:cs typeface="+mn-cs"/>
              </a:rPr>
              <a:t>)</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
            </a:r>
            <a:br>
              <a:rPr lang="en-US" altLang="zh-CN"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这是我大三所用的数值分析教材，目前国内好像还没中文版。</a:t>
            </a:r>
            <a:br>
              <a:rPr lang="zh-CN" altLang="en-US"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
            </a:r>
            <a:br>
              <a:rPr lang="zh-CN" altLang="en-US"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书上</a:t>
            </a:r>
            <a:r>
              <a:rPr lang="en-US" altLang="zh-CN" sz="1200" kern="1200" dirty="0" smtClean="0">
                <a:solidFill>
                  <a:schemeClr val="tx1"/>
                </a:solidFill>
                <a:effectLst/>
                <a:latin typeface="Arial" pitchFamily="34" charset="0"/>
                <a:ea typeface="宋体" pitchFamily="2" charset="-122"/>
                <a:cs typeface="+mn-cs"/>
              </a:rPr>
              <a:t>464</a:t>
            </a:r>
            <a:r>
              <a:rPr lang="zh-CN" altLang="en-US" sz="1200" kern="1200" dirty="0" smtClean="0">
                <a:solidFill>
                  <a:schemeClr val="tx1"/>
                </a:solidFill>
                <a:effectLst/>
                <a:latin typeface="Arial" pitchFamily="34" charset="0"/>
                <a:ea typeface="宋体" pitchFamily="2" charset="-122"/>
                <a:cs typeface="+mn-cs"/>
              </a:rPr>
              <a:t>页说道：</a:t>
            </a:r>
            <a:br>
              <a:rPr lang="zh-CN" altLang="en-US"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By a linear homogeneous difference equation of order r one means an equation of the form</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u(</a:t>
            </a:r>
            <a:r>
              <a:rPr lang="en-US" altLang="zh-CN" sz="1200" kern="1200" dirty="0" err="1" smtClean="0">
                <a:solidFill>
                  <a:schemeClr val="tx1"/>
                </a:solidFill>
                <a:effectLst/>
                <a:latin typeface="Arial" pitchFamily="34" charset="0"/>
                <a:ea typeface="宋体" pitchFamily="2" charset="-122"/>
                <a:cs typeface="+mn-cs"/>
              </a:rPr>
              <a:t>j+r</a:t>
            </a:r>
            <a:r>
              <a:rPr lang="en-US" altLang="zh-CN" sz="1200" kern="1200" dirty="0" smtClean="0">
                <a:solidFill>
                  <a:schemeClr val="tx1"/>
                </a:solidFill>
                <a:effectLst/>
                <a:latin typeface="Arial" pitchFamily="34" charset="0"/>
                <a:ea typeface="宋体" pitchFamily="2" charset="-122"/>
                <a:cs typeface="+mn-cs"/>
              </a:rPr>
              <a:t>) + a(r-1)u(j+4-1) + .... + a(0)u(j) =0;  j=0,1,2...  (7.2.9.1)</a:t>
            </a:r>
            <a:br>
              <a:rPr lang="en-US" altLang="zh-CN"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上面那些括号里的数一般是下标，我不好打出来，用括号代替了。</a:t>
            </a:r>
            <a:br>
              <a:rPr lang="zh-CN" altLang="en-US"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
            </a:r>
            <a:br>
              <a:rPr lang="zh-CN" altLang="en-US"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反正就是说齐次差分方程就是那个式子的形式了。</a:t>
            </a:r>
            <a:br>
              <a:rPr lang="zh-CN" altLang="en-US"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接着</a:t>
            </a:r>
            <a:r>
              <a:rPr lang="en-US" altLang="zh-CN" sz="1200" kern="1200" dirty="0" smtClean="0">
                <a:solidFill>
                  <a:schemeClr val="tx1"/>
                </a:solidFill>
                <a:effectLst/>
                <a:latin typeface="Arial" pitchFamily="34" charset="0"/>
                <a:ea typeface="宋体" pitchFamily="2" charset="-122"/>
                <a:cs typeface="+mn-cs"/>
              </a:rPr>
              <a:t>466</a:t>
            </a:r>
            <a:r>
              <a:rPr lang="zh-CN" altLang="en-US" sz="1200" kern="1200" dirty="0" smtClean="0">
                <a:solidFill>
                  <a:schemeClr val="tx1"/>
                </a:solidFill>
                <a:effectLst/>
                <a:latin typeface="Arial" pitchFamily="34" charset="0"/>
                <a:ea typeface="宋体" pitchFamily="2" charset="-122"/>
                <a:cs typeface="+mn-cs"/>
              </a:rPr>
              <a:t>页上讲到</a:t>
            </a:r>
            <a:br>
              <a:rPr lang="zh-CN" altLang="en-US"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Theorem. let the polynomial </a:t>
            </a:r>
            <a:br>
              <a:rPr lang="en-US" altLang="zh-CN" sz="1200" kern="1200" dirty="0" smtClean="0">
                <a:solidFill>
                  <a:schemeClr val="tx1"/>
                </a:solidFill>
                <a:effectLst/>
                <a:latin typeface="Arial" pitchFamily="34" charset="0"/>
                <a:ea typeface="宋体" pitchFamily="2" charset="-122"/>
                <a:cs typeface="+mn-cs"/>
              </a:rPr>
            </a:br>
            <a:r>
              <a:rPr lang="el-GR" altLang="zh-CN" sz="1200" kern="1200" dirty="0" smtClean="0">
                <a:solidFill>
                  <a:schemeClr val="tx1"/>
                </a:solidFill>
                <a:effectLst/>
                <a:latin typeface="Arial" pitchFamily="34" charset="0"/>
                <a:ea typeface="宋体" pitchFamily="2" charset="-122"/>
                <a:cs typeface="+mn-cs"/>
              </a:rPr>
              <a:t>Ψ(</a:t>
            </a:r>
            <a:r>
              <a:rPr lang="en-US" altLang="zh-CN" sz="1200" kern="1200" dirty="0" smtClean="0">
                <a:solidFill>
                  <a:schemeClr val="tx1"/>
                </a:solidFill>
                <a:effectLst/>
                <a:latin typeface="Arial" pitchFamily="34" charset="0"/>
                <a:ea typeface="宋体" pitchFamily="2" charset="-122"/>
                <a:cs typeface="+mn-cs"/>
              </a:rPr>
              <a:t>u) = </a:t>
            </a:r>
            <a:r>
              <a:rPr lang="en-US" altLang="zh-CN" sz="1200" kern="1200" dirty="0" err="1" smtClean="0">
                <a:solidFill>
                  <a:schemeClr val="tx1"/>
                </a:solidFill>
                <a:effectLst/>
                <a:latin typeface="Arial" pitchFamily="34" charset="0"/>
                <a:ea typeface="宋体" pitchFamily="2" charset="-122"/>
                <a:cs typeface="+mn-cs"/>
              </a:rPr>
              <a:t>u^r</a:t>
            </a:r>
            <a:r>
              <a:rPr lang="en-US" altLang="zh-CN" sz="1200" kern="1200" dirty="0" smtClean="0">
                <a:solidFill>
                  <a:schemeClr val="tx1"/>
                </a:solidFill>
                <a:effectLst/>
                <a:latin typeface="Arial" pitchFamily="34" charset="0"/>
                <a:ea typeface="宋体" pitchFamily="2" charset="-122"/>
                <a:cs typeface="+mn-cs"/>
              </a:rPr>
              <a:t> + a(r-1)u^(r-1) + ... + a(0)</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have the k distinct zeros </a:t>
            </a:r>
            <a:r>
              <a:rPr lang="el-GR" altLang="zh-CN" sz="1200" kern="1200" dirty="0" smtClean="0">
                <a:solidFill>
                  <a:schemeClr val="tx1"/>
                </a:solidFill>
                <a:effectLst/>
                <a:latin typeface="Arial" pitchFamily="34" charset="0"/>
                <a:ea typeface="宋体" pitchFamily="2" charset="-122"/>
                <a:cs typeface="+mn-cs"/>
              </a:rPr>
              <a:t>λ(</a:t>
            </a:r>
            <a:r>
              <a:rPr lang="en-US" altLang="zh-CN" sz="1200" kern="1200" dirty="0" err="1" smtClean="0">
                <a:solidFill>
                  <a:schemeClr val="tx1"/>
                </a:solidFill>
                <a:effectLst/>
                <a:latin typeface="Arial" pitchFamily="34" charset="0"/>
                <a:ea typeface="宋体" pitchFamily="2" charset="-122"/>
                <a:cs typeface="+mn-cs"/>
              </a:rPr>
              <a:t>i</a:t>
            </a:r>
            <a:r>
              <a:rPr lang="en-US" altLang="zh-CN" sz="1200" kern="1200" dirty="0" smtClean="0">
                <a:solidFill>
                  <a:schemeClr val="tx1"/>
                </a:solidFill>
                <a:effectLst/>
                <a:latin typeface="Arial" pitchFamily="34" charset="0"/>
                <a:ea typeface="宋体" pitchFamily="2" charset="-122"/>
                <a:cs typeface="+mn-cs"/>
              </a:rPr>
              <a:t>) ,</a:t>
            </a:r>
            <a:r>
              <a:rPr lang="en-US" altLang="zh-CN" sz="1200" kern="1200" dirty="0" err="1" smtClean="0">
                <a:solidFill>
                  <a:schemeClr val="tx1"/>
                </a:solidFill>
                <a:effectLst/>
                <a:latin typeface="Arial" pitchFamily="34" charset="0"/>
                <a:ea typeface="宋体" pitchFamily="2" charset="-122"/>
                <a:cs typeface="+mn-cs"/>
              </a:rPr>
              <a:t>i</a:t>
            </a:r>
            <a:r>
              <a:rPr lang="en-US" altLang="zh-CN" sz="1200" kern="1200" dirty="0" smtClean="0">
                <a:solidFill>
                  <a:schemeClr val="tx1"/>
                </a:solidFill>
                <a:effectLst/>
                <a:latin typeface="Arial" pitchFamily="34" charset="0"/>
                <a:ea typeface="宋体" pitchFamily="2" charset="-122"/>
                <a:cs typeface="+mn-cs"/>
              </a:rPr>
              <a:t> = 1,2,...,k</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with multiplicities </a:t>
            </a:r>
            <a:r>
              <a:rPr lang="el-GR" altLang="zh-CN" sz="1200" kern="1200" dirty="0" smtClean="0">
                <a:solidFill>
                  <a:schemeClr val="tx1"/>
                </a:solidFill>
                <a:effectLst/>
                <a:latin typeface="Arial" pitchFamily="34" charset="0"/>
                <a:ea typeface="宋体" pitchFamily="2" charset="-122"/>
                <a:cs typeface="+mn-cs"/>
              </a:rPr>
              <a:t>σ(</a:t>
            </a:r>
            <a:r>
              <a:rPr lang="en-US" altLang="zh-CN" sz="1200" kern="1200" dirty="0" err="1" smtClean="0">
                <a:solidFill>
                  <a:schemeClr val="tx1"/>
                </a:solidFill>
                <a:effectLst/>
                <a:latin typeface="Arial" pitchFamily="34" charset="0"/>
                <a:ea typeface="宋体" pitchFamily="2" charset="-122"/>
                <a:cs typeface="+mn-cs"/>
              </a:rPr>
              <a:t>i</a:t>
            </a:r>
            <a:r>
              <a:rPr lang="en-US" altLang="zh-CN" sz="1200" kern="1200" dirty="0" smtClean="0">
                <a:solidFill>
                  <a:schemeClr val="tx1"/>
                </a:solidFill>
                <a:effectLst/>
                <a:latin typeface="Arial" pitchFamily="34" charset="0"/>
                <a:ea typeface="宋体" pitchFamily="2" charset="-122"/>
                <a:cs typeface="+mn-cs"/>
              </a:rPr>
              <a:t>),</a:t>
            </a:r>
            <a:r>
              <a:rPr lang="en-US" altLang="zh-CN" sz="1200" kern="1200" dirty="0" err="1" smtClean="0">
                <a:solidFill>
                  <a:schemeClr val="tx1"/>
                </a:solidFill>
                <a:effectLst/>
                <a:latin typeface="Arial" pitchFamily="34" charset="0"/>
                <a:ea typeface="宋体" pitchFamily="2" charset="-122"/>
                <a:cs typeface="+mn-cs"/>
              </a:rPr>
              <a:t>i</a:t>
            </a:r>
            <a:r>
              <a:rPr lang="en-US" altLang="zh-CN" sz="1200" kern="1200" dirty="0" smtClean="0">
                <a:solidFill>
                  <a:schemeClr val="tx1"/>
                </a:solidFill>
                <a:effectLst/>
                <a:latin typeface="Arial" pitchFamily="34" charset="0"/>
                <a:ea typeface="宋体" pitchFamily="2" charset="-122"/>
                <a:cs typeface="+mn-cs"/>
              </a:rPr>
              <a:t> = 1,2,...,k</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and let a(0) != 0,then for </a:t>
            </a:r>
            <a:r>
              <a:rPr lang="en-US" altLang="zh-CN" sz="1200" kern="1200" dirty="0" err="1" smtClean="0">
                <a:solidFill>
                  <a:schemeClr val="tx1"/>
                </a:solidFill>
                <a:effectLst/>
                <a:latin typeface="Arial" pitchFamily="34" charset="0"/>
                <a:ea typeface="宋体" pitchFamily="2" charset="-122"/>
                <a:cs typeface="+mn-cs"/>
              </a:rPr>
              <a:t>arbitray</a:t>
            </a:r>
            <a:r>
              <a:rPr lang="en-US" altLang="zh-CN" sz="1200" kern="1200" dirty="0" smtClean="0">
                <a:solidFill>
                  <a:schemeClr val="tx1"/>
                </a:solidFill>
                <a:effectLst/>
                <a:latin typeface="Arial" pitchFamily="34" charset="0"/>
                <a:ea typeface="宋体" pitchFamily="2" charset="-122"/>
                <a:cs typeface="+mn-cs"/>
              </a:rPr>
              <a:t> polynomials p(</a:t>
            </a:r>
            <a:r>
              <a:rPr lang="en-US" altLang="zh-CN" sz="1200" kern="1200" dirty="0" err="1" smtClean="0">
                <a:solidFill>
                  <a:schemeClr val="tx1"/>
                </a:solidFill>
                <a:effectLst/>
                <a:latin typeface="Arial" pitchFamily="34" charset="0"/>
                <a:ea typeface="宋体" pitchFamily="2" charset="-122"/>
                <a:cs typeface="+mn-cs"/>
              </a:rPr>
              <a:t>i</a:t>
            </a:r>
            <a:r>
              <a:rPr lang="en-US" altLang="zh-CN" sz="1200" kern="1200" dirty="0" smtClean="0">
                <a:solidFill>
                  <a:schemeClr val="tx1"/>
                </a:solidFill>
                <a:effectLst/>
                <a:latin typeface="Arial" pitchFamily="34" charset="0"/>
                <a:ea typeface="宋体" pitchFamily="2" charset="-122"/>
                <a:cs typeface="+mn-cs"/>
              </a:rPr>
              <a:t>)(t) with </a:t>
            </a:r>
            <a:r>
              <a:rPr lang="en-US" altLang="zh-CN" sz="1200" kern="1200" dirty="0" err="1" smtClean="0">
                <a:solidFill>
                  <a:schemeClr val="tx1"/>
                </a:solidFill>
                <a:effectLst/>
                <a:latin typeface="Arial" pitchFamily="34" charset="0"/>
                <a:ea typeface="宋体" pitchFamily="2" charset="-122"/>
                <a:cs typeface="+mn-cs"/>
              </a:rPr>
              <a:t>deg</a:t>
            </a:r>
            <a:r>
              <a:rPr lang="en-US" altLang="zh-CN" sz="1200" kern="1200" dirty="0" smtClean="0">
                <a:solidFill>
                  <a:schemeClr val="tx1"/>
                </a:solidFill>
                <a:effectLst/>
                <a:latin typeface="Arial" pitchFamily="34" charset="0"/>
                <a:ea typeface="宋体" pitchFamily="2" charset="-122"/>
                <a:cs typeface="+mn-cs"/>
              </a:rPr>
              <a:t> p(</a:t>
            </a:r>
            <a:r>
              <a:rPr lang="en-US" altLang="zh-CN" sz="1200" kern="1200" dirty="0" err="1" smtClean="0">
                <a:solidFill>
                  <a:schemeClr val="tx1"/>
                </a:solidFill>
                <a:effectLst/>
                <a:latin typeface="Arial" pitchFamily="34" charset="0"/>
                <a:ea typeface="宋体" pitchFamily="2" charset="-122"/>
                <a:cs typeface="+mn-cs"/>
              </a:rPr>
              <a:t>i</a:t>
            </a:r>
            <a:r>
              <a:rPr lang="en-US" altLang="zh-CN" sz="1200" kern="1200" dirty="0" smtClean="0">
                <a:solidFill>
                  <a:schemeClr val="tx1"/>
                </a:solidFill>
                <a:effectLst/>
                <a:latin typeface="Arial" pitchFamily="34" charset="0"/>
                <a:ea typeface="宋体" pitchFamily="2" charset="-122"/>
                <a:cs typeface="+mn-cs"/>
              </a:rPr>
              <a:t>) &lt; </a:t>
            </a:r>
            <a:r>
              <a:rPr lang="el-GR" altLang="zh-CN" sz="1200" kern="1200" dirty="0" smtClean="0">
                <a:solidFill>
                  <a:schemeClr val="tx1"/>
                </a:solidFill>
                <a:effectLst/>
                <a:latin typeface="Arial" pitchFamily="34" charset="0"/>
                <a:ea typeface="宋体" pitchFamily="2" charset="-122"/>
                <a:cs typeface="+mn-cs"/>
              </a:rPr>
              <a:t>σ(</a:t>
            </a:r>
            <a:r>
              <a:rPr lang="en-US" altLang="zh-CN" sz="1200" kern="1200" dirty="0" err="1" smtClean="0">
                <a:solidFill>
                  <a:schemeClr val="tx1"/>
                </a:solidFill>
                <a:effectLst/>
                <a:latin typeface="Arial" pitchFamily="34" charset="0"/>
                <a:ea typeface="宋体" pitchFamily="2" charset="-122"/>
                <a:cs typeface="+mn-cs"/>
              </a:rPr>
              <a:t>i</a:t>
            </a:r>
            <a:r>
              <a:rPr lang="en-US" altLang="zh-CN" sz="1200" kern="1200" dirty="0" smtClean="0">
                <a:solidFill>
                  <a:schemeClr val="tx1"/>
                </a:solidFill>
                <a:effectLst/>
                <a:latin typeface="Arial" pitchFamily="34" charset="0"/>
                <a:ea typeface="宋体" pitchFamily="2" charset="-122"/>
                <a:cs typeface="+mn-cs"/>
              </a:rPr>
              <a:t>),</a:t>
            </a:r>
            <a:r>
              <a:rPr lang="en-US" altLang="zh-CN" sz="1200" kern="1200" dirty="0" err="1" smtClean="0">
                <a:solidFill>
                  <a:schemeClr val="tx1"/>
                </a:solidFill>
                <a:effectLst/>
                <a:latin typeface="Arial" pitchFamily="34" charset="0"/>
                <a:ea typeface="宋体" pitchFamily="2" charset="-122"/>
                <a:cs typeface="+mn-cs"/>
              </a:rPr>
              <a:t>i</a:t>
            </a:r>
            <a:r>
              <a:rPr lang="en-US" altLang="zh-CN" sz="1200" kern="1200" dirty="0" smtClean="0">
                <a:solidFill>
                  <a:schemeClr val="tx1"/>
                </a:solidFill>
                <a:effectLst/>
                <a:latin typeface="Arial" pitchFamily="34" charset="0"/>
                <a:ea typeface="宋体" pitchFamily="2" charset="-122"/>
                <a:cs typeface="+mn-cs"/>
              </a:rPr>
              <a:t> = 1...k;</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the sequence </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u(j) = p(1)(j)</a:t>
            </a:r>
            <a:r>
              <a:rPr lang="el-GR" altLang="zh-CN" sz="1200" kern="1200" dirty="0" smtClean="0">
                <a:solidFill>
                  <a:schemeClr val="tx1"/>
                </a:solidFill>
                <a:effectLst/>
                <a:latin typeface="Arial" pitchFamily="34" charset="0"/>
                <a:ea typeface="宋体" pitchFamily="2" charset="-122"/>
                <a:cs typeface="+mn-cs"/>
              </a:rPr>
              <a:t>λ(1)^(</a:t>
            </a:r>
            <a:r>
              <a:rPr lang="en-US" altLang="zh-CN" sz="1200" kern="1200" dirty="0" smtClean="0">
                <a:solidFill>
                  <a:schemeClr val="tx1"/>
                </a:solidFill>
                <a:effectLst/>
                <a:latin typeface="Arial" pitchFamily="34" charset="0"/>
                <a:ea typeface="宋体" pitchFamily="2" charset="-122"/>
                <a:cs typeface="+mn-cs"/>
              </a:rPr>
              <a:t>j) + p(2)(j)</a:t>
            </a:r>
            <a:r>
              <a:rPr lang="el-GR" altLang="zh-CN" sz="1200" kern="1200" dirty="0" smtClean="0">
                <a:solidFill>
                  <a:schemeClr val="tx1"/>
                </a:solidFill>
                <a:effectLst/>
                <a:latin typeface="Arial" pitchFamily="34" charset="0"/>
                <a:ea typeface="宋体" pitchFamily="2" charset="-122"/>
                <a:cs typeface="+mn-cs"/>
              </a:rPr>
              <a:t>λ(2)^(</a:t>
            </a:r>
            <a:r>
              <a:rPr lang="en-US" altLang="zh-CN" sz="1200" kern="1200" dirty="0" smtClean="0">
                <a:solidFill>
                  <a:schemeClr val="tx1"/>
                </a:solidFill>
                <a:effectLst/>
                <a:latin typeface="Arial" pitchFamily="34" charset="0"/>
                <a:ea typeface="宋体" pitchFamily="2" charset="-122"/>
                <a:cs typeface="+mn-cs"/>
              </a:rPr>
              <a:t>j) +...+ p(k)(j)</a:t>
            </a:r>
            <a:r>
              <a:rPr lang="el-GR" altLang="zh-CN" sz="1200" kern="1200" dirty="0" smtClean="0">
                <a:solidFill>
                  <a:schemeClr val="tx1"/>
                </a:solidFill>
                <a:effectLst/>
                <a:latin typeface="Arial" pitchFamily="34" charset="0"/>
                <a:ea typeface="宋体" pitchFamily="2" charset="-122"/>
                <a:cs typeface="+mn-cs"/>
              </a:rPr>
              <a:t>λ(</a:t>
            </a:r>
            <a:r>
              <a:rPr lang="en-US" altLang="zh-CN" sz="1200" kern="1200" dirty="0" smtClean="0">
                <a:solidFill>
                  <a:schemeClr val="tx1"/>
                </a:solidFill>
                <a:effectLst/>
                <a:latin typeface="Arial" pitchFamily="34" charset="0"/>
                <a:ea typeface="宋体" pitchFamily="2" charset="-122"/>
                <a:cs typeface="+mn-cs"/>
              </a:rPr>
              <a:t>k)^(j)</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is a solution of the difference </a:t>
            </a:r>
            <a:r>
              <a:rPr lang="en-US" altLang="zh-CN" sz="1200" kern="1200" dirty="0" err="1" smtClean="0">
                <a:solidFill>
                  <a:schemeClr val="tx1"/>
                </a:solidFill>
                <a:effectLst/>
                <a:latin typeface="Arial" pitchFamily="34" charset="0"/>
                <a:ea typeface="宋体" pitchFamily="2" charset="-122"/>
                <a:cs typeface="+mn-cs"/>
              </a:rPr>
              <a:t>eqution</a:t>
            </a:r>
            <a:r>
              <a:rPr lang="en-US" altLang="zh-CN" sz="1200" kern="1200" dirty="0" smtClean="0">
                <a:solidFill>
                  <a:schemeClr val="tx1"/>
                </a:solidFill>
                <a:effectLst/>
                <a:latin typeface="Arial" pitchFamily="34" charset="0"/>
                <a:ea typeface="宋体" pitchFamily="2" charset="-122"/>
                <a:cs typeface="+mn-cs"/>
              </a:rPr>
              <a:t> (7.2.9.1).</a:t>
            </a:r>
            <a:r>
              <a:rPr lang="en-US" altLang="zh-CN" sz="1200" kern="1200" dirty="0" err="1" smtClean="0">
                <a:solidFill>
                  <a:schemeClr val="tx1"/>
                </a:solidFill>
                <a:effectLst/>
                <a:latin typeface="Arial" pitchFamily="34" charset="0"/>
                <a:ea typeface="宋体" pitchFamily="2" charset="-122"/>
                <a:cs typeface="+mn-cs"/>
              </a:rPr>
              <a:t>Conversely,every</a:t>
            </a:r>
            <a:r>
              <a:rPr lang="en-US" altLang="zh-CN" sz="1200" kern="1200" dirty="0" smtClean="0">
                <a:solidFill>
                  <a:schemeClr val="tx1"/>
                </a:solidFill>
                <a:effectLst/>
                <a:latin typeface="Arial" pitchFamily="34" charset="0"/>
                <a:ea typeface="宋体" pitchFamily="2" charset="-122"/>
                <a:cs typeface="+mn-cs"/>
              </a:rPr>
              <a:t> solution of</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(7.2.9.1)can be uniquely represented in the form(7.2.9.9).</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
            </a:r>
            <a:br>
              <a:rPr lang="en-US" altLang="zh-CN"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这段话又是什么意思呢？一句话：这是个牛逼的定理它导出了齐次差分方程的解并且说明了齐次差分方程</a:t>
            </a:r>
            <a:br>
              <a:rPr lang="zh-CN" altLang="en-US"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的所有解的形式。书上证明不是太短。</a:t>
            </a:r>
            <a:br>
              <a:rPr lang="zh-CN" altLang="en-US"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
            </a:r>
            <a:br>
              <a:rPr lang="zh-CN" altLang="en-US"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接下来举例说明。就拿斐波那契数列来说。</a:t>
            </a:r>
            <a:br>
              <a:rPr lang="zh-CN" altLang="en-US"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书上</a:t>
            </a:r>
            <a:r>
              <a:rPr lang="en-US" altLang="zh-CN" sz="1200" kern="1200" dirty="0" smtClean="0">
                <a:solidFill>
                  <a:schemeClr val="tx1"/>
                </a:solidFill>
                <a:effectLst/>
                <a:latin typeface="Arial" pitchFamily="34" charset="0"/>
                <a:ea typeface="宋体" pitchFamily="2" charset="-122"/>
                <a:cs typeface="+mn-cs"/>
              </a:rPr>
              <a:t>561</a:t>
            </a:r>
            <a:r>
              <a:rPr lang="zh-CN" altLang="en-US" sz="1200" kern="1200" dirty="0" smtClean="0">
                <a:solidFill>
                  <a:schemeClr val="tx1"/>
                </a:solidFill>
                <a:effectLst/>
                <a:latin typeface="Arial" pitchFamily="34" charset="0"/>
                <a:ea typeface="宋体" pitchFamily="2" charset="-122"/>
                <a:cs typeface="+mn-cs"/>
              </a:rPr>
              <a:t>页提了个问题，问题我就不打了，它问：</a:t>
            </a:r>
            <a:br>
              <a:rPr lang="zh-CN" altLang="en-US"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u(j+2) = u(j+1) + u(j)</a:t>
            </a:r>
            <a:r>
              <a:rPr lang="zh-CN" altLang="en-US" sz="1200" kern="1200" dirty="0" smtClean="0">
                <a:solidFill>
                  <a:schemeClr val="tx1"/>
                </a:solidFill>
                <a:effectLst/>
                <a:latin typeface="Arial" pitchFamily="34" charset="0"/>
                <a:ea typeface="宋体" pitchFamily="2" charset="-122"/>
                <a:cs typeface="+mn-cs"/>
              </a:rPr>
              <a:t>的通项公式是什么？然后它说</a:t>
            </a:r>
            <a:r>
              <a:rPr lang="en-US" altLang="zh-CN" sz="1200" kern="1200" dirty="0" smtClean="0">
                <a:solidFill>
                  <a:schemeClr val="tx1"/>
                </a:solidFill>
                <a:effectLst/>
                <a:latin typeface="Arial" pitchFamily="34" charset="0"/>
                <a:ea typeface="宋体" pitchFamily="2" charset="-122"/>
                <a:cs typeface="+mn-cs"/>
              </a:rPr>
              <a:t>u(0) = 0,u(1) = 1 </a:t>
            </a:r>
            <a:r>
              <a:rPr lang="zh-CN" altLang="en-US" sz="1200" kern="1200" dirty="0" smtClean="0">
                <a:solidFill>
                  <a:schemeClr val="tx1"/>
                </a:solidFill>
                <a:effectLst/>
                <a:latin typeface="Arial" pitchFamily="34" charset="0"/>
                <a:ea typeface="宋体" pitchFamily="2" charset="-122"/>
                <a:cs typeface="+mn-cs"/>
              </a:rPr>
              <a:t>即可得</a:t>
            </a:r>
            <a:r>
              <a:rPr lang="en-US" altLang="zh-CN" sz="1200" kern="1200" dirty="0" smtClean="0">
                <a:solidFill>
                  <a:schemeClr val="tx1"/>
                </a:solidFill>
                <a:effectLst/>
                <a:latin typeface="Arial" pitchFamily="34" charset="0"/>
                <a:ea typeface="宋体" pitchFamily="2" charset="-122"/>
                <a:cs typeface="+mn-cs"/>
              </a:rPr>
              <a:t>Fibonacci sequence</a:t>
            </a:r>
            <a:br>
              <a:rPr lang="en-US" altLang="zh-CN"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就是说这个式子从</a:t>
            </a:r>
            <a:r>
              <a:rPr lang="en-US" altLang="zh-CN" sz="1200" kern="1200" dirty="0" smtClean="0">
                <a:solidFill>
                  <a:schemeClr val="tx1"/>
                </a:solidFill>
                <a:effectLst/>
                <a:latin typeface="Arial" pitchFamily="34" charset="0"/>
                <a:ea typeface="宋体" pitchFamily="2" charset="-122"/>
                <a:cs typeface="+mn-cs"/>
              </a:rPr>
              <a:t>u(0) = 0,u(1) = 1</a:t>
            </a:r>
            <a:r>
              <a:rPr lang="zh-CN" altLang="en-US" sz="1200" kern="1200" dirty="0" smtClean="0">
                <a:solidFill>
                  <a:schemeClr val="tx1"/>
                </a:solidFill>
                <a:effectLst/>
                <a:latin typeface="Arial" pitchFamily="34" charset="0"/>
                <a:ea typeface="宋体" pitchFamily="2" charset="-122"/>
                <a:cs typeface="+mn-cs"/>
              </a:rPr>
              <a:t>递推即可得斐波那契数列。从其他初始状态的话可得其他数列。</a:t>
            </a:r>
            <a:br>
              <a:rPr lang="zh-CN" altLang="en-US"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
            </a:r>
            <a:br>
              <a:rPr lang="zh-CN" altLang="en-US"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开始解决问题。</a:t>
            </a:r>
            <a:br>
              <a:rPr lang="zh-CN" altLang="en-US"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按照那个牛逼定理，先解方程</a:t>
            </a:r>
            <a:r>
              <a:rPr lang="en-US" altLang="zh-CN" sz="1200" kern="1200" dirty="0" smtClean="0">
                <a:solidFill>
                  <a:schemeClr val="tx1"/>
                </a:solidFill>
                <a:effectLst/>
                <a:latin typeface="Arial" pitchFamily="34" charset="0"/>
                <a:ea typeface="宋体" pitchFamily="2" charset="-122"/>
                <a:cs typeface="+mn-cs"/>
              </a:rPr>
              <a:t>x^2 - x - 1 = 0;</a:t>
            </a:r>
            <a:br>
              <a:rPr lang="en-US" altLang="zh-CN"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这个不难，</a:t>
            </a:r>
            <a:r>
              <a:rPr lang="en-US" altLang="zh-CN" sz="1200" kern="1200" dirty="0" smtClean="0">
                <a:solidFill>
                  <a:schemeClr val="tx1"/>
                </a:solidFill>
                <a:effectLst/>
                <a:latin typeface="Arial" pitchFamily="34" charset="0"/>
                <a:ea typeface="宋体" pitchFamily="2" charset="-122"/>
                <a:cs typeface="+mn-cs"/>
              </a:rPr>
              <a:t>x1= (1+5^(1/2))/2,x2 = (1-5^(1/2))/2;</a:t>
            </a:r>
            <a:br>
              <a:rPr lang="en-US" altLang="zh-CN"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然后套公式</a:t>
            </a:r>
            <a:r>
              <a:rPr lang="en-US" altLang="zh-CN" sz="1200" kern="1200" dirty="0" smtClean="0">
                <a:solidFill>
                  <a:schemeClr val="tx1"/>
                </a:solidFill>
                <a:effectLst/>
                <a:latin typeface="Arial" pitchFamily="34" charset="0"/>
                <a:ea typeface="宋体" pitchFamily="2" charset="-122"/>
                <a:cs typeface="+mn-cs"/>
              </a:rPr>
              <a:t>u(j) = c1 * x1^(j) + c2 * x2^(j);</a:t>
            </a:r>
            <a:br>
              <a:rPr lang="en-US" altLang="zh-CN" sz="1200" kern="1200" dirty="0" smtClean="0">
                <a:solidFill>
                  <a:schemeClr val="tx1"/>
                </a:solidFill>
                <a:effectLst/>
                <a:latin typeface="Arial" pitchFamily="34" charset="0"/>
                <a:ea typeface="宋体" pitchFamily="2" charset="-122"/>
                <a:cs typeface="+mn-cs"/>
              </a:rPr>
            </a:br>
            <a:r>
              <a:rPr lang="en-US" altLang="zh-CN" sz="1200" kern="1200" dirty="0" smtClean="0">
                <a:solidFill>
                  <a:schemeClr val="tx1"/>
                </a:solidFill>
                <a:effectLst/>
                <a:latin typeface="Arial" pitchFamily="34" charset="0"/>
                <a:ea typeface="宋体" pitchFamily="2" charset="-122"/>
                <a:cs typeface="+mn-cs"/>
              </a:rPr>
              <a:t>c1,c2</a:t>
            </a:r>
            <a:r>
              <a:rPr lang="zh-CN" altLang="en-US" sz="1200" kern="1200" dirty="0" smtClean="0">
                <a:solidFill>
                  <a:schemeClr val="tx1"/>
                </a:solidFill>
                <a:effectLst/>
                <a:latin typeface="Arial" pitchFamily="34" charset="0"/>
                <a:ea typeface="宋体" pitchFamily="2" charset="-122"/>
                <a:cs typeface="+mn-cs"/>
              </a:rPr>
              <a:t>为待定常数，利用</a:t>
            </a:r>
            <a:r>
              <a:rPr lang="en-US" altLang="zh-CN" sz="1200" kern="1200" dirty="0" smtClean="0">
                <a:solidFill>
                  <a:schemeClr val="tx1"/>
                </a:solidFill>
                <a:effectLst/>
                <a:latin typeface="Arial" pitchFamily="34" charset="0"/>
                <a:ea typeface="宋体" pitchFamily="2" charset="-122"/>
                <a:cs typeface="+mn-cs"/>
              </a:rPr>
              <a:t>u(0) = 0,u(1) = 1</a:t>
            </a:r>
            <a:r>
              <a:rPr lang="zh-CN" altLang="en-US" sz="1200" kern="1200" dirty="0" smtClean="0">
                <a:solidFill>
                  <a:schemeClr val="tx1"/>
                </a:solidFill>
                <a:effectLst/>
                <a:latin typeface="Arial" pitchFamily="34" charset="0"/>
                <a:ea typeface="宋体" pitchFamily="2" charset="-122"/>
                <a:cs typeface="+mn-cs"/>
              </a:rPr>
              <a:t>，得出</a:t>
            </a:r>
            <a:r>
              <a:rPr lang="en-US" altLang="zh-CN" sz="1200" kern="1200" dirty="0" smtClean="0">
                <a:solidFill>
                  <a:schemeClr val="tx1"/>
                </a:solidFill>
                <a:effectLst/>
                <a:latin typeface="Arial" pitchFamily="34" charset="0"/>
                <a:ea typeface="宋体" pitchFamily="2" charset="-122"/>
                <a:cs typeface="+mn-cs"/>
              </a:rPr>
              <a:t>c1 = 1/(5^(1/2));c2 = -c1;</a:t>
            </a:r>
            <a:br>
              <a:rPr lang="en-US" altLang="zh-CN" sz="1200" kern="1200" dirty="0" smtClean="0">
                <a:solidFill>
                  <a:schemeClr val="tx1"/>
                </a:solidFill>
                <a:effectLst/>
                <a:latin typeface="Arial" pitchFamily="34" charset="0"/>
                <a:ea typeface="宋体" pitchFamily="2" charset="-122"/>
                <a:cs typeface="+mn-cs"/>
              </a:rPr>
            </a:br>
            <a:r>
              <a:rPr lang="zh-CN" altLang="en-US" sz="1200" kern="1200" dirty="0" smtClean="0">
                <a:solidFill>
                  <a:schemeClr val="tx1"/>
                </a:solidFill>
                <a:effectLst/>
                <a:latin typeface="Arial" pitchFamily="34" charset="0"/>
                <a:ea typeface="宋体" pitchFamily="2" charset="-122"/>
                <a:cs typeface="+mn-cs"/>
              </a:rPr>
              <a:t>这样斐波那契数列的通项就出来了，递归计算斐波那契数列时间复杂度问题也就迎刃而解了</a:t>
            </a:r>
            <a:endParaRPr lang="zh-CN" altLang="en-US" dirty="0"/>
          </a:p>
        </p:txBody>
      </p:sp>
      <p:sp>
        <p:nvSpPr>
          <p:cNvPr id="4" name="灯片编号占位符 3"/>
          <p:cNvSpPr>
            <a:spLocks noGrp="1"/>
          </p:cNvSpPr>
          <p:nvPr>
            <p:ph type="sldNum" sz="quarter" idx="10"/>
          </p:nvPr>
        </p:nvSpPr>
        <p:spPr/>
        <p:txBody>
          <a:bodyPr/>
          <a:lstStyle/>
          <a:p>
            <a:pPr>
              <a:defRPr/>
            </a:pPr>
            <a:fld id="{1027F324-508A-4285-8395-2A567CBB0546}" type="slidenum">
              <a:rPr lang="en-US" altLang="zh-CN" smtClean="0"/>
              <a:pPr>
                <a:defRPr/>
              </a:pPr>
              <a:t>14</a:t>
            </a:fld>
            <a:endParaRPr lang="en-US" altLang="zh-CN"/>
          </a:p>
        </p:txBody>
      </p:sp>
    </p:spTree>
    <p:extLst>
      <p:ext uri="{BB962C8B-B14F-4D97-AF65-F5344CB8AC3E}">
        <p14:creationId xmlns:p14="http://schemas.microsoft.com/office/powerpoint/2010/main" val="28033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latin typeface="Arial" pitchFamily="34" charset="0"/>
                <a:hlinkClick r:id="rId3" action="ppaction://hlinkfile" tooltip="1920年代"/>
              </a:rPr>
              <a:t>1920</a:t>
            </a:r>
            <a:r>
              <a:rPr lang="zh-CN" altLang="en-US" dirty="0" smtClean="0">
                <a:latin typeface="Arial" pitchFamily="34" charset="0"/>
                <a:hlinkClick r:id="rId3" action="ppaction://hlinkfile" tooltip="1920年代"/>
              </a:rPr>
              <a:t>年代</a:t>
            </a:r>
            <a:r>
              <a:rPr lang="zh-CN" altLang="en-US" dirty="0" smtClean="0">
                <a:latin typeface="Arial" pitchFamily="34" charset="0"/>
              </a:rPr>
              <a:t>后期，数学家</a:t>
            </a:r>
            <a:r>
              <a:rPr lang="zh-CN" altLang="en-US" dirty="0" smtClean="0">
                <a:latin typeface="Arial" pitchFamily="34" charset="0"/>
                <a:hlinkClick r:id="rId4" action="ppaction://hlinkfile" tooltip="大卫·希尔伯特"/>
              </a:rPr>
              <a:t>大卫</a:t>
            </a:r>
            <a:r>
              <a:rPr lang="en-US" altLang="zh-CN" dirty="0" smtClean="0">
                <a:latin typeface="Arial" pitchFamily="34" charset="0"/>
                <a:hlinkClick r:id="rId4" action="ppaction://hlinkfile" tooltip="大卫·希尔伯特"/>
              </a:rPr>
              <a:t>·</a:t>
            </a:r>
            <a:r>
              <a:rPr lang="zh-CN" altLang="en-US" dirty="0" smtClean="0">
                <a:latin typeface="Arial" pitchFamily="34" charset="0"/>
                <a:hlinkClick r:id="rId4" action="ppaction://hlinkfile" tooltip="大卫·希尔伯特"/>
              </a:rPr>
              <a:t>希尔伯特</a:t>
            </a:r>
            <a:r>
              <a:rPr lang="zh-CN" altLang="en-US" dirty="0" smtClean="0">
                <a:latin typeface="Arial" pitchFamily="34" charset="0"/>
              </a:rPr>
              <a:t>的学生</a:t>
            </a:r>
            <a:r>
              <a:rPr lang="en-US" altLang="zh-CN" dirty="0" smtClean="0">
                <a:latin typeface="Arial" pitchFamily="34" charset="0"/>
              </a:rPr>
              <a:t>Gabriel Sudan</a:t>
            </a:r>
            <a:r>
              <a:rPr lang="zh-CN" altLang="en-US" dirty="0" smtClean="0">
                <a:latin typeface="Arial" pitchFamily="34" charset="0"/>
              </a:rPr>
              <a:t>和</a:t>
            </a:r>
            <a:r>
              <a:rPr lang="zh-CN" altLang="en-US" dirty="0" smtClean="0">
                <a:latin typeface="Arial" pitchFamily="34" charset="0"/>
                <a:hlinkClick r:id="rId5" action="ppaction://hlinkfile" tooltip="威廉·阿克曼"/>
              </a:rPr>
              <a:t>威廉</a:t>
            </a:r>
            <a:r>
              <a:rPr lang="en-US" altLang="zh-CN" dirty="0" smtClean="0">
                <a:latin typeface="Arial" pitchFamily="34" charset="0"/>
                <a:hlinkClick r:id="rId5" action="ppaction://hlinkfile" tooltip="威廉·阿克曼"/>
              </a:rPr>
              <a:t>·</a:t>
            </a:r>
            <a:r>
              <a:rPr lang="zh-CN" altLang="en-US" dirty="0" smtClean="0">
                <a:latin typeface="Arial" pitchFamily="34" charset="0"/>
                <a:hlinkClick r:id="rId5" action="ppaction://hlinkfile" tooltip="威廉·阿克曼"/>
              </a:rPr>
              <a:t>阿克曼</a:t>
            </a:r>
            <a:r>
              <a:rPr lang="zh-CN" altLang="en-US" dirty="0" smtClean="0">
                <a:latin typeface="Arial" pitchFamily="34" charset="0"/>
              </a:rPr>
              <a:t>，当时正研究计算的基础。</a:t>
            </a:r>
            <a:r>
              <a:rPr lang="en-US" altLang="zh-CN" dirty="0" smtClean="0">
                <a:latin typeface="Arial" pitchFamily="34" charset="0"/>
              </a:rPr>
              <a:t>Sudan</a:t>
            </a:r>
            <a:r>
              <a:rPr lang="zh-CN" altLang="en-US" dirty="0" smtClean="0">
                <a:latin typeface="Arial" pitchFamily="34" charset="0"/>
              </a:rPr>
              <a:t>发明了一个递归却非原始递归的</a:t>
            </a:r>
            <a:r>
              <a:rPr lang="en-US" altLang="zh-CN" dirty="0" smtClean="0">
                <a:latin typeface="Arial" pitchFamily="34" charset="0"/>
                <a:hlinkClick r:id="rId6" action="ppaction://hlinkfile" tooltip="Sudan函数 (尚未撰写)"/>
              </a:rPr>
              <a:t>Sudan</a:t>
            </a:r>
            <a:r>
              <a:rPr lang="zh-CN" altLang="en-US" dirty="0" smtClean="0">
                <a:latin typeface="Arial" pitchFamily="34" charset="0"/>
                <a:hlinkClick r:id="rId6" action="ppaction://hlinkfile" tooltip="Sudan函数 (尚未撰写)"/>
              </a:rPr>
              <a:t>函数</a:t>
            </a:r>
            <a:r>
              <a:rPr lang="zh-CN" altLang="en-US" dirty="0" smtClean="0">
                <a:latin typeface="Arial" pitchFamily="34" charset="0"/>
              </a:rPr>
              <a:t>。</a:t>
            </a:r>
            <a:r>
              <a:rPr lang="en-US" altLang="zh-CN" dirty="0" smtClean="0">
                <a:latin typeface="Arial" pitchFamily="34" charset="0"/>
                <a:hlinkClick r:id="rId7" action="ppaction://hlinkfile" tooltip="1928年"/>
              </a:rPr>
              <a:t>1928</a:t>
            </a:r>
            <a:r>
              <a:rPr lang="zh-CN" altLang="en-US" dirty="0" smtClean="0">
                <a:latin typeface="Arial" pitchFamily="34" charset="0"/>
                <a:hlinkClick r:id="rId7" action="ppaction://hlinkfile" tooltip="1928年"/>
              </a:rPr>
              <a:t>年</a:t>
            </a:r>
            <a:r>
              <a:rPr lang="zh-CN" altLang="en-US" dirty="0" smtClean="0">
                <a:latin typeface="Arial" pitchFamily="34" charset="0"/>
              </a:rPr>
              <a:t>，阿克曼又独立想出了另一个递归却非原始递归的函数。</a:t>
            </a:r>
            <a:endParaRPr lang="en-US" altLang="zh-CN" dirty="0" smtClean="0">
              <a:latin typeface="Arial" pitchFamily="34" charset="0"/>
            </a:endParaRPr>
          </a:p>
          <a:p>
            <a:r>
              <a:rPr lang="zh-CN" altLang="en-US" dirty="0" smtClean="0">
                <a:latin typeface="Arial" pitchFamily="34" charset="0"/>
              </a:rPr>
              <a:t>它的输出值增长速度非常高，仅是</a:t>
            </a:r>
            <a:r>
              <a:rPr lang="en-US" altLang="zh-CN" dirty="0" smtClean="0">
                <a:latin typeface="Arial" pitchFamily="34" charset="0"/>
              </a:rPr>
              <a:t>(4,3)</a:t>
            </a:r>
            <a:r>
              <a:rPr lang="zh-CN" altLang="en-US" dirty="0" smtClean="0">
                <a:latin typeface="Arial" pitchFamily="34" charset="0"/>
              </a:rPr>
              <a:t>的输出已大得不能准确计算。</a:t>
            </a:r>
          </a:p>
          <a:p>
            <a:endParaRPr lang="zh-CN" altLang="en-US" dirty="0"/>
          </a:p>
        </p:txBody>
      </p:sp>
      <p:sp>
        <p:nvSpPr>
          <p:cNvPr id="4" name="灯片编号占位符 3"/>
          <p:cNvSpPr>
            <a:spLocks noGrp="1"/>
          </p:cNvSpPr>
          <p:nvPr>
            <p:ph type="sldNum" sz="quarter" idx="10"/>
          </p:nvPr>
        </p:nvSpPr>
        <p:spPr/>
        <p:txBody>
          <a:bodyPr/>
          <a:lstStyle/>
          <a:p>
            <a:pPr>
              <a:defRPr/>
            </a:pPr>
            <a:fld id="{1027F324-508A-4285-8395-2A567CBB0546}" type="slidenum">
              <a:rPr lang="en-US" altLang="zh-CN" smtClean="0"/>
              <a:pPr>
                <a:defRPr/>
              </a:pPr>
              <a:t>17</a:t>
            </a:fld>
            <a:endParaRPr lang="en-US" altLang="zh-CN"/>
          </a:p>
        </p:txBody>
      </p:sp>
    </p:spTree>
    <p:extLst>
      <p:ext uri="{BB962C8B-B14F-4D97-AF65-F5344CB8AC3E}">
        <p14:creationId xmlns:p14="http://schemas.microsoft.com/office/powerpoint/2010/main" val="528281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027F324-508A-4285-8395-2A567CBB0546}" type="slidenum">
              <a:rPr lang="en-US" altLang="zh-CN" smtClean="0"/>
              <a:pPr>
                <a:defRPr/>
              </a:pPr>
              <a:t>19</a:t>
            </a:fld>
            <a:endParaRPr lang="en-US" altLang="zh-CN"/>
          </a:p>
        </p:txBody>
      </p:sp>
    </p:spTree>
    <p:extLst>
      <p:ext uri="{BB962C8B-B14F-4D97-AF65-F5344CB8AC3E}">
        <p14:creationId xmlns:p14="http://schemas.microsoft.com/office/powerpoint/2010/main" val="2085574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圆角矩形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矩形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副标题 8"/>
          <p:cNvSpPr>
            <a:spLocks noGrp="1"/>
          </p:cNvSpPr>
          <p:nvPr>
            <p:ph type="subTitle" idx="1"/>
          </p:nvPr>
        </p:nvSpPr>
        <p:spPr>
          <a:xfrm>
            <a:off x="1295400" y="3200400"/>
            <a:ext cx="6400800" cy="1600200"/>
          </a:xfrm>
        </p:spPr>
        <p:txBody>
          <a:bodyPr>
            <a:normAutofit/>
          </a:bodyPr>
          <a:lstStyle>
            <a:lvl1pPr marL="0" indent="0" algn="ctr">
              <a:buNone/>
              <a:defRPr sz="3600" b="0">
                <a:solidFill>
                  <a:schemeClr val="tx2"/>
                </a:solidFill>
                <a:latin typeface="微软雅黑" pitchFamily="34" charset="-122"/>
                <a:ea typeface="微软雅黑"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dirty="0"/>
          </a:p>
        </p:txBody>
      </p:sp>
      <p:sp>
        <p:nvSpPr>
          <p:cNvPr id="8" name="标题 7"/>
          <p:cNvSpPr>
            <a:spLocks noGrp="1"/>
          </p:cNvSpPr>
          <p:nvPr>
            <p:ph type="ctrTitle"/>
          </p:nvPr>
        </p:nvSpPr>
        <p:spPr>
          <a:xfrm>
            <a:off x="457200" y="1505930"/>
            <a:ext cx="8229600" cy="1470025"/>
          </a:xfrm>
        </p:spPr>
        <p:txBody>
          <a:bodyPr anchor="ctr">
            <a:normAutofit/>
          </a:bodyPr>
          <a:lstStyle>
            <a:lvl1pPr algn="ctr">
              <a:defRPr lang="en-US" sz="4400" b="1" dirty="0">
                <a:solidFill>
                  <a:srgbClr val="FFFFFF"/>
                </a:solidFill>
              </a:defRPr>
            </a:lvl1pPr>
          </a:lstStyle>
          <a:p>
            <a:r>
              <a:rPr lang="zh-CN" altLang="en-US" smtClean="0"/>
              <a:t>单击此处编辑母版标题样式</a:t>
            </a:r>
            <a:endParaRPr lang="en-US" dirty="0"/>
          </a:p>
        </p:txBody>
      </p:sp>
      <p:sp>
        <p:nvSpPr>
          <p:cNvPr id="11" name="日期占位符 27"/>
          <p:cNvSpPr>
            <a:spLocks noGrp="1"/>
          </p:cNvSpPr>
          <p:nvPr>
            <p:ph type="dt" sz="half" idx="10"/>
          </p:nvPr>
        </p:nvSpPr>
        <p:spPr/>
        <p:txBody>
          <a:bodyPr/>
          <a:lstStyle>
            <a:lvl1pPr>
              <a:defRPr/>
            </a:lvl1pPr>
          </a:lstStyle>
          <a:p>
            <a:pPr>
              <a:defRPr/>
            </a:pPr>
            <a:endParaRPr lang="en-US" altLang="zh-CN"/>
          </a:p>
        </p:txBody>
      </p:sp>
      <p:sp>
        <p:nvSpPr>
          <p:cNvPr id="12" name="页脚占位符 16"/>
          <p:cNvSpPr>
            <a:spLocks noGrp="1"/>
          </p:cNvSpPr>
          <p:nvPr>
            <p:ph type="ftr" sz="quarter" idx="11"/>
          </p:nvPr>
        </p:nvSpPr>
        <p:spPr/>
        <p:txBody>
          <a:bodyPr/>
          <a:lstStyle>
            <a:lvl1pPr>
              <a:defRPr/>
            </a:lvl1pPr>
          </a:lstStyle>
          <a:p>
            <a:pPr>
              <a:defRPr/>
            </a:pPr>
            <a:endParaRPr lang="en-US" altLang="zh-CN"/>
          </a:p>
        </p:txBody>
      </p:sp>
      <p:sp>
        <p:nvSpPr>
          <p:cNvPr id="13" name="灯片编号占位符 28"/>
          <p:cNvSpPr>
            <a:spLocks noGrp="1"/>
          </p:cNvSpPr>
          <p:nvPr>
            <p:ph type="sldNum" sz="quarter" idx="12"/>
          </p:nvPr>
        </p:nvSpPr>
        <p:spPr/>
        <p:txBody>
          <a:bodyPr/>
          <a:lstStyle>
            <a:lvl1pPr>
              <a:defRPr sz="1400">
                <a:solidFill>
                  <a:srgbClr val="FFFFFF"/>
                </a:solidFill>
              </a:defRPr>
            </a:lvl1pPr>
          </a:lstStyle>
          <a:p>
            <a:pPr>
              <a:defRPr/>
            </a:pPr>
            <a:fld id="{07E9A1F4-C678-4A28-B72A-AD95C89EE399}"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p:cTn id="14"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53"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500" fill="hold"/>
                        <p:tgtEl>
                          <p:spTgt spid="9"/>
                        </p:tgtEl>
                        <p:attrNameLst>
                          <p:attrName>ppt_w</p:attrName>
                        </p:attrNameLst>
                      </p:cBhvr>
                      <p:tavLst>
                        <p:tav tm="0">
                          <p:val>
                            <p:fltVal val="0"/>
                          </p:val>
                        </p:tav>
                        <p:tav tm="100000">
                          <p:val>
                            <p:strVal val="#ppt_w"/>
                          </p:val>
                        </p:tav>
                      </p:tavLst>
                    </p:anim>
                    <p:anim calcmode="lin" valueType="num">
                      <p:cBhvr>
                        <p:cTn dur="500" fill="hold"/>
                        <p:tgtEl>
                          <p:spTgt spid="9"/>
                        </p:tgtEl>
                        <p:attrNameLst>
                          <p:attrName>ppt_h</p:attrName>
                        </p:attrNameLst>
                      </p:cBhvr>
                      <p:tavLst>
                        <p:tav tm="0">
                          <p:val>
                            <p:fltVal val="0"/>
                          </p:val>
                        </p:tav>
                        <p:tav tm="100000">
                          <p:val>
                            <p:strVal val="#ppt_h"/>
                          </p:val>
                        </p:tav>
                      </p:tavLst>
                    </p:anim>
                    <p:animEffect transition="in" filter="fade">
                      <p:cBhvr>
                        <p:cTn dur="500"/>
                        <p:tgtEl>
                          <p:spTgt spid="9"/>
                        </p:tgtEl>
                      </p:cBhvr>
                    </p:animEffect>
                  </p:childTnLst>
                </p:cTn>
              </p:par>
            </p:tnLst>
          </p:tmpl>
        </p:tmplLst>
      </p:bldP>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784AB3C9-4212-480C-846A-DD9153F9ACF8}"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914400" y="274640"/>
            <a:ext cx="5562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B3F97B89-6084-4DF2-BC6E-56719AF21D60}"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981200"/>
            <a:ext cx="8229600" cy="3886200"/>
          </a:xfrm>
        </p:spPr>
        <p:txBody>
          <a:bodyPr>
            <a:normAutofit/>
          </a:bodyPr>
          <a:lstStyle/>
          <a:p>
            <a:pPr lvl="0"/>
            <a:r>
              <a:rPr lang="zh-CN" altLang="en-US" noProof="0" smtClean="0"/>
              <a:t>单击图标添加 </a:t>
            </a:r>
            <a:r>
              <a:rPr lang="en-US" altLang="zh-CN" noProof="0" smtClean="0"/>
              <a:t>SmartArt </a:t>
            </a:r>
            <a:r>
              <a:rPr lang="zh-CN" altLang="en-US" noProof="0" smtClean="0"/>
              <a:t>图形</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4FB2B522-ED7B-452F-B079-33B0601DD809}" type="slidenum">
              <a:rPr lang="en-US" altLang="zh-CN" smtClean="0"/>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63F2DFF9-42A6-4CF7-BF5F-98571D8B4377}"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617538"/>
            <a:ext cx="7804150" cy="5514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fld id="{9FFAAB2E-4D05-40E6-9FD4-8AE368219D4D}" type="slidenum">
              <a:rPr lang="en-US" altLang="zh-CN"/>
              <a:pPr>
                <a:defRPr/>
              </a:pPr>
              <a:t>‹#›</a:t>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右箭头 3"/>
          <p:cNvSpPr/>
          <p:nvPr/>
        </p:nvSpPr>
        <p:spPr>
          <a:xfrm>
            <a:off x="785813" y="1214438"/>
            <a:ext cx="7786215" cy="214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571500" y="1000125"/>
            <a:ext cx="500033" cy="5000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p:cNvSpPr/>
          <p:nvPr/>
        </p:nvSpPr>
        <p:spPr>
          <a:xfrm>
            <a:off x="428625" y="928688"/>
            <a:ext cx="285733" cy="285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p:cNvSpPr/>
          <p:nvPr/>
        </p:nvSpPr>
        <p:spPr>
          <a:xfrm>
            <a:off x="428625" y="571501"/>
            <a:ext cx="428599" cy="428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a:xfrm>
            <a:off x="1000100" y="142852"/>
            <a:ext cx="7772400" cy="1143000"/>
          </a:xfrm>
        </p:spPr>
        <p:txBody>
          <a:bodyPr/>
          <a:lstStyle>
            <a:lvl1pPr>
              <a:defRPr>
                <a:effectLst>
                  <a:outerShdw blurRad="38100" dist="38100" dir="2700000" algn="tl">
                    <a:srgbClr val="000000">
                      <a:alpha val="43137"/>
                    </a:srgbClr>
                  </a:outerShdw>
                </a:effectLst>
              </a:defRPr>
            </a:lvl1pPr>
          </a:lstStyle>
          <a:p>
            <a:r>
              <a:rPr lang="zh-CN" altLang="en-US" smtClean="0"/>
              <a:t>单击此处编辑母版标题样式</a:t>
            </a:r>
            <a:endParaRPr lang="en-US" dirty="0"/>
          </a:p>
        </p:txBody>
      </p:sp>
      <p:sp>
        <p:nvSpPr>
          <p:cNvPr id="8" name="内容占位符 7"/>
          <p:cNvSpPr>
            <a:spLocks noGrp="1"/>
          </p:cNvSpPr>
          <p:nvPr>
            <p:ph sz="quarter" idx="1"/>
          </p:nvPr>
        </p:nvSpPr>
        <p:spPr>
          <a:xfrm>
            <a:off x="914400" y="1447800"/>
            <a:ext cx="7772400" cy="4572000"/>
          </a:xfrm>
        </p:spPr>
        <p:txBody>
          <a:bodyPr>
            <a:normAutofit/>
          </a:bodyPr>
          <a:lstStyle>
            <a:lvl1pPr>
              <a:buFont typeface="Wingdings" pitchFamily="2" charset="2"/>
              <a:buChar char="p"/>
              <a:defRPr sz="2800" b="1"/>
            </a:lvl1pPr>
            <a:lvl2pPr>
              <a:buFont typeface="Wingdings" pitchFamily="2" charset="2"/>
              <a:buChar char="l"/>
              <a:defRPr sz="2800"/>
            </a:lvl2pPr>
            <a:lvl3pPr>
              <a:buClr>
                <a:schemeClr val="accent1"/>
              </a:buClr>
              <a:buFont typeface="Wingdings" pitchFamily="2" charset="2"/>
              <a:buChar char="Ø"/>
              <a:defRPr sz="2400"/>
            </a:lvl3pPr>
            <a:lvl4pPr>
              <a:defRPr sz="2400"/>
            </a:lvl4pPr>
            <a:lvl5pPr>
              <a:defRPr sz="2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日期占位符 3"/>
          <p:cNvSpPr>
            <a:spLocks noGrp="1"/>
          </p:cNvSpPr>
          <p:nvPr>
            <p:ph type="dt" sz="half" idx="10"/>
          </p:nvPr>
        </p:nvSpPr>
        <p:spPr/>
        <p:txBody>
          <a:bodyPr/>
          <a:lstStyle>
            <a:lvl1pPr>
              <a:defRPr/>
            </a:lvl1pPr>
          </a:lstStyle>
          <a:p>
            <a:pPr>
              <a:defRPr/>
            </a:pPr>
            <a:endParaRPr lang="en-US" altLang="zh-CN"/>
          </a:p>
        </p:txBody>
      </p:sp>
      <p:sp>
        <p:nvSpPr>
          <p:cNvPr id="10" name="页脚占位符 4"/>
          <p:cNvSpPr>
            <a:spLocks noGrp="1"/>
          </p:cNvSpPr>
          <p:nvPr>
            <p:ph type="ftr" sz="quarter" idx="11"/>
          </p:nvPr>
        </p:nvSpPr>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p:txBody>
          <a:bodyPr/>
          <a:lstStyle>
            <a:lvl1pPr>
              <a:defRPr/>
            </a:lvl1pPr>
          </a:lstStyle>
          <a:p>
            <a:pPr>
              <a:defRPr/>
            </a:pPr>
            <a:fld id="{F2A2B816-5C38-4FAB-A1D6-1319351C5C37}" type="slidenum">
              <a:rPr lang="en-US" altLang="zh-CN" smtClean="0"/>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2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圆角矩形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矩形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722313" y="952500"/>
            <a:ext cx="7772400" cy="1362075"/>
          </a:xfrm>
        </p:spPr>
        <p:txBody>
          <a:bodyPr/>
          <a:lstStyle>
            <a:lvl1pPr algn="l">
              <a:buNone/>
              <a:defRPr sz="4000" b="0" cap="none"/>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9" name="日期占位符 3"/>
          <p:cNvSpPr>
            <a:spLocks noGrp="1"/>
          </p:cNvSpPr>
          <p:nvPr>
            <p:ph type="dt" sz="half" idx="10"/>
          </p:nvPr>
        </p:nvSpPr>
        <p:spPr/>
        <p:txBody>
          <a:bodyPr/>
          <a:lstStyle>
            <a:lvl1pPr>
              <a:defRPr/>
            </a:lvl1pPr>
          </a:lstStyle>
          <a:p>
            <a:pPr>
              <a:defRPr/>
            </a:pPr>
            <a:endParaRPr lang="en-US" altLang="zh-CN"/>
          </a:p>
        </p:txBody>
      </p:sp>
      <p:sp>
        <p:nvSpPr>
          <p:cNvPr id="10" name="页脚占位符 4"/>
          <p:cNvSpPr>
            <a:spLocks noGrp="1"/>
          </p:cNvSpPr>
          <p:nvPr>
            <p:ph type="ftr" sz="quarter" idx="11"/>
          </p:nvPr>
        </p:nvSpPr>
        <p:spPr>
          <a:xfrm>
            <a:off x="800100" y="6172200"/>
            <a:ext cx="4000500" cy="457200"/>
          </a:xfrm>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a:xfrm>
            <a:off x="146050" y="6208713"/>
            <a:ext cx="457200" cy="457200"/>
          </a:xfrm>
        </p:spPr>
        <p:txBody>
          <a:bodyPr/>
          <a:lstStyle>
            <a:lvl1pPr>
              <a:defRPr/>
            </a:lvl1pPr>
          </a:lstStyle>
          <a:p>
            <a:pPr>
              <a:defRPr/>
            </a:pPr>
            <a:fld id="{435A9C44-2C24-4CA0-83D8-18688B83B5AC}"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914400" y="1447800"/>
            <a:ext cx="374904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933950" y="1447800"/>
            <a:ext cx="374904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9DF260FB-FBF5-4564-92D2-35F1F9A96903}"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11" name="内容占位符 10"/>
          <p:cNvSpPr>
            <a:spLocks noGrp="1"/>
          </p:cNvSpPr>
          <p:nvPr>
            <p:ph sz="half" idx="2"/>
          </p:nvPr>
        </p:nvSpPr>
        <p:spPr>
          <a:xfrm>
            <a:off x="914400" y="2247900"/>
            <a:ext cx="3733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4"/>
          </p:nvPr>
        </p:nvSpPr>
        <p:spPr>
          <a:xfrm>
            <a:off x="4953000" y="2247900"/>
            <a:ext cx="3733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13"/>
          <p:cNvSpPr>
            <a:spLocks noGrp="1"/>
          </p:cNvSpPr>
          <p:nvPr>
            <p:ph type="dt" sz="half" idx="10"/>
          </p:nvPr>
        </p:nvSpPr>
        <p:spPr/>
        <p:txBody>
          <a:bodyPr/>
          <a:lstStyle>
            <a:lvl1pPr>
              <a:defRPr/>
            </a:lvl1pPr>
          </a:lstStyle>
          <a:p>
            <a:pPr>
              <a:defRPr/>
            </a:pPr>
            <a:endParaRPr lang="en-US" altLang="zh-CN"/>
          </a:p>
        </p:txBody>
      </p:sp>
      <p:sp>
        <p:nvSpPr>
          <p:cNvPr id="8" name="页脚占位符 2"/>
          <p:cNvSpPr>
            <a:spLocks noGrp="1"/>
          </p:cNvSpPr>
          <p:nvPr>
            <p:ph type="ftr" sz="quarter" idx="11"/>
          </p:nvPr>
        </p:nvSpPr>
        <p:spPr/>
        <p:txBody>
          <a:bodyPr/>
          <a:lstStyle>
            <a:lvl1pPr>
              <a:defRPr/>
            </a:lvl1pPr>
          </a:lstStyle>
          <a:p>
            <a:pPr>
              <a:defRPr/>
            </a:pPr>
            <a:endParaRPr lang="en-US" altLang="zh-CN"/>
          </a:p>
        </p:txBody>
      </p:sp>
      <p:sp>
        <p:nvSpPr>
          <p:cNvPr id="9" name="灯片编号占位符 22"/>
          <p:cNvSpPr>
            <a:spLocks noGrp="1"/>
          </p:cNvSpPr>
          <p:nvPr>
            <p:ph type="sldNum" sz="quarter" idx="12"/>
          </p:nvPr>
        </p:nvSpPr>
        <p:spPr/>
        <p:txBody>
          <a:bodyPr/>
          <a:lstStyle>
            <a:lvl1pPr>
              <a:defRPr/>
            </a:lvl1pPr>
          </a:lstStyle>
          <a:p>
            <a:pPr>
              <a:defRPr/>
            </a:pPr>
            <a:fld id="{69A5183A-1F24-494C-B1FD-F055EE754453}"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22"/>
          <p:cNvSpPr>
            <a:spLocks noGrp="1"/>
          </p:cNvSpPr>
          <p:nvPr>
            <p:ph type="sldNum" sz="quarter" idx="12"/>
          </p:nvPr>
        </p:nvSpPr>
        <p:spPr/>
        <p:txBody>
          <a:bodyPr/>
          <a:lstStyle>
            <a:lvl1pPr>
              <a:defRPr/>
            </a:lvl1pPr>
          </a:lstStyle>
          <a:p>
            <a:pPr>
              <a:defRPr/>
            </a:pPr>
            <a:fld id="{872EA071-8CEB-497B-9DFC-7333B5A7CBA1}"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22"/>
          <p:cNvSpPr>
            <a:spLocks noGrp="1"/>
          </p:cNvSpPr>
          <p:nvPr>
            <p:ph type="sldNum" sz="quarter" idx="12"/>
          </p:nvPr>
        </p:nvSpPr>
        <p:spPr/>
        <p:txBody>
          <a:bodyPr/>
          <a:lstStyle>
            <a:lvl1pPr>
              <a:defRPr/>
            </a:lvl1pPr>
          </a:lstStyle>
          <a:p>
            <a:pPr>
              <a:defRPr/>
            </a:pPr>
            <a:fld id="{836A262A-22A6-40C4-A25D-2E0CEBF0573A}"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圆角矩形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914400" y="273050"/>
            <a:ext cx="7772400" cy="1143000"/>
          </a:xfrm>
        </p:spPr>
        <p:txBody>
          <a:bodyPr/>
          <a:lstStyle>
            <a:lvl1pPr algn="l">
              <a:buNone/>
              <a:defRPr sz="4000" b="0"/>
            </a:lvl1pPr>
          </a:lstStyle>
          <a:p>
            <a:r>
              <a:rPr lang="zh-CN" altLang="en-US" smtClean="0"/>
              <a:t>单击此处编辑母版标题样式</a:t>
            </a:r>
            <a:endParaRPr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1" name="内容占位符 10"/>
          <p:cNvSpPr>
            <a:spLocks noGrp="1"/>
          </p:cNvSpPr>
          <p:nvPr>
            <p:ph sz="quarter" idx="1"/>
          </p:nvPr>
        </p:nvSpPr>
        <p:spPr>
          <a:xfrm>
            <a:off x="2971800" y="1600200"/>
            <a:ext cx="5715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4"/>
          <p:cNvSpPr>
            <a:spLocks noGrp="1"/>
          </p:cNvSpPr>
          <p:nvPr>
            <p:ph type="dt" sz="half" idx="10"/>
          </p:nvPr>
        </p:nvSpPr>
        <p:spPr/>
        <p:txBody>
          <a:bodyPr/>
          <a:lstStyle>
            <a:lvl1pPr>
              <a:defRPr/>
            </a:lvl1pPr>
          </a:lstStyle>
          <a:p>
            <a:pPr>
              <a:defRPr/>
            </a:pPr>
            <a:endParaRPr lang="en-US" altLang="zh-CN"/>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p:txBody>
          <a:bodyPr/>
          <a:lstStyle>
            <a:lvl1pPr>
              <a:defRPr/>
            </a:lvl1pPr>
          </a:lstStyle>
          <a:p>
            <a:pPr>
              <a:defRPr/>
            </a:pPr>
            <a:fld id="{B80094BD-7B51-426E-B9E0-F7C662A35B62}"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8" name="日期占位符 4"/>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a:xfrm>
            <a:off x="914400" y="6172200"/>
            <a:ext cx="3886200" cy="457200"/>
          </a:xfrm>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146050" y="6208713"/>
            <a:ext cx="457200" cy="457200"/>
          </a:xfrm>
        </p:spPr>
        <p:txBody>
          <a:bodyPr/>
          <a:lstStyle>
            <a:lvl1pPr>
              <a:defRPr/>
            </a:lvl1pPr>
          </a:lstStyle>
          <a:p>
            <a:pPr>
              <a:defRPr/>
            </a:pPr>
            <a:fld id="{7B3F5FE8-DF49-4BCB-A41C-698A2747E405}" type="slidenum">
              <a:rPr lang="en-US" altLang="zh-CN"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圆角矩形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44" name="标题占位符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zh-CN" altLang="en-US" smtClean="0"/>
              <a:t>单击此处编辑母版标题样式</a:t>
            </a:r>
            <a:endParaRPr lang="en-US" smtClean="0"/>
          </a:p>
        </p:txBody>
      </p:sp>
      <p:sp>
        <p:nvSpPr>
          <p:cNvPr id="10245" name="文本占位符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ltLang="zh-CN"/>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ltLang="zh-CN"/>
          </a:p>
        </p:txBody>
      </p:sp>
      <p:sp>
        <p:nvSpPr>
          <p:cNvPr id="23" name="灯片编号占位符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F1F612E9-D0F2-4434-AB9D-C560CD001EE1}"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Lst>
  <p:timing>
    <p:tnLst>
      <p:par>
        <p:cTn id="1" dur="indefinite" restart="never" nodeType="tmRoot"/>
      </p:par>
    </p:tnLst>
  </p:timing>
  <p:txStyles>
    <p:titleStyle>
      <a:lvl1pPr algn="l" rtl="0" eaLnBrk="1" fontAlgn="base" hangingPunct="1">
        <a:spcBef>
          <a:spcPct val="0"/>
        </a:spcBef>
        <a:spcAft>
          <a:spcPct val="0"/>
        </a:spcAft>
        <a:defRPr sz="4000" kern="1200">
          <a:solidFill>
            <a:schemeClr val="tx2"/>
          </a:solidFill>
          <a:latin typeface="+mj-lt"/>
          <a:ea typeface="+mj-ea"/>
          <a:cs typeface="幼圆"/>
        </a:defRPr>
      </a:lvl1pPr>
      <a:lvl2pPr algn="l" rtl="0" eaLnBrk="1" fontAlgn="base" hangingPunct="1">
        <a:spcBef>
          <a:spcPct val="0"/>
        </a:spcBef>
        <a:spcAft>
          <a:spcPct val="0"/>
        </a:spcAft>
        <a:defRPr sz="4000">
          <a:solidFill>
            <a:schemeClr val="tx2"/>
          </a:solidFill>
          <a:latin typeface="Franklin Gothic Book"/>
          <a:ea typeface="幼圆"/>
          <a:cs typeface="幼圆"/>
        </a:defRPr>
      </a:lvl2pPr>
      <a:lvl3pPr algn="l" rtl="0" eaLnBrk="1" fontAlgn="base" hangingPunct="1">
        <a:spcBef>
          <a:spcPct val="0"/>
        </a:spcBef>
        <a:spcAft>
          <a:spcPct val="0"/>
        </a:spcAft>
        <a:defRPr sz="4000">
          <a:solidFill>
            <a:schemeClr val="tx2"/>
          </a:solidFill>
          <a:latin typeface="Franklin Gothic Book"/>
          <a:ea typeface="幼圆"/>
          <a:cs typeface="幼圆"/>
        </a:defRPr>
      </a:lvl3pPr>
      <a:lvl4pPr algn="l" rtl="0" eaLnBrk="1" fontAlgn="base" hangingPunct="1">
        <a:spcBef>
          <a:spcPct val="0"/>
        </a:spcBef>
        <a:spcAft>
          <a:spcPct val="0"/>
        </a:spcAft>
        <a:defRPr sz="4000">
          <a:solidFill>
            <a:schemeClr val="tx2"/>
          </a:solidFill>
          <a:latin typeface="Franklin Gothic Book"/>
          <a:ea typeface="幼圆"/>
          <a:cs typeface="幼圆"/>
        </a:defRPr>
      </a:lvl4pPr>
      <a:lvl5pPr algn="l" rtl="0" eaLnBrk="1" fontAlgn="base" hangingPunct="1">
        <a:spcBef>
          <a:spcPct val="0"/>
        </a:spcBef>
        <a:spcAft>
          <a:spcPct val="0"/>
        </a:spcAft>
        <a:defRPr sz="4000">
          <a:solidFill>
            <a:schemeClr val="tx2"/>
          </a:solidFill>
          <a:latin typeface="Franklin Gothic Book"/>
          <a:ea typeface="幼圆"/>
          <a:cs typeface="幼圆"/>
        </a:defRPr>
      </a:lvl5pPr>
      <a:lvl6pPr marL="457200" algn="l" rtl="0" eaLnBrk="1" fontAlgn="base" hangingPunct="1">
        <a:spcBef>
          <a:spcPct val="0"/>
        </a:spcBef>
        <a:spcAft>
          <a:spcPct val="0"/>
        </a:spcAft>
        <a:defRPr sz="4000">
          <a:solidFill>
            <a:schemeClr val="tx2"/>
          </a:solidFill>
          <a:latin typeface="Franklin Gothic Book"/>
          <a:ea typeface="幼圆"/>
          <a:cs typeface="幼圆"/>
        </a:defRPr>
      </a:lvl6pPr>
      <a:lvl7pPr marL="914400" algn="l" rtl="0" eaLnBrk="1" fontAlgn="base" hangingPunct="1">
        <a:spcBef>
          <a:spcPct val="0"/>
        </a:spcBef>
        <a:spcAft>
          <a:spcPct val="0"/>
        </a:spcAft>
        <a:defRPr sz="4000">
          <a:solidFill>
            <a:schemeClr val="tx2"/>
          </a:solidFill>
          <a:latin typeface="Franklin Gothic Book"/>
          <a:ea typeface="幼圆"/>
          <a:cs typeface="幼圆"/>
        </a:defRPr>
      </a:lvl7pPr>
      <a:lvl8pPr marL="1371600" algn="l" rtl="0" eaLnBrk="1" fontAlgn="base" hangingPunct="1">
        <a:spcBef>
          <a:spcPct val="0"/>
        </a:spcBef>
        <a:spcAft>
          <a:spcPct val="0"/>
        </a:spcAft>
        <a:defRPr sz="4000">
          <a:solidFill>
            <a:schemeClr val="tx2"/>
          </a:solidFill>
          <a:latin typeface="Franklin Gothic Book"/>
          <a:ea typeface="幼圆"/>
          <a:cs typeface="幼圆"/>
        </a:defRPr>
      </a:lvl8pPr>
      <a:lvl9pPr marL="1828800" algn="l" rtl="0" eaLnBrk="1" fontAlgn="base" hangingPunct="1">
        <a:spcBef>
          <a:spcPct val="0"/>
        </a:spcBef>
        <a:spcAft>
          <a:spcPct val="0"/>
        </a:spcAft>
        <a:defRPr sz="4000">
          <a:solidFill>
            <a:schemeClr val="tx2"/>
          </a:solidFill>
          <a:latin typeface="Franklin Gothic Book"/>
          <a:ea typeface="幼圆"/>
          <a:cs typeface="幼圆"/>
        </a:defRPr>
      </a:lvl9pPr>
    </p:titleStyle>
    <p:bodyStyle>
      <a:lvl1pPr marL="273050" indent="-273050" algn="l" rtl="0" eaLnBrk="1" fontAlgn="base" hangingPunct="1">
        <a:spcBef>
          <a:spcPts val="575"/>
        </a:spcBef>
        <a:spcAft>
          <a:spcPct val="0"/>
        </a:spcAft>
        <a:buClr>
          <a:schemeClr val="accent1"/>
        </a:buClr>
        <a:buSzPct val="85000"/>
        <a:buFont typeface="Wingdings 2"/>
        <a:buChar char=""/>
        <a:defRPr sz="2600" kern="1200">
          <a:solidFill>
            <a:schemeClr val="tx1"/>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a:buChar char=""/>
        <a:defRPr sz="24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E6B1AB"/>
        </a:buClr>
        <a:buSzPct val="85000"/>
        <a:buFont typeface="Wingdings 2"/>
        <a:buChar char=""/>
        <a:defRPr sz="2000" kern="1200">
          <a:solidFill>
            <a:schemeClr val="tx1"/>
          </a:solidFill>
          <a:latin typeface="+mn-lt"/>
          <a:ea typeface="+mn-ea"/>
          <a:cs typeface="+mn-cs"/>
        </a:defRPr>
      </a:lvl3pPr>
      <a:lvl4pPr marL="1096963" indent="-228600" algn="l" rtl="0" eaLnBrk="1" fontAlgn="base" hangingPunct="1">
        <a:spcBef>
          <a:spcPts val="375"/>
        </a:spcBef>
        <a:spcAft>
          <a:spcPct val="0"/>
        </a:spcAft>
        <a:buClr>
          <a:srgbClr val="A28E6A"/>
        </a:buClr>
        <a:buSzPct val="80000"/>
        <a:buFont typeface="Wingdings 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8" Type="http://schemas.openxmlformats.org/officeDocument/2006/relationships/hyperlink" Target="http://upload.wikimedia.org/wikipedia/commons/4/44/Helianthus_whorl.jpg" TargetMode="External"/><Relationship Id="rId3" Type="http://schemas.openxmlformats.org/officeDocument/2006/relationships/notesSlide" Target="../notesSlides/notesSlide6.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hyperlink" Target="http://en.wikipedia.org/wiki/File:Fibonacci2.jpg" TargetMode="External"/><Relationship Id="rId9"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7.wmf"/><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6.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0.wmf"/><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1.wmf"/><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hyperlink" Target="http://upload.wikimedia.org/wikipedia/commons/6/62/Droste.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714375" y="1857375"/>
            <a:ext cx="8064500" cy="1081088"/>
          </a:xfrm>
        </p:spPr>
        <p:txBody>
          <a:bodyPr/>
          <a:lstStyle/>
          <a:p>
            <a:pPr>
              <a:defRPr/>
            </a:pPr>
            <a:r>
              <a:rPr lang="zh-CN" altLang="en-US" sz="4800" dirty="0" smtClean="0">
                <a:solidFill>
                  <a:schemeClr val="bg1"/>
                </a:solidFill>
                <a:effectLst>
                  <a:outerShdw blurRad="38100" dist="38100" dir="2700000" algn="tl">
                    <a:srgbClr val="C0C0C0"/>
                  </a:outerShdw>
                </a:effectLst>
                <a:latin typeface="黑体" pitchFamily="2" charset="-122"/>
                <a:ea typeface="黑体" pitchFamily="2" charset="-122"/>
              </a:rPr>
              <a:t>第</a:t>
            </a:r>
            <a:r>
              <a:rPr altLang="zh-CN" sz="4800" dirty="0" smtClean="0">
                <a:solidFill>
                  <a:schemeClr val="bg1"/>
                </a:solidFill>
                <a:effectLst>
                  <a:outerShdw blurRad="38100" dist="38100" dir="2700000" algn="tl">
                    <a:srgbClr val="C0C0C0"/>
                  </a:outerShdw>
                </a:effectLst>
                <a:latin typeface="黑体" pitchFamily="2" charset="-122"/>
                <a:ea typeface="黑体" pitchFamily="2" charset="-122"/>
              </a:rPr>
              <a:t>2</a:t>
            </a:r>
            <a:r>
              <a:rPr lang="zh-CN" altLang="en-US" sz="4800" dirty="0" smtClean="0">
                <a:solidFill>
                  <a:schemeClr val="bg1"/>
                </a:solidFill>
                <a:effectLst>
                  <a:outerShdw blurRad="38100" dist="38100" dir="2700000" algn="tl">
                    <a:srgbClr val="C0C0C0"/>
                  </a:outerShdw>
                </a:effectLst>
                <a:latin typeface="黑体" pitchFamily="2" charset="-122"/>
                <a:ea typeface="黑体" pitchFamily="2" charset="-122"/>
              </a:rPr>
              <a:t>章  递归与分治策略</a:t>
            </a:r>
          </a:p>
        </p:txBody>
      </p:sp>
      <p:sp>
        <p:nvSpPr>
          <p:cNvPr id="2" name="矩形 1"/>
          <p:cNvSpPr/>
          <p:nvPr/>
        </p:nvSpPr>
        <p:spPr>
          <a:xfrm>
            <a:off x="1763688" y="3514187"/>
            <a:ext cx="4814138" cy="646331"/>
          </a:xfrm>
          <a:prstGeom prst="rect">
            <a:avLst/>
          </a:prstGeom>
        </p:spPr>
        <p:txBody>
          <a:bodyPr wrap="none">
            <a:spAutoFit/>
          </a:bodyPr>
          <a:lstStyle/>
          <a:p>
            <a:pPr eaLnBrk="1" hangingPunct="1"/>
            <a:r>
              <a:rPr lang="en-US" altLang="zh-CN" sz="3600" b="1" dirty="0"/>
              <a:t>	</a:t>
            </a:r>
            <a:r>
              <a:rPr lang="zh-CN" altLang="en-US" sz="3600" b="1" dirty="0"/>
              <a:t>授课教师</a:t>
            </a:r>
            <a:r>
              <a:rPr lang="zh-CN" altLang="en-US" sz="3600" b="1" dirty="0" smtClean="0"/>
              <a:t>：陈香凝</a:t>
            </a:r>
            <a:endParaRPr lang="zh-CN" altLang="en-US" sz="3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00034" y="0"/>
            <a:ext cx="7772400" cy="1000108"/>
          </a:xfrm>
        </p:spPr>
        <p:txBody>
          <a:bodyPr/>
          <a:lstStyle/>
          <a:p>
            <a:pPr>
              <a:defRPr/>
            </a:pPr>
            <a:r>
              <a:rPr lang="en-US" altLang="zh-CN" dirty="0" smtClean="0">
                <a:latin typeface="黑体" pitchFamily="2" charset="-122"/>
                <a:ea typeface="黑体" pitchFamily="2" charset="-122"/>
              </a:rPr>
              <a:t>2.1  </a:t>
            </a:r>
            <a:r>
              <a:rPr lang="zh-CN" altLang="en-US" dirty="0" smtClean="0">
                <a:effectLst>
                  <a:outerShdw blurRad="38100" dist="38100" dir="2700000" algn="tl">
                    <a:srgbClr val="C0C0C0"/>
                  </a:outerShdw>
                </a:effectLst>
                <a:latin typeface="黑体" pitchFamily="2" charset="-122"/>
                <a:ea typeface="黑体" pitchFamily="2" charset="-122"/>
              </a:rPr>
              <a:t>递归的概念（</a:t>
            </a:r>
            <a:r>
              <a:rPr lang="en-US" altLang="zh-CN" dirty="0" smtClean="0"/>
              <a:t> recursion </a:t>
            </a:r>
            <a:r>
              <a:rPr lang="zh-CN" altLang="en-US" dirty="0" smtClean="0">
                <a:effectLst>
                  <a:outerShdw blurRad="38100" dist="38100" dir="2700000" algn="tl">
                    <a:srgbClr val="C0C0C0"/>
                  </a:outerShdw>
                </a:effectLst>
                <a:latin typeface="黑体" pitchFamily="2" charset="-122"/>
                <a:ea typeface="黑体" pitchFamily="2" charset="-122"/>
              </a:rPr>
              <a:t>）</a:t>
            </a:r>
          </a:p>
        </p:txBody>
      </p:sp>
      <p:sp>
        <p:nvSpPr>
          <p:cNvPr id="13315" name="Rectangle 3"/>
          <p:cNvSpPr>
            <a:spLocks noGrp="1" noChangeArrowheads="1"/>
          </p:cNvSpPr>
          <p:nvPr>
            <p:ph sz="quarter" idx="4294967295"/>
          </p:nvPr>
        </p:nvSpPr>
        <p:spPr>
          <a:xfrm>
            <a:off x="642910" y="1214422"/>
            <a:ext cx="8286808" cy="5286412"/>
          </a:xfrm>
        </p:spPr>
        <p:txBody>
          <a:bodyPr>
            <a:normAutofit/>
          </a:bodyPr>
          <a:lstStyle/>
          <a:p>
            <a:pPr>
              <a:lnSpc>
                <a:spcPct val="90000"/>
              </a:lnSpc>
              <a:buSzPct val="100000"/>
              <a:buFont typeface="Wingdings" pitchFamily="2" charset="2"/>
              <a:buChar char="p"/>
              <a:defRPr/>
            </a:pPr>
            <a:r>
              <a:rPr lang="zh-CN" altLang="en-US" dirty="0" smtClean="0">
                <a:solidFill>
                  <a:srgbClr val="C00000"/>
                </a:solidFill>
                <a:ea typeface="黑体" pitchFamily="49" charset="-122"/>
              </a:rPr>
              <a:t>递归算法（</a:t>
            </a:r>
            <a:r>
              <a:rPr lang="en-US" altLang="zh-CN" dirty="0" smtClean="0">
                <a:solidFill>
                  <a:srgbClr val="C00000"/>
                </a:solidFill>
                <a:ea typeface="黑体" pitchFamily="49" charset="-122"/>
              </a:rPr>
              <a:t>  recursive algorithm  </a:t>
            </a:r>
            <a:r>
              <a:rPr lang="zh-CN" altLang="en-US" dirty="0" smtClean="0">
                <a:solidFill>
                  <a:srgbClr val="C00000"/>
                </a:solidFill>
                <a:ea typeface="黑体" pitchFamily="49" charset="-122"/>
              </a:rPr>
              <a:t>）</a:t>
            </a:r>
            <a:endParaRPr lang="en-US" altLang="zh-CN" dirty="0" smtClean="0">
              <a:solidFill>
                <a:srgbClr val="C00000"/>
              </a:solidFill>
              <a:ea typeface="黑体" pitchFamily="49" charset="-122"/>
            </a:endParaRPr>
          </a:p>
          <a:p>
            <a:pPr lvl="1">
              <a:lnSpc>
                <a:spcPct val="90000"/>
              </a:lnSpc>
              <a:buSzPct val="100000"/>
              <a:buFont typeface="Wingdings" pitchFamily="2" charset="2"/>
              <a:buChar char="p"/>
              <a:defRPr/>
            </a:pPr>
            <a:r>
              <a:rPr lang="zh-CN" altLang="en-US" dirty="0" smtClean="0">
                <a:ea typeface="楷体_GB2312" pitchFamily="49" charset="-122"/>
              </a:rPr>
              <a:t>直接或间接地调用自身的算法</a:t>
            </a:r>
            <a:endParaRPr lang="en-US" altLang="zh-CN" dirty="0" smtClean="0">
              <a:ea typeface="楷体_GB2312" pitchFamily="49" charset="-122"/>
            </a:endParaRPr>
          </a:p>
          <a:p>
            <a:pPr>
              <a:lnSpc>
                <a:spcPct val="90000"/>
              </a:lnSpc>
              <a:buSzPct val="100000"/>
              <a:buFont typeface="Wingdings" pitchFamily="2" charset="2"/>
              <a:buChar char="p"/>
              <a:defRPr/>
            </a:pPr>
            <a:endParaRPr lang="en-US" altLang="zh-CN" dirty="0" smtClean="0">
              <a:ea typeface="楷体_GB2312" pitchFamily="49" charset="-122"/>
            </a:endParaRPr>
          </a:p>
          <a:p>
            <a:pPr>
              <a:lnSpc>
                <a:spcPct val="90000"/>
              </a:lnSpc>
              <a:buSzPct val="100000"/>
              <a:buFont typeface="Wingdings" pitchFamily="2" charset="2"/>
              <a:buChar char="p"/>
              <a:defRPr/>
            </a:pPr>
            <a:r>
              <a:rPr lang="zh-CN" altLang="en-US" dirty="0" smtClean="0">
                <a:solidFill>
                  <a:srgbClr val="C00000"/>
                </a:solidFill>
                <a:ea typeface="黑体" pitchFamily="49" charset="-122"/>
              </a:rPr>
              <a:t>递归函数（</a:t>
            </a:r>
            <a:r>
              <a:rPr lang="en-US" altLang="zh-CN" dirty="0" smtClean="0">
                <a:solidFill>
                  <a:srgbClr val="C00000"/>
                </a:solidFill>
                <a:ea typeface="黑体" pitchFamily="49" charset="-122"/>
              </a:rPr>
              <a:t>  recursive function </a:t>
            </a:r>
            <a:r>
              <a:rPr lang="zh-CN" altLang="en-US" dirty="0" smtClean="0">
                <a:solidFill>
                  <a:srgbClr val="C00000"/>
                </a:solidFill>
                <a:ea typeface="黑体" pitchFamily="49" charset="-122"/>
              </a:rPr>
              <a:t>）</a:t>
            </a:r>
            <a:endParaRPr lang="en-US" altLang="zh-CN" dirty="0" smtClean="0">
              <a:solidFill>
                <a:srgbClr val="C00000"/>
              </a:solidFill>
              <a:ea typeface="黑体" pitchFamily="49" charset="-122"/>
            </a:endParaRPr>
          </a:p>
          <a:p>
            <a:pPr lvl="1">
              <a:lnSpc>
                <a:spcPct val="90000"/>
              </a:lnSpc>
              <a:buSzPct val="100000"/>
              <a:buFont typeface="Wingdings" pitchFamily="2" charset="2"/>
              <a:buChar char="p"/>
              <a:defRPr/>
            </a:pPr>
            <a:r>
              <a:rPr lang="zh-CN" altLang="en-US" dirty="0" smtClean="0">
                <a:ea typeface="楷体_GB2312" pitchFamily="49" charset="-122"/>
              </a:rPr>
              <a:t>用函数自身给出定义的函数</a:t>
            </a:r>
            <a:endParaRPr lang="en-US" altLang="zh-CN" dirty="0" smtClean="0">
              <a:ea typeface="楷体_GB2312" pitchFamily="49" charset="-122"/>
            </a:endParaRPr>
          </a:p>
          <a:p>
            <a:pPr lvl="1">
              <a:lnSpc>
                <a:spcPct val="90000"/>
              </a:lnSpc>
              <a:buSzPct val="100000"/>
              <a:buFont typeface="Wingdings" pitchFamily="2" charset="2"/>
              <a:buChar char="p"/>
              <a:defRPr/>
            </a:pPr>
            <a:endParaRPr lang="zh-CN" altLang="en-US" dirty="0" smtClean="0">
              <a:ea typeface="楷体_GB2312" pitchFamily="49" charset="-122"/>
            </a:endParaRPr>
          </a:p>
          <a:p>
            <a:pPr>
              <a:lnSpc>
                <a:spcPct val="90000"/>
              </a:lnSpc>
              <a:buSzPct val="100000"/>
              <a:buFont typeface="Wingdings" pitchFamily="2" charset="2"/>
              <a:buChar char="p"/>
              <a:defRPr/>
            </a:pPr>
            <a:r>
              <a:rPr lang="zh-CN" altLang="en-US" dirty="0" smtClean="0">
                <a:solidFill>
                  <a:srgbClr val="C00000"/>
                </a:solidFill>
                <a:ea typeface="黑体" pitchFamily="49" charset="-122"/>
              </a:rPr>
              <a:t>递归应用</a:t>
            </a:r>
            <a:endParaRPr lang="en-US" altLang="zh-CN" dirty="0" smtClean="0">
              <a:solidFill>
                <a:srgbClr val="C00000"/>
              </a:solidFill>
              <a:ea typeface="黑体" pitchFamily="49" charset="-122"/>
            </a:endParaRPr>
          </a:p>
          <a:p>
            <a:pPr lvl="1">
              <a:lnSpc>
                <a:spcPct val="90000"/>
              </a:lnSpc>
              <a:buSzPct val="100000"/>
              <a:buFont typeface="Wingdings" pitchFamily="2" charset="2"/>
              <a:buChar char="p"/>
              <a:defRPr/>
            </a:pPr>
            <a:r>
              <a:rPr lang="zh-CN" altLang="en-US" dirty="0" smtClean="0">
                <a:ea typeface="楷体_GB2312" pitchFamily="49" charset="-122"/>
              </a:rPr>
              <a:t>问题的定义是递归的</a:t>
            </a:r>
            <a:endParaRPr lang="en-US" altLang="zh-CN" dirty="0" smtClean="0">
              <a:ea typeface="楷体_GB2312" pitchFamily="49" charset="-122"/>
            </a:endParaRPr>
          </a:p>
          <a:p>
            <a:pPr lvl="2">
              <a:lnSpc>
                <a:spcPct val="90000"/>
              </a:lnSpc>
              <a:buSzPct val="100000"/>
              <a:buFont typeface="Wingdings" pitchFamily="2" charset="2"/>
              <a:buChar char="p"/>
              <a:defRPr/>
            </a:pPr>
            <a:r>
              <a:rPr lang="zh-CN" altLang="en-US" dirty="0" smtClean="0">
                <a:ea typeface="楷体_GB2312" pitchFamily="49" charset="-122"/>
              </a:rPr>
              <a:t>如求阶乘、</a:t>
            </a:r>
            <a:r>
              <a:rPr lang="en-US" altLang="zh-CN" dirty="0" smtClean="0">
                <a:ea typeface="楷体_GB2312" pitchFamily="49" charset="-122"/>
              </a:rPr>
              <a:t>Ackerman</a:t>
            </a:r>
            <a:r>
              <a:rPr lang="zh-CN" altLang="en-US" dirty="0" smtClean="0">
                <a:ea typeface="楷体_GB2312" pitchFamily="49" charset="-122"/>
              </a:rPr>
              <a:t>函数</a:t>
            </a:r>
            <a:endParaRPr lang="en-US" altLang="zh-CN" dirty="0" smtClean="0">
              <a:ea typeface="楷体_GB2312" pitchFamily="49" charset="-122"/>
            </a:endParaRPr>
          </a:p>
          <a:p>
            <a:pPr lvl="1">
              <a:lnSpc>
                <a:spcPct val="90000"/>
              </a:lnSpc>
              <a:buSzPct val="100000"/>
              <a:buFont typeface="Wingdings" pitchFamily="2" charset="2"/>
              <a:buChar char="p"/>
              <a:defRPr/>
            </a:pPr>
            <a:r>
              <a:rPr lang="zh-CN" altLang="en-US" dirty="0" smtClean="0">
                <a:ea typeface="楷体_GB2312" pitchFamily="49" charset="-122"/>
              </a:rPr>
              <a:t>问题的求解过程是递归的</a:t>
            </a:r>
            <a:endParaRPr lang="en-US" altLang="zh-CN" dirty="0" smtClean="0">
              <a:ea typeface="楷体_GB2312" pitchFamily="49" charset="-122"/>
            </a:endParaRPr>
          </a:p>
          <a:p>
            <a:pPr lvl="2">
              <a:lnSpc>
                <a:spcPct val="90000"/>
              </a:lnSpc>
              <a:buSzPct val="100000"/>
              <a:buFont typeface="Wingdings" pitchFamily="2" charset="2"/>
              <a:buChar char="p"/>
              <a:defRPr/>
            </a:pPr>
            <a:r>
              <a:rPr lang="zh-CN" altLang="en-US" dirty="0" smtClean="0">
                <a:ea typeface="楷体_GB2312" pitchFamily="49" charset="-122"/>
              </a:rPr>
              <a:t>如汉诺塔问题、八皇后问题</a:t>
            </a:r>
            <a:endParaRPr lang="en-US" altLang="zh-CN" dirty="0" smtClean="0">
              <a:ea typeface="楷体_GB2312" pitchFamily="49" charset="-122"/>
            </a:endParaRPr>
          </a:p>
          <a:p>
            <a:pPr lvl="1">
              <a:lnSpc>
                <a:spcPct val="90000"/>
              </a:lnSpc>
              <a:buSzPct val="100000"/>
              <a:buFont typeface="Wingdings" pitchFamily="2" charset="2"/>
              <a:buChar char="p"/>
              <a:defRPr/>
            </a:pPr>
            <a:r>
              <a:rPr lang="zh-CN" altLang="en-US" dirty="0" smtClean="0">
                <a:ea typeface="楷体_GB2312" pitchFamily="49" charset="-122"/>
              </a:rPr>
              <a:t>问题采用的数据结构是递归的</a:t>
            </a:r>
            <a:endParaRPr lang="en-US" altLang="zh-CN" dirty="0" smtClean="0">
              <a:ea typeface="楷体_GB2312" pitchFamily="49" charset="-122"/>
            </a:endParaRPr>
          </a:p>
          <a:p>
            <a:pPr lvl="2">
              <a:lnSpc>
                <a:spcPct val="90000"/>
              </a:lnSpc>
              <a:buSzPct val="100000"/>
              <a:buFont typeface="Wingdings" pitchFamily="2" charset="2"/>
              <a:buChar char="p"/>
              <a:defRPr/>
            </a:pPr>
            <a:r>
              <a:rPr lang="zh-CN" altLang="en-US" dirty="0" smtClean="0">
                <a:ea typeface="楷体_GB2312" pitchFamily="49" charset="-122"/>
              </a:rPr>
              <a:t>二叉树的遍历</a:t>
            </a:r>
            <a:endParaRPr lang="en-US" altLang="zh-CN" dirty="0" smtClean="0">
              <a:ea typeface="楷体_GB2312" pitchFamily="49" charset="-122"/>
            </a:endParaRPr>
          </a:p>
          <a:p>
            <a:pPr>
              <a:lnSpc>
                <a:spcPct val="90000"/>
              </a:lnSpc>
              <a:defRPr/>
            </a:pPr>
            <a:endParaRPr lang="en-US" altLang="zh-CN" dirty="0" smtClean="0">
              <a:ea typeface="楷体_GB2312" pitchFamily="49" charset="-122"/>
            </a:endParaRPr>
          </a:p>
        </p:txBody>
      </p:sp>
      <p:pic>
        <p:nvPicPr>
          <p:cNvPr id="5" name="Picture 8" descr="clickhere3">
            <a:hlinkClick r:id="" action="ppaction://hlinkshowjump?jump=nextslide" highlightClick="1"/>
          </p:cNvPr>
          <p:cNvPicPr>
            <a:picLocks noChangeAspect="1" noChangeArrowheads="1"/>
          </p:cNvPicPr>
          <p:nvPr/>
        </p:nvPicPr>
        <p:blipFill>
          <a:blip r:embed="rId2" cstate="print"/>
          <a:srcRect/>
          <a:stretch>
            <a:fillRect/>
          </a:stretch>
        </p:blipFill>
        <p:spPr>
          <a:xfrm>
            <a:off x="6858016" y="1643050"/>
            <a:ext cx="1433513" cy="911225"/>
          </a:xfrm>
          <a:prstGeom prst="rect">
            <a:avLst/>
          </a:prstGeom>
        </p:spPr>
      </p:pic>
      <p:sp>
        <p:nvSpPr>
          <p:cNvPr id="7" name="右箭头 6"/>
          <p:cNvSpPr/>
          <p:nvPr/>
        </p:nvSpPr>
        <p:spPr>
          <a:xfrm>
            <a:off x="500034" y="928670"/>
            <a:ext cx="800105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5">
                                            <p:txEl>
                                              <p:pRg st="6" end="6"/>
                                            </p:txEl>
                                          </p:spTgt>
                                        </p:tgtEl>
                                        <p:attrNameLst>
                                          <p:attrName>style.visibility</p:attrName>
                                        </p:attrNameLst>
                                      </p:cBhvr>
                                      <p:to>
                                        <p:strVal val="visible"/>
                                      </p:to>
                                    </p:set>
                                    <p:animEffect transition="in" filter="wipe(left)">
                                      <p:cBhvr>
                                        <p:cTn id="7" dur="500"/>
                                        <p:tgtEl>
                                          <p:spTgt spid="1331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5">
                                            <p:txEl>
                                              <p:pRg st="7" end="7"/>
                                            </p:txEl>
                                          </p:spTgt>
                                        </p:tgtEl>
                                        <p:attrNameLst>
                                          <p:attrName>style.visibility</p:attrName>
                                        </p:attrNameLst>
                                      </p:cBhvr>
                                      <p:to>
                                        <p:strVal val="visible"/>
                                      </p:to>
                                    </p:set>
                                    <p:animEffect transition="in" filter="wipe(left)">
                                      <p:cBhvr>
                                        <p:cTn id="12" dur="500"/>
                                        <p:tgtEl>
                                          <p:spTgt spid="1331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15">
                                            <p:txEl>
                                              <p:pRg st="8" end="8"/>
                                            </p:txEl>
                                          </p:spTgt>
                                        </p:tgtEl>
                                        <p:attrNameLst>
                                          <p:attrName>style.visibility</p:attrName>
                                        </p:attrNameLst>
                                      </p:cBhvr>
                                      <p:to>
                                        <p:strVal val="visible"/>
                                      </p:to>
                                    </p:set>
                                    <p:animEffect transition="in" filter="wipe(left)">
                                      <p:cBhvr>
                                        <p:cTn id="17" dur="500"/>
                                        <p:tgtEl>
                                          <p:spTgt spid="1331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15">
                                            <p:txEl>
                                              <p:pRg st="9" end="9"/>
                                            </p:txEl>
                                          </p:spTgt>
                                        </p:tgtEl>
                                        <p:attrNameLst>
                                          <p:attrName>style.visibility</p:attrName>
                                        </p:attrNameLst>
                                      </p:cBhvr>
                                      <p:to>
                                        <p:strVal val="visible"/>
                                      </p:to>
                                    </p:set>
                                    <p:animEffect transition="in" filter="wipe(left)">
                                      <p:cBhvr>
                                        <p:cTn id="22" dur="500"/>
                                        <p:tgtEl>
                                          <p:spTgt spid="13315">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315">
                                            <p:txEl>
                                              <p:pRg st="10" end="10"/>
                                            </p:txEl>
                                          </p:spTgt>
                                        </p:tgtEl>
                                        <p:attrNameLst>
                                          <p:attrName>style.visibility</p:attrName>
                                        </p:attrNameLst>
                                      </p:cBhvr>
                                      <p:to>
                                        <p:strVal val="visible"/>
                                      </p:to>
                                    </p:set>
                                    <p:animEffect transition="in" filter="wipe(left)">
                                      <p:cBhvr>
                                        <p:cTn id="27" dur="500"/>
                                        <p:tgtEl>
                                          <p:spTgt spid="13315">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315">
                                            <p:txEl>
                                              <p:pRg st="11" end="11"/>
                                            </p:txEl>
                                          </p:spTgt>
                                        </p:tgtEl>
                                        <p:attrNameLst>
                                          <p:attrName>style.visibility</p:attrName>
                                        </p:attrNameLst>
                                      </p:cBhvr>
                                      <p:to>
                                        <p:strVal val="visible"/>
                                      </p:to>
                                    </p:set>
                                    <p:animEffect transition="in" filter="wipe(left)">
                                      <p:cBhvr>
                                        <p:cTn id="32" dur="500"/>
                                        <p:tgtEl>
                                          <p:spTgt spid="13315">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315">
                                            <p:txEl>
                                              <p:pRg st="12" end="12"/>
                                            </p:txEl>
                                          </p:spTgt>
                                        </p:tgtEl>
                                        <p:attrNameLst>
                                          <p:attrName>style.visibility</p:attrName>
                                        </p:attrNameLst>
                                      </p:cBhvr>
                                      <p:to>
                                        <p:strVal val="visible"/>
                                      </p:to>
                                    </p:set>
                                    <p:animEffect transition="in" filter="wipe(left)">
                                      <p:cBhvr>
                                        <p:cTn id="37" dur="500"/>
                                        <p:tgtEl>
                                          <p:spTgt spid="13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CN" dirty="0" smtClean="0">
                <a:latin typeface="黑体" pitchFamily="2" charset="-122"/>
                <a:ea typeface="黑体" pitchFamily="2" charset="-122"/>
              </a:rPr>
              <a:t>2.1  </a:t>
            </a:r>
            <a:r>
              <a:rPr lang="zh-CN" altLang="en-US" dirty="0" smtClean="0">
                <a:effectLst>
                  <a:outerShdw blurRad="38100" dist="38100" dir="2700000" algn="tl">
                    <a:srgbClr val="C0C0C0"/>
                  </a:outerShdw>
                </a:effectLst>
                <a:latin typeface="黑体" pitchFamily="2" charset="-122"/>
                <a:ea typeface="黑体" pitchFamily="2" charset="-122"/>
              </a:rPr>
              <a:t>递归的概念</a:t>
            </a:r>
          </a:p>
        </p:txBody>
      </p:sp>
      <p:sp>
        <p:nvSpPr>
          <p:cNvPr id="8" name="内容占位符 7"/>
          <p:cNvSpPr>
            <a:spLocks noGrp="1"/>
          </p:cNvSpPr>
          <p:nvPr>
            <p:ph sz="quarter" idx="1"/>
          </p:nvPr>
        </p:nvSpPr>
        <p:spPr/>
        <p:txBody>
          <a:bodyPr/>
          <a:lstStyle/>
          <a:p>
            <a:r>
              <a:rPr lang="zh-CN" altLang="en-US" dirty="0" smtClean="0">
                <a:latin typeface="黑体" pitchFamily="49" charset="-122"/>
                <a:ea typeface="黑体" pitchFamily="49" charset="-122"/>
              </a:rPr>
              <a:t>例</a:t>
            </a:r>
            <a:r>
              <a:rPr lang="en-US" altLang="zh-CN" dirty="0" smtClean="0">
                <a:latin typeface="黑体" pitchFamily="49" charset="-122"/>
                <a:ea typeface="黑体" pitchFamily="49" charset="-122"/>
              </a:rPr>
              <a:t>1  </a:t>
            </a:r>
            <a:r>
              <a:rPr lang="zh-CN" altLang="en-US" dirty="0" smtClean="0">
                <a:latin typeface="黑体" pitchFamily="49" charset="-122"/>
                <a:ea typeface="黑体" pitchFamily="49" charset="-122"/>
              </a:rPr>
              <a:t>阶乘函数</a:t>
            </a:r>
          </a:p>
          <a:p>
            <a:r>
              <a:rPr lang="zh-CN" altLang="en-US" dirty="0" smtClean="0">
                <a:solidFill>
                  <a:srgbClr val="000000"/>
                </a:solidFill>
                <a:latin typeface="宋体" pitchFamily="2" charset="-122"/>
              </a:rPr>
              <a:t>    </a:t>
            </a:r>
            <a:r>
              <a:rPr lang="zh-CN" altLang="en-US" dirty="0" smtClean="0">
                <a:solidFill>
                  <a:srgbClr val="000000"/>
                </a:solidFill>
                <a:latin typeface="楷体_GB2312" pitchFamily="49" charset="-122"/>
                <a:ea typeface="楷体_GB2312" pitchFamily="49" charset="-122"/>
              </a:rPr>
              <a:t>阶乘函数可递归地定义为：</a:t>
            </a:r>
          </a:p>
          <a:p>
            <a:endParaRPr lang="zh-CN" altLang="en-US" dirty="0"/>
          </a:p>
        </p:txBody>
      </p:sp>
      <p:graphicFrame>
        <p:nvGraphicFramePr>
          <p:cNvPr id="81920" name="Object 2048"/>
          <p:cNvGraphicFramePr>
            <a:graphicFrameLocks noChangeAspect="1"/>
          </p:cNvGraphicFramePr>
          <p:nvPr>
            <p:extLst>
              <p:ext uri="{D42A27DB-BD31-4B8C-83A1-F6EECF244321}">
                <p14:modId xmlns:p14="http://schemas.microsoft.com/office/powerpoint/2010/main" val="1516570609"/>
              </p:ext>
            </p:extLst>
          </p:nvPr>
        </p:nvGraphicFramePr>
        <p:xfrm>
          <a:off x="1792288" y="3213100"/>
          <a:ext cx="4189412" cy="1204913"/>
        </p:xfrm>
        <a:graphic>
          <a:graphicData uri="http://schemas.openxmlformats.org/presentationml/2006/ole">
            <mc:AlternateContent xmlns:mc="http://schemas.openxmlformats.org/markup-compatibility/2006">
              <mc:Choice xmlns:v="urn:schemas-microsoft-com:vml" Requires="v">
                <p:oleObj spid="_x0000_s1116" name="公式" r:id="rId4" imgW="1587240" imgH="457200" progId="Equation.3">
                  <p:embed/>
                </p:oleObj>
              </mc:Choice>
              <mc:Fallback>
                <p:oleObj name="公式" r:id="rId4" imgW="1587240" imgH="457200" progId="Equation.3">
                  <p:embed/>
                  <p:pic>
                    <p:nvPicPr>
                      <p:cNvPr id="0" name="Object 2048"/>
                      <p:cNvPicPr>
                        <a:picLocks noChangeAspect="1" noChangeArrowheads="1"/>
                      </p:cNvPicPr>
                      <p:nvPr/>
                    </p:nvPicPr>
                    <p:blipFill>
                      <a:blip r:embed="rId5"/>
                      <a:srcRect/>
                      <a:stretch>
                        <a:fillRect/>
                      </a:stretch>
                    </p:blipFill>
                    <p:spPr bwMode="auto">
                      <a:xfrm>
                        <a:off x="1792288" y="3213100"/>
                        <a:ext cx="4189412" cy="1204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3" name="AutoShape 7"/>
          <p:cNvSpPr>
            <a:spLocks noChangeArrowheads="1"/>
          </p:cNvSpPr>
          <p:nvPr/>
        </p:nvSpPr>
        <p:spPr bwMode="auto">
          <a:xfrm>
            <a:off x="6516688" y="2492375"/>
            <a:ext cx="1865312" cy="865188"/>
          </a:xfrm>
          <a:prstGeom prst="wedgeRoundRectCallout">
            <a:avLst>
              <a:gd name="adj1" fmla="val -70083"/>
              <a:gd name="adj2" fmla="val 63759"/>
              <a:gd name="adj3" fmla="val 16667"/>
            </a:avLst>
          </a:prstGeom>
          <a:solidFill>
            <a:schemeClr val="accent2"/>
          </a:solidFill>
          <a:ln w="6350">
            <a:solidFill>
              <a:schemeClr val="hlink"/>
            </a:solidFill>
            <a:miter lim="800000"/>
            <a:headEnd/>
            <a:tailEnd/>
          </a:ln>
        </p:spPr>
        <p:txBody>
          <a:bodyPr anchor="ctr"/>
          <a:lstStyle/>
          <a:p>
            <a:pPr algn="ctr"/>
            <a:r>
              <a:rPr lang="zh-CN" altLang="en-US" sz="2800" b="1" dirty="0">
                <a:solidFill>
                  <a:schemeClr val="bg1"/>
                </a:solidFill>
              </a:rPr>
              <a:t>边界条件</a:t>
            </a:r>
          </a:p>
        </p:txBody>
      </p:sp>
      <p:sp>
        <p:nvSpPr>
          <p:cNvPr id="14346" name="AutoShape 10"/>
          <p:cNvSpPr>
            <a:spLocks noChangeArrowheads="1"/>
          </p:cNvSpPr>
          <p:nvPr/>
        </p:nvSpPr>
        <p:spPr bwMode="auto">
          <a:xfrm>
            <a:off x="6000760" y="4143380"/>
            <a:ext cx="1768475" cy="792163"/>
          </a:xfrm>
          <a:prstGeom prst="wedgeRoundRectCallout">
            <a:avLst>
              <a:gd name="adj1" fmla="val -48296"/>
              <a:gd name="adj2" fmla="val -77255"/>
              <a:gd name="adj3" fmla="val 16667"/>
            </a:avLst>
          </a:prstGeom>
          <a:solidFill>
            <a:schemeClr val="accent2"/>
          </a:solidFill>
          <a:ln w="6350">
            <a:solidFill>
              <a:schemeClr val="hlink"/>
            </a:solidFill>
            <a:miter lim="800000"/>
            <a:headEnd/>
            <a:tailEnd/>
          </a:ln>
        </p:spPr>
        <p:txBody>
          <a:bodyPr anchor="ctr"/>
          <a:lstStyle/>
          <a:p>
            <a:pPr algn="ctr"/>
            <a:r>
              <a:rPr lang="zh-CN" altLang="en-US" sz="2800" b="1">
                <a:solidFill>
                  <a:schemeClr val="bg1"/>
                </a:solidFill>
              </a:rPr>
              <a:t>递归方程</a:t>
            </a:r>
          </a:p>
        </p:txBody>
      </p:sp>
      <p:sp>
        <p:nvSpPr>
          <p:cNvPr id="9" name="矩形 8"/>
          <p:cNvSpPr/>
          <p:nvPr/>
        </p:nvSpPr>
        <p:spPr>
          <a:xfrm>
            <a:off x="1000100" y="5143512"/>
            <a:ext cx="7072362" cy="1384995"/>
          </a:xfrm>
          <a:prstGeom prst="rect">
            <a:avLst/>
          </a:prstGeom>
          <a:solidFill>
            <a:srgbClr val="CCFFFF"/>
          </a:solidFill>
          <a:ln w="28575">
            <a:solidFill>
              <a:schemeClr val="accent1"/>
            </a:solidFill>
          </a:ln>
        </p:spPr>
        <p:txBody>
          <a:bodyPr wrap="square">
            <a:spAutoFit/>
          </a:bodyPr>
          <a:lstStyle/>
          <a:p>
            <a:pPr>
              <a:buClr>
                <a:srgbClr val="C00000"/>
              </a:buClr>
              <a:buFont typeface="Wingdings" pitchFamily="2" charset="2"/>
              <a:buChar char="p"/>
            </a:pPr>
            <a:r>
              <a:rPr lang="zh-CN" altLang="en-US" sz="2800" b="1" dirty="0" smtClean="0"/>
              <a:t>边界条件</a:t>
            </a:r>
            <a:r>
              <a:rPr lang="en-US" altLang="zh-CN" sz="2800" b="1" dirty="0" smtClean="0"/>
              <a:t>——</a:t>
            </a:r>
            <a:r>
              <a:rPr lang="zh-CN" altLang="en-US" sz="2800" b="1" dirty="0" smtClean="0"/>
              <a:t>确定递归到何时终止</a:t>
            </a:r>
            <a:endParaRPr lang="en-US" altLang="zh-CN" sz="2800" b="1" dirty="0" smtClean="0"/>
          </a:p>
          <a:p>
            <a:pPr>
              <a:buClr>
                <a:srgbClr val="C00000"/>
              </a:buClr>
              <a:buFont typeface="Wingdings" pitchFamily="2" charset="2"/>
              <a:buChar char="p"/>
            </a:pPr>
            <a:endParaRPr lang="en-US" altLang="zh-CN" sz="2800" b="1" dirty="0" smtClean="0"/>
          </a:p>
          <a:p>
            <a:pPr>
              <a:buClr>
                <a:srgbClr val="C00000"/>
              </a:buClr>
              <a:buFont typeface="Wingdings" pitchFamily="2" charset="2"/>
              <a:buChar char="p"/>
            </a:pPr>
            <a:r>
              <a:rPr lang="zh-CN" altLang="en-US" sz="2800" b="1" dirty="0" smtClean="0"/>
              <a:t>递归方程</a:t>
            </a:r>
            <a:r>
              <a:rPr lang="en-US" altLang="zh-CN" sz="2800" b="1" dirty="0" smtClean="0"/>
              <a:t>——</a:t>
            </a:r>
            <a:r>
              <a:rPr lang="zh-CN" altLang="en-US" sz="2800" b="1" dirty="0" smtClean="0"/>
              <a:t>大问题如何分解为小问题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20"/>
                                        </p:tgtEl>
                                        <p:attrNameLst>
                                          <p:attrName>style.visibility</p:attrName>
                                        </p:attrNameLst>
                                      </p:cBhvr>
                                      <p:to>
                                        <p:strVal val="visible"/>
                                      </p:to>
                                    </p:set>
                                    <p:animEffect transition="in" filter="wipe(left)">
                                      <p:cBhvr>
                                        <p:cTn id="7" dur="500"/>
                                        <p:tgtEl>
                                          <p:spTgt spid="8192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p:cTn id="12" dur="500" fill="hold"/>
                                        <p:tgtEl>
                                          <p:spTgt spid="14343"/>
                                        </p:tgtEl>
                                        <p:attrNameLst>
                                          <p:attrName>ppt_w</p:attrName>
                                        </p:attrNameLst>
                                      </p:cBhvr>
                                      <p:tavLst>
                                        <p:tav tm="0">
                                          <p:val>
                                            <p:fltVal val="0"/>
                                          </p:val>
                                        </p:tav>
                                        <p:tav tm="100000">
                                          <p:val>
                                            <p:strVal val="#ppt_w"/>
                                          </p:val>
                                        </p:tav>
                                      </p:tavLst>
                                    </p:anim>
                                    <p:anim calcmode="lin" valueType="num">
                                      <p:cBhvr>
                                        <p:cTn id="13" dur="500" fill="hold"/>
                                        <p:tgtEl>
                                          <p:spTgt spid="14343"/>
                                        </p:tgtEl>
                                        <p:attrNameLst>
                                          <p:attrName>ppt_h</p:attrName>
                                        </p:attrNameLst>
                                      </p:cBhvr>
                                      <p:tavLst>
                                        <p:tav tm="0">
                                          <p:val>
                                            <p:fltVal val="0"/>
                                          </p:val>
                                        </p:tav>
                                        <p:tav tm="100000">
                                          <p:val>
                                            <p:strVal val="#ppt_h"/>
                                          </p:val>
                                        </p:tav>
                                      </p:tavLst>
                                    </p:anim>
                                    <p:animEffect transition="in" filter="fade">
                                      <p:cBhvr>
                                        <p:cTn id="14" dur="500"/>
                                        <p:tgtEl>
                                          <p:spTgt spid="1434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4346"/>
                                        </p:tgtEl>
                                        <p:attrNameLst>
                                          <p:attrName>style.visibility</p:attrName>
                                        </p:attrNameLst>
                                      </p:cBhvr>
                                      <p:to>
                                        <p:strVal val="visible"/>
                                      </p:to>
                                    </p:set>
                                    <p:anim calcmode="lin" valueType="num">
                                      <p:cBhvr>
                                        <p:cTn id="19" dur="500" fill="hold"/>
                                        <p:tgtEl>
                                          <p:spTgt spid="14346"/>
                                        </p:tgtEl>
                                        <p:attrNameLst>
                                          <p:attrName>ppt_w</p:attrName>
                                        </p:attrNameLst>
                                      </p:cBhvr>
                                      <p:tavLst>
                                        <p:tav tm="0">
                                          <p:val>
                                            <p:fltVal val="0"/>
                                          </p:val>
                                        </p:tav>
                                        <p:tav tm="100000">
                                          <p:val>
                                            <p:strVal val="#ppt_w"/>
                                          </p:val>
                                        </p:tav>
                                      </p:tavLst>
                                    </p:anim>
                                    <p:anim calcmode="lin" valueType="num">
                                      <p:cBhvr>
                                        <p:cTn id="20" dur="500" fill="hold"/>
                                        <p:tgtEl>
                                          <p:spTgt spid="14346"/>
                                        </p:tgtEl>
                                        <p:attrNameLst>
                                          <p:attrName>ppt_h</p:attrName>
                                        </p:attrNameLst>
                                      </p:cBhvr>
                                      <p:tavLst>
                                        <p:tav tm="0">
                                          <p:val>
                                            <p:fltVal val="0"/>
                                          </p:val>
                                        </p:tav>
                                        <p:tav tm="100000">
                                          <p:val>
                                            <p:strVal val="#ppt_h"/>
                                          </p:val>
                                        </p:tav>
                                      </p:tavLst>
                                    </p:anim>
                                    <p:animEffect transition="in" filter="fade">
                                      <p:cBhvr>
                                        <p:cTn id="21" dur="500"/>
                                        <p:tgtEl>
                                          <p:spTgt spid="1434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bg/>
                                          </p:spTgt>
                                        </p:tgtEl>
                                        <p:attrNameLst>
                                          <p:attrName>style.visibility</p:attrName>
                                        </p:attrNameLst>
                                      </p:cBhvr>
                                      <p:to>
                                        <p:strVal val="visible"/>
                                      </p:to>
                                    </p:set>
                                    <p:animEffect transition="in" filter="wipe(left)">
                                      <p:cBhvr>
                                        <p:cTn id="26" dur="500"/>
                                        <p:tgtEl>
                                          <p:spTgt spid="9">
                                            <p:bg/>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wipe(left)">
                                      <p:cBhvr>
                                        <p:cTn id="3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animBg="1" autoUpdateAnimBg="0"/>
      <p:bldP spid="14346" grpId="0" animBg="1" autoUpdateAnimBg="0"/>
      <p:bldP spid="9" grpId="0" uiExpand="1" build="p" bldLvl="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62000" y="533400"/>
            <a:ext cx="5257800" cy="533400"/>
          </a:xfrm>
        </p:spPr>
        <p:txBody>
          <a:bodyPr/>
          <a:lstStyle/>
          <a:p>
            <a:r>
              <a:rPr lang="en-US" altLang="zh-CN" sz="3200" dirty="0" smtClean="0">
                <a:latin typeface="黑体" pitchFamily="2" charset="-122"/>
                <a:ea typeface="黑体" pitchFamily="2" charset="-122"/>
              </a:rPr>
              <a:t>2.1  </a:t>
            </a:r>
            <a:r>
              <a:rPr lang="zh-CN" altLang="en-US" sz="3200" dirty="0" smtClean="0">
                <a:effectLst>
                  <a:outerShdw blurRad="38100" dist="38100" dir="2700000" algn="tl">
                    <a:srgbClr val="C0C0C0"/>
                  </a:outerShdw>
                </a:effectLst>
                <a:latin typeface="黑体" pitchFamily="2" charset="-122"/>
                <a:ea typeface="黑体" pitchFamily="2" charset="-122"/>
              </a:rPr>
              <a:t>递归的概念</a:t>
            </a:r>
            <a:endParaRPr lang="zh-CN" altLang="en-US" sz="3200" b="1" dirty="0" smtClean="0">
              <a:solidFill>
                <a:srgbClr val="A50021"/>
              </a:solidFill>
              <a:latin typeface="隶书" pitchFamily="49" charset="-122"/>
              <a:ea typeface="隶书" pitchFamily="49" charset="-122"/>
            </a:endParaRPr>
          </a:p>
        </p:txBody>
      </p:sp>
      <p:sp>
        <p:nvSpPr>
          <p:cNvPr id="1028" name="Text Box 3"/>
          <p:cNvSpPr txBox="1">
            <a:spLocks noChangeArrowheads="1"/>
          </p:cNvSpPr>
          <p:nvPr/>
        </p:nvSpPr>
        <p:spPr bwMode="auto">
          <a:xfrm>
            <a:off x="838200" y="3200400"/>
            <a:ext cx="6397625" cy="2763838"/>
          </a:xfrm>
          <a:prstGeom prst="rect">
            <a:avLst/>
          </a:prstGeom>
          <a:noFill/>
          <a:ln w="9525">
            <a:noFill/>
            <a:miter lim="800000"/>
            <a:headEnd/>
            <a:tailEnd/>
          </a:ln>
        </p:spPr>
        <p:txBody>
          <a:bodyPr>
            <a:spAutoFit/>
          </a:bodyPr>
          <a:lstStyle/>
          <a:p>
            <a:r>
              <a:rPr lang="zh-CN" altLang="en-US" sz="2800" b="1" dirty="0">
                <a:solidFill>
                  <a:srgbClr val="421708"/>
                </a:solidFill>
                <a:latin typeface="Times New Roman" pitchFamily="18" charset="0"/>
                <a:ea typeface="楷体_GB2312" pitchFamily="49" charset="-122"/>
              </a:rPr>
              <a:t>求解阶乘函数的递归算法</a:t>
            </a:r>
          </a:p>
          <a:p>
            <a:endParaRPr lang="zh-CN" altLang="en-US" sz="2800" b="1" dirty="0">
              <a:solidFill>
                <a:srgbClr val="421708"/>
              </a:solidFill>
              <a:latin typeface="Times New Roman" pitchFamily="18" charset="0"/>
              <a:ea typeface="楷体_GB2312" pitchFamily="49" charset="-122"/>
            </a:endParaRPr>
          </a:p>
          <a:p>
            <a:pPr>
              <a:lnSpc>
                <a:spcPct val="105000"/>
              </a:lnSpc>
            </a:pPr>
            <a:r>
              <a:rPr lang="en-US" altLang="zh-CN" sz="2800" b="1" dirty="0">
                <a:solidFill>
                  <a:srgbClr val="421708"/>
                </a:solidFill>
                <a:ea typeface="隶书" pitchFamily="49" charset="-122"/>
              </a:rPr>
              <a:t>long </a:t>
            </a:r>
            <a:r>
              <a:rPr lang="en-US" altLang="zh-CN" sz="2800" b="1" dirty="0" err="1">
                <a:solidFill>
                  <a:srgbClr val="421708"/>
                </a:solidFill>
                <a:ea typeface="隶书" pitchFamily="49" charset="-122"/>
              </a:rPr>
              <a:t>Fac</a:t>
            </a:r>
            <a:r>
              <a:rPr lang="en-US" altLang="zh-CN" sz="2800" b="1" dirty="0">
                <a:solidFill>
                  <a:srgbClr val="421708"/>
                </a:solidFill>
                <a:ea typeface="隶书" pitchFamily="49" charset="-122"/>
              </a:rPr>
              <a:t> ( long n ) {</a:t>
            </a:r>
          </a:p>
          <a:p>
            <a:pPr>
              <a:lnSpc>
                <a:spcPct val="105000"/>
              </a:lnSpc>
            </a:pPr>
            <a:r>
              <a:rPr lang="en-US" altLang="zh-CN" sz="2800" b="1" dirty="0">
                <a:solidFill>
                  <a:srgbClr val="421708"/>
                </a:solidFill>
                <a:ea typeface="隶书" pitchFamily="49" charset="-122"/>
              </a:rPr>
              <a:t>    if ( n </a:t>
            </a:r>
            <a:r>
              <a:rPr lang="en-US" altLang="zh-CN" sz="2800" b="1" dirty="0" smtClean="0">
                <a:solidFill>
                  <a:srgbClr val="421708"/>
                </a:solidFill>
                <a:ea typeface="隶书" pitchFamily="49" charset="-122"/>
              </a:rPr>
              <a:t>&lt;= </a:t>
            </a:r>
            <a:r>
              <a:rPr lang="en-US" altLang="zh-CN" sz="2800" b="1" dirty="0">
                <a:solidFill>
                  <a:srgbClr val="421708"/>
                </a:solidFill>
                <a:ea typeface="隶书" pitchFamily="49" charset="-122"/>
              </a:rPr>
              <a:t>1) return 1;</a:t>
            </a:r>
          </a:p>
          <a:p>
            <a:pPr>
              <a:lnSpc>
                <a:spcPct val="105000"/>
              </a:lnSpc>
            </a:pPr>
            <a:r>
              <a:rPr lang="en-US" altLang="zh-CN" sz="2800" b="1" dirty="0">
                <a:solidFill>
                  <a:srgbClr val="421708"/>
                </a:solidFill>
                <a:ea typeface="隶书" pitchFamily="49" charset="-122"/>
              </a:rPr>
              <a:t>    else return n * </a:t>
            </a:r>
            <a:r>
              <a:rPr lang="en-US" altLang="zh-CN" sz="2800" b="1" dirty="0" err="1">
                <a:solidFill>
                  <a:srgbClr val="421708"/>
                </a:solidFill>
                <a:ea typeface="隶书" pitchFamily="49" charset="-122"/>
              </a:rPr>
              <a:t>Fac</a:t>
            </a:r>
            <a:r>
              <a:rPr lang="en-US" altLang="zh-CN" sz="2800" b="1" dirty="0">
                <a:solidFill>
                  <a:srgbClr val="421708"/>
                </a:solidFill>
                <a:ea typeface="隶书" pitchFamily="49" charset="-122"/>
              </a:rPr>
              <a:t> (n-1);</a:t>
            </a:r>
          </a:p>
          <a:p>
            <a:pPr>
              <a:lnSpc>
                <a:spcPct val="105000"/>
              </a:lnSpc>
            </a:pPr>
            <a:r>
              <a:rPr lang="en-US" altLang="zh-CN" sz="2800" b="1" dirty="0">
                <a:solidFill>
                  <a:srgbClr val="421708"/>
                </a:solidFill>
                <a:ea typeface="隶书" pitchFamily="49" charset="-122"/>
              </a:rPr>
              <a:t>}</a:t>
            </a:r>
          </a:p>
        </p:txBody>
      </p:sp>
      <p:sp>
        <p:nvSpPr>
          <p:cNvPr id="1029" name="Text Box 4"/>
          <p:cNvSpPr txBox="1">
            <a:spLocks noChangeArrowheads="1"/>
          </p:cNvSpPr>
          <p:nvPr/>
        </p:nvSpPr>
        <p:spPr bwMode="auto">
          <a:xfrm>
            <a:off x="838200" y="1323975"/>
            <a:ext cx="2257349" cy="523220"/>
          </a:xfrm>
          <a:prstGeom prst="rect">
            <a:avLst/>
          </a:prstGeom>
          <a:noFill/>
          <a:ln w="9525">
            <a:noFill/>
            <a:miter lim="800000"/>
            <a:headEnd/>
            <a:tailEnd/>
          </a:ln>
        </p:spPr>
        <p:txBody>
          <a:bodyPr wrap="none">
            <a:spAutoFit/>
          </a:bodyPr>
          <a:lstStyle/>
          <a:p>
            <a:r>
              <a:rPr lang="zh-CN" altLang="en-US" sz="2800" b="1" dirty="0" smtClean="0">
                <a:latin typeface="Times New Roman" pitchFamily="18" charset="0"/>
                <a:ea typeface="隶书" pitchFamily="49" charset="-122"/>
              </a:rPr>
              <a:t>例</a:t>
            </a:r>
            <a:r>
              <a:rPr lang="en-US" altLang="zh-CN" sz="2800" b="1" dirty="0" smtClean="0">
                <a:latin typeface="Times New Roman" pitchFamily="18" charset="0"/>
                <a:ea typeface="隶书" pitchFamily="49" charset="-122"/>
              </a:rPr>
              <a:t>1 </a:t>
            </a:r>
            <a:r>
              <a:rPr lang="zh-CN" altLang="en-US" sz="2800" b="1" dirty="0" smtClean="0">
                <a:latin typeface="Times New Roman" pitchFamily="18" charset="0"/>
                <a:ea typeface="隶书" pitchFamily="49" charset="-122"/>
              </a:rPr>
              <a:t>阶乘函数</a:t>
            </a:r>
            <a:endParaRPr lang="zh-CN" altLang="en-US" sz="2800" b="1" dirty="0">
              <a:latin typeface="Times New Roman" pitchFamily="18" charset="0"/>
              <a:ea typeface="隶书" pitchFamily="49" charset="-122"/>
            </a:endParaRPr>
          </a:p>
        </p:txBody>
      </p:sp>
      <p:graphicFrame>
        <p:nvGraphicFramePr>
          <p:cNvPr id="1026" name="Object 5"/>
          <p:cNvGraphicFramePr>
            <a:graphicFrameLocks noChangeAspect="1"/>
          </p:cNvGraphicFramePr>
          <p:nvPr/>
        </p:nvGraphicFramePr>
        <p:xfrm>
          <a:off x="1343025" y="1828800"/>
          <a:ext cx="5743575" cy="1095375"/>
        </p:xfrm>
        <a:graphic>
          <a:graphicData uri="http://schemas.openxmlformats.org/presentationml/2006/ole">
            <mc:AlternateContent xmlns:mc="http://schemas.openxmlformats.org/markup-compatibility/2006">
              <mc:Choice xmlns:v="urn:schemas-microsoft-com:vml" Requires="v">
                <p:oleObj spid="_x0000_s66653" name="公式" r:id="rId3" imgW="1765080" imgH="482400" progId="">
                  <p:embed/>
                </p:oleObj>
              </mc:Choice>
              <mc:Fallback>
                <p:oleObj name="公式" r:id="rId3" imgW="1765080" imgH="4824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1828800"/>
                        <a:ext cx="5743575"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7"/>
          <p:cNvGrpSpPr>
            <a:grpSpLocks/>
          </p:cNvGrpSpPr>
          <p:nvPr/>
        </p:nvGrpSpPr>
        <p:grpSpPr bwMode="auto">
          <a:xfrm>
            <a:off x="6477000" y="3200400"/>
            <a:ext cx="2133600" cy="2895600"/>
            <a:chOff x="3840" y="2112"/>
            <a:chExt cx="1344" cy="1824"/>
          </a:xfrm>
        </p:grpSpPr>
        <p:sp>
          <p:nvSpPr>
            <p:cNvPr id="1063" name="Rectangle 6"/>
            <p:cNvSpPr>
              <a:spLocks noChangeArrowheads="1"/>
            </p:cNvSpPr>
            <p:nvPr/>
          </p:nvSpPr>
          <p:spPr bwMode="auto">
            <a:xfrm>
              <a:off x="3840" y="2112"/>
              <a:ext cx="1248" cy="1824"/>
            </a:xfrm>
            <a:prstGeom prst="rect">
              <a:avLst/>
            </a:prstGeom>
            <a:solidFill>
              <a:srgbClr val="CCFFCC">
                <a:alpha val="50195"/>
              </a:srgbClr>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endParaRPr lang="zh-CN" altLang="en-US"/>
            </a:p>
          </p:txBody>
        </p:sp>
        <p:grpSp>
          <p:nvGrpSpPr>
            <p:cNvPr id="3" name="Group 9"/>
            <p:cNvGrpSpPr>
              <a:grpSpLocks/>
            </p:cNvGrpSpPr>
            <p:nvPr/>
          </p:nvGrpSpPr>
          <p:grpSpPr bwMode="auto">
            <a:xfrm>
              <a:off x="3936" y="3312"/>
              <a:ext cx="1248" cy="192"/>
              <a:chOff x="4176" y="3504"/>
              <a:chExt cx="1008" cy="96"/>
            </a:xfrm>
          </p:grpSpPr>
          <p:sp>
            <p:nvSpPr>
              <p:cNvPr id="1074" name="Line 7"/>
              <p:cNvSpPr>
                <a:spLocks noChangeShapeType="1"/>
              </p:cNvSpPr>
              <p:nvPr/>
            </p:nvSpPr>
            <p:spPr bwMode="auto">
              <a:xfrm>
                <a:off x="4176" y="3600"/>
                <a:ext cx="912" cy="0"/>
              </a:xfrm>
              <a:prstGeom prst="line">
                <a:avLst/>
              </a:prstGeom>
              <a:noFill/>
              <a:ln w="38100">
                <a:solidFill>
                  <a:schemeClr val="tx1"/>
                </a:solidFill>
                <a:miter lim="800000"/>
                <a:headEnd/>
                <a:tailEnd/>
              </a:ln>
            </p:spPr>
            <p:txBody>
              <a:bodyPr wrap="none"/>
              <a:lstStyle/>
              <a:p>
                <a:endParaRPr lang="zh-CN" altLang="en-US"/>
              </a:p>
            </p:txBody>
          </p:sp>
          <p:sp>
            <p:nvSpPr>
              <p:cNvPr id="1075" name="Line 8"/>
              <p:cNvSpPr>
                <a:spLocks noChangeShapeType="1"/>
              </p:cNvSpPr>
              <p:nvPr/>
            </p:nvSpPr>
            <p:spPr bwMode="auto">
              <a:xfrm flipV="1">
                <a:off x="5088" y="3504"/>
                <a:ext cx="96" cy="96"/>
              </a:xfrm>
              <a:prstGeom prst="line">
                <a:avLst/>
              </a:prstGeom>
              <a:noFill/>
              <a:ln w="38100">
                <a:solidFill>
                  <a:schemeClr val="tx1"/>
                </a:solidFill>
                <a:miter lim="800000"/>
                <a:headEnd/>
                <a:tailEnd/>
              </a:ln>
            </p:spPr>
            <p:txBody>
              <a:bodyPr wrap="none"/>
              <a:lstStyle/>
              <a:p>
                <a:endParaRPr lang="zh-CN" altLang="en-US"/>
              </a:p>
            </p:txBody>
          </p:sp>
        </p:grpSp>
        <p:grpSp>
          <p:nvGrpSpPr>
            <p:cNvPr id="4" name="Group 13"/>
            <p:cNvGrpSpPr>
              <a:grpSpLocks/>
            </p:cNvGrpSpPr>
            <p:nvPr/>
          </p:nvGrpSpPr>
          <p:grpSpPr bwMode="auto">
            <a:xfrm>
              <a:off x="3936" y="3024"/>
              <a:ext cx="1248" cy="144"/>
              <a:chOff x="4176" y="3504"/>
              <a:chExt cx="1008" cy="96"/>
            </a:xfrm>
          </p:grpSpPr>
          <p:sp>
            <p:nvSpPr>
              <p:cNvPr id="1072" name="Line 14"/>
              <p:cNvSpPr>
                <a:spLocks noChangeShapeType="1"/>
              </p:cNvSpPr>
              <p:nvPr/>
            </p:nvSpPr>
            <p:spPr bwMode="auto">
              <a:xfrm>
                <a:off x="4176" y="3600"/>
                <a:ext cx="912" cy="0"/>
              </a:xfrm>
              <a:prstGeom prst="line">
                <a:avLst/>
              </a:prstGeom>
              <a:noFill/>
              <a:ln w="38100">
                <a:solidFill>
                  <a:schemeClr val="tx1"/>
                </a:solidFill>
                <a:miter lim="800000"/>
                <a:headEnd/>
                <a:tailEnd/>
              </a:ln>
            </p:spPr>
            <p:txBody>
              <a:bodyPr wrap="none"/>
              <a:lstStyle/>
              <a:p>
                <a:endParaRPr lang="zh-CN" altLang="en-US"/>
              </a:p>
            </p:txBody>
          </p:sp>
          <p:sp>
            <p:nvSpPr>
              <p:cNvPr id="1073" name="Line 15"/>
              <p:cNvSpPr>
                <a:spLocks noChangeShapeType="1"/>
              </p:cNvSpPr>
              <p:nvPr/>
            </p:nvSpPr>
            <p:spPr bwMode="auto">
              <a:xfrm flipV="1">
                <a:off x="5088" y="3504"/>
                <a:ext cx="96" cy="96"/>
              </a:xfrm>
              <a:prstGeom prst="line">
                <a:avLst/>
              </a:prstGeom>
              <a:noFill/>
              <a:ln w="38100">
                <a:solidFill>
                  <a:schemeClr val="tx1"/>
                </a:solidFill>
                <a:miter lim="800000"/>
                <a:headEnd/>
                <a:tailEnd/>
              </a:ln>
            </p:spPr>
            <p:txBody>
              <a:bodyPr wrap="none"/>
              <a:lstStyle/>
              <a:p>
                <a:endParaRPr lang="zh-CN" altLang="en-US"/>
              </a:p>
            </p:txBody>
          </p:sp>
        </p:grpSp>
        <p:grpSp>
          <p:nvGrpSpPr>
            <p:cNvPr id="5" name="Group 16"/>
            <p:cNvGrpSpPr>
              <a:grpSpLocks/>
            </p:cNvGrpSpPr>
            <p:nvPr/>
          </p:nvGrpSpPr>
          <p:grpSpPr bwMode="auto">
            <a:xfrm>
              <a:off x="3936" y="2640"/>
              <a:ext cx="1248" cy="144"/>
              <a:chOff x="4176" y="3504"/>
              <a:chExt cx="1008" cy="96"/>
            </a:xfrm>
          </p:grpSpPr>
          <p:sp>
            <p:nvSpPr>
              <p:cNvPr id="1070" name="Line 17"/>
              <p:cNvSpPr>
                <a:spLocks noChangeShapeType="1"/>
              </p:cNvSpPr>
              <p:nvPr/>
            </p:nvSpPr>
            <p:spPr bwMode="auto">
              <a:xfrm>
                <a:off x="4176" y="3600"/>
                <a:ext cx="912" cy="0"/>
              </a:xfrm>
              <a:prstGeom prst="line">
                <a:avLst/>
              </a:prstGeom>
              <a:noFill/>
              <a:ln w="38100">
                <a:solidFill>
                  <a:schemeClr val="tx1"/>
                </a:solidFill>
                <a:miter lim="800000"/>
                <a:headEnd/>
                <a:tailEnd/>
              </a:ln>
            </p:spPr>
            <p:txBody>
              <a:bodyPr wrap="none"/>
              <a:lstStyle/>
              <a:p>
                <a:endParaRPr lang="zh-CN" altLang="en-US"/>
              </a:p>
            </p:txBody>
          </p:sp>
          <p:sp>
            <p:nvSpPr>
              <p:cNvPr id="1071" name="Line 18"/>
              <p:cNvSpPr>
                <a:spLocks noChangeShapeType="1"/>
              </p:cNvSpPr>
              <p:nvPr/>
            </p:nvSpPr>
            <p:spPr bwMode="auto">
              <a:xfrm flipV="1">
                <a:off x="5088" y="3504"/>
                <a:ext cx="96" cy="96"/>
              </a:xfrm>
              <a:prstGeom prst="line">
                <a:avLst/>
              </a:prstGeom>
              <a:noFill/>
              <a:ln w="38100">
                <a:solidFill>
                  <a:schemeClr val="tx1"/>
                </a:solidFill>
                <a:miter lim="800000"/>
                <a:headEnd/>
                <a:tailEnd/>
              </a:ln>
            </p:spPr>
            <p:txBody>
              <a:bodyPr wrap="none"/>
              <a:lstStyle/>
              <a:p>
                <a:endParaRPr lang="zh-CN" altLang="en-US"/>
              </a:p>
            </p:txBody>
          </p:sp>
        </p:grpSp>
        <p:grpSp>
          <p:nvGrpSpPr>
            <p:cNvPr id="6" name="Group 19"/>
            <p:cNvGrpSpPr>
              <a:grpSpLocks/>
            </p:cNvGrpSpPr>
            <p:nvPr/>
          </p:nvGrpSpPr>
          <p:grpSpPr bwMode="auto">
            <a:xfrm>
              <a:off x="3936" y="2352"/>
              <a:ext cx="1248" cy="96"/>
              <a:chOff x="4176" y="3504"/>
              <a:chExt cx="1008" cy="96"/>
            </a:xfrm>
          </p:grpSpPr>
          <p:sp>
            <p:nvSpPr>
              <p:cNvPr id="1068" name="Line 20"/>
              <p:cNvSpPr>
                <a:spLocks noChangeShapeType="1"/>
              </p:cNvSpPr>
              <p:nvPr/>
            </p:nvSpPr>
            <p:spPr bwMode="auto">
              <a:xfrm>
                <a:off x="4176" y="3600"/>
                <a:ext cx="912" cy="0"/>
              </a:xfrm>
              <a:prstGeom prst="line">
                <a:avLst/>
              </a:prstGeom>
              <a:noFill/>
              <a:ln w="38100">
                <a:solidFill>
                  <a:schemeClr val="tx1"/>
                </a:solidFill>
                <a:miter lim="800000"/>
                <a:headEnd/>
                <a:tailEnd/>
              </a:ln>
            </p:spPr>
            <p:txBody>
              <a:bodyPr wrap="none"/>
              <a:lstStyle/>
              <a:p>
                <a:endParaRPr lang="zh-CN" altLang="en-US"/>
              </a:p>
            </p:txBody>
          </p:sp>
          <p:sp>
            <p:nvSpPr>
              <p:cNvPr id="1069" name="Line 21"/>
              <p:cNvSpPr>
                <a:spLocks noChangeShapeType="1"/>
              </p:cNvSpPr>
              <p:nvPr/>
            </p:nvSpPr>
            <p:spPr bwMode="auto">
              <a:xfrm flipV="1">
                <a:off x="5088" y="3504"/>
                <a:ext cx="96" cy="96"/>
              </a:xfrm>
              <a:prstGeom prst="line">
                <a:avLst/>
              </a:prstGeom>
              <a:noFill/>
              <a:ln w="38100">
                <a:solidFill>
                  <a:schemeClr val="tx1"/>
                </a:solidFill>
                <a:miter lim="800000"/>
                <a:headEnd/>
                <a:tailEnd/>
              </a:ln>
            </p:spPr>
            <p:txBody>
              <a:bodyPr wrap="none"/>
              <a:lstStyle/>
              <a:p>
                <a:endParaRPr lang="zh-CN" altLang="en-US"/>
              </a:p>
            </p:txBody>
          </p:sp>
        </p:grpSp>
      </p:grpSp>
      <p:sp>
        <p:nvSpPr>
          <p:cNvPr id="81945" name="Rectangle 25"/>
          <p:cNvSpPr>
            <a:spLocks noChangeArrowheads="1"/>
          </p:cNvSpPr>
          <p:nvPr/>
        </p:nvSpPr>
        <p:spPr bwMode="auto">
          <a:xfrm>
            <a:off x="914400" y="5965825"/>
            <a:ext cx="2578100" cy="627063"/>
          </a:xfrm>
          <a:prstGeom prst="rect">
            <a:avLst/>
          </a:prstGeom>
          <a:solidFill>
            <a:srgbClr val="E7FFE7"/>
          </a:solidFill>
          <a:ln w="107950">
            <a:pattFill prst="lgConfetti">
              <a:fgClr>
                <a:srgbClr val="FFFF00"/>
              </a:fgClr>
              <a:bgClr>
                <a:srgbClr val="FFFFFF"/>
              </a:bgClr>
            </a:pattFill>
            <a:miter lim="800000"/>
            <a:headEnd/>
            <a:tailEnd/>
          </a:ln>
        </p:spPr>
        <p:txBody>
          <a:bodyPr>
            <a:spAutoFit/>
          </a:bodyPr>
          <a:lstStyle/>
          <a:p>
            <a:r>
              <a:rPr lang="zh-CN" altLang="en-US" sz="2800" b="1" dirty="0">
                <a:solidFill>
                  <a:srgbClr val="FF3300"/>
                </a:solidFill>
                <a:latin typeface="Times New Roman" pitchFamily="18" charset="0"/>
                <a:ea typeface="楷体_GB2312" pitchFamily="49" charset="-122"/>
              </a:rPr>
              <a:t>例：求</a:t>
            </a:r>
            <a:r>
              <a:rPr lang="en-US" altLang="zh-CN" sz="2800" b="1" dirty="0">
                <a:solidFill>
                  <a:srgbClr val="FF3300"/>
                </a:solidFill>
                <a:latin typeface="Times New Roman" pitchFamily="18" charset="0"/>
                <a:ea typeface="楷体_GB2312" pitchFamily="49" charset="-122"/>
              </a:rPr>
              <a:t>5</a:t>
            </a:r>
            <a:r>
              <a:rPr lang="zh-CN" altLang="en-US" sz="2800" b="1" dirty="0">
                <a:solidFill>
                  <a:srgbClr val="FF3300"/>
                </a:solidFill>
                <a:latin typeface="Times New Roman" pitchFamily="18" charset="0"/>
                <a:ea typeface="楷体_GB2312" pitchFamily="49" charset="-122"/>
              </a:rPr>
              <a:t>！</a:t>
            </a:r>
          </a:p>
        </p:txBody>
      </p:sp>
      <p:sp>
        <p:nvSpPr>
          <p:cNvPr id="81946" name="Rectangle 26"/>
          <p:cNvSpPr>
            <a:spLocks noChangeArrowheads="1"/>
          </p:cNvSpPr>
          <p:nvPr/>
        </p:nvSpPr>
        <p:spPr bwMode="auto">
          <a:xfrm>
            <a:off x="6619875" y="5410200"/>
            <a:ext cx="1685925" cy="519113"/>
          </a:xfrm>
          <a:prstGeom prst="rect">
            <a:avLst/>
          </a:prstGeom>
          <a:noFill/>
          <a:ln w="9525">
            <a:noFill/>
            <a:miter lim="800000"/>
            <a:headEnd/>
            <a:tailEnd/>
          </a:ln>
        </p:spPr>
        <p:txBody>
          <a:bodyPr wrap="none">
            <a:spAutoFit/>
          </a:bodyPr>
          <a:lstStyle/>
          <a:p>
            <a:r>
              <a:rPr lang="en-US" altLang="zh-CN" sz="2800" b="1">
                <a:solidFill>
                  <a:srgbClr val="FF3300"/>
                </a:solidFill>
                <a:latin typeface="Times New Roman" pitchFamily="18" charset="0"/>
                <a:ea typeface="楷体_GB2312" pitchFamily="49" charset="-122"/>
              </a:rPr>
              <a:t>5* Fac (4)</a:t>
            </a:r>
          </a:p>
        </p:txBody>
      </p:sp>
      <p:sp>
        <p:nvSpPr>
          <p:cNvPr id="81948" name="Rectangle 28"/>
          <p:cNvSpPr>
            <a:spLocks noChangeArrowheads="1"/>
          </p:cNvSpPr>
          <p:nvPr/>
        </p:nvSpPr>
        <p:spPr bwMode="auto">
          <a:xfrm>
            <a:off x="6619875" y="4876800"/>
            <a:ext cx="1685925" cy="519113"/>
          </a:xfrm>
          <a:prstGeom prst="rect">
            <a:avLst/>
          </a:prstGeom>
          <a:noFill/>
          <a:ln w="9525">
            <a:noFill/>
            <a:miter lim="800000"/>
            <a:headEnd/>
            <a:tailEnd/>
          </a:ln>
        </p:spPr>
        <p:txBody>
          <a:bodyPr wrap="none">
            <a:spAutoFit/>
          </a:bodyPr>
          <a:lstStyle/>
          <a:p>
            <a:r>
              <a:rPr lang="en-US" altLang="zh-CN" sz="2800" b="1">
                <a:solidFill>
                  <a:srgbClr val="FF3300"/>
                </a:solidFill>
                <a:latin typeface="Times New Roman" pitchFamily="18" charset="0"/>
                <a:ea typeface="楷体_GB2312" pitchFamily="49" charset="-122"/>
              </a:rPr>
              <a:t>4* Fac (3)</a:t>
            </a:r>
          </a:p>
        </p:txBody>
      </p:sp>
      <p:sp>
        <p:nvSpPr>
          <p:cNvPr id="81949" name="Rectangle 29"/>
          <p:cNvSpPr>
            <a:spLocks noChangeArrowheads="1"/>
          </p:cNvSpPr>
          <p:nvPr/>
        </p:nvSpPr>
        <p:spPr bwMode="auto">
          <a:xfrm>
            <a:off x="6619875" y="4267200"/>
            <a:ext cx="1685925" cy="519113"/>
          </a:xfrm>
          <a:prstGeom prst="rect">
            <a:avLst/>
          </a:prstGeom>
          <a:noFill/>
          <a:ln w="9525">
            <a:noFill/>
            <a:miter lim="800000"/>
            <a:headEnd/>
            <a:tailEnd/>
          </a:ln>
        </p:spPr>
        <p:txBody>
          <a:bodyPr wrap="none">
            <a:spAutoFit/>
          </a:bodyPr>
          <a:lstStyle/>
          <a:p>
            <a:r>
              <a:rPr lang="en-US" altLang="zh-CN" sz="2800" b="1">
                <a:solidFill>
                  <a:srgbClr val="FF3300"/>
                </a:solidFill>
                <a:latin typeface="Times New Roman" pitchFamily="18" charset="0"/>
                <a:ea typeface="楷体_GB2312" pitchFamily="49" charset="-122"/>
              </a:rPr>
              <a:t>3* Fac (2)</a:t>
            </a:r>
          </a:p>
        </p:txBody>
      </p:sp>
      <p:sp>
        <p:nvSpPr>
          <p:cNvPr id="81950" name="Rectangle 30"/>
          <p:cNvSpPr>
            <a:spLocks noChangeArrowheads="1"/>
          </p:cNvSpPr>
          <p:nvPr/>
        </p:nvSpPr>
        <p:spPr bwMode="auto">
          <a:xfrm>
            <a:off x="6619875" y="3733800"/>
            <a:ext cx="1685925" cy="519113"/>
          </a:xfrm>
          <a:prstGeom prst="rect">
            <a:avLst/>
          </a:prstGeom>
          <a:noFill/>
          <a:ln w="9525">
            <a:noFill/>
            <a:miter lim="800000"/>
            <a:headEnd/>
            <a:tailEnd/>
          </a:ln>
        </p:spPr>
        <p:txBody>
          <a:bodyPr wrap="none">
            <a:spAutoFit/>
          </a:bodyPr>
          <a:lstStyle/>
          <a:p>
            <a:r>
              <a:rPr lang="en-US" altLang="zh-CN" sz="2800" b="1">
                <a:solidFill>
                  <a:srgbClr val="FF3300"/>
                </a:solidFill>
                <a:latin typeface="Times New Roman" pitchFamily="18" charset="0"/>
                <a:ea typeface="楷体_GB2312" pitchFamily="49" charset="-122"/>
              </a:rPr>
              <a:t>2* Fac (1)</a:t>
            </a:r>
          </a:p>
        </p:txBody>
      </p:sp>
      <p:sp>
        <p:nvSpPr>
          <p:cNvPr id="81952" name="Rectangle 32"/>
          <p:cNvSpPr>
            <a:spLocks noChangeArrowheads="1"/>
          </p:cNvSpPr>
          <p:nvPr/>
        </p:nvSpPr>
        <p:spPr bwMode="auto">
          <a:xfrm>
            <a:off x="6659563" y="3213100"/>
            <a:ext cx="1622425" cy="519113"/>
          </a:xfrm>
          <a:prstGeom prst="rect">
            <a:avLst/>
          </a:prstGeom>
          <a:noFill/>
          <a:ln w="9525">
            <a:noFill/>
            <a:miter lim="800000"/>
            <a:headEnd/>
            <a:tailEnd/>
          </a:ln>
        </p:spPr>
        <p:txBody>
          <a:bodyPr wrap="none">
            <a:spAutoFit/>
          </a:bodyPr>
          <a:lstStyle/>
          <a:p>
            <a:r>
              <a:rPr lang="en-US" altLang="zh-CN" sz="2800" b="1" dirty="0" err="1">
                <a:solidFill>
                  <a:srgbClr val="FF3300"/>
                </a:solidFill>
                <a:latin typeface="Times New Roman" pitchFamily="18" charset="0"/>
                <a:ea typeface="楷体_GB2312" pitchFamily="49" charset="-122"/>
              </a:rPr>
              <a:t>Fac</a:t>
            </a:r>
            <a:r>
              <a:rPr lang="en-US" altLang="zh-CN" sz="2800" b="1" dirty="0">
                <a:solidFill>
                  <a:srgbClr val="FF3300"/>
                </a:solidFill>
                <a:latin typeface="Times New Roman" pitchFamily="18" charset="0"/>
                <a:ea typeface="楷体_GB2312" pitchFamily="49" charset="-122"/>
              </a:rPr>
              <a:t> (1)=1</a:t>
            </a:r>
          </a:p>
        </p:txBody>
      </p:sp>
      <p:grpSp>
        <p:nvGrpSpPr>
          <p:cNvPr id="7" name="Group 37"/>
          <p:cNvGrpSpPr>
            <a:grpSpLocks/>
          </p:cNvGrpSpPr>
          <p:nvPr/>
        </p:nvGrpSpPr>
        <p:grpSpPr bwMode="auto">
          <a:xfrm>
            <a:off x="4495800" y="3581400"/>
            <a:ext cx="3886200" cy="671513"/>
            <a:chOff x="2832" y="2256"/>
            <a:chExt cx="2448" cy="423"/>
          </a:xfrm>
        </p:grpSpPr>
        <p:sp>
          <p:nvSpPr>
            <p:cNvPr id="1061" name="Rectangle 31"/>
            <p:cNvSpPr>
              <a:spLocks noChangeArrowheads="1"/>
            </p:cNvSpPr>
            <p:nvPr/>
          </p:nvSpPr>
          <p:spPr bwMode="auto">
            <a:xfrm>
              <a:off x="4176" y="2352"/>
              <a:ext cx="1104" cy="327"/>
            </a:xfrm>
            <a:prstGeom prst="rect">
              <a:avLst/>
            </a:prstGeom>
            <a:solidFill>
              <a:srgbClr val="E7FFE7"/>
            </a:solidFill>
            <a:ln w="9525">
              <a:noFill/>
              <a:miter lim="800000"/>
              <a:headEnd/>
              <a:tailEnd/>
            </a:ln>
          </p:spPr>
          <p:txBody>
            <a:bodyPr>
              <a:spAutoFit/>
            </a:bodyPr>
            <a:lstStyle/>
            <a:p>
              <a:pPr algn="ctr"/>
              <a:endParaRPr lang="zh-CN" altLang="zh-CN" sz="2800" b="1">
                <a:solidFill>
                  <a:srgbClr val="FF3300"/>
                </a:solidFill>
                <a:latin typeface="Times New Roman" pitchFamily="18" charset="0"/>
                <a:ea typeface="楷体_GB2312" pitchFamily="49" charset="-122"/>
              </a:endParaRPr>
            </a:p>
          </p:txBody>
        </p:sp>
        <p:sp>
          <p:nvSpPr>
            <p:cNvPr id="1062" name="Rectangle 34"/>
            <p:cNvSpPr>
              <a:spLocks noChangeArrowheads="1"/>
            </p:cNvSpPr>
            <p:nvPr/>
          </p:nvSpPr>
          <p:spPr bwMode="auto">
            <a:xfrm>
              <a:off x="2832" y="2256"/>
              <a:ext cx="1104" cy="327"/>
            </a:xfrm>
            <a:prstGeom prst="rect">
              <a:avLst/>
            </a:prstGeom>
            <a:solidFill>
              <a:srgbClr val="E7FFE7"/>
            </a:solidFill>
            <a:ln w="9525">
              <a:noFill/>
              <a:miter lim="800000"/>
              <a:headEnd/>
              <a:tailEnd/>
            </a:ln>
          </p:spPr>
          <p:txBody>
            <a:bodyPr>
              <a:spAutoFit/>
            </a:bodyPr>
            <a:lstStyle/>
            <a:p>
              <a:pPr algn="ctr"/>
              <a:r>
                <a:rPr lang="en-US" altLang="zh-CN" sz="2800" b="1">
                  <a:solidFill>
                    <a:srgbClr val="FF3300"/>
                  </a:solidFill>
                  <a:latin typeface="Times New Roman" pitchFamily="18" charset="0"/>
                  <a:ea typeface="楷体_GB2312" pitchFamily="49" charset="-122"/>
                </a:rPr>
                <a:t>Fac (2)=2</a:t>
              </a:r>
            </a:p>
          </p:txBody>
        </p:sp>
      </p:grpSp>
      <p:grpSp>
        <p:nvGrpSpPr>
          <p:cNvPr id="8" name="Group 40"/>
          <p:cNvGrpSpPr>
            <a:grpSpLocks/>
          </p:cNvGrpSpPr>
          <p:nvPr/>
        </p:nvGrpSpPr>
        <p:grpSpPr bwMode="auto">
          <a:xfrm>
            <a:off x="4495800" y="3581400"/>
            <a:ext cx="3886200" cy="1219200"/>
            <a:chOff x="2832" y="2256"/>
            <a:chExt cx="2448" cy="768"/>
          </a:xfrm>
        </p:grpSpPr>
        <p:sp>
          <p:nvSpPr>
            <p:cNvPr id="1059" name="Rectangle 38"/>
            <p:cNvSpPr>
              <a:spLocks noChangeArrowheads="1"/>
            </p:cNvSpPr>
            <p:nvPr/>
          </p:nvSpPr>
          <p:spPr bwMode="auto">
            <a:xfrm>
              <a:off x="2832" y="2256"/>
              <a:ext cx="1104" cy="327"/>
            </a:xfrm>
            <a:prstGeom prst="rect">
              <a:avLst/>
            </a:prstGeom>
            <a:solidFill>
              <a:srgbClr val="E7FFE7"/>
            </a:solidFill>
            <a:ln w="9525">
              <a:noFill/>
              <a:miter lim="800000"/>
              <a:headEnd/>
              <a:tailEnd/>
            </a:ln>
          </p:spPr>
          <p:txBody>
            <a:bodyPr>
              <a:spAutoFit/>
            </a:bodyPr>
            <a:lstStyle/>
            <a:p>
              <a:pPr algn="ctr"/>
              <a:r>
                <a:rPr lang="en-US" altLang="zh-CN" sz="2800" b="1">
                  <a:solidFill>
                    <a:srgbClr val="FF3300"/>
                  </a:solidFill>
                  <a:latin typeface="Times New Roman" pitchFamily="18" charset="0"/>
                  <a:ea typeface="楷体_GB2312" pitchFamily="49" charset="-122"/>
                </a:rPr>
                <a:t>Fac (3)=6</a:t>
              </a:r>
            </a:p>
          </p:txBody>
        </p:sp>
        <p:sp>
          <p:nvSpPr>
            <p:cNvPr id="1060" name="Rectangle 39"/>
            <p:cNvSpPr>
              <a:spLocks noChangeArrowheads="1"/>
            </p:cNvSpPr>
            <p:nvPr/>
          </p:nvSpPr>
          <p:spPr bwMode="auto">
            <a:xfrm>
              <a:off x="4176" y="2697"/>
              <a:ext cx="1104" cy="327"/>
            </a:xfrm>
            <a:prstGeom prst="rect">
              <a:avLst/>
            </a:prstGeom>
            <a:solidFill>
              <a:srgbClr val="E7FFE7"/>
            </a:solidFill>
            <a:ln w="9525">
              <a:noFill/>
              <a:miter lim="800000"/>
              <a:headEnd/>
              <a:tailEnd/>
            </a:ln>
          </p:spPr>
          <p:txBody>
            <a:bodyPr>
              <a:spAutoFit/>
            </a:bodyPr>
            <a:lstStyle/>
            <a:p>
              <a:pPr algn="ctr"/>
              <a:endParaRPr lang="zh-CN" altLang="zh-CN" sz="2800" b="1">
                <a:solidFill>
                  <a:srgbClr val="FF3300"/>
                </a:solidFill>
                <a:latin typeface="Times New Roman" pitchFamily="18" charset="0"/>
                <a:ea typeface="楷体_GB2312" pitchFamily="49" charset="-122"/>
              </a:endParaRPr>
            </a:p>
          </p:txBody>
        </p:sp>
      </p:grpSp>
      <p:grpSp>
        <p:nvGrpSpPr>
          <p:cNvPr id="9" name="Group 45"/>
          <p:cNvGrpSpPr>
            <a:grpSpLocks/>
          </p:cNvGrpSpPr>
          <p:nvPr/>
        </p:nvGrpSpPr>
        <p:grpSpPr bwMode="auto">
          <a:xfrm>
            <a:off x="4419600" y="3581400"/>
            <a:ext cx="3962400" cy="1814513"/>
            <a:chOff x="2784" y="2256"/>
            <a:chExt cx="2496" cy="1143"/>
          </a:xfrm>
        </p:grpSpPr>
        <p:sp>
          <p:nvSpPr>
            <p:cNvPr id="1057" name="Rectangle 41"/>
            <p:cNvSpPr>
              <a:spLocks noChangeArrowheads="1"/>
            </p:cNvSpPr>
            <p:nvPr/>
          </p:nvSpPr>
          <p:spPr bwMode="auto">
            <a:xfrm>
              <a:off x="4176" y="3072"/>
              <a:ext cx="1104" cy="327"/>
            </a:xfrm>
            <a:prstGeom prst="rect">
              <a:avLst/>
            </a:prstGeom>
            <a:solidFill>
              <a:srgbClr val="E7FFE7"/>
            </a:solidFill>
            <a:ln w="9525">
              <a:noFill/>
              <a:miter lim="800000"/>
              <a:headEnd/>
              <a:tailEnd/>
            </a:ln>
          </p:spPr>
          <p:txBody>
            <a:bodyPr>
              <a:spAutoFit/>
            </a:bodyPr>
            <a:lstStyle/>
            <a:p>
              <a:pPr algn="ctr"/>
              <a:endParaRPr lang="zh-CN" altLang="zh-CN" sz="2800" b="1">
                <a:solidFill>
                  <a:srgbClr val="FF3300"/>
                </a:solidFill>
                <a:latin typeface="Times New Roman" pitchFamily="18" charset="0"/>
                <a:ea typeface="楷体_GB2312" pitchFamily="49" charset="-122"/>
              </a:endParaRPr>
            </a:p>
          </p:txBody>
        </p:sp>
        <p:sp>
          <p:nvSpPr>
            <p:cNvPr id="1058" name="Rectangle 44"/>
            <p:cNvSpPr>
              <a:spLocks noChangeArrowheads="1"/>
            </p:cNvSpPr>
            <p:nvPr/>
          </p:nvSpPr>
          <p:spPr bwMode="auto">
            <a:xfrm>
              <a:off x="2784" y="2256"/>
              <a:ext cx="1152" cy="327"/>
            </a:xfrm>
            <a:prstGeom prst="rect">
              <a:avLst/>
            </a:prstGeom>
            <a:solidFill>
              <a:srgbClr val="E7FFE7"/>
            </a:solidFill>
            <a:ln w="9525">
              <a:noFill/>
              <a:miter lim="800000"/>
              <a:headEnd/>
              <a:tailEnd/>
            </a:ln>
          </p:spPr>
          <p:txBody>
            <a:bodyPr>
              <a:spAutoFit/>
            </a:bodyPr>
            <a:lstStyle/>
            <a:p>
              <a:pPr algn="ctr"/>
              <a:r>
                <a:rPr lang="en-US" altLang="zh-CN" sz="2800" b="1" dirty="0" err="1">
                  <a:solidFill>
                    <a:srgbClr val="FF3300"/>
                  </a:solidFill>
                  <a:latin typeface="Times New Roman" pitchFamily="18" charset="0"/>
                  <a:ea typeface="楷体_GB2312" pitchFamily="49" charset="-122"/>
                </a:rPr>
                <a:t>Fac</a:t>
              </a:r>
              <a:r>
                <a:rPr lang="en-US" altLang="zh-CN" sz="2800" b="1" dirty="0">
                  <a:solidFill>
                    <a:srgbClr val="FF3300"/>
                  </a:solidFill>
                  <a:latin typeface="Times New Roman" pitchFamily="18" charset="0"/>
                  <a:ea typeface="楷体_GB2312" pitchFamily="49" charset="-122"/>
                </a:rPr>
                <a:t> (4)=24</a:t>
              </a:r>
            </a:p>
          </p:txBody>
        </p:sp>
      </p:grpSp>
      <p:grpSp>
        <p:nvGrpSpPr>
          <p:cNvPr id="10" name="Group 48"/>
          <p:cNvGrpSpPr>
            <a:grpSpLocks/>
          </p:cNvGrpSpPr>
          <p:nvPr/>
        </p:nvGrpSpPr>
        <p:grpSpPr bwMode="auto">
          <a:xfrm>
            <a:off x="4343400" y="3581400"/>
            <a:ext cx="4038600" cy="2347913"/>
            <a:chOff x="2736" y="2256"/>
            <a:chExt cx="2544" cy="1479"/>
          </a:xfrm>
        </p:grpSpPr>
        <p:sp>
          <p:nvSpPr>
            <p:cNvPr id="1055" name="Rectangle 49"/>
            <p:cNvSpPr>
              <a:spLocks noChangeArrowheads="1"/>
            </p:cNvSpPr>
            <p:nvPr/>
          </p:nvSpPr>
          <p:spPr bwMode="auto">
            <a:xfrm>
              <a:off x="4176" y="3408"/>
              <a:ext cx="1104" cy="327"/>
            </a:xfrm>
            <a:prstGeom prst="rect">
              <a:avLst/>
            </a:prstGeom>
            <a:solidFill>
              <a:srgbClr val="E7FFE7"/>
            </a:solidFill>
            <a:ln w="9525">
              <a:noFill/>
              <a:miter lim="800000"/>
              <a:headEnd/>
              <a:tailEnd/>
            </a:ln>
          </p:spPr>
          <p:txBody>
            <a:bodyPr>
              <a:spAutoFit/>
            </a:bodyPr>
            <a:lstStyle/>
            <a:p>
              <a:pPr algn="ctr"/>
              <a:endParaRPr lang="zh-CN" altLang="zh-CN" sz="2800" b="1">
                <a:solidFill>
                  <a:srgbClr val="FF3300"/>
                </a:solidFill>
                <a:latin typeface="Times New Roman" pitchFamily="18" charset="0"/>
                <a:ea typeface="楷体_GB2312" pitchFamily="49" charset="-122"/>
              </a:endParaRPr>
            </a:p>
          </p:txBody>
        </p:sp>
        <p:sp>
          <p:nvSpPr>
            <p:cNvPr id="1056" name="Rectangle 50"/>
            <p:cNvSpPr>
              <a:spLocks noChangeArrowheads="1"/>
            </p:cNvSpPr>
            <p:nvPr/>
          </p:nvSpPr>
          <p:spPr bwMode="auto">
            <a:xfrm>
              <a:off x="2736" y="2256"/>
              <a:ext cx="1248" cy="327"/>
            </a:xfrm>
            <a:prstGeom prst="rect">
              <a:avLst/>
            </a:prstGeom>
            <a:solidFill>
              <a:srgbClr val="E7FFE7"/>
            </a:solidFill>
            <a:ln w="9525">
              <a:noFill/>
              <a:miter lim="800000"/>
              <a:headEnd/>
              <a:tailEnd/>
            </a:ln>
          </p:spPr>
          <p:txBody>
            <a:bodyPr>
              <a:spAutoFit/>
            </a:bodyPr>
            <a:lstStyle/>
            <a:p>
              <a:pPr algn="ctr"/>
              <a:r>
                <a:rPr lang="en-US" altLang="zh-CN" sz="2800" b="1" dirty="0" err="1">
                  <a:solidFill>
                    <a:srgbClr val="FF3300"/>
                  </a:solidFill>
                  <a:latin typeface="Times New Roman" pitchFamily="18" charset="0"/>
                  <a:ea typeface="楷体_GB2312" pitchFamily="49" charset="-122"/>
                </a:rPr>
                <a:t>Fac</a:t>
              </a:r>
              <a:r>
                <a:rPr lang="en-US" altLang="zh-CN" sz="2800" b="1" dirty="0">
                  <a:solidFill>
                    <a:srgbClr val="FF3300"/>
                  </a:solidFill>
                  <a:latin typeface="Times New Roman" pitchFamily="18" charset="0"/>
                  <a:ea typeface="楷体_GB2312" pitchFamily="49" charset="-122"/>
                </a:rPr>
                <a:t> (5)=120</a:t>
              </a:r>
            </a:p>
          </p:txBody>
        </p:sp>
      </p:grpSp>
      <p:sp>
        <p:nvSpPr>
          <p:cNvPr id="81971" name="Rectangle 51"/>
          <p:cNvSpPr>
            <a:spLocks noChangeArrowheads="1"/>
          </p:cNvSpPr>
          <p:nvPr/>
        </p:nvSpPr>
        <p:spPr bwMode="auto">
          <a:xfrm>
            <a:off x="1331913" y="4076700"/>
            <a:ext cx="3167062" cy="504825"/>
          </a:xfrm>
          <a:prstGeom prst="rect">
            <a:avLst/>
          </a:prstGeom>
          <a:solidFill>
            <a:srgbClr val="CCFFCC">
              <a:alpha val="38823"/>
            </a:srgbClr>
          </a:solidFill>
          <a:ln w="57150" cmpd="thickThin">
            <a:solidFill>
              <a:srgbClr val="FFFF00"/>
            </a:solidFill>
            <a:miter lim="800000"/>
            <a:headEnd/>
            <a:tailEnd/>
          </a:ln>
        </p:spPr>
        <p:txBody>
          <a:bodyPr wrap="none" lIns="90000" tIns="46800" rIns="90000" bIns="46800" anchor="ctr"/>
          <a:lstStyle/>
          <a:p>
            <a:endParaRPr lang="zh-CN" altLang="en-US"/>
          </a:p>
        </p:txBody>
      </p:sp>
      <p:sp>
        <p:nvSpPr>
          <p:cNvPr id="81972" name="Rectangle 52"/>
          <p:cNvSpPr>
            <a:spLocks noChangeArrowheads="1"/>
          </p:cNvSpPr>
          <p:nvPr/>
        </p:nvSpPr>
        <p:spPr bwMode="auto">
          <a:xfrm>
            <a:off x="1116013" y="4508500"/>
            <a:ext cx="2592387" cy="576263"/>
          </a:xfrm>
          <a:prstGeom prst="rect">
            <a:avLst/>
          </a:prstGeom>
          <a:solidFill>
            <a:srgbClr val="CCFFCC">
              <a:alpha val="38823"/>
            </a:srgbClr>
          </a:solidFill>
          <a:ln w="57150" cmpd="thickThin">
            <a:solidFill>
              <a:srgbClr val="FFFF00"/>
            </a:solidFill>
            <a:miter lim="800000"/>
            <a:headEnd/>
            <a:tailEnd/>
          </a:ln>
        </p:spPr>
        <p:txBody>
          <a:bodyPr wrap="none" lIns="90000" tIns="46800" rIns="90000" bIns="46800" anchor="ctr"/>
          <a:lstStyle/>
          <a:p>
            <a:endParaRPr lang="zh-CN" altLang="en-US"/>
          </a:p>
        </p:txBody>
      </p:sp>
      <p:sp>
        <p:nvSpPr>
          <p:cNvPr id="81973" name="Rectangle 53"/>
          <p:cNvSpPr>
            <a:spLocks noChangeArrowheads="1"/>
          </p:cNvSpPr>
          <p:nvPr/>
        </p:nvSpPr>
        <p:spPr bwMode="auto">
          <a:xfrm>
            <a:off x="1331913" y="5013325"/>
            <a:ext cx="4535487" cy="504825"/>
          </a:xfrm>
          <a:prstGeom prst="rect">
            <a:avLst/>
          </a:prstGeom>
          <a:solidFill>
            <a:srgbClr val="CCFFCC">
              <a:alpha val="38823"/>
            </a:srgbClr>
          </a:solidFill>
          <a:ln w="57150" cmpd="thickThin">
            <a:solidFill>
              <a:srgbClr val="FFFF00"/>
            </a:solidFill>
            <a:miter lim="800000"/>
            <a:headEnd/>
            <a:tailEnd/>
          </a:ln>
        </p:spPr>
        <p:txBody>
          <a:bodyPr wrap="none" lIns="90000" tIns="46800" rIns="90000" bIns="46800" anchor="ctr"/>
          <a:lstStyle/>
          <a:p>
            <a:endParaRPr lang="zh-CN" altLang="en-US"/>
          </a:p>
        </p:txBody>
      </p:sp>
      <p:sp>
        <p:nvSpPr>
          <p:cNvPr id="81974" name="Rectangle 54"/>
          <p:cNvSpPr>
            <a:spLocks noChangeArrowheads="1"/>
          </p:cNvSpPr>
          <p:nvPr/>
        </p:nvSpPr>
        <p:spPr bwMode="auto">
          <a:xfrm>
            <a:off x="1258888" y="4005263"/>
            <a:ext cx="3167062" cy="504825"/>
          </a:xfrm>
          <a:prstGeom prst="rect">
            <a:avLst/>
          </a:prstGeom>
          <a:solidFill>
            <a:srgbClr val="CCFFCC">
              <a:alpha val="38823"/>
            </a:srgbClr>
          </a:solidFill>
          <a:ln w="57150" cmpd="thickThin">
            <a:solidFill>
              <a:srgbClr val="FFFF00"/>
            </a:solidFill>
            <a:miter lim="800000"/>
            <a:headEnd/>
            <a:tailEnd/>
          </a:ln>
        </p:spPr>
        <p:txBody>
          <a:bodyPr wrap="none" lIns="90000" tIns="46800" rIns="90000" bIns="46800" anchor="ctr"/>
          <a:lstStyle/>
          <a:p>
            <a:endParaRPr lang="zh-CN" altLang="en-US"/>
          </a:p>
        </p:txBody>
      </p:sp>
      <p:sp>
        <p:nvSpPr>
          <p:cNvPr id="81975" name="Rectangle 55"/>
          <p:cNvSpPr>
            <a:spLocks noChangeArrowheads="1"/>
          </p:cNvSpPr>
          <p:nvPr/>
        </p:nvSpPr>
        <p:spPr bwMode="auto">
          <a:xfrm>
            <a:off x="1187450" y="4508500"/>
            <a:ext cx="2232025" cy="504825"/>
          </a:xfrm>
          <a:prstGeom prst="rect">
            <a:avLst/>
          </a:prstGeom>
          <a:solidFill>
            <a:srgbClr val="CCFFCC">
              <a:alpha val="38823"/>
            </a:srgbClr>
          </a:solidFill>
          <a:ln w="57150" cmpd="thickThin">
            <a:solidFill>
              <a:srgbClr val="FFFF00"/>
            </a:solidFill>
            <a:miter lim="800000"/>
            <a:headEnd/>
            <a:tailEnd/>
          </a:ln>
        </p:spPr>
        <p:txBody>
          <a:bodyPr wrap="none" lIns="90000" tIns="46800" rIns="90000" bIns="46800" anchor="ctr"/>
          <a:lstStyle/>
          <a:p>
            <a:endParaRPr lang="zh-CN" altLang="en-US"/>
          </a:p>
        </p:txBody>
      </p:sp>
      <p:sp>
        <p:nvSpPr>
          <p:cNvPr id="81976" name="Rectangle 56"/>
          <p:cNvSpPr>
            <a:spLocks noChangeArrowheads="1"/>
          </p:cNvSpPr>
          <p:nvPr/>
        </p:nvSpPr>
        <p:spPr bwMode="auto">
          <a:xfrm>
            <a:off x="1258888" y="5013325"/>
            <a:ext cx="4608512" cy="504825"/>
          </a:xfrm>
          <a:prstGeom prst="rect">
            <a:avLst/>
          </a:prstGeom>
          <a:solidFill>
            <a:srgbClr val="CCFFCC">
              <a:alpha val="38823"/>
            </a:srgbClr>
          </a:solidFill>
          <a:ln w="57150" cmpd="thickThin">
            <a:solidFill>
              <a:srgbClr val="FFFF00"/>
            </a:solidFill>
            <a:miter lim="800000"/>
            <a:headEnd/>
            <a:tailEnd/>
          </a:ln>
        </p:spPr>
        <p:txBody>
          <a:bodyPr wrap="none" lIns="90000" tIns="46800" rIns="90000" bIns="46800" anchor="ctr"/>
          <a:lstStyle/>
          <a:p>
            <a:endParaRPr lang="zh-CN" altLang="en-US"/>
          </a:p>
        </p:txBody>
      </p:sp>
      <p:sp>
        <p:nvSpPr>
          <p:cNvPr id="81977" name="Rectangle 57"/>
          <p:cNvSpPr>
            <a:spLocks noChangeArrowheads="1"/>
          </p:cNvSpPr>
          <p:nvPr/>
        </p:nvSpPr>
        <p:spPr bwMode="auto">
          <a:xfrm>
            <a:off x="1116013" y="4076700"/>
            <a:ext cx="3167062" cy="504825"/>
          </a:xfrm>
          <a:prstGeom prst="rect">
            <a:avLst/>
          </a:prstGeom>
          <a:solidFill>
            <a:srgbClr val="CCFFCC">
              <a:alpha val="38823"/>
            </a:srgbClr>
          </a:solidFill>
          <a:ln w="57150" cmpd="thickThin">
            <a:solidFill>
              <a:srgbClr val="FFFF00"/>
            </a:solidFill>
            <a:miter lim="800000"/>
            <a:headEnd/>
            <a:tailEnd/>
          </a:ln>
        </p:spPr>
        <p:txBody>
          <a:bodyPr wrap="none" lIns="90000" tIns="46800" rIns="90000" bIns="46800" anchor="ctr"/>
          <a:lstStyle/>
          <a:p>
            <a:endParaRPr lang="zh-CN" altLang="en-US"/>
          </a:p>
        </p:txBody>
      </p:sp>
      <p:sp>
        <p:nvSpPr>
          <p:cNvPr id="81978" name="Rectangle 58"/>
          <p:cNvSpPr>
            <a:spLocks noChangeArrowheads="1"/>
          </p:cNvSpPr>
          <p:nvPr/>
        </p:nvSpPr>
        <p:spPr bwMode="auto">
          <a:xfrm>
            <a:off x="1116013" y="4581525"/>
            <a:ext cx="2303462" cy="504825"/>
          </a:xfrm>
          <a:prstGeom prst="rect">
            <a:avLst/>
          </a:prstGeom>
          <a:solidFill>
            <a:srgbClr val="CCFFCC">
              <a:alpha val="38823"/>
            </a:srgbClr>
          </a:solidFill>
          <a:ln w="57150" cmpd="thickThin">
            <a:solidFill>
              <a:srgbClr val="FFFF00"/>
            </a:solidFill>
            <a:miter lim="800000"/>
            <a:headEnd/>
            <a:tailEnd/>
          </a:ln>
        </p:spPr>
        <p:txBody>
          <a:bodyPr wrap="none" lIns="90000" tIns="46800" rIns="90000" bIns="46800" anchor="ctr"/>
          <a:lstStyle/>
          <a:p>
            <a:endParaRPr lang="zh-CN" altLang="en-US"/>
          </a:p>
        </p:txBody>
      </p:sp>
      <p:sp>
        <p:nvSpPr>
          <p:cNvPr id="81979" name="Rectangle 59"/>
          <p:cNvSpPr>
            <a:spLocks noChangeArrowheads="1"/>
          </p:cNvSpPr>
          <p:nvPr/>
        </p:nvSpPr>
        <p:spPr bwMode="auto">
          <a:xfrm>
            <a:off x="1331913" y="5013325"/>
            <a:ext cx="4535487" cy="504825"/>
          </a:xfrm>
          <a:prstGeom prst="rect">
            <a:avLst/>
          </a:prstGeom>
          <a:solidFill>
            <a:srgbClr val="CCFFCC">
              <a:alpha val="38823"/>
            </a:srgbClr>
          </a:solidFill>
          <a:ln w="57150" cmpd="thickThin">
            <a:solidFill>
              <a:srgbClr val="FFFF00"/>
            </a:solidFill>
            <a:miter lim="800000"/>
            <a:headEnd/>
            <a:tailEnd/>
          </a:ln>
        </p:spPr>
        <p:txBody>
          <a:bodyPr wrap="none" lIns="90000" tIns="46800" rIns="90000" bIns="46800" anchor="ctr"/>
          <a:lstStyle/>
          <a:p>
            <a:endParaRPr lang="zh-CN" altLang="en-US"/>
          </a:p>
        </p:txBody>
      </p:sp>
      <p:sp>
        <p:nvSpPr>
          <p:cNvPr id="81980" name="Rectangle 60"/>
          <p:cNvSpPr>
            <a:spLocks noChangeArrowheads="1"/>
          </p:cNvSpPr>
          <p:nvPr/>
        </p:nvSpPr>
        <p:spPr bwMode="auto">
          <a:xfrm>
            <a:off x="1042988" y="4005263"/>
            <a:ext cx="3167062" cy="504825"/>
          </a:xfrm>
          <a:prstGeom prst="rect">
            <a:avLst/>
          </a:prstGeom>
          <a:solidFill>
            <a:srgbClr val="CCFFCC">
              <a:alpha val="38823"/>
            </a:srgbClr>
          </a:solidFill>
          <a:ln w="57150" cmpd="thickThin">
            <a:solidFill>
              <a:srgbClr val="FFFF00"/>
            </a:solidFill>
            <a:miter lim="800000"/>
            <a:headEnd/>
            <a:tailEnd/>
          </a:ln>
        </p:spPr>
        <p:txBody>
          <a:bodyPr wrap="none" lIns="90000" tIns="46800" rIns="90000" bIns="46800" anchor="ctr"/>
          <a:lstStyle/>
          <a:p>
            <a:endParaRPr lang="zh-CN" altLang="en-US"/>
          </a:p>
        </p:txBody>
      </p:sp>
      <p:sp>
        <p:nvSpPr>
          <p:cNvPr id="81981" name="Rectangle 61"/>
          <p:cNvSpPr>
            <a:spLocks noChangeArrowheads="1"/>
          </p:cNvSpPr>
          <p:nvPr/>
        </p:nvSpPr>
        <p:spPr bwMode="auto">
          <a:xfrm>
            <a:off x="971550" y="4508500"/>
            <a:ext cx="4105275" cy="504825"/>
          </a:xfrm>
          <a:prstGeom prst="rect">
            <a:avLst/>
          </a:prstGeom>
          <a:solidFill>
            <a:srgbClr val="CCFFCC">
              <a:alpha val="38823"/>
            </a:srgbClr>
          </a:solidFill>
          <a:ln w="57150" cmpd="thickThin">
            <a:solidFill>
              <a:srgbClr val="FFFF00"/>
            </a:solidFill>
            <a:miter lim="800000"/>
            <a:headEnd/>
            <a:tailEnd/>
          </a:ln>
        </p:spPr>
        <p:txBody>
          <a:bodyPr wrap="none" lIns="90000" tIns="46800" rIns="90000" bIns="46800" anchor="ctr"/>
          <a:lstStyle/>
          <a:p>
            <a:endParaRPr lang="zh-CN" altLang="en-US"/>
          </a:p>
        </p:txBody>
      </p:sp>
      <p:sp>
        <p:nvSpPr>
          <p:cNvPr id="81983" name="Rectangle 63"/>
          <p:cNvSpPr>
            <a:spLocks noChangeArrowheads="1"/>
          </p:cNvSpPr>
          <p:nvPr/>
        </p:nvSpPr>
        <p:spPr bwMode="auto">
          <a:xfrm>
            <a:off x="971550" y="4076700"/>
            <a:ext cx="3167063" cy="504825"/>
          </a:xfrm>
          <a:prstGeom prst="rect">
            <a:avLst/>
          </a:prstGeom>
          <a:solidFill>
            <a:srgbClr val="CCFFCC">
              <a:alpha val="38823"/>
            </a:srgbClr>
          </a:solidFill>
          <a:ln w="57150" cmpd="thickThin">
            <a:solidFill>
              <a:srgbClr val="FFFF00"/>
            </a:solidFill>
            <a:miter lim="800000"/>
            <a:headEnd/>
            <a:tailEnd/>
          </a:ln>
        </p:spPr>
        <p:txBody>
          <a:bodyPr wrap="none" lIns="90000" tIns="46800" rIns="90000" bIns="46800" anchor="ctr"/>
          <a:lstStyle/>
          <a:p>
            <a:endParaRPr lang="zh-CN" altLang="en-US"/>
          </a:p>
        </p:txBody>
      </p:sp>
      <p:sp>
        <p:nvSpPr>
          <p:cNvPr id="81984" name="Rectangle 64"/>
          <p:cNvSpPr>
            <a:spLocks noChangeArrowheads="1"/>
          </p:cNvSpPr>
          <p:nvPr/>
        </p:nvSpPr>
        <p:spPr bwMode="auto">
          <a:xfrm>
            <a:off x="1042988" y="4508500"/>
            <a:ext cx="2376487" cy="504825"/>
          </a:xfrm>
          <a:prstGeom prst="rect">
            <a:avLst/>
          </a:prstGeom>
          <a:solidFill>
            <a:srgbClr val="CCFFCC">
              <a:alpha val="38823"/>
            </a:srgbClr>
          </a:solidFill>
          <a:ln w="57150" cmpd="thickThin">
            <a:solidFill>
              <a:srgbClr val="FFFF00"/>
            </a:solidFill>
            <a:miter lim="800000"/>
            <a:headEnd/>
            <a:tailEnd/>
          </a:ln>
        </p:spPr>
        <p:txBody>
          <a:bodyPr wrap="none" lIns="90000" tIns="46800" rIns="90000" bIns="46800" anchor="ctr"/>
          <a:lstStyle/>
          <a:p>
            <a:endParaRPr lang="zh-CN" altLang="en-US"/>
          </a:p>
        </p:txBody>
      </p:sp>
      <p:sp>
        <p:nvSpPr>
          <p:cNvPr id="81985" name="Rectangle 65"/>
          <p:cNvSpPr>
            <a:spLocks noChangeArrowheads="1"/>
          </p:cNvSpPr>
          <p:nvPr/>
        </p:nvSpPr>
        <p:spPr bwMode="auto">
          <a:xfrm>
            <a:off x="1116013" y="4941888"/>
            <a:ext cx="4751387" cy="504825"/>
          </a:xfrm>
          <a:prstGeom prst="rect">
            <a:avLst/>
          </a:prstGeom>
          <a:solidFill>
            <a:srgbClr val="CCFFCC">
              <a:alpha val="38823"/>
            </a:srgbClr>
          </a:solidFill>
          <a:ln w="57150" cmpd="thickThin">
            <a:solidFill>
              <a:srgbClr val="FFFF00"/>
            </a:solidFill>
            <a:miter lim="800000"/>
            <a:headEnd/>
            <a:tailEnd/>
          </a:ln>
        </p:spPr>
        <p:txBody>
          <a:bodyPr wrap="none" lIns="90000" tIns="46800" rIns="90000" bIns="46800" anchor="ctr"/>
          <a:lstStyle/>
          <a:p>
            <a:endParaRPr lang="zh-CN" altLang="en-US"/>
          </a:p>
        </p:txBody>
      </p:sp>
      <p:sp>
        <p:nvSpPr>
          <p:cNvPr id="52" name="AutoShape 7"/>
          <p:cNvSpPr>
            <a:spLocks noChangeArrowheads="1"/>
          </p:cNvSpPr>
          <p:nvPr/>
        </p:nvSpPr>
        <p:spPr bwMode="auto">
          <a:xfrm>
            <a:off x="6929454" y="1500174"/>
            <a:ext cx="1865312" cy="436560"/>
          </a:xfrm>
          <a:prstGeom prst="wedgeRoundRectCallout">
            <a:avLst>
              <a:gd name="adj1" fmla="val -70083"/>
              <a:gd name="adj2" fmla="val 63759"/>
              <a:gd name="adj3" fmla="val 16667"/>
            </a:avLst>
          </a:prstGeom>
          <a:solidFill>
            <a:schemeClr val="accent2"/>
          </a:solidFill>
          <a:ln w="6350">
            <a:solidFill>
              <a:schemeClr val="hlink"/>
            </a:solidFill>
            <a:miter lim="800000"/>
            <a:headEnd/>
            <a:tailEnd/>
          </a:ln>
        </p:spPr>
        <p:txBody>
          <a:bodyPr anchor="ctr"/>
          <a:lstStyle/>
          <a:p>
            <a:pPr algn="ctr"/>
            <a:r>
              <a:rPr lang="zh-CN" altLang="en-US" sz="2400" b="1" dirty="0">
                <a:solidFill>
                  <a:schemeClr val="bg1"/>
                </a:solidFill>
              </a:rPr>
              <a:t>边界条件</a:t>
            </a:r>
          </a:p>
        </p:txBody>
      </p:sp>
      <p:sp>
        <p:nvSpPr>
          <p:cNvPr id="54" name="AutoShape 10"/>
          <p:cNvSpPr>
            <a:spLocks noChangeArrowheads="1"/>
          </p:cNvSpPr>
          <p:nvPr/>
        </p:nvSpPr>
        <p:spPr bwMode="auto">
          <a:xfrm>
            <a:off x="7215206" y="2500306"/>
            <a:ext cx="1768475" cy="428628"/>
          </a:xfrm>
          <a:prstGeom prst="wedgeRoundRectCallout">
            <a:avLst>
              <a:gd name="adj1" fmla="val -81480"/>
              <a:gd name="adj2" fmla="val -26310"/>
              <a:gd name="adj3" fmla="val 16667"/>
            </a:avLst>
          </a:prstGeom>
          <a:solidFill>
            <a:schemeClr val="accent2"/>
          </a:solidFill>
          <a:ln w="6350">
            <a:solidFill>
              <a:schemeClr val="hlink"/>
            </a:solidFill>
            <a:miter lim="800000"/>
            <a:headEnd/>
            <a:tailEnd/>
          </a:ln>
        </p:spPr>
        <p:txBody>
          <a:bodyPr anchor="ctr"/>
          <a:lstStyle/>
          <a:p>
            <a:pPr algn="ctr"/>
            <a:r>
              <a:rPr lang="zh-CN" altLang="en-US" sz="2400" b="1">
                <a:solidFill>
                  <a:schemeClr val="bg1"/>
                </a:solidFill>
              </a:rPr>
              <a:t>递归方程</a:t>
            </a:r>
          </a:p>
        </p:txBody>
      </p:sp>
      <p:sp>
        <p:nvSpPr>
          <p:cNvPr id="55" name="AutoShape 7"/>
          <p:cNvSpPr>
            <a:spLocks noChangeArrowheads="1"/>
          </p:cNvSpPr>
          <p:nvPr/>
        </p:nvSpPr>
        <p:spPr bwMode="auto">
          <a:xfrm>
            <a:off x="4786314" y="4214818"/>
            <a:ext cx="1865312" cy="436560"/>
          </a:xfrm>
          <a:prstGeom prst="wedgeRoundRectCallout">
            <a:avLst>
              <a:gd name="adj1" fmla="val -70083"/>
              <a:gd name="adj2" fmla="val 63759"/>
              <a:gd name="adj3" fmla="val 16667"/>
            </a:avLst>
          </a:prstGeom>
          <a:solidFill>
            <a:schemeClr val="accent2"/>
          </a:solidFill>
          <a:ln w="6350">
            <a:solidFill>
              <a:schemeClr val="hlink"/>
            </a:solidFill>
            <a:miter lim="800000"/>
            <a:headEnd/>
            <a:tailEnd/>
          </a:ln>
        </p:spPr>
        <p:txBody>
          <a:bodyPr anchor="ctr"/>
          <a:lstStyle/>
          <a:p>
            <a:pPr algn="ctr"/>
            <a:r>
              <a:rPr lang="zh-CN" altLang="en-US" sz="2400" b="1" dirty="0" smtClean="0">
                <a:solidFill>
                  <a:schemeClr val="bg1"/>
                </a:solidFill>
              </a:rPr>
              <a:t>递归出口</a:t>
            </a:r>
            <a:endParaRPr lang="zh-CN" altLang="en-US" sz="2400" b="1" dirty="0">
              <a:solidFill>
                <a:schemeClr val="bg1"/>
              </a:solidFill>
            </a:endParaRPr>
          </a:p>
        </p:txBody>
      </p:sp>
      <p:sp>
        <p:nvSpPr>
          <p:cNvPr id="56" name="AutoShape 7"/>
          <p:cNvSpPr>
            <a:spLocks noChangeArrowheads="1"/>
          </p:cNvSpPr>
          <p:nvPr/>
        </p:nvSpPr>
        <p:spPr bwMode="auto">
          <a:xfrm>
            <a:off x="4071934" y="5643578"/>
            <a:ext cx="1865312" cy="436560"/>
          </a:xfrm>
          <a:prstGeom prst="wedgeRoundRectCallout">
            <a:avLst>
              <a:gd name="adj1" fmla="val -45938"/>
              <a:gd name="adj2" fmla="val -108182"/>
              <a:gd name="adj3" fmla="val 16667"/>
            </a:avLst>
          </a:prstGeom>
          <a:solidFill>
            <a:schemeClr val="accent2"/>
          </a:solidFill>
          <a:ln w="6350">
            <a:solidFill>
              <a:schemeClr val="hlink"/>
            </a:solidFill>
            <a:miter lim="800000"/>
            <a:headEnd/>
            <a:tailEnd/>
          </a:ln>
        </p:spPr>
        <p:txBody>
          <a:bodyPr anchor="ctr"/>
          <a:lstStyle/>
          <a:p>
            <a:pPr algn="ctr"/>
            <a:r>
              <a:rPr lang="zh-CN" altLang="en-US" sz="2400" b="1" dirty="0" smtClean="0">
                <a:solidFill>
                  <a:schemeClr val="bg1"/>
                </a:solidFill>
              </a:rPr>
              <a:t>递归调用</a:t>
            </a:r>
            <a:endParaRPr lang="zh-CN" altLang="en-US" sz="2400" b="1" dirty="0">
              <a:solidFill>
                <a:schemeClr val="bg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animEffect transition="in" filter="wipe(left)">
                                      <p:cBhvr>
                                        <p:cTn id="7" dur="500"/>
                                        <p:tgtEl>
                                          <p:spTgt spid="10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8">
                                            <p:txEl>
                                              <p:pRg st="2" end="2"/>
                                            </p:txEl>
                                          </p:spTgt>
                                        </p:tgtEl>
                                        <p:attrNameLst>
                                          <p:attrName>style.visibility</p:attrName>
                                        </p:attrNameLst>
                                      </p:cBhvr>
                                      <p:to>
                                        <p:strVal val="visible"/>
                                      </p:to>
                                    </p:set>
                                    <p:animEffect transition="in" filter="wipe(left)">
                                      <p:cBhvr>
                                        <p:cTn id="12" dur="500"/>
                                        <p:tgtEl>
                                          <p:spTgt spid="102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8">
                                            <p:txEl>
                                              <p:pRg st="3" end="3"/>
                                            </p:txEl>
                                          </p:spTgt>
                                        </p:tgtEl>
                                        <p:attrNameLst>
                                          <p:attrName>style.visibility</p:attrName>
                                        </p:attrNameLst>
                                      </p:cBhvr>
                                      <p:to>
                                        <p:strVal val="visible"/>
                                      </p:to>
                                    </p:set>
                                    <p:animEffect transition="in" filter="wipe(left)">
                                      <p:cBhvr>
                                        <p:cTn id="17" dur="500"/>
                                        <p:tgtEl>
                                          <p:spTgt spid="102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8">
                                            <p:txEl>
                                              <p:pRg st="4" end="4"/>
                                            </p:txEl>
                                          </p:spTgt>
                                        </p:tgtEl>
                                        <p:attrNameLst>
                                          <p:attrName>style.visibility</p:attrName>
                                        </p:attrNameLst>
                                      </p:cBhvr>
                                      <p:to>
                                        <p:strVal val="visible"/>
                                      </p:to>
                                    </p:set>
                                    <p:animEffect transition="in" filter="wipe(left)">
                                      <p:cBhvr>
                                        <p:cTn id="22" dur="500"/>
                                        <p:tgtEl>
                                          <p:spTgt spid="102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8">
                                            <p:txEl>
                                              <p:pRg st="5" end="5"/>
                                            </p:txEl>
                                          </p:spTgt>
                                        </p:tgtEl>
                                        <p:attrNameLst>
                                          <p:attrName>style.visibility</p:attrName>
                                        </p:attrNameLst>
                                      </p:cBhvr>
                                      <p:to>
                                        <p:strVal val="visible"/>
                                      </p:to>
                                    </p:set>
                                    <p:animEffect transition="in" filter="wipe(left)">
                                      <p:cBhvr>
                                        <p:cTn id="27" dur="500"/>
                                        <p:tgtEl>
                                          <p:spTgt spid="102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p:cTn id="32" dur="500" fill="hold"/>
                                        <p:tgtEl>
                                          <p:spTgt spid="55"/>
                                        </p:tgtEl>
                                        <p:attrNameLst>
                                          <p:attrName>ppt_w</p:attrName>
                                        </p:attrNameLst>
                                      </p:cBhvr>
                                      <p:tavLst>
                                        <p:tav tm="0">
                                          <p:val>
                                            <p:fltVal val="0"/>
                                          </p:val>
                                        </p:tav>
                                        <p:tav tm="100000">
                                          <p:val>
                                            <p:strVal val="#ppt_w"/>
                                          </p:val>
                                        </p:tav>
                                      </p:tavLst>
                                    </p:anim>
                                    <p:anim calcmode="lin" valueType="num">
                                      <p:cBhvr>
                                        <p:cTn id="33" dur="500" fill="hold"/>
                                        <p:tgtEl>
                                          <p:spTgt spid="55"/>
                                        </p:tgtEl>
                                        <p:attrNameLst>
                                          <p:attrName>ppt_h</p:attrName>
                                        </p:attrNameLst>
                                      </p:cBhvr>
                                      <p:tavLst>
                                        <p:tav tm="0">
                                          <p:val>
                                            <p:fltVal val="0"/>
                                          </p:val>
                                        </p:tav>
                                        <p:tav tm="100000">
                                          <p:val>
                                            <p:strVal val="#ppt_h"/>
                                          </p:val>
                                        </p:tav>
                                      </p:tavLst>
                                    </p:anim>
                                    <p:animEffect transition="in" filter="fade">
                                      <p:cBhvr>
                                        <p:cTn id="34" dur="500"/>
                                        <p:tgtEl>
                                          <p:spTgt spid="55"/>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 calcmode="lin" valueType="num">
                                      <p:cBhvr>
                                        <p:cTn id="39" dur="500" fill="hold"/>
                                        <p:tgtEl>
                                          <p:spTgt spid="56"/>
                                        </p:tgtEl>
                                        <p:attrNameLst>
                                          <p:attrName>ppt_w</p:attrName>
                                        </p:attrNameLst>
                                      </p:cBhvr>
                                      <p:tavLst>
                                        <p:tav tm="0">
                                          <p:val>
                                            <p:fltVal val="0"/>
                                          </p:val>
                                        </p:tav>
                                        <p:tav tm="100000">
                                          <p:val>
                                            <p:strVal val="#ppt_w"/>
                                          </p:val>
                                        </p:tav>
                                      </p:tavLst>
                                    </p:anim>
                                    <p:anim calcmode="lin" valueType="num">
                                      <p:cBhvr>
                                        <p:cTn id="40" dur="500" fill="hold"/>
                                        <p:tgtEl>
                                          <p:spTgt spid="56"/>
                                        </p:tgtEl>
                                        <p:attrNameLst>
                                          <p:attrName>ppt_h</p:attrName>
                                        </p:attrNameLst>
                                      </p:cBhvr>
                                      <p:tavLst>
                                        <p:tav tm="0">
                                          <p:val>
                                            <p:fltVal val="0"/>
                                          </p:val>
                                        </p:tav>
                                        <p:tav tm="100000">
                                          <p:val>
                                            <p:strVal val="#ppt_h"/>
                                          </p:val>
                                        </p:tav>
                                      </p:tavLst>
                                    </p:anim>
                                    <p:animEffect transition="in" filter="fade">
                                      <p:cBhvr>
                                        <p:cTn id="41" dur="500"/>
                                        <p:tgtEl>
                                          <p:spTgt spid="5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1945"/>
                                        </p:tgtEl>
                                        <p:attrNameLst>
                                          <p:attrName>style.visibility</p:attrName>
                                        </p:attrNameLst>
                                      </p:cBhvr>
                                      <p:to>
                                        <p:strVal val="visible"/>
                                      </p:to>
                                    </p:set>
                                    <p:animEffect transition="in" filter="wipe(left)">
                                      <p:cBhvr>
                                        <p:cTn id="46" dur="500"/>
                                        <p:tgtEl>
                                          <p:spTgt spid="81945"/>
                                        </p:tgtEl>
                                      </p:cBhvr>
                                    </p:animEffect>
                                  </p:childTnLst>
                                </p:cTn>
                              </p:par>
                              <p:par>
                                <p:cTn id="47" presetID="10" presetClass="exit" presetSubtype="0" fill="hold" grpId="1" nodeType="withEffect">
                                  <p:stCondLst>
                                    <p:cond delay="0"/>
                                  </p:stCondLst>
                                  <p:childTnLst>
                                    <p:animEffect transition="out" filter="fade">
                                      <p:cBhvr>
                                        <p:cTn id="48" dur="2000"/>
                                        <p:tgtEl>
                                          <p:spTgt spid="55"/>
                                        </p:tgtEl>
                                      </p:cBhvr>
                                    </p:animEffect>
                                    <p:set>
                                      <p:cBhvr>
                                        <p:cTn id="49" dur="1" fill="hold">
                                          <p:stCondLst>
                                            <p:cond delay="1999"/>
                                          </p:stCondLst>
                                        </p:cTn>
                                        <p:tgtEl>
                                          <p:spTgt spid="55"/>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2000"/>
                                        <p:tgtEl>
                                          <p:spTgt spid="56"/>
                                        </p:tgtEl>
                                      </p:cBhvr>
                                    </p:animEffect>
                                    <p:set>
                                      <p:cBhvr>
                                        <p:cTn id="52" dur="1" fill="hold">
                                          <p:stCondLst>
                                            <p:cond delay="1999"/>
                                          </p:stCondLst>
                                        </p:cTn>
                                        <p:tgtEl>
                                          <p:spTgt spid="5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5"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randombar(vertical)">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81971"/>
                                        </p:tgtEl>
                                        <p:attrNameLst>
                                          <p:attrName>style.visibility</p:attrName>
                                        </p:attrNameLst>
                                      </p:cBhvr>
                                      <p:to>
                                        <p:strVal val="visible"/>
                                      </p:to>
                                    </p:set>
                                    <p:animEffect transition="in" filter="box(in)">
                                      <p:cBhvr>
                                        <p:cTn id="62" dur="500"/>
                                        <p:tgtEl>
                                          <p:spTgt spid="8197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81972"/>
                                        </p:tgtEl>
                                        <p:attrNameLst>
                                          <p:attrName>style.visibility</p:attrName>
                                        </p:attrNameLst>
                                      </p:cBhvr>
                                      <p:to>
                                        <p:strVal val="visible"/>
                                      </p:to>
                                    </p:set>
                                    <p:animEffect transition="in" filter="box(in)">
                                      <p:cBhvr>
                                        <p:cTn id="67" dur="500"/>
                                        <p:tgtEl>
                                          <p:spTgt spid="81972"/>
                                        </p:tgtEl>
                                      </p:cBhvr>
                                    </p:animEffect>
                                  </p:childTnLst>
                                </p:cTn>
                              </p:par>
                              <p:par>
                                <p:cTn id="68" presetID="1" presetClass="exit" presetSubtype="0" fill="hold" grpId="1" nodeType="withEffect">
                                  <p:stCondLst>
                                    <p:cond delay="0"/>
                                  </p:stCondLst>
                                  <p:childTnLst>
                                    <p:set>
                                      <p:cBhvr>
                                        <p:cTn id="69" dur="1" fill="hold">
                                          <p:stCondLst>
                                            <p:cond delay="0"/>
                                          </p:stCondLst>
                                        </p:cTn>
                                        <p:tgtEl>
                                          <p:spTgt spid="8197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81973"/>
                                        </p:tgtEl>
                                        <p:attrNameLst>
                                          <p:attrName>style.visibility</p:attrName>
                                        </p:attrNameLst>
                                      </p:cBhvr>
                                      <p:to>
                                        <p:strVal val="visible"/>
                                      </p:to>
                                    </p:set>
                                    <p:animEffect transition="in" filter="box(in)">
                                      <p:cBhvr>
                                        <p:cTn id="74" dur="500"/>
                                        <p:tgtEl>
                                          <p:spTgt spid="81973"/>
                                        </p:tgtEl>
                                      </p:cBhvr>
                                    </p:animEffect>
                                  </p:childTnLst>
                                </p:cTn>
                              </p:par>
                              <p:par>
                                <p:cTn id="75" presetID="1" presetClass="exit" presetSubtype="0" fill="hold" grpId="1" nodeType="withEffect">
                                  <p:stCondLst>
                                    <p:cond delay="0"/>
                                  </p:stCondLst>
                                  <p:childTnLst>
                                    <p:set>
                                      <p:cBhvr>
                                        <p:cTn id="76" dur="1" fill="hold">
                                          <p:stCondLst>
                                            <p:cond delay="0"/>
                                          </p:stCondLst>
                                        </p:cTn>
                                        <p:tgtEl>
                                          <p:spTgt spid="819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81946"/>
                                        </p:tgtEl>
                                        <p:attrNameLst>
                                          <p:attrName>style.visibility</p:attrName>
                                        </p:attrNameLst>
                                      </p:cBhvr>
                                      <p:to>
                                        <p:strVal val="visible"/>
                                      </p:to>
                                    </p:set>
                                    <p:anim calcmode="lin" valueType="num">
                                      <p:cBhvr>
                                        <p:cTn id="81" dur="500" fill="hold"/>
                                        <p:tgtEl>
                                          <p:spTgt spid="81946"/>
                                        </p:tgtEl>
                                        <p:attrNameLst>
                                          <p:attrName>ppt_w</p:attrName>
                                        </p:attrNameLst>
                                      </p:cBhvr>
                                      <p:tavLst>
                                        <p:tav tm="0">
                                          <p:val>
                                            <p:fltVal val="0"/>
                                          </p:val>
                                        </p:tav>
                                        <p:tav tm="100000">
                                          <p:val>
                                            <p:strVal val="#ppt_w"/>
                                          </p:val>
                                        </p:tav>
                                      </p:tavLst>
                                    </p:anim>
                                    <p:anim calcmode="lin" valueType="num">
                                      <p:cBhvr>
                                        <p:cTn id="82" dur="500" fill="hold"/>
                                        <p:tgtEl>
                                          <p:spTgt spid="81946"/>
                                        </p:tgtEl>
                                        <p:attrNameLst>
                                          <p:attrName>ppt_h</p:attrName>
                                        </p:attrNameLst>
                                      </p:cBhvr>
                                      <p:tavLst>
                                        <p:tav tm="0">
                                          <p:val>
                                            <p:fltVal val="0"/>
                                          </p:val>
                                        </p:tav>
                                        <p:tav tm="100000">
                                          <p:val>
                                            <p:strVal val="#ppt_h"/>
                                          </p:val>
                                        </p:tav>
                                      </p:tavLst>
                                    </p:anim>
                                    <p:animEffect transition="in" filter="fade">
                                      <p:cBhvr>
                                        <p:cTn id="83" dur="500"/>
                                        <p:tgtEl>
                                          <p:spTgt spid="81946"/>
                                        </p:tgtEl>
                                      </p:cBhvr>
                                    </p:animEffect>
                                  </p:childTnLst>
                                </p:cTn>
                              </p:par>
                              <p:par>
                                <p:cTn id="84" presetID="1" presetClass="exit" presetSubtype="0" fill="hold" grpId="1" nodeType="withEffect">
                                  <p:stCondLst>
                                    <p:cond delay="0"/>
                                  </p:stCondLst>
                                  <p:childTnLst>
                                    <p:set>
                                      <p:cBhvr>
                                        <p:cTn id="85" dur="1" fill="hold">
                                          <p:stCondLst>
                                            <p:cond delay="0"/>
                                          </p:stCondLst>
                                        </p:cTn>
                                        <p:tgtEl>
                                          <p:spTgt spid="81973"/>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81974"/>
                                        </p:tgtEl>
                                        <p:attrNameLst>
                                          <p:attrName>style.visibility</p:attrName>
                                        </p:attrNameLst>
                                      </p:cBhvr>
                                      <p:to>
                                        <p:strVal val="visible"/>
                                      </p:to>
                                    </p:set>
                                    <p:animEffect transition="in" filter="box(in)">
                                      <p:cBhvr>
                                        <p:cTn id="90" dur="500"/>
                                        <p:tgtEl>
                                          <p:spTgt spid="81974"/>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81975"/>
                                        </p:tgtEl>
                                        <p:attrNameLst>
                                          <p:attrName>style.visibility</p:attrName>
                                        </p:attrNameLst>
                                      </p:cBhvr>
                                      <p:to>
                                        <p:strVal val="visible"/>
                                      </p:to>
                                    </p:set>
                                    <p:animEffect transition="in" filter="box(in)">
                                      <p:cBhvr>
                                        <p:cTn id="95" dur="500"/>
                                        <p:tgtEl>
                                          <p:spTgt spid="81975"/>
                                        </p:tgtEl>
                                      </p:cBhvr>
                                    </p:animEffect>
                                  </p:childTnLst>
                                </p:cTn>
                              </p:par>
                              <p:par>
                                <p:cTn id="96" presetID="1" presetClass="exit" presetSubtype="0" fill="hold" grpId="1" nodeType="withEffect">
                                  <p:stCondLst>
                                    <p:cond delay="0"/>
                                  </p:stCondLst>
                                  <p:childTnLst>
                                    <p:set>
                                      <p:cBhvr>
                                        <p:cTn id="97" dur="1" fill="hold">
                                          <p:stCondLst>
                                            <p:cond delay="0"/>
                                          </p:stCondLst>
                                        </p:cTn>
                                        <p:tgtEl>
                                          <p:spTgt spid="81974"/>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4" presetClass="entr" presetSubtype="16" fill="hold" grpId="0" nodeType="clickEffect">
                                  <p:stCondLst>
                                    <p:cond delay="0"/>
                                  </p:stCondLst>
                                  <p:childTnLst>
                                    <p:set>
                                      <p:cBhvr>
                                        <p:cTn id="101" dur="1" fill="hold">
                                          <p:stCondLst>
                                            <p:cond delay="0"/>
                                          </p:stCondLst>
                                        </p:cTn>
                                        <p:tgtEl>
                                          <p:spTgt spid="81976"/>
                                        </p:tgtEl>
                                        <p:attrNameLst>
                                          <p:attrName>style.visibility</p:attrName>
                                        </p:attrNameLst>
                                      </p:cBhvr>
                                      <p:to>
                                        <p:strVal val="visible"/>
                                      </p:to>
                                    </p:set>
                                    <p:animEffect transition="in" filter="box(in)">
                                      <p:cBhvr>
                                        <p:cTn id="102" dur="500"/>
                                        <p:tgtEl>
                                          <p:spTgt spid="81976"/>
                                        </p:tgtEl>
                                      </p:cBhvr>
                                    </p:animEffect>
                                  </p:childTnLst>
                                </p:cTn>
                              </p:par>
                              <p:par>
                                <p:cTn id="103" presetID="1" presetClass="exit" presetSubtype="0" fill="hold" grpId="1" nodeType="withEffect">
                                  <p:stCondLst>
                                    <p:cond delay="0"/>
                                  </p:stCondLst>
                                  <p:childTnLst>
                                    <p:set>
                                      <p:cBhvr>
                                        <p:cTn id="104" dur="1" fill="hold">
                                          <p:stCondLst>
                                            <p:cond delay="0"/>
                                          </p:stCondLst>
                                        </p:cTn>
                                        <p:tgtEl>
                                          <p:spTgt spid="8197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53" presetClass="entr" presetSubtype="0" fill="hold" grpId="0" nodeType="clickEffect">
                                  <p:stCondLst>
                                    <p:cond delay="0"/>
                                  </p:stCondLst>
                                  <p:childTnLst>
                                    <p:set>
                                      <p:cBhvr>
                                        <p:cTn id="108" dur="1" fill="hold">
                                          <p:stCondLst>
                                            <p:cond delay="0"/>
                                          </p:stCondLst>
                                        </p:cTn>
                                        <p:tgtEl>
                                          <p:spTgt spid="81948"/>
                                        </p:tgtEl>
                                        <p:attrNameLst>
                                          <p:attrName>style.visibility</p:attrName>
                                        </p:attrNameLst>
                                      </p:cBhvr>
                                      <p:to>
                                        <p:strVal val="visible"/>
                                      </p:to>
                                    </p:set>
                                    <p:anim calcmode="lin" valueType="num">
                                      <p:cBhvr>
                                        <p:cTn id="109" dur="500" fill="hold"/>
                                        <p:tgtEl>
                                          <p:spTgt spid="81948"/>
                                        </p:tgtEl>
                                        <p:attrNameLst>
                                          <p:attrName>ppt_w</p:attrName>
                                        </p:attrNameLst>
                                      </p:cBhvr>
                                      <p:tavLst>
                                        <p:tav tm="0">
                                          <p:val>
                                            <p:fltVal val="0"/>
                                          </p:val>
                                        </p:tav>
                                        <p:tav tm="100000">
                                          <p:val>
                                            <p:strVal val="#ppt_w"/>
                                          </p:val>
                                        </p:tav>
                                      </p:tavLst>
                                    </p:anim>
                                    <p:anim calcmode="lin" valueType="num">
                                      <p:cBhvr>
                                        <p:cTn id="110" dur="500" fill="hold"/>
                                        <p:tgtEl>
                                          <p:spTgt spid="81948"/>
                                        </p:tgtEl>
                                        <p:attrNameLst>
                                          <p:attrName>ppt_h</p:attrName>
                                        </p:attrNameLst>
                                      </p:cBhvr>
                                      <p:tavLst>
                                        <p:tav tm="0">
                                          <p:val>
                                            <p:fltVal val="0"/>
                                          </p:val>
                                        </p:tav>
                                        <p:tav tm="100000">
                                          <p:val>
                                            <p:strVal val="#ppt_h"/>
                                          </p:val>
                                        </p:tav>
                                      </p:tavLst>
                                    </p:anim>
                                    <p:animEffect transition="in" filter="fade">
                                      <p:cBhvr>
                                        <p:cTn id="111" dur="500"/>
                                        <p:tgtEl>
                                          <p:spTgt spid="81948"/>
                                        </p:tgtEl>
                                      </p:cBhvr>
                                    </p:animEffect>
                                  </p:childTnLst>
                                </p:cTn>
                              </p:par>
                              <p:par>
                                <p:cTn id="112" presetID="1" presetClass="exit" presetSubtype="0" fill="hold" grpId="1" nodeType="withEffect">
                                  <p:stCondLst>
                                    <p:cond delay="0"/>
                                  </p:stCondLst>
                                  <p:childTnLst>
                                    <p:set>
                                      <p:cBhvr>
                                        <p:cTn id="113" dur="1" fill="hold">
                                          <p:stCondLst>
                                            <p:cond delay="0"/>
                                          </p:stCondLst>
                                        </p:cTn>
                                        <p:tgtEl>
                                          <p:spTgt spid="81976"/>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4" presetClass="entr" presetSubtype="16" fill="hold" grpId="0" nodeType="clickEffect">
                                  <p:stCondLst>
                                    <p:cond delay="0"/>
                                  </p:stCondLst>
                                  <p:childTnLst>
                                    <p:set>
                                      <p:cBhvr>
                                        <p:cTn id="117" dur="1" fill="hold">
                                          <p:stCondLst>
                                            <p:cond delay="0"/>
                                          </p:stCondLst>
                                        </p:cTn>
                                        <p:tgtEl>
                                          <p:spTgt spid="81983"/>
                                        </p:tgtEl>
                                        <p:attrNameLst>
                                          <p:attrName>style.visibility</p:attrName>
                                        </p:attrNameLst>
                                      </p:cBhvr>
                                      <p:to>
                                        <p:strVal val="visible"/>
                                      </p:to>
                                    </p:set>
                                    <p:animEffect transition="in" filter="box(in)">
                                      <p:cBhvr>
                                        <p:cTn id="118" dur="500"/>
                                        <p:tgtEl>
                                          <p:spTgt spid="81983"/>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ntr" presetSubtype="16" fill="hold" grpId="0" nodeType="clickEffect">
                                  <p:stCondLst>
                                    <p:cond delay="0"/>
                                  </p:stCondLst>
                                  <p:childTnLst>
                                    <p:set>
                                      <p:cBhvr>
                                        <p:cTn id="122" dur="1" fill="hold">
                                          <p:stCondLst>
                                            <p:cond delay="0"/>
                                          </p:stCondLst>
                                        </p:cTn>
                                        <p:tgtEl>
                                          <p:spTgt spid="81984"/>
                                        </p:tgtEl>
                                        <p:attrNameLst>
                                          <p:attrName>style.visibility</p:attrName>
                                        </p:attrNameLst>
                                      </p:cBhvr>
                                      <p:to>
                                        <p:strVal val="visible"/>
                                      </p:to>
                                    </p:set>
                                    <p:animEffect transition="in" filter="box(in)">
                                      <p:cBhvr>
                                        <p:cTn id="123" dur="500"/>
                                        <p:tgtEl>
                                          <p:spTgt spid="81984"/>
                                        </p:tgtEl>
                                      </p:cBhvr>
                                    </p:animEffect>
                                  </p:childTnLst>
                                </p:cTn>
                              </p:par>
                              <p:par>
                                <p:cTn id="124" presetID="1" presetClass="exit" presetSubtype="0" fill="hold" grpId="1" nodeType="withEffect">
                                  <p:stCondLst>
                                    <p:cond delay="0"/>
                                  </p:stCondLst>
                                  <p:childTnLst>
                                    <p:set>
                                      <p:cBhvr>
                                        <p:cTn id="125" dur="1" fill="hold">
                                          <p:stCondLst>
                                            <p:cond delay="0"/>
                                          </p:stCondLst>
                                        </p:cTn>
                                        <p:tgtEl>
                                          <p:spTgt spid="81983"/>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4" presetClass="entr" presetSubtype="16" fill="hold" grpId="0" nodeType="clickEffect">
                                  <p:stCondLst>
                                    <p:cond delay="0"/>
                                  </p:stCondLst>
                                  <p:childTnLst>
                                    <p:set>
                                      <p:cBhvr>
                                        <p:cTn id="129" dur="1" fill="hold">
                                          <p:stCondLst>
                                            <p:cond delay="0"/>
                                          </p:stCondLst>
                                        </p:cTn>
                                        <p:tgtEl>
                                          <p:spTgt spid="81985"/>
                                        </p:tgtEl>
                                        <p:attrNameLst>
                                          <p:attrName>style.visibility</p:attrName>
                                        </p:attrNameLst>
                                      </p:cBhvr>
                                      <p:to>
                                        <p:strVal val="visible"/>
                                      </p:to>
                                    </p:set>
                                    <p:animEffect transition="in" filter="box(in)">
                                      <p:cBhvr>
                                        <p:cTn id="130" dur="500"/>
                                        <p:tgtEl>
                                          <p:spTgt spid="81985"/>
                                        </p:tgtEl>
                                      </p:cBhvr>
                                    </p:animEffect>
                                  </p:childTnLst>
                                </p:cTn>
                              </p:par>
                              <p:par>
                                <p:cTn id="131" presetID="1" presetClass="exit" presetSubtype="0" fill="hold" grpId="1" nodeType="withEffect">
                                  <p:stCondLst>
                                    <p:cond delay="0"/>
                                  </p:stCondLst>
                                  <p:childTnLst>
                                    <p:set>
                                      <p:cBhvr>
                                        <p:cTn id="132" dur="1" fill="hold">
                                          <p:stCondLst>
                                            <p:cond delay="0"/>
                                          </p:stCondLst>
                                        </p:cTn>
                                        <p:tgtEl>
                                          <p:spTgt spid="81984"/>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53" presetClass="entr" presetSubtype="0" fill="hold" grpId="0" nodeType="clickEffect">
                                  <p:stCondLst>
                                    <p:cond delay="0"/>
                                  </p:stCondLst>
                                  <p:childTnLst>
                                    <p:set>
                                      <p:cBhvr>
                                        <p:cTn id="136" dur="1" fill="hold">
                                          <p:stCondLst>
                                            <p:cond delay="0"/>
                                          </p:stCondLst>
                                        </p:cTn>
                                        <p:tgtEl>
                                          <p:spTgt spid="81949"/>
                                        </p:tgtEl>
                                        <p:attrNameLst>
                                          <p:attrName>style.visibility</p:attrName>
                                        </p:attrNameLst>
                                      </p:cBhvr>
                                      <p:to>
                                        <p:strVal val="visible"/>
                                      </p:to>
                                    </p:set>
                                    <p:anim calcmode="lin" valueType="num">
                                      <p:cBhvr>
                                        <p:cTn id="137" dur="500" fill="hold"/>
                                        <p:tgtEl>
                                          <p:spTgt spid="81949"/>
                                        </p:tgtEl>
                                        <p:attrNameLst>
                                          <p:attrName>ppt_w</p:attrName>
                                        </p:attrNameLst>
                                      </p:cBhvr>
                                      <p:tavLst>
                                        <p:tav tm="0">
                                          <p:val>
                                            <p:fltVal val="0"/>
                                          </p:val>
                                        </p:tav>
                                        <p:tav tm="100000">
                                          <p:val>
                                            <p:strVal val="#ppt_w"/>
                                          </p:val>
                                        </p:tav>
                                      </p:tavLst>
                                    </p:anim>
                                    <p:anim calcmode="lin" valueType="num">
                                      <p:cBhvr>
                                        <p:cTn id="138" dur="500" fill="hold"/>
                                        <p:tgtEl>
                                          <p:spTgt spid="81949"/>
                                        </p:tgtEl>
                                        <p:attrNameLst>
                                          <p:attrName>ppt_h</p:attrName>
                                        </p:attrNameLst>
                                      </p:cBhvr>
                                      <p:tavLst>
                                        <p:tav tm="0">
                                          <p:val>
                                            <p:fltVal val="0"/>
                                          </p:val>
                                        </p:tav>
                                        <p:tav tm="100000">
                                          <p:val>
                                            <p:strVal val="#ppt_h"/>
                                          </p:val>
                                        </p:tav>
                                      </p:tavLst>
                                    </p:anim>
                                    <p:animEffect transition="in" filter="fade">
                                      <p:cBhvr>
                                        <p:cTn id="139" dur="500"/>
                                        <p:tgtEl>
                                          <p:spTgt spid="81949"/>
                                        </p:tgtEl>
                                      </p:cBhvr>
                                    </p:animEffect>
                                  </p:childTnLst>
                                </p:cTn>
                              </p:par>
                              <p:par>
                                <p:cTn id="140" presetID="1" presetClass="exit" presetSubtype="0" fill="hold" grpId="1" nodeType="withEffect">
                                  <p:stCondLst>
                                    <p:cond delay="0"/>
                                  </p:stCondLst>
                                  <p:childTnLst>
                                    <p:set>
                                      <p:cBhvr>
                                        <p:cTn id="141" dur="1" fill="hold">
                                          <p:stCondLst>
                                            <p:cond delay="0"/>
                                          </p:stCondLst>
                                        </p:cTn>
                                        <p:tgtEl>
                                          <p:spTgt spid="81985"/>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4" presetClass="entr" presetSubtype="16" fill="hold" grpId="0" nodeType="clickEffect">
                                  <p:stCondLst>
                                    <p:cond delay="0"/>
                                  </p:stCondLst>
                                  <p:childTnLst>
                                    <p:set>
                                      <p:cBhvr>
                                        <p:cTn id="145" dur="1" fill="hold">
                                          <p:stCondLst>
                                            <p:cond delay="0"/>
                                          </p:stCondLst>
                                        </p:cTn>
                                        <p:tgtEl>
                                          <p:spTgt spid="81977"/>
                                        </p:tgtEl>
                                        <p:attrNameLst>
                                          <p:attrName>style.visibility</p:attrName>
                                        </p:attrNameLst>
                                      </p:cBhvr>
                                      <p:to>
                                        <p:strVal val="visible"/>
                                      </p:to>
                                    </p:set>
                                    <p:animEffect transition="in" filter="box(in)">
                                      <p:cBhvr>
                                        <p:cTn id="146" dur="500"/>
                                        <p:tgtEl>
                                          <p:spTgt spid="81977"/>
                                        </p:tgtEl>
                                      </p:cBhvr>
                                    </p:animEffect>
                                  </p:childTnLst>
                                </p:cTn>
                              </p:par>
                            </p:childTnLst>
                          </p:cTn>
                        </p:par>
                      </p:childTnLst>
                    </p:cTn>
                  </p:par>
                  <p:par>
                    <p:cTn id="147" fill="hold">
                      <p:stCondLst>
                        <p:cond delay="indefinite"/>
                      </p:stCondLst>
                      <p:childTnLst>
                        <p:par>
                          <p:cTn id="148" fill="hold">
                            <p:stCondLst>
                              <p:cond delay="0"/>
                            </p:stCondLst>
                            <p:childTnLst>
                              <p:par>
                                <p:cTn id="149" presetID="4" presetClass="entr" presetSubtype="16" fill="hold" grpId="0" nodeType="clickEffect">
                                  <p:stCondLst>
                                    <p:cond delay="0"/>
                                  </p:stCondLst>
                                  <p:childTnLst>
                                    <p:set>
                                      <p:cBhvr>
                                        <p:cTn id="150" dur="1" fill="hold">
                                          <p:stCondLst>
                                            <p:cond delay="0"/>
                                          </p:stCondLst>
                                        </p:cTn>
                                        <p:tgtEl>
                                          <p:spTgt spid="81978"/>
                                        </p:tgtEl>
                                        <p:attrNameLst>
                                          <p:attrName>style.visibility</p:attrName>
                                        </p:attrNameLst>
                                      </p:cBhvr>
                                      <p:to>
                                        <p:strVal val="visible"/>
                                      </p:to>
                                    </p:set>
                                    <p:animEffect transition="in" filter="box(in)">
                                      <p:cBhvr>
                                        <p:cTn id="151" dur="500"/>
                                        <p:tgtEl>
                                          <p:spTgt spid="81978"/>
                                        </p:tgtEl>
                                      </p:cBhvr>
                                    </p:animEffect>
                                  </p:childTnLst>
                                </p:cTn>
                              </p:par>
                              <p:par>
                                <p:cTn id="152" presetID="1" presetClass="exit" presetSubtype="0" fill="hold" grpId="1" nodeType="withEffect">
                                  <p:stCondLst>
                                    <p:cond delay="0"/>
                                  </p:stCondLst>
                                  <p:childTnLst>
                                    <p:set>
                                      <p:cBhvr>
                                        <p:cTn id="153" dur="1" fill="hold">
                                          <p:stCondLst>
                                            <p:cond delay="0"/>
                                          </p:stCondLst>
                                        </p:cTn>
                                        <p:tgtEl>
                                          <p:spTgt spid="81977"/>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4" presetClass="entr" presetSubtype="16" fill="hold" grpId="0" nodeType="clickEffect">
                                  <p:stCondLst>
                                    <p:cond delay="0"/>
                                  </p:stCondLst>
                                  <p:childTnLst>
                                    <p:set>
                                      <p:cBhvr>
                                        <p:cTn id="157" dur="1" fill="hold">
                                          <p:stCondLst>
                                            <p:cond delay="0"/>
                                          </p:stCondLst>
                                        </p:cTn>
                                        <p:tgtEl>
                                          <p:spTgt spid="81979"/>
                                        </p:tgtEl>
                                        <p:attrNameLst>
                                          <p:attrName>style.visibility</p:attrName>
                                        </p:attrNameLst>
                                      </p:cBhvr>
                                      <p:to>
                                        <p:strVal val="visible"/>
                                      </p:to>
                                    </p:set>
                                    <p:animEffect transition="in" filter="box(in)">
                                      <p:cBhvr>
                                        <p:cTn id="158" dur="500"/>
                                        <p:tgtEl>
                                          <p:spTgt spid="81979"/>
                                        </p:tgtEl>
                                      </p:cBhvr>
                                    </p:animEffect>
                                  </p:childTnLst>
                                </p:cTn>
                              </p:par>
                              <p:par>
                                <p:cTn id="159" presetID="1" presetClass="exit" presetSubtype="0" fill="hold" grpId="1" nodeType="withEffect">
                                  <p:stCondLst>
                                    <p:cond delay="0"/>
                                  </p:stCondLst>
                                  <p:childTnLst>
                                    <p:set>
                                      <p:cBhvr>
                                        <p:cTn id="160" dur="1" fill="hold">
                                          <p:stCondLst>
                                            <p:cond delay="0"/>
                                          </p:stCondLst>
                                        </p:cTn>
                                        <p:tgtEl>
                                          <p:spTgt spid="8197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53" presetClass="entr" presetSubtype="0" fill="hold" grpId="0" nodeType="clickEffect">
                                  <p:stCondLst>
                                    <p:cond delay="0"/>
                                  </p:stCondLst>
                                  <p:childTnLst>
                                    <p:set>
                                      <p:cBhvr>
                                        <p:cTn id="164" dur="1" fill="hold">
                                          <p:stCondLst>
                                            <p:cond delay="0"/>
                                          </p:stCondLst>
                                        </p:cTn>
                                        <p:tgtEl>
                                          <p:spTgt spid="81950"/>
                                        </p:tgtEl>
                                        <p:attrNameLst>
                                          <p:attrName>style.visibility</p:attrName>
                                        </p:attrNameLst>
                                      </p:cBhvr>
                                      <p:to>
                                        <p:strVal val="visible"/>
                                      </p:to>
                                    </p:set>
                                    <p:anim calcmode="lin" valueType="num">
                                      <p:cBhvr>
                                        <p:cTn id="165" dur="500" fill="hold"/>
                                        <p:tgtEl>
                                          <p:spTgt spid="81950"/>
                                        </p:tgtEl>
                                        <p:attrNameLst>
                                          <p:attrName>ppt_w</p:attrName>
                                        </p:attrNameLst>
                                      </p:cBhvr>
                                      <p:tavLst>
                                        <p:tav tm="0">
                                          <p:val>
                                            <p:fltVal val="0"/>
                                          </p:val>
                                        </p:tav>
                                        <p:tav tm="100000">
                                          <p:val>
                                            <p:strVal val="#ppt_w"/>
                                          </p:val>
                                        </p:tav>
                                      </p:tavLst>
                                    </p:anim>
                                    <p:anim calcmode="lin" valueType="num">
                                      <p:cBhvr>
                                        <p:cTn id="166" dur="500" fill="hold"/>
                                        <p:tgtEl>
                                          <p:spTgt spid="81950"/>
                                        </p:tgtEl>
                                        <p:attrNameLst>
                                          <p:attrName>ppt_h</p:attrName>
                                        </p:attrNameLst>
                                      </p:cBhvr>
                                      <p:tavLst>
                                        <p:tav tm="0">
                                          <p:val>
                                            <p:fltVal val="0"/>
                                          </p:val>
                                        </p:tav>
                                        <p:tav tm="100000">
                                          <p:val>
                                            <p:strVal val="#ppt_h"/>
                                          </p:val>
                                        </p:tav>
                                      </p:tavLst>
                                    </p:anim>
                                    <p:animEffect transition="in" filter="fade">
                                      <p:cBhvr>
                                        <p:cTn id="167" dur="500"/>
                                        <p:tgtEl>
                                          <p:spTgt spid="81950"/>
                                        </p:tgtEl>
                                      </p:cBhvr>
                                    </p:animEffect>
                                  </p:childTnLst>
                                </p:cTn>
                              </p:par>
                              <p:par>
                                <p:cTn id="168" presetID="1" presetClass="exit" presetSubtype="0" fill="hold" grpId="1" nodeType="withEffect">
                                  <p:stCondLst>
                                    <p:cond delay="0"/>
                                  </p:stCondLst>
                                  <p:childTnLst>
                                    <p:set>
                                      <p:cBhvr>
                                        <p:cTn id="169" dur="1" fill="hold">
                                          <p:stCondLst>
                                            <p:cond delay="0"/>
                                          </p:stCondLst>
                                        </p:cTn>
                                        <p:tgtEl>
                                          <p:spTgt spid="81979"/>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4" presetClass="entr" presetSubtype="16" fill="hold" grpId="0" nodeType="clickEffect">
                                  <p:stCondLst>
                                    <p:cond delay="0"/>
                                  </p:stCondLst>
                                  <p:childTnLst>
                                    <p:set>
                                      <p:cBhvr>
                                        <p:cTn id="173" dur="1" fill="hold">
                                          <p:stCondLst>
                                            <p:cond delay="0"/>
                                          </p:stCondLst>
                                        </p:cTn>
                                        <p:tgtEl>
                                          <p:spTgt spid="81980"/>
                                        </p:tgtEl>
                                        <p:attrNameLst>
                                          <p:attrName>style.visibility</p:attrName>
                                        </p:attrNameLst>
                                      </p:cBhvr>
                                      <p:to>
                                        <p:strVal val="visible"/>
                                      </p:to>
                                    </p:set>
                                    <p:animEffect transition="in" filter="box(in)">
                                      <p:cBhvr>
                                        <p:cTn id="174" dur="500"/>
                                        <p:tgtEl>
                                          <p:spTgt spid="81980"/>
                                        </p:tgtEl>
                                      </p:cBhvr>
                                    </p:animEffect>
                                  </p:childTnLst>
                                </p:cTn>
                              </p:par>
                            </p:childTnLst>
                          </p:cTn>
                        </p:par>
                      </p:childTnLst>
                    </p:cTn>
                  </p:par>
                  <p:par>
                    <p:cTn id="175" fill="hold">
                      <p:stCondLst>
                        <p:cond delay="indefinite"/>
                      </p:stCondLst>
                      <p:childTnLst>
                        <p:par>
                          <p:cTn id="176" fill="hold">
                            <p:stCondLst>
                              <p:cond delay="0"/>
                            </p:stCondLst>
                            <p:childTnLst>
                              <p:par>
                                <p:cTn id="177" presetID="4" presetClass="entr" presetSubtype="16" fill="hold" grpId="0" nodeType="clickEffect">
                                  <p:stCondLst>
                                    <p:cond delay="0"/>
                                  </p:stCondLst>
                                  <p:childTnLst>
                                    <p:set>
                                      <p:cBhvr>
                                        <p:cTn id="178" dur="1" fill="hold">
                                          <p:stCondLst>
                                            <p:cond delay="0"/>
                                          </p:stCondLst>
                                        </p:cTn>
                                        <p:tgtEl>
                                          <p:spTgt spid="81981"/>
                                        </p:tgtEl>
                                        <p:attrNameLst>
                                          <p:attrName>style.visibility</p:attrName>
                                        </p:attrNameLst>
                                      </p:cBhvr>
                                      <p:to>
                                        <p:strVal val="visible"/>
                                      </p:to>
                                    </p:set>
                                    <p:animEffect transition="in" filter="box(in)">
                                      <p:cBhvr>
                                        <p:cTn id="179" dur="500"/>
                                        <p:tgtEl>
                                          <p:spTgt spid="81981"/>
                                        </p:tgtEl>
                                      </p:cBhvr>
                                    </p:animEffect>
                                  </p:childTnLst>
                                </p:cTn>
                              </p:par>
                              <p:par>
                                <p:cTn id="180" presetID="1" presetClass="exit" presetSubtype="0" fill="hold" grpId="1" nodeType="withEffect">
                                  <p:stCondLst>
                                    <p:cond delay="0"/>
                                  </p:stCondLst>
                                  <p:childTnLst>
                                    <p:set>
                                      <p:cBhvr>
                                        <p:cTn id="181" dur="1" fill="hold">
                                          <p:stCondLst>
                                            <p:cond delay="0"/>
                                          </p:stCondLst>
                                        </p:cTn>
                                        <p:tgtEl>
                                          <p:spTgt spid="81980"/>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53" presetClass="entr" presetSubtype="0" fill="hold" grpId="0" nodeType="clickEffect">
                                  <p:stCondLst>
                                    <p:cond delay="0"/>
                                  </p:stCondLst>
                                  <p:childTnLst>
                                    <p:set>
                                      <p:cBhvr>
                                        <p:cTn id="185" dur="1" fill="hold">
                                          <p:stCondLst>
                                            <p:cond delay="0"/>
                                          </p:stCondLst>
                                        </p:cTn>
                                        <p:tgtEl>
                                          <p:spTgt spid="81952"/>
                                        </p:tgtEl>
                                        <p:attrNameLst>
                                          <p:attrName>style.visibility</p:attrName>
                                        </p:attrNameLst>
                                      </p:cBhvr>
                                      <p:to>
                                        <p:strVal val="visible"/>
                                      </p:to>
                                    </p:set>
                                    <p:anim calcmode="lin" valueType="num">
                                      <p:cBhvr>
                                        <p:cTn id="186" dur="500" fill="hold"/>
                                        <p:tgtEl>
                                          <p:spTgt spid="81952"/>
                                        </p:tgtEl>
                                        <p:attrNameLst>
                                          <p:attrName>ppt_w</p:attrName>
                                        </p:attrNameLst>
                                      </p:cBhvr>
                                      <p:tavLst>
                                        <p:tav tm="0">
                                          <p:val>
                                            <p:fltVal val="0"/>
                                          </p:val>
                                        </p:tav>
                                        <p:tav tm="100000">
                                          <p:val>
                                            <p:strVal val="#ppt_w"/>
                                          </p:val>
                                        </p:tav>
                                      </p:tavLst>
                                    </p:anim>
                                    <p:anim calcmode="lin" valueType="num">
                                      <p:cBhvr>
                                        <p:cTn id="187" dur="500" fill="hold"/>
                                        <p:tgtEl>
                                          <p:spTgt spid="81952"/>
                                        </p:tgtEl>
                                        <p:attrNameLst>
                                          <p:attrName>ppt_h</p:attrName>
                                        </p:attrNameLst>
                                      </p:cBhvr>
                                      <p:tavLst>
                                        <p:tav tm="0">
                                          <p:val>
                                            <p:fltVal val="0"/>
                                          </p:val>
                                        </p:tav>
                                        <p:tav tm="100000">
                                          <p:val>
                                            <p:strVal val="#ppt_h"/>
                                          </p:val>
                                        </p:tav>
                                      </p:tavLst>
                                    </p:anim>
                                    <p:animEffect transition="in" filter="fade">
                                      <p:cBhvr>
                                        <p:cTn id="188" dur="500"/>
                                        <p:tgtEl>
                                          <p:spTgt spid="81952"/>
                                        </p:tgtEl>
                                      </p:cBhvr>
                                    </p:animEffect>
                                  </p:childTnLst>
                                </p:cTn>
                              </p:par>
                              <p:par>
                                <p:cTn id="189" presetID="1" presetClass="exit" presetSubtype="0" fill="hold" grpId="1" nodeType="withEffect">
                                  <p:stCondLst>
                                    <p:cond delay="0"/>
                                  </p:stCondLst>
                                  <p:childTnLst>
                                    <p:set>
                                      <p:cBhvr>
                                        <p:cTn id="190" dur="1" fill="hold">
                                          <p:stCondLst>
                                            <p:cond delay="0"/>
                                          </p:stCondLst>
                                        </p:cTn>
                                        <p:tgtEl>
                                          <p:spTgt spid="81981"/>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grpId="1" nodeType="clickEffect">
                                  <p:stCondLst>
                                    <p:cond delay="0"/>
                                  </p:stCondLst>
                                  <p:childTnLst>
                                    <p:set>
                                      <p:cBhvr>
                                        <p:cTn id="194" dur="1" fill="hold">
                                          <p:stCondLst>
                                            <p:cond delay="0"/>
                                          </p:stCondLst>
                                        </p:cTn>
                                        <p:tgtEl>
                                          <p:spTgt spid="81952"/>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7"/>
                                        </p:tgtEl>
                                        <p:attrNameLst>
                                          <p:attrName>style.visibility</p:attrName>
                                        </p:attrNameLst>
                                      </p:cBhvr>
                                      <p:to>
                                        <p:strVal val="visible"/>
                                      </p:to>
                                    </p:set>
                                    <p:animEffect transition="in" filter="fade">
                                      <p:cBhvr>
                                        <p:cTn id="199" dur="2000"/>
                                        <p:tgtEl>
                                          <p:spTgt spid="7"/>
                                        </p:tgtEl>
                                      </p:cBhvr>
                                    </p:animEffect>
                                  </p:childTnLst>
                                </p:cTn>
                              </p:par>
                            </p:childTnLst>
                          </p:cTn>
                        </p:par>
                      </p:childTnLst>
                    </p:cTn>
                  </p:par>
                  <p:par>
                    <p:cTn id="200" fill="hold">
                      <p:stCondLst>
                        <p:cond delay="indefinite"/>
                      </p:stCondLst>
                      <p:childTnLst>
                        <p:par>
                          <p:cTn id="201" fill="hold">
                            <p:stCondLst>
                              <p:cond delay="0"/>
                            </p:stCondLst>
                            <p:childTnLst>
                              <p:par>
                                <p:cTn id="202" presetID="10" presetClass="entr" presetSubtype="0" fill="hold" nodeType="clickEffect">
                                  <p:stCondLst>
                                    <p:cond delay="0"/>
                                  </p:stCondLst>
                                  <p:childTnLst>
                                    <p:set>
                                      <p:cBhvr>
                                        <p:cTn id="203" dur="1" fill="hold">
                                          <p:stCondLst>
                                            <p:cond delay="0"/>
                                          </p:stCondLst>
                                        </p:cTn>
                                        <p:tgtEl>
                                          <p:spTgt spid="8"/>
                                        </p:tgtEl>
                                        <p:attrNameLst>
                                          <p:attrName>style.visibility</p:attrName>
                                        </p:attrNameLst>
                                      </p:cBhvr>
                                      <p:to>
                                        <p:strVal val="visible"/>
                                      </p:to>
                                    </p:set>
                                    <p:animEffect transition="in" filter="fade">
                                      <p:cBhvr>
                                        <p:cTn id="204" dur="2000"/>
                                        <p:tgtEl>
                                          <p:spTgt spid="8"/>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9"/>
                                        </p:tgtEl>
                                        <p:attrNameLst>
                                          <p:attrName>style.visibility</p:attrName>
                                        </p:attrNameLst>
                                      </p:cBhvr>
                                      <p:to>
                                        <p:strVal val="visible"/>
                                      </p:to>
                                    </p:set>
                                    <p:animEffect transition="in" filter="fade">
                                      <p:cBhvr>
                                        <p:cTn id="209" dur="2000"/>
                                        <p:tgtEl>
                                          <p:spTgt spid="9"/>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10"/>
                                        </p:tgtEl>
                                        <p:attrNameLst>
                                          <p:attrName>style.visibility</p:attrName>
                                        </p:attrNameLst>
                                      </p:cBhvr>
                                      <p:to>
                                        <p:strVal val="visible"/>
                                      </p:to>
                                    </p:set>
                                    <p:animEffect transition="in" filter="fade">
                                      <p:cBhvr>
                                        <p:cTn id="21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p:bldP spid="81945" grpId="0" animBg="1" autoUpdateAnimBg="0"/>
      <p:bldP spid="81946" grpId="0" autoUpdateAnimBg="0"/>
      <p:bldP spid="81948" grpId="0" autoUpdateAnimBg="0"/>
      <p:bldP spid="81949" grpId="0" autoUpdateAnimBg="0"/>
      <p:bldP spid="81950" grpId="0" autoUpdateAnimBg="0"/>
      <p:bldP spid="81952" grpId="0" autoUpdateAnimBg="0"/>
      <p:bldP spid="81952" grpId="1"/>
      <p:bldP spid="81971" grpId="0" animBg="1"/>
      <p:bldP spid="81971" grpId="1" animBg="1"/>
      <p:bldP spid="81972" grpId="0" animBg="1"/>
      <p:bldP spid="81972" grpId="1" animBg="1"/>
      <p:bldP spid="81973" grpId="0" animBg="1"/>
      <p:bldP spid="81973" grpId="1" animBg="1"/>
      <p:bldP spid="81974" grpId="0" animBg="1"/>
      <p:bldP spid="81974" grpId="1" animBg="1"/>
      <p:bldP spid="81975" grpId="0" animBg="1"/>
      <p:bldP spid="81975" grpId="1" animBg="1"/>
      <p:bldP spid="81976" grpId="0" animBg="1"/>
      <p:bldP spid="81976" grpId="1" animBg="1"/>
      <p:bldP spid="81977" grpId="0" animBg="1"/>
      <p:bldP spid="81977" grpId="1" animBg="1"/>
      <p:bldP spid="81978" grpId="0" animBg="1"/>
      <p:bldP spid="81978" grpId="1" animBg="1"/>
      <p:bldP spid="81979" grpId="0" animBg="1"/>
      <p:bldP spid="81979" grpId="1" animBg="1"/>
      <p:bldP spid="81980" grpId="0" animBg="1"/>
      <p:bldP spid="81980" grpId="1" animBg="1"/>
      <p:bldP spid="81981" grpId="0" animBg="1"/>
      <p:bldP spid="81981" grpId="1" animBg="1"/>
      <p:bldP spid="81983" grpId="0" animBg="1"/>
      <p:bldP spid="81983" grpId="1" animBg="1"/>
      <p:bldP spid="81984" grpId="0" animBg="1"/>
      <p:bldP spid="81984" grpId="1" animBg="1"/>
      <p:bldP spid="81985" grpId="0" animBg="1"/>
      <p:bldP spid="81985" grpId="1" animBg="1"/>
      <p:bldP spid="55" grpId="0" animBg="1" autoUpdateAnimBg="0"/>
      <p:bldP spid="55" grpId="1" animBg="1"/>
      <p:bldP spid="56" grpId="0" animBg="1" autoUpdateAnimBg="0"/>
      <p:bldP spid="5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dirty="0" smtClean="0"/>
              <a:t>例</a:t>
            </a:r>
            <a:r>
              <a:rPr lang="en-US" altLang="zh-CN" dirty="0" smtClean="0"/>
              <a:t>2  Fibonacci</a:t>
            </a:r>
            <a:r>
              <a:rPr lang="zh-CN" altLang="en-US" dirty="0" smtClean="0"/>
              <a:t>数列</a:t>
            </a:r>
          </a:p>
        </p:txBody>
      </p:sp>
      <p:sp>
        <p:nvSpPr>
          <p:cNvPr id="2056" name="灯片编号占位符 10"/>
          <p:cNvSpPr>
            <a:spLocks noGrp="1"/>
          </p:cNvSpPr>
          <p:nvPr>
            <p:ph type="sldNum" sz="quarter" idx="12"/>
          </p:nvPr>
        </p:nvSpPr>
        <p:spPr>
          <a:noFill/>
        </p:spPr>
        <p:txBody>
          <a:bodyPr/>
          <a:lstStyle/>
          <a:p>
            <a:fld id="{BDB33602-42FD-48A5-B7C4-C122CA95C6FE}" type="slidenum">
              <a:rPr lang="en-US" altLang="zh-CN" smtClean="0"/>
              <a:pPr/>
              <a:t>13</a:t>
            </a:fld>
            <a:endParaRPr lang="en-US" altLang="zh-CN" smtClean="0"/>
          </a:p>
        </p:txBody>
      </p:sp>
      <p:sp>
        <p:nvSpPr>
          <p:cNvPr id="2052" name="Rectangle 3"/>
          <p:cNvSpPr>
            <a:spLocks noGrp="1" noChangeArrowheads="1"/>
          </p:cNvSpPr>
          <p:nvPr>
            <p:ph type="body" sz="half" idx="4294967295"/>
          </p:nvPr>
        </p:nvSpPr>
        <p:spPr>
          <a:xfrm>
            <a:off x="1079500" y="1484313"/>
            <a:ext cx="8064500" cy="1800225"/>
          </a:xfrm>
        </p:spPr>
        <p:txBody>
          <a:bodyPr/>
          <a:lstStyle/>
          <a:p>
            <a:pPr eaLnBrk="1" hangingPunct="1">
              <a:spcBef>
                <a:spcPct val="0"/>
              </a:spcBef>
              <a:buClr>
                <a:srgbClr val="C00000"/>
              </a:buClr>
              <a:buSzPct val="100000"/>
              <a:buFont typeface="Wingdings" pitchFamily="2" charset="2"/>
              <a:buChar char="p"/>
            </a:pPr>
            <a:r>
              <a:rPr lang="zh-CN" altLang="zh-CN" b="1" dirty="0" smtClean="0">
                <a:solidFill>
                  <a:srgbClr val="000000"/>
                </a:solidFill>
              </a:rPr>
              <a:t>无穷数列1，1，2，3，5，8，13，21，34，</a:t>
            </a:r>
            <a:r>
              <a:rPr lang="en-US" altLang="zh-CN" b="1" dirty="0" smtClean="0">
                <a:solidFill>
                  <a:srgbClr val="000000"/>
                </a:solidFill>
              </a:rPr>
              <a:t>5</a:t>
            </a:r>
            <a:r>
              <a:rPr lang="zh-CN" altLang="zh-CN" b="1" dirty="0" smtClean="0">
                <a:solidFill>
                  <a:srgbClr val="000000"/>
                </a:solidFill>
              </a:rPr>
              <a:t>5，…，被称为Fibonacci数列</a:t>
            </a:r>
            <a:r>
              <a:rPr lang="zh-CN" altLang="zh-CN" dirty="0" smtClean="0">
                <a:solidFill>
                  <a:srgbClr val="000000"/>
                </a:solidFill>
              </a:rPr>
              <a:t>。</a:t>
            </a:r>
            <a:endParaRPr lang="en-US" altLang="zh-CN" dirty="0" smtClean="0">
              <a:solidFill>
                <a:srgbClr val="000000"/>
              </a:solidFill>
            </a:endParaRPr>
          </a:p>
          <a:p>
            <a:pPr eaLnBrk="1" hangingPunct="1">
              <a:spcBef>
                <a:spcPct val="0"/>
              </a:spcBef>
              <a:buClrTx/>
              <a:buFontTx/>
              <a:buNone/>
            </a:pPr>
            <a:r>
              <a:rPr lang="en-US" altLang="zh-CN" dirty="0" smtClean="0">
                <a:solidFill>
                  <a:srgbClr val="000000"/>
                </a:solidFill>
              </a:rPr>
              <a:t>  </a:t>
            </a:r>
            <a:endParaRPr lang="zh-CN" altLang="en-US" dirty="0" smtClean="0">
              <a:solidFill>
                <a:srgbClr val="000000"/>
              </a:solidFill>
            </a:endParaRPr>
          </a:p>
        </p:txBody>
      </p:sp>
      <p:grpSp>
        <p:nvGrpSpPr>
          <p:cNvPr id="2" name="组合 16"/>
          <p:cNvGrpSpPr>
            <a:grpSpLocks/>
          </p:cNvGrpSpPr>
          <p:nvPr/>
        </p:nvGrpSpPr>
        <p:grpSpPr bwMode="auto">
          <a:xfrm>
            <a:off x="928662" y="2714620"/>
            <a:ext cx="2666934" cy="3655582"/>
            <a:chOff x="882787" y="3000371"/>
            <a:chExt cx="2511196" cy="3495619"/>
          </a:xfrm>
        </p:grpSpPr>
        <p:pic>
          <p:nvPicPr>
            <p:cNvPr id="2059" name="Picture 10" descr="Leonardo of Pisa, &quot;Fibonacci&quot;">
              <a:hlinkClick r:id="rId4" tooltip="Leonardo of Pisa, &quot;Fibonacci&quot;"/>
            </p:cNvPr>
            <p:cNvPicPr>
              <a:picLocks noChangeAspect="1" noChangeArrowheads="1"/>
            </p:cNvPicPr>
            <p:nvPr/>
          </p:nvPicPr>
          <p:blipFill>
            <a:blip r:embed="rId5" cstate="print"/>
            <a:srcRect/>
            <a:stretch>
              <a:fillRect/>
            </a:stretch>
          </p:blipFill>
          <p:spPr bwMode="auto">
            <a:xfrm>
              <a:off x="928662" y="3000371"/>
              <a:ext cx="2357454" cy="3101363"/>
            </a:xfrm>
            <a:prstGeom prst="rect">
              <a:avLst/>
            </a:prstGeom>
            <a:ln w="88900" cap="sq" cmpd="thickThin">
              <a:solidFill>
                <a:srgbClr val="000000"/>
              </a:solidFill>
              <a:prstDash val="solid"/>
              <a:miter lim="800000"/>
            </a:ln>
            <a:effectLst>
              <a:innerShdw blurRad="76200">
                <a:srgbClr val="000000"/>
              </a:innerShdw>
            </a:effectLst>
          </p:spPr>
        </p:pic>
        <p:sp>
          <p:nvSpPr>
            <p:cNvPr id="2060" name="TextBox 13"/>
            <p:cNvSpPr txBox="1">
              <a:spLocks noChangeArrowheads="1"/>
            </p:cNvSpPr>
            <p:nvPr/>
          </p:nvSpPr>
          <p:spPr bwMode="auto">
            <a:xfrm>
              <a:off x="882787" y="6174168"/>
              <a:ext cx="2511196" cy="321822"/>
            </a:xfrm>
            <a:prstGeom prst="rect">
              <a:avLst/>
            </a:prstGeom>
            <a:noFill/>
            <a:ln w="9525">
              <a:noFill/>
              <a:miter lim="800000"/>
              <a:headEnd/>
              <a:tailEnd/>
            </a:ln>
          </p:spPr>
          <p:txBody>
            <a:bodyPr wrap="none">
              <a:spAutoFit/>
            </a:bodyPr>
            <a:lstStyle/>
            <a:p>
              <a:r>
                <a:rPr lang="zh-CN" altLang="en-US" b="1" dirty="0"/>
                <a:t>比萨的 列奥纳多</a:t>
              </a:r>
              <a:r>
                <a:rPr lang="en-US" altLang="zh-CN" b="1" dirty="0"/>
                <a:t>.</a:t>
              </a:r>
              <a:r>
                <a:rPr lang="zh-CN" altLang="en-US" b="1" dirty="0"/>
                <a:t>斐波那契</a:t>
              </a:r>
              <a:endParaRPr lang="en-US" dirty="0"/>
            </a:p>
          </p:txBody>
        </p:sp>
      </p:grpSp>
      <p:sp>
        <p:nvSpPr>
          <p:cNvPr id="14" name="TextBox 13"/>
          <p:cNvSpPr txBox="1"/>
          <p:nvPr/>
        </p:nvSpPr>
        <p:spPr>
          <a:xfrm>
            <a:off x="5004048" y="1928802"/>
            <a:ext cx="3568480" cy="461665"/>
          </a:xfrm>
          <a:prstGeom prst="rect">
            <a:avLst/>
          </a:prstGeom>
          <a:noFill/>
        </p:spPr>
        <p:txBody>
          <a:bodyPr wrap="square" rtlCol="0">
            <a:spAutoFit/>
          </a:bodyPr>
          <a:lstStyle/>
          <a:p>
            <a:r>
              <a:rPr lang="en-US" altLang="zh-CN" sz="2400" b="1" dirty="0" smtClean="0">
                <a:solidFill>
                  <a:srgbClr val="C00000"/>
                </a:solidFill>
              </a:rPr>
              <a:t>——1202</a:t>
            </a:r>
            <a:r>
              <a:rPr lang="zh-CN" altLang="en-US" sz="2400" b="1" dirty="0" smtClean="0">
                <a:solidFill>
                  <a:srgbClr val="C00000"/>
                </a:solidFill>
              </a:rPr>
              <a:t>年</a:t>
            </a:r>
            <a:r>
              <a:rPr lang="en-US" altLang="zh-CN" sz="2400" b="1" dirty="0" smtClean="0">
                <a:solidFill>
                  <a:srgbClr val="C00000"/>
                </a:solidFill>
              </a:rPr>
              <a:t>《</a:t>
            </a:r>
            <a:r>
              <a:rPr lang="zh-CN" altLang="en-US" sz="2400" b="1" dirty="0" smtClean="0">
                <a:solidFill>
                  <a:srgbClr val="C00000"/>
                </a:solidFill>
              </a:rPr>
              <a:t>算盘之书</a:t>
            </a:r>
            <a:r>
              <a:rPr lang="en-US" altLang="zh-CN" sz="2400" b="1" dirty="0" smtClean="0">
                <a:solidFill>
                  <a:srgbClr val="C00000"/>
                </a:solidFill>
              </a:rPr>
              <a:t>》</a:t>
            </a:r>
            <a:endParaRPr lang="zh-CN" altLang="en-US" sz="2400" b="1" dirty="0">
              <a:solidFill>
                <a:srgbClr val="C00000"/>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2556871116"/>
              </p:ext>
            </p:extLst>
          </p:nvPr>
        </p:nvGraphicFramePr>
        <p:xfrm>
          <a:off x="3923928" y="2390467"/>
          <a:ext cx="4536505" cy="3657680"/>
        </p:xfrm>
        <a:graphic>
          <a:graphicData uri="http://schemas.openxmlformats.org/drawingml/2006/table">
            <a:tbl>
              <a:tblPr firstRow="1" bandRow="1">
                <a:tableStyleId>{00A15C55-8517-42AA-B614-E9B94910E393}</a:tableStyleId>
              </a:tblPr>
              <a:tblGrid>
                <a:gridCol w="907301"/>
                <a:gridCol w="907301"/>
                <a:gridCol w="907301"/>
                <a:gridCol w="907301"/>
                <a:gridCol w="907301"/>
              </a:tblGrid>
              <a:tr h="376580">
                <a:tc>
                  <a:txBody>
                    <a:bodyPr/>
                    <a:lstStyle/>
                    <a:p>
                      <a:r>
                        <a:rPr lang="zh-CN" altLang="en-US" sz="2400" b="1" dirty="0" smtClean="0">
                          <a:solidFill>
                            <a:schemeClr val="bg1"/>
                          </a:solidFill>
                        </a:rPr>
                        <a:t>月数</a:t>
                      </a:r>
                      <a:endParaRPr lang="zh-CN" altLang="en-US" sz="2400" b="1" dirty="0">
                        <a:solidFill>
                          <a:schemeClr val="bg1"/>
                        </a:solidFill>
                      </a:endParaRPr>
                    </a:p>
                  </a:txBody>
                  <a:tcPr marT="45725" marB="45725">
                    <a:solidFill>
                      <a:schemeClr val="accent2"/>
                    </a:solidFill>
                  </a:tcPr>
                </a:tc>
                <a:tc>
                  <a:txBody>
                    <a:bodyPr/>
                    <a:lstStyle/>
                    <a:p>
                      <a:r>
                        <a:rPr lang="zh-CN" altLang="en-US" sz="2400" b="1" dirty="0" smtClean="0">
                          <a:solidFill>
                            <a:schemeClr val="bg1"/>
                          </a:solidFill>
                        </a:rPr>
                        <a:t>小兔</a:t>
                      </a:r>
                      <a:endParaRPr lang="zh-CN" altLang="en-US" sz="2400" b="1" dirty="0">
                        <a:solidFill>
                          <a:schemeClr val="bg1"/>
                        </a:solidFill>
                      </a:endParaRPr>
                    </a:p>
                  </a:txBody>
                  <a:tcPr marT="45725" marB="45725">
                    <a:solidFill>
                      <a:schemeClr val="accent2"/>
                    </a:solidFill>
                  </a:tcPr>
                </a:tc>
                <a:tc>
                  <a:txBody>
                    <a:bodyPr/>
                    <a:lstStyle/>
                    <a:p>
                      <a:r>
                        <a:rPr lang="zh-CN" altLang="en-US" sz="2400" b="1" dirty="0" smtClean="0">
                          <a:solidFill>
                            <a:schemeClr val="bg1"/>
                          </a:solidFill>
                        </a:rPr>
                        <a:t>中兔</a:t>
                      </a:r>
                      <a:endParaRPr lang="zh-CN" altLang="en-US" sz="2400" b="1" dirty="0">
                        <a:solidFill>
                          <a:schemeClr val="bg1"/>
                        </a:solidFill>
                      </a:endParaRPr>
                    </a:p>
                  </a:txBody>
                  <a:tcPr marT="45725" marB="45725">
                    <a:solidFill>
                      <a:schemeClr val="accent2"/>
                    </a:solidFill>
                  </a:tcPr>
                </a:tc>
                <a:tc>
                  <a:txBody>
                    <a:bodyPr/>
                    <a:lstStyle/>
                    <a:p>
                      <a:r>
                        <a:rPr lang="zh-CN" altLang="en-US" sz="2400" b="1" dirty="0" smtClean="0">
                          <a:solidFill>
                            <a:schemeClr val="bg1"/>
                          </a:solidFill>
                        </a:rPr>
                        <a:t>大兔</a:t>
                      </a:r>
                      <a:endParaRPr lang="zh-CN" altLang="en-US" sz="2400" b="1" dirty="0">
                        <a:solidFill>
                          <a:schemeClr val="bg1"/>
                        </a:solidFill>
                      </a:endParaRPr>
                    </a:p>
                  </a:txBody>
                  <a:tcPr marT="45725" marB="45725">
                    <a:solidFill>
                      <a:schemeClr val="accent2"/>
                    </a:solidFill>
                  </a:tcPr>
                </a:tc>
                <a:tc>
                  <a:txBody>
                    <a:bodyPr/>
                    <a:lstStyle/>
                    <a:p>
                      <a:r>
                        <a:rPr lang="zh-CN" altLang="en-US" sz="2400" b="1" dirty="0" smtClean="0">
                          <a:solidFill>
                            <a:schemeClr val="bg1"/>
                          </a:solidFill>
                        </a:rPr>
                        <a:t>总数</a:t>
                      </a:r>
                      <a:endParaRPr lang="zh-CN" altLang="en-US" sz="2400" b="1" dirty="0">
                        <a:solidFill>
                          <a:schemeClr val="bg1"/>
                        </a:solidFill>
                      </a:endParaRPr>
                    </a:p>
                  </a:txBody>
                  <a:tcPr marT="45725" marB="45725">
                    <a:solidFill>
                      <a:schemeClr val="accent2"/>
                    </a:solidFill>
                  </a:tcPr>
                </a:tc>
              </a:tr>
              <a:tr h="370880">
                <a:tc>
                  <a:txBody>
                    <a:bodyPr/>
                    <a:lstStyle/>
                    <a:p>
                      <a:pPr algn="ctr"/>
                      <a:r>
                        <a:rPr lang="en-US" altLang="zh-CN" sz="2400" b="1" dirty="0" smtClean="0"/>
                        <a:t>1</a:t>
                      </a:r>
                      <a:endParaRPr lang="zh-CN" altLang="en-US" sz="2400" b="1" dirty="0"/>
                    </a:p>
                  </a:txBody>
                  <a:tcPr marT="45725" marB="45725"/>
                </a:tc>
                <a:tc>
                  <a:txBody>
                    <a:bodyPr/>
                    <a:lstStyle/>
                    <a:p>
                      <a:pPr algn="ctr"/>
                      <a:r>
                        <a:rPr lang="en-US" altLang="zh-CN" sz="2400" b="1" dirty="0" smtClean="0"/>
                        <a:t>1</a:t>
                      </a:r>
                      <a:endParaRPr lang="zh-CN" altLang="en-US" sz="2400" b="1" dirty="0"/>
                    </a:p>
                  </a:txBody>
                  <a:tcPr marT="45725" marB="45725"/>
                </a:tc>
                <a:tc>
                  <a:txBody>
                    <a:bodyPr/>
                    <a:lstStyle/>
                    <a:p>
                      <a:pPr algn="ctr"/>
                      <a:r>
                        <a:rPr lang="en-US" altLang="zh-CN" sz="2400" b="1" dirty="0" smtClean="0"/>
                        <a:t>0</a:t>
                      </a:r>
                      <a:endParaRPr lang="zh-CN" altLang="en-US" sz="2400" b="1" dirty="0"/>
                    </a:p>
                  </a:txBody>
                  <a:tcPr marT="45725" marB="45725"/>
                </a:tc>
                <a:tc>
                  <a:txBody>
                    <a:bodyPr/>
                    <a:lstStyle/>
                    <a:p>
                      <a:pPr algn="ctr"/>
                      <a:r>
                        <a:rPr lang="en-US" altLang="zh-CN" sz="2400" b="1" dirty="0" smtClean="0"/>
                        <a:t>0</a:t>
                      </a:r>
                      <a:endParaRPr lang="zh-CN" altLang="en-US" sz="2400" b="1" dirty="0"/>
                    </a:p>
                  </a:txBody>
                  <a:tcPr marT="45725" marB="45725"/>
                </a:tc>
                <a:tc>
                  <a:txBody>
                    <a:bodyPr/>
                    <a:lstStyle/>
                    <a:p>
                      <a:pPr algn="ctr"/>
                      <a:r>
                        <a:rPr lang="en-US" altLang="zh-CN" sz="2400" b="1" dirty="0" smtClean="0"/>
                        <a:t>1</a:t>
                      </a:r>
                      <a:endParaRPr lang="zh-CN" altLang="en-US" sz="2400" b="1" dirty="0"/>
                    </a:p>
                  </a:txBody>
                  <a:tcPr marT="45725" marB="45725"/>
                </a:tc>
              </a:tr>
              <a:tr h="370880">
                <a:tc>
                  <a:txBody>
                    <a:bodyPr/>
                    <a:lstStyle/>
                    <a:p>
                      <a:pPr algn="ctr"/>
                      <a:r>
                        <a:rPr lang="en-US" altLang="zh-CN" sz="2400" b="1" dirty="0" smtClean="0"/>
                        <a:t>2</a:t>
                      </a:r>
                      <a:endParaRPr lang="zh-CN" altLang="en-US" sz="2400" b="1" dirty="0"/>
                    </a:p>
                  </a:txBody>
                  <a:tcPr marT="45725" marB="45725"/>
                </a:tc>
                <a:tc>
                  <a:txBody>
                    <a:bodyPr/>
                    <a:lstStyle/>
                    <a:p>
                      <a:pPr algn="ctr"/>
                      <a:r>
                        <a:rPr lang="en-US" altLang="zh-CN" sz="2400" b="1" dirty="0" smtClean="0"/>
                        <a:t>0</a:t>
                      </a:r>
                      <a:endParaRPr lang="zh-CN" altLang="en-US" sz="2400" b="1" dirty="0"/>
                    </a:p>
                  </a:txBody>
                  <a:tcPr marT="45725" marB="45725"/>
                </a:tc>
                <a:tc>
                  <a:txBody>
                    <a:bodyPr/>
                    <a:lstStyle/>
                    <a:p>
                      <a:pPr algn="ctr"/>
                      <a:r>
                        <a:rPr lang="en-US" altLang="zh-CN" sz="2400" b="1" dirty="0" smtClean="0"/>
                        <a:t>1</a:t>
                      </a:r>
                      <a:endParaRPr lang="zh-CN" altLang="en-US" sz="2400" b="1" dirty="0"/>
                    </a:p>
                  </a:txBody>
                  <a:tcPr marT="45725" marB="45725"/>
                </a:tc>
                <a:tc>
                  <a:txBody>
                    <a:bodyPr/>
                    <a:lstStyle/>
                    <a:p>
                      <a:pPr algn="ctr"/>
                      <a:r>
                        <a:rPr lang="en-US" altLang="zh-CN" sz="2400" b="1" dirty="0" smtClean="0"/>
                        <a:t>0</a:t>
                      </a:r>
                      <a:endParaRPr lang="zh-CN" altLang="en-US" sz="2400" b="1" dirty="0"/>
                    </a:p>
                  </a:txBody>
                  <a:tcPr marT="45725" marB="45725"/>
                </a:tc>
                <a:tc>
                  <a:txBody>
                    <a:bodyPr/>
                    <a:lstStyle/>
                    <a:p>
                      <a:pPr algn="ctr"/>
                      <a:r>
                        <a:rPr lang="en-US" altLang="zh-CN" sz="2400" b="1" dirty="0" smtClean="0"/>
                        <a:t>1</a:t>
                      </a:r>
                      <a:endParaRPr lang="zh-CN" altLang="en-US" sz="2400" b="1" dirty="0"/>
                    </a:p>
                  </a:txBody>
                  <a:tcPr marT="45725" marB="45725"/>
                </a:tc>
              </a:tr>
              <a:tr h="370880">
                <a:tc>
                  <a:txBody>
                    <a:bodyPr/>
                    <a:lstStyle/>
                    <a:p>
                      <a:pPr algn="ctr"/>
                      <a:r>
                        <a:rPr lang="en-US" altLang="zh-CN" sz="2400" b="1" dirty="0" smtClean="0"/>
                        <a:t>3</a:t>
                      </a:r>
                      <a:endParaRPr lang="zh-CN" altLang="en-US" sz="2400" b="1" dirty="0"/>
                    </a:p>
                  </a:txBody>
                  <a:tcPr marT="45725" marB="45725"/>
                </a:tc>
                <a:tc>
                  <a:txBody>
                    <a:bodyPr/>
                    <a:lstStyle/>
                    <a:p>
                      <a:pPr algn="ctr"/>
                      <a:r>
                        <a:rPr lang="en-US" altLang="zh-CN" sz="2400" b="1" dirty="0" smtClean="0"/>
                        <a:t>1</a:t>
                      </a:r>
                      <a:endParaRPr lang="zh-CN" altLang="en-US" sz="2400" b="1" dirty="0"/>
                    </a:p>
                  </a:txBody>
                  <a:tcPr marT="45725" marB="45725"/>
                </a:tc>
                <a:tc>
                  <a:txBody>
                    <a:bodyPr/>
                    <a:lstStyle/>
                    <a:p>
                      <a:pPr algn="ctr"/>
                      <a:r>
                        <a:rPr lang="en-US" altLang="zh-CN" sz="2400" b="1" dirty="0" smtClean="0"/>
                        <a:t>0</a:t>
                      </a:r>
                      <a:endParaRPr lang="zh-CN" altLang="en-US" sz="2400" b="1" dirty="0"/>
                    </a:p>
                  </a:txBody>
                  <a:tcPr marT="45725" marB="45725"/>
                </a:tc>
                <a:tc>
                  <a:txBody>
                    <a:bodyPr/>
                    <a:lstStyle/>
                    <a:p>
                      <a:pPr algn="ctr"/>
                      <a:r>
                        <a:rPr lang="en-US" altLang="zh-CN" sz="2400" b="1" dirty="0" smtClean="0"/>
                        <a:t>1</a:t>
                      </a:r>
                      <a:endParaRPr lang="zh-CN" altLang="en-US" sz="2400" b="1" dirty="0"/>
                    </a:p>
                  </a:txBody>
                  <a:tcPr marT="45725" marB="45725"/>
                </a:tc>
                <a:tc>
                  <a:txBody>
                    <a:bodyPr/>
                    <a:lstStyle/>
                    <a:p>
                      <a:pPr algn="ctr"/>
                      <a:r>
                        <a:rPr lang="en-US" altLang="zh-CN" sz="2400" b="1" dirty="0" smtClean="0"/>
                        <a:t>2</a:t>
                      </a:r>
                      <a:endParaRPr lang="zh-CN" altLang="en-US" sz="2400" b="1" dirty="0"/>
                    </a:p>
                  </a:txBody>
                  <a:tcPr marT="45725" marB="45725"/>
                </a:tc>
              </a:tr>
              <a:tr h="370880">
                <a:tc>
                  <a:txBody>
                    <a:bodyPr/>
                    <a:lstStyle/>
                    <a:p>
                      <a:pPr algn="ctr"/>
                      <a:r>
                        <a:rPr lang="en-US" altLang="zh-CN" sz="2400" b="1" dirty="0" smtClean="0"/>
                        <a:t>4</a:t>
                      </a:r>
                      <a:endParaRPr lang="zh-CN" altLang="en-US" sz="2400" b="1" dirty="0"/>
                    </a:p>
                  </a:txBody>
                  <a:tcPr marT="45725" marB="45725"/>
                </a:tc>
                <a:tc>
                  <a:txBody>
                    <a:bodyPr/>
                    <a:lstStyle/>
                    <a:p>
                      <a:pPr algn="ctr"/>
                      <a:r>
                        <a:rPr lang="en-US" altLang="zh-CN" sz="2400" b="1" dirty="0" smtClean="0"/>
                        <a:t>1</a:t>
                      </a:r>
                      <a:endParaRPr lang="zh-CN" altLang="en-US" sz="2400" b="1" dirty="0"/>
                    </a:p>
                  </a:txBody>
                  <a:tcPr marT="45725" marB="45725"/>
                </a:tc>
                <a:tc>
                  <a:txBody>
                    <a:bodyPr/>
                    <a:lstStyle/>
                    <a:p>
                      <a:pPr algn="ctr"/>
                      <a:r>
                        <a:rPr lang="en-US" altLang="zh-CN" sz="2400" b="1" dirty="0" smtClean="0"/>
                        <a:t>1</a:t>
                      </a:r>
                      <a:endParaRPr lang="zh-CN" altLang="en-US" sz="2400" b="1" dirty="0"/>
                    </a:p>
                  </a:txBody>
                  <a:tcPr marT="45725" marB="45725"/>
                </a:tc>
                <a:tc>
                  <a:txBody>
                    <a:bodyPr/>
                    <a:lstStyle/>
                    <a:p>
                      <a:pPr algn="ctr"/>
                      <a:r>
                        <a:rPr lang="en-US" altLang="zh-CN" sz="2400" b="1" dirty="0" smtClean="0"/>
                        <a:t>1</a:t>
                      </a:r>
                      <a:endParaRPr lang="zh-CN" altLang="en-US" sz="2400" b="1" dirty="0"/>
                    </a:p>
                  </a:txBody>
                  <a:tcPr marT="45725" marB="45725"/>
                </a:tc>
                <a:tc>
                  <a:txBody>
                    <a:bodyPr/>
                    <a:lstStyle/>
                    <a:p>
                      <a:pPr algn="ctr"/>
                      <a:r>
                        <a:rPr lang="en-US" altLang="zh-CN" sz="2400" b="1" dirty="0" smtClean="0"/>
                        <a:t>3</a:t>
                      </a:r>
                      <a:endParaRPr lang="zh-CN" altLang="en-US" sz="2400" b="1" dirty="0"/>
                    </a:p>
                  </a:txBody>
                  <a:tcPr marT="45725" marB="45725"/>
                </a:tc>
              </a:tr>
              <a:tr h="370880">
                <a:tc>
                  <a:txBody>
                    <a:bodyPr/>
                    <a:lstStyle/>
                    <a:p>
                      <a:pPr algn="ctr"/>
                      <a:r>
                        <a:rPr lang="en-US" altLang="zh-CN" sz="2400" b="1" dirty="0" smtClean="0"/>
                        <a:t>5</a:t>
                      </a:r>
                      <a:endParaRPr lang="zh-CN" altLang="en-US" sz="2400" b="1" dirty="0"/>
                    </a:p>
                  </a:txBody>
                  <a:tcPr marT="45725" marB="45725"/>
                </a:tc>
                <a:tc>
                  <a:txBody>
                    <a:bodyPr/>
                    <a:lstStyle/>
                    <a:p>
                      <a:pPr algn="ctr"/>
                      <a:r>
                        <a:rPr lang="en-US" altLang="zh-CN" sz="2400" b="1" dirty="0" smtClean="0"/>
                        <a:t>2</a:t>
                      </a:r>
                      <a:endParaRPr lang="zh-CN" altLang="en-US" sz="2400" b="1" dirty="0"/>
                    </a:p>
                  </a:txBody>
                  <a:tcPr marT="45725" marB="45725"/>
                </a:tc>
                <a:tc>
                  <a:txBody>
                    <a:bodyPr/>
                    <a:lstStyle/>
                    <a:p>
                      <a:pPr algn="ctr"/>
                      <a:r>
                        <a:rPr lang="en-US" altLang="zh-CN" sz="2400" b="1" dirty="0" smtClean="0"/>
                        <a:t>1</a:t>
                      </a:r>
                      <a:endParaRPr lang="zh-CN" altLang="en-US" sz="2400" b="1" dirty="0"/>
                    </a:p>
                  </a:txBody>
                  <a:tcPr marT="45725" marB="45725"/>
                </a:tc>
                <a:tc>
                  <a:txBody>
                    <a:bodyPr/>
                    <a:lstStyle/>
                    <a:p>
                      <a:pPr algn="ctr"/>
                      <a:r>
                        <a:rPr lang="en-US" altLang="zh-CN" sz="2400" b="1" dirty="0" smtClean="0"/>
                        <a:t>2</a:t>
                      </a:r>
                      <a:endParaRPr lang="zh-CN" altLang="en-US" sz="2400" b="1" dirty="0"/>
                    </a:p>
                  </a:txBody>
                  <a:tcPr marT="45725" marB="45725"/>
                </a:tc>
                <a:tc>
                  <a:txBody>
                    <a:bodyPr/>
                    <a:lstStyle/>
                    <a:p>
                      <a:pPr algn="ctr"/>
                      <a:r>
                        <a:rPr lang="en-US" altLang="zh-CN" sz="2400" b="1" dirty="0" smtClean="0"/>
                        <a:t>5</a:t>
                      </a:r>
                      <a:endParaRPr lang="zh-CN" altLang="en-US" sz="2400" b="1" dirty="0"/>
                    </a:p>
                  </a:txBody>
                  <a:tcPr marT="45725" marB="45725"/>
                </a:tc>
              </a:tr>
              <a:tr h="370880">
                <a:tc>
                  <a:txBody>
                    <a:bodyPr/>
                    <a:lstStyle/>
                    <a:p>
                      <a:pPr algn="ctr"/>
                      <a:r>
                        <a:rPr lang="en-US" altLang="zh-CN" sz="2400" b="1" dirty="0" smtClean="0"/>
                        <a:t>6</a:t>
                      </a:r>
                      <a:endParaRPr lang="zh-CN" altLang="en-US" sz="2400" b="1" dirty="0"/>
                    </a:p>
                  </a:txBody>
                  <a:tcPr marT="45725" marB="45725"/>
                </a:tc>
                <a:tc>
                  <a:txBody>
                    <a:bodyPr/>
                    <a:lstStyle/>
                    <a:p>
                      <a:pPr algn="ctr"/>
                      <a:r>
                        <a:rPr lang="en-US" altLang="zh-CN" sz="2400" b="1" dirty="0" smtClean="0"/>
                        <a:t>3</a:t>
                      </a:r>
                      <a:endParaRPr lang="zh-CN" altLang="en-US" sz="2400" b="1" dirty="0"/>
                    </a:p>
                  </a:txBody>
                  <a:tcPr marT="45725" marB="45725"/>
                </a:tc>
                <a:tc>
                  <a:txBody>
                    <a:bodyPr/>
                    <a:lstStyle/>
                    <a:p>
                      <a:pPr algn="ctr"/>
                      <a:r>
                        <a:rPr lang="en-US" altLang="zh-CN" sz="2400" b="1" dirty="0" smtClean="0"/>
                        <a:t>2</a:t>
                      </a:r>
                      <a:endParaRPr lang="zh-CN" altLang="en-US" sz="2400" b="1" dirty="0"/>
                    </a:p>
                  </a:txBody>
                  <a:tcPr marT="45725" marB="45725"/>
                </a:tc>
                <a:tc>
                  <a:txBody>
                    <a:bodyPr/>
                    <a:lstStyle/>
                    <a:p>
                      <a:pPr algn="ctr"/>
                      <a:r>
                        <a:rPr lang="en-US" altLang="zh-CN" sz="2400" b="1" dirty="0" smtClean="0"/>
                        <a:t>3</a:t>
                      </a:r>
                      <a:endParaRPr lang="zh-CN" altLang="en-US" sz="2400" b="1" dirty="0"/>
                    </a:p>
                  </a:txBody>
                  <a:tcPr marT="45725" marB="45725"/>
                </a:tc>
                <a:tc>
                  <a:txBody>
                    <a:bodyPr/>
                    <a:lstStyle/>
                    <a:p>
                      <a:pPr algn="ctr"/>
                      <a:r>
                        <a:rPr lang="en-US" altLang="zh-CN" sz="2400" b="1" dirty="0" smtClean="0"/>
                        <a:t>8</a:t>
                      </a:r>
                      <a:endParaRPr lang="zh-CN" altLang="en-US" sz="2400" b="1" dirty="0"/>
                    </a:p>
                  </a:txBody>
                  <a:tcPr marT="45725" marB="45725"/>
                </a:tc>
              </a:tr>
              <a:tr h="370880">
                <a:tc>
                  <a:txBody>
                    <a:bodyPr/>
                    <a:lstStyle/>
                    <a:p>
                      <a:pPr algn="ctr"/>
                      <a:r>
                        <a:rPr lang="en-US" altLang="zh-CN" sz="2400" b="1" dirty="0" smtClean="0"/>
                        <a:t>7</a:t>
                      </a:r>
                      <a:endParaRPr lang="zh-CN" altLang="en-US" sz="2400" b="1" dirty="0"/>
                    </a:p>
                  </a:txBody>
                  <a:tcPr marT="45725" marB="45725"/>
                </a:tc>
                <a:tc>
                  <a:txBody>
                    <a:bodyPr/>
                    <a:lstStyle/>
                    <a:p>
                      <a:pPr algn="ctr"/>
                      <a:r>
                        <a:rPr lang="en-US" altLang="zh-CN" sz="2400" b="1" dirty="0" smtClean="0"/>
                        <a:t>5</a:t>
                      </a:r>
                      <a:endParaRPr lang="zh-CN" altLang="en-US" sz="2400" b="1" dirty="0"/>
                    </a:p>
                  </a:txBody>
                  <a:tcPr marT="45725" marB="45725"/>
                </a:tc>
                <a:tc>
                  <a:txBody>
                    <a:bodyPr/>
                    <a:lstStyle/>
                    <a:p>
                      <a:pPr algn="ctr"/>
                      <a:r>
                        <a:rPr lang="en-US" altLang="zh-CN" sz="2400" b="1" dirty="0" smtClean="0"/>
                        <a:t>3</a:t>
                      </a:r>
                      <a:endParaRPr lang="zh-CN" altLang="en-US" sz="2400" b="1" dirty="0"/>
                    </a:p>
                  </a:txBody>
                  <a:tcPr marT="45725" marB="45725"/>
                </a:tc>
                <a:tc>
                  <a:txBody>
                    <a:bodyPr/>
                    <a:lstStyle/>
                    <a:p>
                      <a:pPr algn="ctr"/>
                      <a:r>
                        <a:rPr lang="en-US" altLang="zh-CN" sz="2400" b="1" dirty="0" smtClean="0"/>
                        <a:t>5</a:t>
                      </a:r>
                      <a:endParaRPr lang="zh-CN" altLang="en-US" sz="2400" b="1" dirty="0"/>
                    </a:p>
                  </a:txBody>
                  <a:tcPr marT="45725" marB="45725"/>
                </a:tc>
                <a:tc>
                  <a:txBody>
                    <a:bodyPr/>
                    <a:lstStyle/>
                    <a:p>
                      <a:pPr algn="ctr"/>
                      <a:r>
                        <a:rPr lang="en-US" altLang="zh-CN" sz="2400" b="1" dirty="0" smtClean="0"/>
                        <a:t>13</a:t>
                      </a:r>
                      <a:endParaRPr lang="zh-CN" altLang="en-US" sz="2400" b="1" dirty="0"/>
                    </a:p>
                  </a:txBody>
                  <a:tcPr marT="45725" marB="45725"/>
                </a:tc>
              </a:tr>
            </a:tbl>
          </a:graphicData>
        </a:graphic>
      </p:graphicFrame>
      <p:sp>
        <p:nvSpPr>
          <p:cNvPr id="3" name="矩形 2"/>
          <p:cNvSpPr/>
          <p:nvPr/>
        </p:nvSpPr>
        <p:spPr>
          <a:xfrm>
            <a:off x="7740352" y="2850242"/>
            <a:ext cx="576064" cy="3213871"/>
          </a:xfrm>
          <a:prstGeom prst="rect">
            <a:avLst/>
          </a:prstGeom>
          <a:solidFill>
            <a:srgbClr val="7030A0">
              <a:alpha val="44000"/>
            </a:srgbClr>
          </a:solid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6161" name="Picture 1" descr="C:\Users\Administrator.Z1551BGK6GFCPV3.000\AppData\Roaming\Tencent\Users\610572362\QQ\WinTemp\RichOle\YR8D(71Y[QVPZX[RV`TC{WY.png"/>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845494" y="2505167"/>
            <a:ext cx="5019162" cy="366219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5" name="Picture 14" descr="File:Helianthus whorl.jpg">
            <a:hlinkClick r:id="rId8"/>
          </p:cNvPr>
          <p:cNvPicPr>
            <a:picLocks noChangeAspect="1" noChangeArrowheads="1"/>
          </p:cNvPicPr>
          <p:nvPr/>
        </p:nvPicPr>
        <p:blipFill>
          <a:blip r:embed="rId9" cstate="print"/>
          <a:srcRect/>
          <a:stretch>
            <a:fillRect/>
          </a:stretch>
        </p:blipFill>
        <p:spPr bwMode="auto">
          <a:xfrm>
            <a:off x="3792324" y="2393982"/>
            <a:ext cx="5047741" cy="3785806"/>
          </a:xfrm>
          <a:prstGeom prst="rect">
            <a:avLst/>
          </a:prstGeom>
          <a:ln w="88900" cap="sq" cmpd="thickThin">
            <a:solidFill>
              <a:srgbClr val="000000"/>
            </a:solidFill>
            <a:prstDash val="solid"/>
            <a:miter lim="800000"/>
          </a:ln>
          <a:effectLst>
            <a:innerShdw blurRad="76200">
              <a:srgbClr val="000000"/>
            </a:innerShdw>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xit" presetSubtype="32" fill="hold" nodeType="clickEffect">
                                  <p:stCondLst>
                                    <p:cond delay="0"/>
                                  </p:stCondLst>
                                  <p:childTnLst>
                                    <p:anim calcmode="lin" valueType="num">
                                      <p:cBhvr>
                                        <p:cTn id="34" dur="500"/>
                                        <p:tgtEl>
                                          <p:spTgt spid="11"/>
                                        </p:tgtEl>
                                        <p:attrNameLst>
                                          <p:attrName>ppt_w</p:attrName>
                                        </p:attrNameLst>
                                      </p:cBhvr>
                                      <p:tavLst>
                                        <p:tav tm="0">
                                          <p:val>
                                            <p:strVal val="ppt_w"/>
                                          </p:val>
                                        </p:tav>
                                        <p:tav tm="100000">
                                          <p:val>
                                            <p:fltVal val="0"/>
                                          </p:val>
                                        </p:tav>
                                      </p:tavLst>
                                    </p:anim>
                                    <p:anim calcmode="lin" valueType="num">
                                      <p:cBhvr>
                                        <p:cTn id="35" dur="500"/>
                                        <p:tgtEl>
                                          <p:spTgt spid="11"/>
                                        </p:tgtEl>
                                        <p:attrNameLst>
                                          <p:attrName>ppt_h</p:attrName>
                                        </p:attrNameLst>
                                      </p:cBhvr>
                                      <p:tavLst>
                                        <p:tav tm="0">
                                          <p:val>
                                            <p:strVal val="ppt_h"/>
                                          </p:val>
                                        </p:tav>
                                        <p:tav tm="100000">
                                          <p:val>
                                            <p:fltVal val="0"/>
                                          </p:val>
                                        </p:tav>
                                      </p:tavLst>
                                    </p:anim>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par>
                                <p:cTn id="38" presetID="53" presetClass="exit" presetSubtype="32" fill="hold" grpId="1" nodeType="withEffect">
                                  <p:stCondLst>
                                    <p:cond delay="0"/>
                                  </p:stCondLst>
                                  <p:childTnLst>
                                    <p:anim calcmode="lin" valueType="num">
                                      <p:cBhvr>
                                        <p:cTn id="39" dur="500"/>
                                        <p:tgtEl>
                                          <p:spTgt spid="3"/>
                                        </p:tgtEl>
                                        <p:attrNameLst>
                                          <p:attrName>ppt_w</p:attrName>
                                        </p:attrNameLst>
                                      </p:cBhvr>
                                      <p:tavLst>
                                        <p:tav tm="0">
                                          <p:val>
                                            <p:strVal val="ppt_w"/>
                                          </p:val>
                                        </p:tav>
                                        <p:tav tm="100000">
                                          <p:val>
                                            <p:fltVal val="0"/>
                                          </p:val>
                                        </p:tav>
                                      </p:tavLst>
                                    </p:anim>
                                    <p:anim calcmode="lin" valueType="num">
                                      <p:cBhvr>
                                        <p:cTn id="40" dur="500"/>
                                        <p:tgtEl>
                                          <p:spTgt spid="3"/>
                                        </p:tgtEl>
                                        <p:attrNameLst>
                                          <p:attrName>ppt_h</p:attrName>
                                        </p:attrNameLst>
                                      </p:cBhvr>
                                      <p:tavLst>
                                        <p:tav tm="0">
                                          <p:val>
                                            <p:strVal val="ppt_h"/>
                                          </p:val>
                                        </p:tav>
                                        <p:tav tm="100000">
                                          <p:val>
                                            <p:fltVal val="0"/>
                                          </p:val>
                                        </p:tav>
                                      </p:tavLst>
                                    </p:anim>
                                    <p:animEffect transition="out" filter="fade">
                                      <p:cBhvr>
                                        <p:cTn id="41" dur="500"/>
                                        <p:tgtEl>
                                          <p:spTgt spid="3"/>
                                        </p:tgtEl>
                                      </p:cBhvr>
                                    </p:animEffect>
                                    <p:set>
                                      <p:cBhvr>
                                        <p:cTn id="42" dur="1" fill="hold">
                                          <p:stCondLst>
                                            <p:cond delay="499"/>
                                          </p:stCondLst>
                                        </p:cTn>
                                        <p:tgtEl>
                                          <p:spTgt spid="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76161"/>
                                        </p:tgtEl>
                                        <p:attrNameLst>
                                          <p:attrName>style.visibility</p:attrName>
                                        </p:attrNameLst>
                                      </p:cBhvr>
                                      <p:to>
                                        <p:strVal val="visible"/>
                                      </p:to>
                                    </p:set>
                                    <p:animEffect transition="in" filter="fade">
                                      <p:cBhvr>
                                        <p:cTn id="47" dur="500"/>
                                        <p:tgtEl>
                                          <p:spTgt spid="47616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animBg="1"/>
      <p:bldP spid="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857224" y="0"/>
            <a:ext cx="7772400" cy="1143000"/>
          </a:xfrm>
          <a:prstGeom prst="rect">
            <a:avLst/>
          </a:prstGeom>
          <a:noFill/>
          <a:ln w="9525">
            <a:noFill/>
            <a:miter lim="800000"/>
            <a:headEnd/>
            <a:tailEnd/>
          </a:ln>
          <a:effectLst/>
        </p:spPr>
        <p:txBody>
          <a:bodyPr anchor="ctr"/>
          <a:lstStyle/>
          <a:p>
            <a:pPr>
              <a:defRPr/>
            </a:pPr>
            <a:r>
              <a:rPr lang="en-US" altLang="zh-CN" sz="4400" dirty="0">
                <a:latin typeface="黑体" pitchFamily="2" charset="-122"/>
                <a:ea typeface="黑体" pitchFamily="2" charset="-122"/>
              </a:rPr>
              <a:t>2.1  </a:t>
            </a:r>
            <a:r>
              <a:rPr lang="zh-CN" altLang="en-US" sz="4400" dirty="0">
                <a:effectLst>
                  <a:outerShdw blurRad="38100" dist="38100" dir="2700000" algn="tl">
                    <a:srgbClr val="C0C0C0"/>
                  </a:outerShdw>
                </a:effectLst>
                <a:latin typeface="黑体" pitchFamily="2" charset="-122"/>
                <a:ea typeface="黑体" pitchFamily="2" charset="-122"/>
              </a:rPr>
              <a:t>递归的概念</a:t>
            </a:r>
          </a:p>
        </p:txBody>
      </p:sp>
      <p:sp>
        <p:nvSpPr>
          <p:cNvPr id="2053" name="Rectangle 4"/>
          <p:cNvSpPr>
            <a:spLocks noChangeArrowheads="1"/>
          </p:cNvSpPr>
          <p:nvPr/>
        </p:nvSpPr>
        <p:spPr bwMode="auto">
          <a:xfrm>
            <a:off x="0" y="3200400"/>
            <a:ext cx="9144000" cy="0"/>
          </a:xfrm>
          <a:prstGeom prst="rect">
            <a:avLst/>
          </a:prstGeom>
          <a:noFill/>
          <a:ln w="6350">
            <a:noFill/>
            <a:miter lim="800000"/>
            <a:headEnd/>
            <a:tailEnd/>
          </a:ln>
        </p:spPr>
        <p:txBody>
          <a:bodyPr wrap="none" anchor="ctr">
            <a:spAutoFit/>
          </a:bodyPr>
          <a:lstStyle/>
          <a:p>
            <a:endParaRPr lang="zh-CN" altLang="en-US"/>
          </a:p>
        </p:txBody>
      </p:sp>
      <p:sp>
        <p:nvSpPr>
          <p:cNvPr id="15366" name="AutoShape 6"/>
          <p:cNvSpPr>
            <a:spLocks noChangeArrowheads="1"/>
          </p:cNvSpPr>
          <p:nvPr/>
        </p:nvSpPr>
        <p:spPr bwMode="auto">
          <a:xfrm>
            <a:off x="6572264" y="2714620"/>
            <a:ext cx="2014537" cy="500066"/>
          </a:xfrm>
          <a:prstGeom prst="wedgeRoundRectCallout">
            <a:avLst>
              <a:gd name="adj1" fmla="val -69935"/>
              <a:gd name="adj2" fmla="val 63787"/>
              <a:gd name="adj3" fmla="val 16667"/>
            </a:avLst>
          </a:prstGeom>
          <a:solidFill>
            <a:schemeClr val="accent2"/>
          </a:solidFill>
          <a:ln w="6350">
            <a:solidFill>
              <a:schemeClr val="hlink"/>
            </a:solidFill>
            <a:miter lim="800000"/>
            <a:headEnd/>
            <a:tailEnd/>
          </a:ln>
        </p:spPr>
        <p:txBody>
          <a:bodyPr anchor="ctr"/>
          <a:lstStyle/>
          <a:p>
            <a:pPr algn="ctr"/>
            <a:r>
              <a:rPr lang="zh-CN" altLang="en-US" sz="2400" b="1">
                <a:solidFill>
                  <a:schemeClr val="bg1"/>
                </a:solidFill>
              </a:rPr>
              <a:t>边界条件</a:t>
            </a:r>
          </a:p>
        </p:txBody>
      </p:sp>
      <p:sp>
        <p:nvSpPr>
          <p:cNvPr id="15369" name="AutoShape 9"/>
          <p:cNvSpPr>
            <a:spLocks noChangeArrowheads="1"/>
          </p:cNvSpPr>
          <p:nvPr/>
        </p:nvSpPr>
        <p:spPr bwMode="auto">
          <a:xfrm>
            <a:off x="6443663" y="3648073"/>
            <a:ext cx="1938337" cy="495307"/>
          </a:xfrm>
          <a:prstGeom prst="wedgeRoundRectCallout">
            <a:avLst>
              <a:gd name="adj1" fmla="val -70371"/>
              <a:gd name="adj2" fmla="val 40422"/>
              <a:gd name="adj3" fmla="val 16667"/>
            </a:avLst>
          </a:prstGeom>
          <a:solidFill>
            <a:schemeClr val="accent2"/>
          </a:solidFill>
          <a:ln w="6350">
            <a:solidFill>
              <a:schemeClr val="hlink"/>
            </a:solidFill>
            <a:miter lim="800000"/>
            <a:headEnd/>
            <a:tailEnd/>
          </a:ln>
        </p:spPr>
        <p:txBody>
          <a:bodyPr anchor="ctr"/>
          <a:lstStyle/>
          <a:p>
            <a:pPr algn="ctr"/>
            <a:r>
              <a:rPr lang="zh-CN" altLang="en-US" sz="2400" b="1">
                <a:solidFill>
                  <a:schemeClr val="bg1"/>
                </a:solidFill>
              </a:rPr>
              <a:t>递归方程</a:t>
            </a:r>
          </a:p>
        </p:txBody>
      </p:sp>
      <p:graphicFrame>
        <p:nvGraphicFramePr>
          <p:cNvPr id="82944" name="Object 1024"/>
          <p:cNvGraphicFramePr>
            <a:graphicFrameLocks noChangeAspect="1"/>
          </p:cNvGraphicFramePr>
          <p:nvPr/>
        </p:nvGraphicFramePr>
        <p:xfrm>
          <a:off x="1547813" y="2782886"/>
          <a:ext cx="4464050" cy="1474787"/>
        </p:xfrm>
        <a:graphic>
          <a:graphicData uri="http://schemas.openxmlformats.org/presentationml/2006/ole">
            <mc:AlternateContent xmlns:mc="http://schemas.openxmlformats.org/markup-compatibility/2006">
              <mc:Choice xmlns:v="urn:schemas-microsoft-com:vml" Requires="v">
                <p:oleObj spid="_x0000_s2145" name="公式" r:id="rId4" imgW="2159000" imgH="711200" progId="">
                  <p:embed/>
                </p:oleObj>
              </mc:Choice>
              <mc:Fallback>
                <p:oleObj name="公式" r:id="rId4" imgW="2159000" imgH="711200" progId="">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782886"/>
                        <a:ext cx="4464050" cy="1474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3" name="Text Box 13"/>
          <p:cNvSpPr txBox="1">
            <a:spLocks noChangeArrowheads="1"/>
          </p:cNvSpPr>
          <p:nvPr/>
        </p:nvSpPr>
        <p:spPr bwMode="auto">
          <a:xfrm>
            <a:off x="1000100" y="4286256"/>
            <a:ext cx="7345363" cy="2282825"/>
          </a:xfrm>
          <a:prstGeom prst="rect">
            <a:avLst/>
          </a:prstGeom>
          <a:solidFill>
            <a:srgbClr val="CCFFFF"/>
          </a:solidFill>
          <a:ln w="28575">
            <a:solidFill>
              <a:schemeClr val="accent1"/>
            </a:solidFill>
            <a:miter lim="800000"/>
            <a:headEnd/>
            <a:tailEnd/>
          </a:ln>
        </p:spPr>
        <p:txBody>
          <a:bodyPr>
            <a:spAutoFit/>
          </a:bodyPr>
          <a:lstStyle/>
          <a:p>
            <a:r>
              <a:rPr lang="zh-CN" altLang="en-US" sz="2400" dirty="0"/>
              <a:t>第</a:t>
            </a:r>
            <a:r>
              <a:rPr lang="en-US" altLang="zh-CN" sz="2400" dirty="0"/>
              <a:t>n</a:t>
            </a:r>
            <a:r>
              <a:rPr lang="zh-CN" altLang="en-US" sz="2400" dirty="0"/>
              <a:t>个</a:t>
            </a:r>
            <a:r>
              <a:rPr lang="en-US" altLang="zh-CN" sz="2400" dirty="0"/>
              <a:t>Fibonacci</a:t>
            </a:r>
            <a:r>
              <a:rPr lang="zh-CN" altLang="en-US" sz="2400" dirty="0"/>
              <a:t>数可递归地计算如下：</a:t>
            </a:r>
          </a:p>
          <a:p>
            <a:r>
              <a:rPr lang="en-US" altLang="zh-CN" sz="2400" dirty="0"/>
              <a:t>int </a:t>
            </a:r>
            <a:r>
              <a:rPr lang="en-US" altLang="zh-CN" sz="2400" b="1" dirty="0" err="1"/>
              <a:t>fibonacci</a:t>
            </a:r>
            <a:r>
              <a:rPr lang="en-US" altLang="zh-CN" sz="2400" dirty="0"/>
              <a:t>(int n)</a:t>
            </a:r>
          </a:p>
          <a:p>
            <a:r>
              <a:rPr lang="en-US" altLang="zh-CN" sz="2400" dirty="0"/>
              <a:t>   {</a:t>
            </a:r>
          </a:p>
          <a:p>
            <a:r>
              <a:rPr lang="en-US" altLang="zh-CN" sz="2400" dirty="0"/>
              <a:t>       </a:t>
            </a:r>
            <a:r>
              <a:rPr lang="en-US" altLang="zh-CN" sz="2400" b="1" dirty="0"/>
              <a:t>if</a:t>
            </a:r>
            <a:r>
              <a:rPr lang="en-US" altLang="zh-CN" sz="2400" dirty="0"/>
              <a:t> (n &lt;= 1) </a:t>
            </a:r>
            <a:r>
              <a:rPr lang="en-US" altLang="zh-CN" sz="2400" b="1" dirty="0"/>
              <a:t>return</a:t>
            </a:r>
            <a:r>
              <a:rPr lang="en-US" altLang="zh-CN" sz="2400" dirty="0"/>
              <a:t> 1;</a:t>
            </a:r>
          </a:p>
          <a:p>
            <a:r>
              <a:rPr lang="en-US" altLang="zh-CN" sz="2400" dirty="0"/>
              <a:t>       </a:t>
            </a:r>
            <a:r>
              <a:rPr lang="en-US" altLang="zh-CN" sz="2400" b="1" dirty="0"/>
              <a:t>return</a:t>
            </a:r>
            <a:r>
              <a:rPr lang="en-US" altLang="zh-CN" sz="2400" dirty="0"/>
              <a:t> </a:t>
            </a:r>
            <a:r>
              <a:rPr lang="en-US" altLang="zh-CN" sz="2400" b="1" dirty="0" err="1"/>
              <a:t>fibonacci</a:t>
            </a:r>
            <a:r>
              <a:rPr lang="en-US" altLang="zh-CN" sz="2400" dirty="0"/>
              <a:t>(n-1)+</a:t>
            </a:r>
            <a:r>
              <a:rPr lang="en-US" altLang="zh-CN" sz="2400" b="1" dirty="0" err="1"/>
              <a:t>fibonacci</a:t>
            </a:r>
            <a:r>
              <a:rPr lang="en-US" altLang="zh-CN" sz="2400" dirty="0"/>
              <a:t>(n-2);</a:t>
            </a:r>
          </a:p>
          <a:p>
            <a:r>
              <a:rPr lang="en-US" altLang="zh-CN" sz="2400" dirty="0"/>
              <a:t>   }</a:t>
            </a:r>
          </a:p>
        </p:txBody>
      </p:sp>
      <p:sp>
        <p:nvSpPr>
          <p:cNvPr id="11" name="内容占位符 10"/>
          <p:cNvSpPr>
            <a:spLocks noGrp="1"/>
          </p:cNvSpPr>
          <p:nvPr>
            <p:ph sz="quarter" idx="1"/>
          </p:nvPr>
        </p:nvSpPr>
        <p:spPr>
          <a:xfrm>
            <a:off x="323527" y="1428736"/>
            <a:ext cx="8263273" cy="2219337"/>
          </a:xfrm>
        </p:spPr>
        <p:txBody>
          <a:bodyPr/>
          <a:lstStyle/>
          <a:p>
            <a:r>
              <a:rPr lang="zh-CN" altLang="en-US" dirty="0" smtClean="0">
                <a:latin typeface="黑体" pitchFamily="49" charset="-122"/>
                <a:ea typeface="黑体" pitchFamily="49" charset="-122"/>
              </a:rPr>
              <a:t>例</a:t>
            </a:r>
            <a:r>
              <a:rPr lang="en-US" altLang="zh-CN" dirty="0" smtClean="0">
                <a:latin typeface="黑体" pitchFamily="49" charset="-122"/>
                <a:ea typeface="黑体" pitchFamily="49" charset="-122"/>
              </a:rPr>
              <a:t>2  Fibonacci</a:t>
            </a:r>
            <a:r>
              <a:rPr lang="zh-CN" altLang="en-US" dirty="0" smtClean="0">
                <a:latin typeface="黑体" pitchFamily="49" charset="-122"/>
                <a:ea typeface="黑体" pitchFamily="49" charset="-122"/>
              </a:rPr>
              <a:t>数列</a:t>
            </a:r>
          </a:p>
          <a:p>
            <a:pPr lvl="1"/>
            <a:r>
              <a:rPr lang="zh-CN" altLang="zh-CN" sz="2400" dirty="0" smtClean="0">
                <a:solidFill>
                  <a:srgbClr val="000000"/>
                </a:solidFill>
                <a:latin typeface="楷体_GB2312" pitchFamily="49" charset="-122"/>
                <a:ea typeface="楷体_GB2312" pitchFamily="49" charset="-122"/>
              </a:rPr>
              <a:t>无穷数列1，1，2，3，5，8，13，21，34，55，</a:t>
            </a:r>
            <a:r>
              <a:rPr lang="zh-CN" altLang="zh-CN" sz="2400" dirty="0" smtClean="0">
                <a:solidFill>
                  <a:srgbClr val="000000"/>
                </a:solidFill>
                <a:latin typeface="宋体" pitchFamily="2" charset="-122"/>
                <a:ea typeface="楷体_GB2312" pitchFamily="49" charset="-122"/>
              </a:rPr>
              <a:t>……</a:t>
            </a:r>
            <a:r>
              <a:rPr lang="zh-CN" altLang="zh-CN" sz="2400" dirty="0" smtClean="0">
                <a:solidFill>
                  <a:srgbClr val="000000"/>
                </a:solidFill>
                <a:latin typeface="楷体_GB2312" pitchFamily="49" charset="-122"/>
                <a:ea typeface="楷体_GB2312" pitchFamily="49" charset="-122"/>
              </a:rPr>
              <a:t>，称为Fibonacci数列。它可以递归地定义为：</a:t>
            </a:r>
            <a:endParaRPr lang="zh-CN" altLang="en-US" sz="2400" dirty="0" smtClean="0">
              <a:solidFill>
                <a:srgbClr val="000000"/>
              </a:solidFill>
              <a:latin typeface="楷体_GB2312" pitchFamily="49" charset="-122"/>
              <a:ea typeface="楷体_GB2312" pitchFamily="49" charset="-122"/>
            </a:endParaRPr>
          </a:p>
          <a:p>
            <a:endParaRPr lang="zh-CN" altLang="en-US" dirty="0"/>
          </a:p>
        </p:txBody>
      </p:sp>
      <p:sp>
        <p:nvSpPr>
          <p:cNvPr id="12" name="矩形 11"/>
          <p:cNvSpPr/>
          <p:nvPr/>
        </p:nvSpPr>
        <p:spPr>
          <a:xfrm>
            <a:off x="4286248" y="1000108"/>
            <a:ext cx="4357718" cy="954107"/>
          </a:xfrm>
          <a:prstGeom prst="rect">
            <a:avLst/>
          </a:prstGeom>
          <a:solidFill>
            <a:srgbClr val="C00000"/>
          </a:solidFill>
        </p:spPr>
        <p:txBody>
          <a:bodyPr wrap="square">
            <a:spAutoFit/>
          </a:bodyPr>
          <a:lstStyle/>
          <a:p>
            <a:pPr eaLnBrk="1" hangingPunct="1">
              <a:buFont typeface="Wingdings" pitchFamily="2" charset="2"/>
              <a:buNone/>
            </a:pPr>
            <a:r>
              <a:rPr lang="en-US" altLang="zh-CN" sz="2800" b="1" dirty="0" smtClean="0">
                <a:solidFill>
                  <a:srgbClr val="FFFF00"/>
                </a:solidFill>
              </a:rPr>
              <a:t>[</a:t>
            </a:r>
            <a:r>
              <a:rPr lang="zh-CN" altLang="en-US" sz="2800" b="1" dirty="0" smtClean="0">
                <a:solidFill>
                  <a:srgbClr val="FFFF00"/>
                </a:solidFill>
              </a:rPr>
              <a:t>思考</a:t>
            </a:r>
            <a:r>
              <a:rPr lang="en-US" altLang="zh-CN" sz="2800" b="1" dirty="0" smtClean="0">
                <a:solidFill>
                  <a:srgbClr val="FFFF00"/>
                </a:solidFill>
              </a:rPr>
              <a:t>] </a:t>
            </a:r>
            <a:r>
              <a:rPr lang="zh-CN" altLang="en-US" sz="2800" b="1" dirty="0" smtClean="0">
                <a:solidFill>
                  <a:srgbClr val="FFFF00"/>
                </a:solidFill>
              </a:rPr>
              <a:t>该算法是不是一个高效的算法？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4"/>
                                        </p:tgtEl>
                                        <p:attrNameLst>
                                          <p:attrName>style.visibility</p:attrName>
                                        </p:attrNameLst>
                                      </p:cBhvr>
                                      <p:to>
                                        <p:strVal val="visible"/>
                                      </p:to>
                                    </p:set>
                                    <p:animEffect transition="in" filter="wipe(left)">
                                      <p:cBhvr>
                                        <p:cTn id="7" dur="500"/>
                                        <p:tgtEl>
                                          <p:spTgt spid="829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wipe(left)">
                                      <p:cBhvr>
                                        <p:cTn id="12" dur="500"/>
                                        <p:tgtEl>
                                          <p:spTgt spid="153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9"/>
                                        </p:tgtEl>
                                        <p:attrNameLst>
                                          <p:attrName>style.visibility</p:attrName>
                                        </p:attrNameLst>
                                      </p:cBhvr>
                                      <p:to>
                                        <p:strVal val="visible"/>
                                      </p:to>
                                    </p:set>
                                    <p:animEffect transition="in" filter="wipe(left)">
                                      <p:cBhvr>
                                        <p:cTn id="17" dur="500"/>
                                        <p:tgtEl>
                                          <p:spTgt spid="153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73">
                                            <p:txEl>
                                              <p:pRg st="0" end="0"/>
                                            </p:txEl>
                                          </p:spTgt>
                                        </p:tgtEl>
                                        <p:attrNameLst>
                                          <p:attrName>style.visibility</p:attrName>
                                        </p:attrNameLst>
                                      </p:cBhvr>
                                      <p:to>
                                        <p:strVal val="visible"/>
                                      </p:to>
                                    </p:set>
                                    <p:animEffect transition="in" filter="wipe(left)">
                                      <p:cBhvr>
                                        <p:cTn id="22" dur="500"/>
                                        <p:tgtEl>
                                          <p:spTgt spid="1537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73">
                                            <p:txEl>
                                              <p:pRg st="1" end="1"/>
                                            </p:txEl>
                                          </p:spTgt>
                                        </p:tgtEl>
                                        <p:attrNameLst>
                                          <p:attrName>style.visibility</p:attrName>
                                        </p:attrNameLst>
                                      </p:cBhvr>
                                      <p:to>
                                        <p:strVal val="visible"/>
                                      </p:to>
                                    </p:set>
                                    <p:animEffect transition="in" filter="wipe(left)">
                                      <p:cBhvr>
                                        <p:cTn id="27" dur="500"/>
                                        <p:tgtEl>
                                          <p:spTgt spid="1537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373">
                                            <p:txEl>
                                              <p:pRg st="2" end="2"/>
                                            </p:txEl>
                                          </p:spTgt>
                                        </p:tgtEl>
                                        <p:attrNameLst>
                                          <p:attrName>style.visibility</p:attrName>
                                        </p:attrNameLst>
                                      </p:cBhvr>
                                      <p:to>
                                        <p:strVal val="visible"/>
                                      </p:to>
                                    </p:set>
                                    <p:animEffect transition="in" filter="wipe(left)">
                                      <p:cBhvr>
                                        <p:cTn id="32" dur="500"/>
                                        <p:tgtEl>
                                          <p:spTgt spid="1537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373">
                                            <p:txEl>
                                              <p:pRg st="3" end="3"/>
                                            </p:txEl>
                                          </p:spTgt>
                                        </p:tgtEl>
                                        <p:attrNameLst>
                                          <p:attrName>style.visibility</p:attrName>
                                        </p:attrNameLst>
                                      </p:cBhvr>
                                      <p:to>
                                        <p:strVal val="visible"/>
                                      </p:to>
                                    </p:set>
                                    <p:animEffect transition="in" filter="wipe(left)">
                                      <p:cBhvr>
                                        <p:cTn id="37" dur="500"/>
                                        <p:tgtEl>
                                          <p:spTgt spid="1537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373">
                                            <p:txEl>
                                              <p:pRg st="4" end="4"/>
                                            </p:txEl>
                                          </p:spTgt>
                                        </p:tgtEl>
                                        <p:attrNameLst>
                                          <p:attrName>style.visibility</p:attrName>
                                        </p:attrNameLst>
                                      </p:cBhvr>
                                      <p:to>
                                        <p:strVal val="visible"/>
                                      </p:to>
                                    </p:set>
                                    <p:animEffect transition="in" filter="wipe(left)">
                                      <p:cBhvr>
                                        <p:cTn id="42" dur="500"/>
                                        <p:tgtEl>
                                          <p:spTgt spid="1537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373">
                                            <p:txEl>
                                              <p:pRg st="5" end="5"/>
                                            </p:txEl>
                                          </p:spTgt>
                                        </p:tgtEl>
                                        <p:attrNameLst>
                                          <p:attrName>style.visibility</p:attrName>
                                        </p:attrNameLst>
                                      </p:cBhvr>
                                      <p:to>
                                        <p:strVal val="visible"/>
                                      </p:to>
                                    </p:set>
                                    <p:animEffect transition="in" filter="wipe(left)">
                                      <p:cBhvr>
                                        <p:cTn id="47" dur="500"/>
                                        <p:tgtEl>
                                          <p:spTgt spid="1537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nimBg="1" autoUpdateAnimBg="0"/>
      <p:bldP spid="15369" grpId="0" animBg="1" autoUpdateAnimBg="0"/>
      <p:bldP spid="15373" grpId="0" build="p" autoUpdateAnimBg="0"/>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黑体" pitchFamily="49" charset="-122"/>
                <a:ea typeface="黑体" pitchFamily="49" charset="-122"/>
              </a:rPr>
              <a:t>Fibonacci</a:t>
            </a:r>
            <a:r>
              <a:rPr lang="zh-CN" altLang="en-US" dirty="0" smtClean="0">
                <a:latin typeface="黑体" pitchFamily="49" charset="-122"/>
                <a:ea typeface="黑体" pitchFamily="49" charset="-122"/>
              </a:rPr>
              <a:t>数列递归求解过程</a:t>
            </a:r>
            <a:endParaRPr lang="zh-CN" altLang="en-US" dirty="0"/>
          </a:p>
        </p:txBody>
      </p:sp>
      <p:pic>
        <p:nvPicPr>
          <p:cNvPr id="4638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778" t="46415" r="19436" b="10186"/>
          <a:stretch/>
        </p:blipFill>
        <p:spPr bwMode="auto">
          <a:xfrm>
            <a:off x="1304999" y="2132856"/>
            <a:ext cx="6094951" cy="41764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3" name="内容占位符 2"/>
          <p:cNvSpPr>
            <a:spLocks noGrp="1"/>
          </p:cNvSpPr>
          <p:nvPr>
            <p:ph sz="quarter" idx="1"/>
          </p:nvPr>
        </p:nvSpPr>
        <p:spPr/>
        <p:txBody>
          <a:bodyPr/>
          <a:lstStyle/>
          <a:p>
            <a:r>
              <a:rPr lang="en-US" altLang="zh-CN" dirty="0" smtClean="0">
                <a:latin typeface="黑体" pitchFamily="49" charset="-122"/>
                <a:ea typeface="黑体" pitchFamily="49" charset="-122"/>
              </a:rPr>
              <a:t>Fib</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5</a:t>
            </a:r>
            <a:r>
              <a:rPr lang="zh-CN" altLang="en-US" dirty="0" smtClean="0">
                <a:latin typeface="黑体" pitchFamily="49" charset="-122"/>
                <a:ea typeface="黑体" pitchFamily="49" charset="-122"/>
              </a:rPr>
              <a:t>）的递归求解过程</a:t>
            </a:r>
            <a:endParaRPr lang="zh-CN" altLang="en-US" dirty="0"/>
          </a:p>
        </p:txBody>
      </p:sp>
      <p:pic>
        <p:nvPicPr>
          <p:cNvPr id="6" name="Picture 16"/>
          <p:cNvPicPr>
            <a:picLocks noChangeAspect="1" noChangeArrowheads="1"/>
          </p:cNvPicPr>
          <p:nvPr/>
        </p:nvPicPr>
        <p:blipFill rotWithShape="1">
          <a:blip r:embed="rId3">
            <a:extLst>
              <a:ext uri="{28A0092B-C50C-407E-A947-70E740481C1C}">
                <a14:useLocalDpi xmlns:a14="http://schemas.microsoft.com/office/drawing/2010/main" val="0"/>
              </a:ext>
            </a:extLst>
          </a:blip>
          <a:srcRect l="26313" t="44010" r="66616" b="49879"/>
          <a:stretch/>
        </p:blipFill>
        <p:spPr bwMode="auto">
          <a:xfrm>
            <a:off x="7308304" y="2276872"/>
            <a:ext cx="1624930" cy="877726"/>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7374904" y="1916832"/>
            <a:ext cx="1769096"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41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63874"/>
                                        </p:tgtEl>
                                        <p:attrNameLst>
                                          <p:attrName>style.visibility</p:attrName>
                                        </p:attrNameLst>
                                      </p:cBhvr>
                                      <p:to>
                                        <p:strVal val="visible"/>
                                      </p:to>
                                    </p:set>
                                    <p:anim calcmode="lin" valueType="num">
                                      <p:cBhvr>
                                        <p:cTn id="7" dur="500" fill="hold"/>
                                        <p:tgtEl>
                                          <p:spTgt spid="463874"/>
                                        </p:tgtEl>
                                        <p:attrNameLst>
                                          <p:attrName>ppt_w</p:attrName>
                                        </p:attrNameLst>
                                      </p:cBhvr>
                                      <p:tavLst>
                                        <p:tav tm="0">
                                          <p:val>
                                            <p:fltVal val="0"/>
                                          </p:val>
                                        </p:tav>
                                        <p:tav tm="100000">
                                          <p:val>
                                            <p:strVal val="#ppt_w"/>
                                          </p:val>
                                        </p:tav>
                                      </p:tavLst>
                                    </p:anim>
                                    <p:anim calcmode="lin" valueType="num">
                                      <p:cBhvr>
                                        <p:cTn id="8" dur="500" fill="hold"/>
                                        <p:tgtEl>
                                          <p:spTgt spid="463874"/>
                                        </p:tgtEl>
                                        <p:attrNameLst>
                                          <p:attrName>ppt_h</p:attrName>
                                        </p:attrNameLst>
                                      </p:cBhvr>
                                      <p:tavLst>
                                        <p:tav tm="0">
                                          <p:val>
                                            <p:fltVal val="0"/>
                                          </p:val>
                                        </p:tav>
                                        <p:tav tm="100000">
                                          <p:val>
                                            <p:strVal val="#ppt_h"/>
                                          </p:val>
                                        </p:tav>
                                      </p:tavLst>
                                    </p:anim>
                                    <p:animEffect transition="in" filter="fade">
                                      <p:cBhvr>
                                        <p:cTn id="9" dur="500"/>
                                        <p:tgtEl>
                                          <p:spTgt spid="46387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3" name="Object 5"/>
          <p:cNvGraphicFramePr>
            <a:graphicFrameLocks noChangeAspect="1"/>
          </p:cNvGraphicFramePr>
          <p:nvPr>
            <p:extLst>
              <p:ext uri="{D42A27DB-BD31-4B8C-83A1-F6EECF244321}">
                <p14:modId xmlns:p14="http://schemas.microsoft.com/office/powerpoint/2010/main" val="1405225579"/>
              </p:ext>
            </p:extLst>
          </p:nvPr>
        </p:nvGraphicFramePr>
        <p:xfrm>
          <a:off x="755576" y="2348880"/>
          <a:ext cx="4103688" cy="552450"/>
        </p:xfrm>
        <a:graphic>
          <a:graphicData uri="http://schemas.openxmlformats.org/presentationml/2006/ole">
            <mc:AlternateContent xmlns:mc="http://schemas.openxmlformats.org/markup-compatibility/2006">
              <mc:Choice xmlns:v="urn:schemas-microsoft-com:vml" Requires="v">
                <p:oleObj spid="_x0000_s232636" name="公式" r:id="rId4" imgW="1485900" imgH="203200" progId="">
                  <p:embed/>
                </p:oleObj>
              </mc:Choice>
              <mc:Fallback>
                <p:oleObj name="公式" r:id="rId4" imgW="1485900" imgH="203200"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2348880"/>
                        <a:ext cx="410368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8" name="Rectangle 6"/>
          <p:cNvSpPr>
            <a:spLocks noChangeArrowheads="1"/>
          </p:cNvSpPr>
          <p:nvPr/>
        </p:nvSpPr>
        <p:spPr bwMode="auto">
          <a:xfrm>
            <a:off x="0" y="3138488"/>
            <a:ext cx="9144000" cy="0"/>
          </a:xfrm>
          <a:prstGeom prst="rect">
            <a:avLst/>
          </a:prstGeom>
          <a:noFill/>
          <a:ln w="6350">
            <a:noFill/>
            <a:miter lim="800000"/>
            <a:headEnd/>
            <a:tailEnd/>
          </a:ln>
        </p:spPr>
        <p:txBody>
          <a:bodyPr wrap="none" anchor="ctr">
            <a:spAutoFit/>
          </a:bodyPr>
          <a:lstStyle/>
          <a:p>
            <a:endParaRPr lang="zh-CN" altLang="en-US"/>
          </a:p>
        </p:txBody>
      </p:sp>
      <p:graphicFrame>
        <p:nvGraphicFramePr>
          <p:cNvPr id="17415" name="Object 7"/>
          <p:cNvGraphicFramePr>
            <a:graphicFrameLocks noChangeAspect="1"/>
          </p:cNvGraphicFramePr>
          <p:nvPr>
            <p:extLst>
              <p:ext uri="{D42A27DB-BD31-4B8C-83A1-F6EECF244321}">
                <p14:modId xmlns:p14="http://schemas.microsoft.com/office/powerpoint/2010/main" val="3495982283"/>
              </p:ext>
            </p:extLst>
          </p:nvPr>
        </p:nvGraphicFramePr>
        <p:xfrm>
          <a:off x="899592" y="3356992"/>
          <a:ext cx="6553200" cy="1554163"/>
        </p:xfrm>
        <a:graphic>
          <a:graphicData uri="http://schemas.openxmlformats.org/presentationml/2006/ole">
            <mc:AlternateContent xmlns:mc="http://schemas.openxmlformats.org/markup-compatibility/2006">
              <mc:Choice xmlns:v="urn:schemas-microsoft-com:vml" Requires="v">
                <p:oleObj spid="_x0000_s232637" name="公式" r:id="rId6" imgW="2451100" imgH="584200" progId="">
                  <p:embed/>
                </p:oleObj>
              </mc:Choice>
              <mc:Fallback>
                <p:oleObj name="公式" r:id="rId6" imgW="2451100" imgH="584200" progId="">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2" y="3356992"/>
                        <a:ext cx="6553200" cy="155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Text Box 8"/>
          <p:cNvSpPr txBox="1">
            <a:spLocks noChangeArrowheads="1"/>
          </p:cNvSpPr>
          <p:nvPr/>
        </p:nvSpPr>
        <p:spPr bwMode="auto">
          <a:xfrm>
            <a:off x="385408" y="5197258"/>
            <a:ext cx="8386762" cy="579438"/>
          </a:xfrm>
          <a:prstGeom prst="rect">
            <a:avLst/>
          </a:prstGeom>
          <a:noFill/>
          <a:ln w="6350">
            <a:noFill/>
            <a:miter lim="800000"/>
            <a:headEnd/>
            <a:tailEnd/>
          </a:ln>
        </p:spPr>
        <p:txBody>
          <a:bodyPr>
            <a:spAutoFit/>
          </a:bodyPr>
          <a:lstStyle/>
          <a:p>
            <a:r>
              <a:rPr lang="zh-CN" altLang="en-US" sz="3200" b="1" dirty="0">
                <a:solidFill>
                  <a:srgbClr val="000000"/>
                </a:solidFill>
                <a:latin typeface="Times New Roman" pitchFamily="18" charset="0"/>
                <a:ea typeface="仿宋_GB2312"/>
                <a:cs typeface="仿宋_GB2312"/>
              </a:rPr>
              <a:t>但</a:t>
            </a:r>
            <a:r>
              <a:rPr lang="en-US" altLang="zh-CN" sz="3200" b="1" dirty="0">
                <a:solidFill>
                  <a:srgbClr val="000000"/>
                </a:solidFill>
                <a:latin typeface="Times New Roman" pitchFamily="18" charset="0"/>
                <a:ea typeface="仿宋_GB2312"/>
                <a:cs typeface="仿宋_GB2312"/>
              </a:rPr>
              <a:t>Ackerman</a:t>
            </a:r>
            <a:r>
              <a:rPr lang="zh-CN" altLang="en-US" sz="3200" b="1" dirty="0">
                <a:solidFill>
                  <a:srgbClr val="000000"/>
                </a:solidFill>
                <a:latin typeface="Times New Roman" pitchFamily="18" charset="0"/>
                <a:ea typeface="仿宋_GB2312"/>
                <a:cs typeface="仿宋_GB2312"/>
              </a:rPr>
              <a:t>函数却无法找到非递归的定义。</a:t>
            </a:r>
          </a:p>
        </p:txBody>
      </p:sp>
      <p:sp>
        <p:nvSpPr>
          <p:cNvPr id="9" name="标题 8"/>
          <p:cNvSpPr>
            <a:spLocks noGrp="1"/>
          </p:cNvSpPr>
          <p:nvPr>
            <p:ph type="title"/>
          </p:nvPr>
        </p:nvSpPr>
        <p:spPr/>
        <p:txBody>
          <a:bodyPr/>
          <a:lstStyle/>
          <a:p>
            <a:r>
              <a:rPr lang="en-US" altLang="zh-CN" dirty="0">
                <a:latin typeface="黑体" pitchFamily="2" charset="-122"/>
                <a:ea typeface="黑体" pitchFamily="2" charset="-122"/>
              </a:rPr>
              <a:t>2.1  </a:t>
            </a:r>
            <a:r>
              <a:rPr lang="zh-CN" altLang="en-US" dirty="0">
                <a:effectLst>
                  <a:outerShdw blurRad="38100" dist="38100" dir="2700000" algn="tl">
                    <a:srgbClr val="C0C0C0"/>
                  </a:outerShdw>
                </a:effectLst>
                <a:latin typeface="黑体" pitchFamily="2" charset="-122"/>
                <a:ea typeface="黑体" pitchFamily="2" charset="-122"/>
              </a:rPr>
              <a:t>递归的</a:t>
            </a:r>
            <a:r>
              <a:rPr lang="zh-CN" altLang="en-US" dirty="0" smtClean="0">
                <a:effectLst>
                  <a:outerShdw blurRad="38100" dist="38100" dir="2700000" algn="tl">
                    <a:srgbClr val="C0C0C0"/>
                  </a:outerShdw>
                </a:effectLst>
                <a:latin typeface="黑体" pitchFamily="2" charset="-122"/>
                <a:ea typeface="黑体" pitchFamily="2" charset="-122"/>
              </a:rPr>
              <a:t>概念</a:t>
            </a:r>
            <a:endParaRPr lang="zh-CN" altLang="en-US" dirty="0"/>
          </a:p>
        </p:txBody>
      </p:sp>
      <p:sp>
        <p:nvSpPr>
          <p:cNvPr id="10" name="内容占位符 9"/>
          <p:cNvSpPr>
            <a:spLocks noGrp="1"/>
          </p:cNvSpPr>
          <p:nvPr>
            <p:ph sz="quarter" idx="1"/>
          </p:nvPr>
        </p:nvSpPr>
        <p:spPr>
          <a:xfrm>
            <a:off x="500034" y="1428736"/>
            <a:ext cx="8143932" cy="4572000"/>
          </a:xfrm>
        </p:spPr>
        <p:txBody>
          <a:bodyPr/>
          <a:lstStyle/>
          <a:p>
            <a:r>
              <a:rPr lang="zh-CN" altLang="en-US" dirty="0" smtClean="0">
                <a:solidFill>
                  <a:srgbClr val="000000"/>
                </a:solidFill>
                <a:latin typeface="Times New Roman" pitchFamily="18" charset="0"/>
                <a:ea typeface="仿宋_GB2312"/>
                <a:cs typeface="仿宋_GB2312"/>
              </a:rPr>
              <a:t>前</a:t>
            </a:r>
            <a:r>
              <a:rPr lang="en-US" altLang="zh-CN" dirty="0" smtClean="0">
                <a:solidFill>
                  <a:srgbClr val="000000"/>
                </a:solidFill>
                <a:latin typeface="Times New Roman" pitchFamily="18" charset="0"/>
                <a:ea typeface="仿宋_GB2312"/>
                <a:cs typeface="仿宋_GB2312"/>
              </a:rPr>
              <a:t>2</a:t>
            </a:r>
            <a:r>
              <a:rPr lang="zh-CN" altLang="en-US" dirty="0" smtClean="0">
                <a:solidFill>
                  <a:srgbClr val="000000"/>
                </a:solidFill>
                <a:latin typeface="Times New Roman" pitchFamily="18" charset="0"/>
                <a:ea typeface="仿宋_GB2312"/>
                <a:cs typeface="仿宋_GB2312"/>
              </a:rPr>
              <a:t>例中的函数都可以找到相应的非递归方式定义：</a:t>
            </a:r>
          </a:p>
          <a:p>
            <a:endParaRPr lang="zh-CN" altLang="en-US" dirty="0"/>
          </a:p>
        </p:txBody>
      </p:sp>
      <p:sp>
        <p:nvSpPr>
          <p:cNvPr id="36872" name="灯片编号占位符 12"/>
          <p:cNvSpPr>
            <a:spLocks noGrp="1"/>
          </p:cNvSpPr>
          <p:nvPr>
            <p:ph type="sldNum" sz="quarter" idx="12"/>
          </p:nvPr>
        </p:nvSpPr>
        <p:spPr>
          <a:noFill/>
        </p:spPr>
        <p:txBody>
          <a:bodyPr/>
          <a:lstStyle/>
          <a:p>
            <a:fld id="{77445A6C-F27D-41E8-AB99-62AC8C5771BC}" type="slidenum">
              <a:rPr lang="en-US" altLang="zh-CN" smtClean="0"/>
              <a:pPr/>
              <a:t>16</a:t>
            </a:fld>
            <a:endParaRPr lang="en-US" altLang="zh-CN" smtClean="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wipe(left)">
                                      <p:cBhvr>
                                        <p:cTn id="7" dur="500"/>
                                        <p:tgtEl>
                                          <p:spTgt spid="17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15"/>
                                        </p:tgtEl>
                                        <p:attrNameLst>
                                          <p:attrName>style.visibility</p:attrName>
                                        </p:attrNameLst>
                                      </p:cBhvr>
                                      <p:to>
                                        <p:strVal val="visible"/>
                                      </p:to>
                                    </p:set>
                                    <p:animEffect transition="in" filter="wipe(left)">
                                      <p:cBhvr>
                                        <p:cTn id="12" dur="500"/>
                                        <p:tgtEl>
                                          <p:spTgt spid="174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6"/>
                                        </p:tgtEl>
                                        <p:attrNameLst>
                                          <p:attrName>style.visibility</p:attrName>
                                        </p:attrNameLst>
                                      </p:cBhvr>
                                      <p:to>
                                        <p:strVal val="visible"/>
                                      </p:to>
                                    </p:set>
                                    <p:animEffect transition="in" filter="wipe(left)">
                                      <p:cBhvr>
                                        <p:cTn id="17"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714348" y="214290"/>
            <a:ext cx="7772400" cy="1143000"/>
          </a:xfrm>
          <a:prstGeom prst="rect">
            <a:avLst/>
          </a:prstGeom>
          <a:noFill/>
          <a:ln w="9525">
            <a:noFill/>
            <a:miter lim="800000"/>
            <a:headEnd/>
            <a:tailEnd/>
          </a:ln>
          <a:effectLst/>
        </p:spPr>
        <p:txBody>
          <a:bodyPr anchor="ctr"/>
          <a:lstStyle/>
          <a:p>
            <a:pPr>
              <a:defRPr/>
            </a:pPr>
            <a:endParaRPr lang="zh-CN" altLang="en-US" sz="4400" dirty="0">
              <a:effectLst>
                <a:outerShdw blurRad="38100" dist="38100" dir="2700000" algn="tl">
                  <a:srgbClr val="C0C0C0"/>
                </a:outerShdw>
              </a:effectLst>
              <a:latin typeface="黑体" pitchFamily="2" charset="-122"/>
              <a:ea typeface="黑体" pitchFamily="2" charset="-122"/>
            </a:endParaRPr>
          </a:p>
        </p:txBody>
      </p:sp>
      <p:sp>
        <p:nvSpPr>
          <p:cNvPr id="3076" name="Text Box 3"/>
          <p:cNvSpPr txBox="1">
            <a:spLocks noChangeArrowheads="1"/>
          </p:cNvSpPr>
          <p:nvPr/>
        </p:nvSpPr>
        <p:spPr bwMode="auto">
          <a:xfrm>
            <a:off x="245242" y="1418870"/>
            <a:ext cx="8710612" cy="1552575"/>
          </a:xfrm>
          <a:prstGeom prst="rect">
            <a:avLst/>
          </a:prstGeom>
          <a:noFill/>
          <a:ln w="6350">
            <a:noFill/>
            <a:miter lim="800000"/>
            <a:headEnd/>
            <a:tailEnd/>
          </a:ln>
        </p:spPr>
        <p:txBody>
          <a:bodyPr>
            <a:spAutoFit/>
          </a:bodyPr>
          <a:lstStyle/>
          <a:p>
            <a:r>
              <a:rPr lang="zh-CN" altLang="en-US" sz="2400" b="1" dirty="0">
                <a:latin typeface="黑体" pitchFamily="49" charset="-122"/>
                <a:ea typeface="黑体" pitchFamily="49" charset="-122"/>
              </a:rPr>
              <a:t>例</a:t>
            </a:r>
            <a:r>
              <a:rPr lang="en-US" altLang="zh-CN" sz="2400" b="1" dirty="0">
                <a:latin typeface="黑体" pitchFamily="49" charset="-122"/>
                <a:ea typeface="黑体" pitchFamily="49" charset="-122"/>
              </a:rPr>
              <a:t>3  </a:t>
            </a:r>
            <a:r>
              <a:rPr lang="en-US" altLang="en-US" sz="2400" b="1" dirty="0" err="1"/>
              <a:t>Ackerman</a:t>
            </a:r>
            <a:r>
              <a:rPr lang="en-US" altLang="en-US" sz="2400" b="1" dirty="0" err="1">
                <a:latin typeface="黑体" pitchFamily="49" charset="-122"/>
                <a:ea typeface="黑体" pitchFamily="49" charset="-122"/>
              </a:rPr>
              <a:t>函数</a:t>
            </a:r>
            <a:endParaRPr lang="zh-CN" altLang="en-US" sz="2400" b="1" dirty="0">
              <a:latin typeface="黑体" pitchFamily="49" charset="-122"/>
              <a:ea typeface="黑体" pitchFamily="49" charset="-122"/>
            </a:endParaRPr>
          </a:p>
          <a:p>
            <a:r>
              <a:rPr lang="zh-CN" altLang="en-US" sz="2400" b="1" dirty="0">
                <a:solidFill>
                  <a:srgbClr val="000000"/>
                </a:solidFill>
                <a:latin typeface="楷体_GB2312" pitchFamily="49" charset="-122"/>
                <a:ea typeface="楷体_GB2312" pitchFamily="49" charset="-122"/>
              </a:rPr>
              <a:t>当一个函数及它的一个变量是由函数自身定义时，称这个函数是</a:t>
            </a:r>
            <a:r>
              <a:rPr lang="zh-CN" altLang="en-US" sz="2400" b="1" dirty="0">
                <a:solidFill>
                  <a:srgbClr val="FF0000"/>
                </a:solidFill>
                <a:latin typeface="黑体" pitchFamily="49" charset="-122"/>
                <a:ea typeface="黑体" pitchFamily="49" charset="-122"/>
              </a:rPr>
              <a:t>双递归</a:t>
            </a:r>
            <a:r>
              <a:rPr lang="zh-CN" altLang="en-US" sz="2400" b="1" dirty="0">
                <a:solidFill>
                  <a:srgbClr val="000000"/>
                </a:solidFill>
                <a:latin typeface="黑体" pitchFamily="49" charset="-122"/>
                <a:ea typeface="黑体" pitchFamily="49" charset="-122"/>
              </a:rPr>
              <a:t>函数</a:t>
            </a:r>
            <a:r>
              <a:rPr lang="zh-CN" altLang="en-US" sz="2400" dirty="0">
                <a:solidFill>
                  <a:srgbClr val="000000"/>
                </a:solidFill>
                <a:latin typeface="楷体_GB2312" pitchFamily="49" charset="-122"/>
                <a:ea typeface="楷体_GB2312" pitchFamily="49" charset="-122"/>
              </a:rPr>
              <a:t>。</a:t>
            </a:r>
          </a:p>
          <a:p>
            <a:r>
              <a:rPr lang="en-US" altLang="zh-CN" sz="2400" b="1" dirty="0">
                <a:solidFill>
                  <a:srgbClr val="000000"/>
                </a:solidFill>
                <a:latin typeface="楷体_GB2312" pitchFamily="49" charset="-122"/>
                <a:ea typeface="楷体_GB2312" pitchFamily="49" charset="-122"/>
              </a:rPr>
              <a:t>Ackerman</a:t>
            </a:r>
            <a:r>
              <a:rPr lang="zh-CN" altLang="en-US" sz="2400" dirty="0">
                <a:solidFill>
                  <a:srgbClr val="000000"/>
                </a:solidFill>
                <a:latin typeface="楷体_GB2312" pitchFamily="49" charset="-122"/>
                <a:ea typeface="楷体_GB2312" pitchFamily="49" charset="-122"/>
              </a:rPr>
              <a:t>函数</a:t>
            </a:r>
            <a:r>
              <a:rPr lang="en-US" altLang="zh-CN" sz="2400" b="1" dirty="0">
                <a:solidFill>
                  <a:srgbClr val="000000"/>
                </a:solidFill>
                <a:latin typeface="楷体_GB2312" pitchFamily="49" charset="-122"/>
                <a:ea typeface="楷体_GB2312" pitchFamily="49" charset="-122"/>
              </a:rPr>
              <a:t>A(n</a:t>
            </a:r>
            <a:r>
              <a:rPr lang="zh-CN" altLang="en-US" sz="2400" b="1" dirty="0">
                <a:solidFill>
                  <a:srgbClr val="000000"/>
                </a:solidFill>
                <a:latin typeface="楷体_GB2312" pitchFamily="49" charset="-122"/>
                <a:ea typeface="楷体_GB2312" pitchFamily="49" charset="-122"/>
              </a:rPr>
              <a:t>，</a:t>
            </a:r>
            <a:r>
              <a:rPr lang="en-US" altLang="zh-CN" sz="2400" b="1" dirty="0">
                <a:solidFill>
                  <a:srgbClr val="000000"/>
                </a:solidFill>
                <a:latin typeface="楷体_GB2312" pitchFamily="49" charset="-122"/>
                <a:ea typeface="楷体_GB2312" pitchFamily="49" charset="-122"/>
              </a:rPr>
              <a:t>m)</a:t>
            </a:r>
            <a:r>
              <a:rPr lang="zh-CN" altLang="en-US" sz="2400" dirty="0">
                <a:solidFill>
                  <a:srgbClr val="000000"/>
                </a:solidFill>
                <a:latin typeface="楷体_GB2312" pitchFamily="49" charset="-122"/>
                <a:ea typeface="楷体_GB2312" pitchFamily="49" charset="-122"/>
              </a:rPr>
              <a:t>定义如下：</a:t>
            </a:r>
          </a:p>
        </p:txBody>
      </p:sp>
      <p:sp>
        <p:nvSpPr>
          <p:cNvPr id="3077" name="Rectangle 4"/>
          <p:cNvSpPr>
            <a:spLocks noChangeArrowheads="1"/>
          </p:cNvSpPr>
          <p:nvPr/>
        </p:nvSpPr>
        <p:spPr bwMode="auto">
          <a:xfrm>
            <a:off x="-188146" y="2690457"/>
            <a:ext cx="9144000" cy="0"/>
          </a:xfrm>
          <a:prstGeom prst="rect">
            <a:avLst/>
          </a:prstGeom>
          <a:noFill/>
          <a:ln w="6350">
            <a:noFill/>
            <a:miter lim="800000"/>
            <a:headEnd/>
            <a:tailEnd/>
          </a:ln>
        </p:spPr>
        <p:txBody>
          <a:bodyPr wrap="none" anchor="ctr">
            <a:spAutoFit/>
          </a:bodyPr>
          <a:lstStyle/>
          <a:p>
            <a:endParaRPr lang="zh-CN" altLang="en-US"/>
          </a:p>
        </p:txBody>
      </p:sp>
      <p:graphicFrame>
        <p:nvGraphicFramePr>
          <p:cNvPr id="83968" name="Object 2048"/>
          <p:cNvGraphicFramePr>
            <a:graphicFrameLocks noChangeAspect="1"/>
          </p:cNvGraphicFramePr>
          <p:nvPr>
            <p:extLst>
              <p:ext uri="{D42A27DB-BD31-4B8C-83A1-F6EECF244321}">
                <p14:modId xmlns:p14="http://schemas.microsoft.com/office/powerpoint/2010/main" val="304050619"/>
              </p:ext>
            </p:extLst>
          </p:nvPr>
        </p:nvGraphicFramePr>
        <p:xfrm>
          <a:off x="1215998" y="3212976"/>
          <a:ext cx="6769100" cy="2462212"/>
        </p:xfrm>
        <a:graphic>
          <a:graphicData uri="http://schemas.openxmlformats.org/presentationml/2006/ole">
            <mc:AlternateContent xmlns:mc="http://schemas.openxmlformats.org/markup-compatibility/2006">
              <mc:Choice xmlns:v="urn:schemas-microsoft-com:vml" Requires="v">
                <p:oleObj spid="_x0000_s3166" name="公式" r:id="rId4" imgW="2514600" imgH="914400" progId="">
                  <p:embed/>
                </p:oleObj>
              </mc:Choice>
              <mc:Fallback>
                <p:oleObj name="公式" r:id="rId4" imgW="2514600" imgH="914400" progId="">
                  <p:embed/>
                  <p:pic>
                    <p:nvPicPr>
                      <p:cNvPr id="0" name="Object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5998" y="3212976"/>
                        <a:ext cx="6769100" cy="2462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5"/>
          <p:cNvSpPr>
            <a:spLocks noGrp="1"/>
          </p:cNvSpPr>
          <p:nvPr>
            <p:ph type="title"/>
          </p:nvPr>
        </p:nvSpPr>
        <p:spPr>
          <a:xfrm>
            <a:off x="1115616" y="0"/>
            <a:ext cx="7772400" cy="1143000"/>
          </a:xfrm>
        </p:spPr>
        <p:txBody>
          <a:bodyPr/>
          <a:lstStyle/>
          <a:p>
            <a:r>
              <a:rPr lang="en-US" altLang="zh-CN" dirty="0">
                <a:latin typeface="黑体" pitchFamily="2" charset="-122"/>
                <a:ea typeface="黑体" pitchFamily="2" charset="-122"/>
              </a:rPr>
              <a:t>2.1  </a:t>
            </a:r>
            <a:r>
              <a:rPr lang="zh-CN" altLang="en-US" dirty="0">
                <a:effectLst>
                  <a:outerShdw blurRad="38100" dist="38100" dir="2700000" algn="tl">
                    <a:srgbClr val="C0C0C0"/>
                  </a:outerShdw>
                </a:effectLst>
                <a:latin typeface="黑体" pitchFamily="2" charset="-122"/>
                <a:ea typeface="黑体" pitchFamily="2" charset="-122"/>
              </a:rPr>
              <a:t>递归的</a:t>
            </a:r>
            <a:r>
              <a:rPr lang="zh-CN" altLang="en-US" dirty="0" smtClean="0">
                <a:effectLst>
                  <a:outerShdw blurRad="38100" dist="38100" dir="2700000" algn="tl">
                    <a:srgbClr val="C0C0C0"/>
                  </a:outerShdw>
                </a:effectLst>
                <a:latin typeface="黑体" pitchFamily="2" charset="-122"/>
                <a:ea typeface="黑体" pitchFamily="2" charset="-122"/>
              </a:rPr>
              <a:t>概念</a:t>
            </a:r>
            <a:endParaRPr lang="zh-CN" altLang="en-US" dirty="0"/>
          </a:p>
        </p:txBody>
      </p:sp>
      <p:sp>
        <p:nvSpPr>
          <p:cNvPr id="7" name="矩形 6"/>
          <p:cNvSpPr/>
          <p:nvPr/>
        </p:nvSpPr>
        <p:spPr>
          <a:xfrm>
            <a:off x="3312284" y="1361707"/>
            <a:ext cx="1795684" cy="461665"/>
          </a:xfrm>
          <a:prstGeom prst="rect">
            <a:avLst/>
          </a:prstGeom>
        </p:spPr>
        <p:txBody>
          <a:bodyPr wrap="none">
            <a:spAutoFit/>
          </a:bodyPr>
          <a:lstStyle/>
          <a:p>
            <a:r>
              <a:rPr lang="en-US" altLang="zh-CN" sz="2400" b="1" u="sng" dirty="0" smtClean="0">
                <a:solidFill>
                  <a:srgbClr val="C00000"/>
                </a:solidFill>
              </a:rPr>
              <a:t>——1928</a:t>
            </a:r>
            <a:r>
              <a:rPr lang="zh-CN" altLang="en-US" sz="2400" b="1" u="sng" dirty="0" smtClean="0">
                <a:solidFill>
                  <a:srgbClr val="C00000"/>
                </a:solidFill>
              </a:rPr>
              <a:t>年</a:t>
            </a:r>
            <a:endParaRPr lang="zh-CN" altLang="en-US" sz="2400" b="1" u="sng"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968"/>
                                        </p:tgtEl>
                                        <p:attrNameLst>
                                          <p:attrName>style.visibility</p:attrName>
                                        </p:attrNameLst>
                                      </p:cBhvr>
                                      <p:to>
                                        <p:strVal val="visible"/>
                                      </p:to>
                                    </p:set>
                                    <p:animEffect transition="in" filter="wipe(left)">
                                      <p:cBhvr>
                                        <p:cTn id="7" dur="500"/>
                                        <p:tgtEl>
                                          <p:spTgt spid="83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972616" y="980728"/>
            <a:ext cx="7772400" cy="1143000"/>
          </a:xfrm>
          <a:prstGeom prst="rect">
            <a:avLst/>
          </a:prstGeom>
          <a:noFill/>
          <a:ln w="9525">
            <a:noFill/>
            <a:miter lim="800000"/>
            <a:headEnd/>
            <a:tailEnd/>
          </a:ln>
          <a:effectLst/>
        </p:spPr>
        <p:txBody>
          <a:bodyPr anchor="ctr"/>
          <a:lstStyle/>
          <a:p>
            <a:pPr>
              <a:defRPr/>
            </a:pPr>
            <a:endParaRPr lang="zh-CN" altLang="en-US" sz="4400" dirty="0">
              <a:effectLst>
                <a:outerShdw blurRad="38100" dist="38100" dir="2700000" algn="tl">
                  <a:srgbClr val="C0C0C0"/>
                </a:outerShdw>
              </a:effectLst>
              <a:latin typeface="黑体" pitchFamily="2" charset="-122"/>
              <a:ea typeface="黑体" pitchFamily="2" charset="-122"/>
            </a:endParaRPr>
          </a:p>
        </p:txBody>
      </p:sp>
      <p:sp>
        <p:nvSpPr>
          <p:cNvPr id="3077" name="Rectangle 4"/>
          <p:cNvSpPr>
            <a:spLocks noChangeArrowheads="1"/>
          </p:cNvSpPr>
          <p:nvPr/>
        </p:nvSpPr>
        <p:spPr bwMode="auto">
          <a:xfrm>
            <a:off x="0" y="2971800"/>
            <a:ext cx="9144000" cy="0"/>
          </a:xfrm>
          <a:prstGeom prst="rect">
            <a:avLst/>
          </a:prstGeom>
          <a:noFill/>
          <a:ln w="6350">
            <a:noFill/>
            <a:miter lim="800000"/>
            <a:headEnd/>
            <a:tailEnd/>
          </a:ln>
        </p:spPr>
        <p:txBody>
          <a:bodyPr wrap="none" anchor="ctr">
            <a:spAutoFit/>
          </a:bodyPr>
          <a:lstStyle/>
          <a:p>
            <a:endParaRPr lang="zh-CN" altLang="en-US"/>
          </a:p>
        </p:txBody>
      </p:sp>
      <p:graphicFrame>
        <p:nvGraphicFramePr>
          <p:cNvPr id="83968" name="Object 2048"/>
          <p:cNvGraphicFramePr>
            <a:graphicFrameLocks noChangeAspect="1"/>
          </p:cNvGraphicFramePr>
          <p:nvPr>
            <p:extLst>
              <p:ext uri="{D42A27DB-BD31-4B8C-83A1-F6EECF244321}">
                <p14:modId xmlns:p14="http://schemas.microsoft.com/office/powerpoint/2010/main" val="2757825674"/>
              </p:ext>
            </p:extLst>
          </p:nvPr>
        </p:nvGraphicFramePr>
        <p:xfrm>
          <a:off x="899592" y="1552228"/>
          <a:ext cx="6769100" cy="2462212"/>
        </p:xfrm>
        <a:graphic>
          <a:graphicData uri="http://schemas.openxmlformats.org/presentationml/2006/ole">
            <mc:AlternateContent xmlns:mc="http://schemas.openxmlformats.org/markup-compatibility/2006">
              <mc:Choice xmlns:v="urn:schemas-microsoft-com:vml" Requires="v">
                <p:oleObj spid="_x0000_s67677" name="公式" r:id="rId3" imgW="2514600" imgH="914400" progId="">
                  <p:embed/>
                </p:oleObj>
              </mc:Choice>
              <mc:Fallback>
                <p:oleObj name="公式" r:id="rId3" imgW="2514600" imgH="914400" progId="">
                  <p:embed/>
                  <p:pic>
                    <p:nvPicPr>
                      <p:cNvPr id="0"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552228"/>
                        <a:ext cx="6769100" cy="2462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5"/>
          <p:cNvSpPr>
            <a:spLocks noGrp="1"/>
          </p:cNvSpPr>
          <p:nvPr>
            <p:ph type="title"/>
          </p:nvPr>
        </p:nvSpPr>
        <p:spPr/>
        <p:txBody>
          <a:bodyPr/>
          <a:lstStyle/>
          <a:p>
            <a:r>
              <a:rPr lang="en-US" altLang="zh-CN" dirty="0">
                <a:latin typeface="黑体" pitchFamily="2" charset="-122"/>
                <a:ea typeface="黑体" pitchFamily="2" charset="-122"/>
              </a:rPr>
              <a:t>2.1  </a:t>
            </a:r>
            <a:r>
              <a:rPr lang="zh-CN" altLang="en-US" dirty="0">
                <a:effectLst>
                  <a:outerShdw blurRad="38100" dist="38100" dir="2700000" algn="tl">
                    <a:srgbClr val="C0C0C0"/>
                  </a:outerShdw>
                </a:effectLst>
                <a:latin typeface="黑体" pitchFamily="2" charset="-122"/>
                <a:ea typeface="黑体" pitchFamily="2" charset="-122"/>
              </a:rPr>
              <a:t>递归的</a:t>
            </a:r>
            <a:r>
              <a:rPr lang="zh-CN" altLang="en-US" dirty="0" smtClean="0">
                <a:effectLst>
                  <a:outerShdw blurRad="38100" dist="38100" dir="2700000" algn="tl">
                    <a:srgbClr val="C0C0C0"/>
                  </a:outerShdw>
                </a:effectLst>
                <a:latin typeface="黑体" pitchFamily="2" charset="-122"/>
                <a:ea typeface="黑体" pitchFamily="2" charset="-122"/>
              </a:rPr>
              <a:t>概念</a:t>
            </a:r>
            <a:endParaRPr lang="zh-CN" altLang="en-US" dirty="0"/>
          </a:p>
        </p:txBody>
      </p:sp>
      <p:sp>
        <p:nvSpPr>
          <p:cNvPr id="7" name="内容占位符 6"/>
          <p:cNvSpPr>
            <a:spLocks noGrp="1"/>
          </p:cNvSpPr>
          <p:nvPr>
            <p:ph sz="quarter" idx="1"/>
          </p:nvPr>
        </p:nvSpPr>
        <p:spPr>
          <a:xfrm>
            <a:off x="785786" y="4214818"/>
            <a:ext cx="7772400" cy="2214578"/>
          </a:xfrm>
          <a:solidFill>
            <a:srgbClr val="CCFFFF"/>
          </a:solidFill>
          <a:ln>
            <a:solidFill>
              <a:srgbClr val="C00000"/>
            </a:solidFill>
          </a:ln>
        </p:spPr>
        <p:txBody>
          <a:bodyPr/>
          <a:lstStyle/>
          <a:p>
            <a:r>
              <a:rPr lang="en-US" altLang="en-US" dirty="0" err="1" smtClean="0"/>
              <a:t>Ackerman</a:t>
            </a:r>
            <a:r>
              <a:rPr lang="en-US" altLang="en-US" dirty="0" err="1" smtClean="0">
                <a:latin typeface="黑体" pitchFamily="49" charset="-122"/>
                <a:ea typeface="黑体" pitchFamily="49" charset="-122"/>
              </a:rPr>
              <a:t>函数</a:t>
            </a:r>
            <a:r>
              <a:rPr lang="zh-CN" altLang="en-US" dirty="0" smtClean="0">
                <a:latin typeface="黑体" pitchFamily="49" charset="-122"/>
                <a:ea typeface="黑体" pitchFamily="49" charset="-122"/>
              </a:rPr>
              <a:t>无法写出非递归定义式</a:t>
            </a:r>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A(</a:t>
            </a:r>
            <a:r>
              <a:rPr lang="en-US" altLang="zh-CN" dirty="0" err="1" smtClean="0">
                <a:latin typeface="黑体" pitchFamily="49" charset="-122"/>
                <a:ea typeface="黑体" pitchFamily="49" charset="-122"/>
              </a:rPr>
              <a:t>n,m</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的自变量</a:t>
            </a:r>
            <a:r>
              <a:rPr lang="en-US" altLang="zh-CN" dirty="0" smtClean="0">
                <a:latin typeface="黑体" pitchFamily="49" charset="-122"/>
                <a:ea typeface="黑体" pitchFamily="49" charset="-122"/>
              </a:rPr>
              <a:t>m</a:t>
            </a:r>
            <a:r>
              <a:rPr lang="zh-CN" altLang="en-US" dirty="0" smtClean="0">
                <a:latin typeface="黑体" pitchFamily="49" charset="-122"/>
                <a:ea typeface="黑体" pitchFamily="49" charset="-122"/>
              </a:rPr>
              <a:t>的每一个值都定义了一个单变量函数；</a:t>
            </a:r>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M=0</a:t>
            </a:r>
            <a:r>
              <a:rPr lang="zh-CN" altLang="en-US" dirty="0" smtClean="0">
                <a:latin typeface="黑体" pitchFamily="49" charset="-122"/>
                <a:ea typeface="黑体" pitchFamily="49" charset="-122"/>
              </a:rPr>
              <a:t>时，</a:t>
            </a:r>
            <a:r>
              <a:rPr lang="en-US" altLang="zh-CN" dirty="0" smtClean="0">
                <a:latin typeface="黑体" pitchFamily="49" charset="-122"/>
                <a:ea typeface="黑体" pitchFamily="49" charset="-122"/>
              </a:rPr>
              <a:t>A(n,0)=n+2</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972616" y="980728"/>
            <a:ext cx="7772400" cy="1143000"/>
          </a:xfrm>
          <a:prstGeom prst="rect">
            <a:avLst/>
          </a:prstGeom>
          <a:noFill/>
          <a:ln w="9525">
            <a:noFill/>
            <a:miter lim="800000"/>
            <a:headEnd/>
            <a:tailEnd/>
          </a:ln>
          <a:effectLst/>
        </p:spPr>
        <p:txBody>
          <a:bodyPr anchor="ctr"/>
          <a:lstStyle/>
          <a:p>
            <a:pPr>
              <a:defRPr/>
            </a:pPr>
            <a:endParaRPr lang="zh-CN" altLang="en-US" sz="4400" dirty="0">
              <a:effectLst>
                <a:outerShdw blurRad="38100" dist="38100" dir="2700000" algn="tl">
                  <a:srgbClr val="C0C0C0"/>
                </a:outerShdw>
              </a:effectLst>
              <a:latin typeface="黑体" pitchFamily="2" charset="-122"/>
              <a:ea typeface="黑体" pitchFamily="2" charset="-122"/>
            </a:endParaRPr>
          </a:p>
        </p:txBody>
      </p:sp>
      <p:sp>
        <p:nvSpPr>
          <p:cNvPr id="3077" name="Rectangle 4"/>
          <p:cNvSpPr>
            <a:spLocks noChangeArrowheads="1"/>
          </p:cNvSpPr>
          <p:nvPr/>
        </p:nvSpPr>
        <p:spPr bwMode="auto">
          <a:xfrm>
            <a:off x="0" y="2971800"/>
            <a:ext cx="9144000" cy="0"/>
          </a:xfrm>
          <a:prstGeom prst="rect">
            <a:avLst/>
          </a:prstGeom>
          <a:noFill/>
          <a:ln w="6350">
            <a:noFill/>
            <a:miter lim="800000"/>
            <a:headEnd/>
            <a:tailEnd/>
          </a:ln>
        </p:spPr>
        <p:txBody>
          <a:bodyPr wrap="none" anchor="ctr">
            <a:spAutoFit/>
          </a:bodyPr>
          <a:lstStyle/>
          <a:p>
            <a:endParaRPr lang="zh-CN" altLang="en-US"/>
          </a:p>
        </p:txBody>
      </p:sp>
      <p:graphicFrame>
        <p:nvGraphicFramePr>
          <p:cNvPr id="83968" name="Object 2048"/>
          <p:cNvGraphicFramePr>
            <a:graphicFrameLocks noChangeAspect="1"/>
          </p:cNvGraphicFramePr>
          <p:nvPr>
            <p:extLst>
              <p:ext uri="{D42A27DB-BD31-4B8C-83A1-F6EECF244321}">
                <p14:modId xmlns:p14="http://schemas.microsoft.com/office/powerpoint/2010/main" val="4240226503"/>
              </p:ext>
            </p:extLst>
          </p:nvPr>
        </p:nvGraphicFramePr>
        <p:xfrm>
          <a:off x="899592" y="1552228"/>
          <a:ext cx="6769100" cy="2462212"/>
        </p:xfrm>
        <a:graphic>
          <a:graphicData uri="http://schemas.openxmlformats.org/presentationml/2006/ole">
            <mc:AlternateContent xmlns:mc="http://schemas.openxmlformats.org/markup-compatibility/2006">
              <mc:Choice xmlns:v="urn:schemas-microsoft-com:vml" Requires="v">
                <p:oleObj spid="_x0000_s477204" name="公式" r:id="rId4" imgW="2514600" imgH="914400" progId="">
                  <p:embed/>
                </p:oleObj>
              </mc:Choice>
              <mc:Fallback>
                <p:oleObj name="公式" r:id="rId4" imgW="2514600" imgH="9144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1552228"/>
                        <a:ext cx="6769100" cy="2462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5"/>
          <p:cNvSpPr>
            <a:spLocks noGrp="1"/>
          </p:cNvSpPr>
          <p:nvPr>
            <p:ph type="title"/>
          </p:nvPr>
        </p:nvSpPr>
        <p:spPr/>
        <p:txBody>
          <a:bodyPr/>
          <a:lstStyle/>
          <a:p>
            <a:r>
              <a:rPr lang="en-US" altLang="zh-CN" dirty="0">
                <a:latin typeface="黑体" pitchFamily="2" charset="-122"/>
                <a:ea typeface="黑体" pitchFamily="2" charset="-122"/>
              </a:rPr>
              <a:t>2.1  </a:t>
            </a:r>
            <a:r>
              <a:rPr lang="zh-CN" altLang="en-US" dirty="0">
                <a:effectLst>
                  <a:outerShdw blurRad="38100" dist="38100" dir="2700000" algn="tl">
                    <a:srgbClr val="C0C0C0"/>
                  </a:outerShdw>
                </a:effectLst>
                <a:latin typeface="黑体" pitchFamily="2" charset="-122"/>
                <a:ea typeface="黑体" pitchFamily="2" charset="-122"/>
              </a:rPr>
              <a:t>递归的</a:t>
            </a:r>
            <a:r>
              <a:rPr lang="zh-CN" altLang="en-US" dirty="0" smtClean="0">
                <a:effectLst>
                  <a:outerShdw blurRad="38100" dist="38100" dir="2700000" algn="tl">
                    <a:srgbClr val="C0C0C0"/>
                  </a:outerShdw>
                </a:effectLst>
                <a:latin typeface="黑体" pitchFamily="2" charset="-122"/>
                <a:ea typeface="黑体" pitchFamily="2" charset="-122"/>
              </a:rPr>
              <a:t>概念</a:t>
            </a:r>
            <a:endParaRPr lang="zh-CN" altLang="en-US" dirty="0"/>
          </a:p>
        </p:txBody>
      </p:sp>
      <p:sp>
        <p:nvSpPr>
          <p:cNvPr id="7" name="内容占位符 6"/>
          <p:cNvSpPr>
            <a:spLocks noGrp="1"/>
          </p:cNvSpPr>
          <p:nvPr>
            <p:ph sz="quarter" idx="1"/>
          </p:nvPr>
        </p:nvSpPr>
        <p:spPr>
          <a:xfrm>
            <a:off x="785786" y="4214818"/>
            <a:ext cx="7772400" cy="2214578"/>
          </a:xfrm>
          <a:solidFill>
            <a:srgbClr val="CCFFFF"/>
          </a:solidFill>
          <a:ln>
            <a:solidFill>
              <a:srgbClr val="C00000"/>
            </a:solidFill>
          </a:ln>
        </p:spPr>
        <p:txBody>
          <a:bodyPr>
            <a:normAutofit fontScale="92500" lnSpcReduction="10000"/>
          </a:bodyPr>
          <a:lstStyle/>
          <a:p>
            <a:r>
              <a:rPr lang="en-US" altLang="zh-CN" dirty="0">
                <a:latin typeface="楷体_GB2312" pitchFamily="49" charset="-122"/>
                <a:ea typeface="楷体_GB2312" pitchFamily="49" charset="-122"/>
              </a:rPr>
              <a:t>M=0</a:t>
            </a:r>
            <a:r>
              <a:rPr lang="zh-CN" altLang="en-US" dirty="0">
                <a:latin typeface="楷体_GB2312" pitchFamily="49" charset="-122"/>
                <a:ea typeface="楷体_GB2312" pitchFamily="49" charset="-122"/>
              </a:rPr>
              <a:t>时，</a:t>
            </a:r>
            <a:r>
              <a:rPr lang="en-US" altLang="zh-CN" dirty="0">
                <a:latin typeface="楷体_GB2312" pitchFamily="49" charset="-122"/>
                <a:ea typeface="楷体_GB2312" pitchFamily="49" charset="-122"/>
              </a:rPr>
              <a:t>A(n,0)=n+2</a:t>
            </a:r>
          </a:p>
          <a:p>
            <a:r>
              <a:rPr lang="en-US" altLang="zh-CN" dirty="0" smtClean="0">
                <a:latin typeface="楷体_GB2312" pitchFamily="49" charset="-122"/>
                <a:ea typeface="楷体_GB2312" pitchFamily="49" charset="-122"/>
              </a:rPr>
              <a:t>M=1</a:t>
            </a:r>
            <a:r>
              <a:rPr lang="zh-CN" altLang="en-US" dirty="0">
                <a:latin typeface="楷体_GB2312" pitchFamily="49" charset="-122"/>
                <a:ea typeface="楷体_GB2312" pitchFamily="49" charset="-122"/>
              </a:rPr>
              <a:t>时，</a:t>
            </a:r>
            <a:r>
              <a:rPr lang="en-US" altLang="zh-CN" dirty="0">
                <a:latin typeface="楷体_GB2312" pitchFamily="49" charset="-122"/>
                <a:ea typeface="楷体_GB2312" pitchFamily="49" charset="-122"/>
              </a:rPr>
              <a:t>A(n,1)=A(A(n-1,1),0)=A(n-1,1)+2</a:t>
            </a:r>
            <a:r>
              <a:rPr lang="zh-CN" altLang="en-US" dirty="0">
                <a:latin typeface="楷体_GB2312" pitchFamily="49" charset="-122"/>
                <a:ea typeface="楷体_GB2312" pitchFamily="49" charset="-122"/>
              </a:rPr>
              <a:t>，和</a:t>
            </a:r>
            <a:r>
              <a:rPr lang="en-US" altLang="zh-CN" dirty="0">
                <a:latin typeface="楷体_GB2312" pitchFamily="49" charset="-122"/>
                <a:ea typeface="楷体_GB2312" pitchFamily="49" charset="-122"/>
              </a:rPr>
              <a:t>A(1,1)=2</a:t>
            </a:r>
            <a:r>
              <a:rPr lang="zh-CN" altLang="en-US" dirty="0">
                <a:latin typeface="楷体_GB2312" pitchFamily="49" charset="-122"/>
                <a:ea typeface="楷体_GB2312" pitchFamily="49" charset="-122"/>
              </a:rPr>
              <a:t>故</a:t>
            </a:r>
            <a:r>
              <a:rPr lang="en-US" altLang="zh-CN" dirty="0">
                <a:latin typeface="楷体_GB2312" pitchFamily="49" charset="-122"/>
                <a:ea typeface="楷体_GB2312" pitchFamily="49" charset="-122"/>
              </a:rPr>
              <a:t>A(n,1)=</a:t>
            </a:r>
            <a:r>
              <a:rPr lang="en-US" altLang="zh-CN" dirty="0" smtClean="0">
                <a:latin typeface="楷体_GB2312" pitchFamily="49" charset="-122"/>
                <a:ea typeface="楷体_GB2312" pitchFamily="49" charset="-122"/>
              </a:rPr>
              <a:t>2*n</a:t>
            </a:r>
          </a:p>
          <a:p>
            <a:r>
              <a:rPr lang="en-US" altLang="zh-CN" dirty="0">
                <a:latin typeface="楷体_GB2312" pitchFamily="49" charset="-122"/>
                <a:ea typeface="楷体_GB2312" pitchFamily="49" charset="-122"/>
              </a:rPr>
              <a:t>M=2</a:t>
            </a:r>
            <a:r>
              <a:rPr lang="zh-CN" altLang="en-US" dirty="0">
                <a:latin typeface="楷体_GB2312" pitchFamily="49" charset="-122"/>
                <a:ea typeface="楷体_GB2312" pitchFamily="49" charset="-122"/>
              </a:rPr>
              <a:t>时，</a:t>
            </a:r>
            <a:r>
              <a:rPr lang="en-US" altLang="zh-CN" dirty="0">
                <a:latin typeface="楷体_GB2312" pitchFamily="49" charset="-122"/>
                <a:ea typeface="楷体_GB2312" pitchFamily="49" charset="-122"/>
              </a:rPr>
              <a:t>A(n,2)=A(A(n-1,2),1)=2A(n-1,2)</a:t>
            </a:r>
            <a:r>
              <a:rPr lang="zh-CN" altLang="en-US" dirty="0">
                <a:latin typeface="楷体_GB2312" pitchFamily="49" charset="-122"/>
                <a:ea typeface="楷体_GB2312" pitchFamily="49" charset="-122"/>
              </a:rPr>
              <a:t>，和</a:t>
            </a:r>
            <a:r>
              <a:rPr lang="en-US" altLang="zh-CN" dirty="0">
                <a:latin typeface="楷体_GB2312" pitchFamily="49" charset="-122"/>
                <a:ea typeface="楷体_GB2312" pitchFamily="49" charset="-122"/>
              </a:rPr>
              <a:t>A(1,2)=A(A(0,2),1)=A(1,1)=2</a:t>
            </a:r>
            <a:r>
              <a:rPr lang="zh-CN" altLang="en-US" dirty="0">
                <a:latin typeface="楷体_GB2312" pitchFamily="49" charset="-122"/>
                <a:ea typeface="楷体_GB2312" pitchFamily="49" charset="-122"/>
              </a:rPr>
              <a:t>，故</a:t>
            </a:r>
            <a:r>
              <a:rPr lang="en-US" altLang="zh-CN" dirty="0">
                <a:latin typeface="楷体_GB2312" pitchFamily="49" charset="-122"/>
                <a:ea typeface="楷体_GB2312" pitchFamily="49" charset="-122"/>
              </a:rPr>
              <a:t>A(n,2)= 2^n </a:t>
            </a:r>
            <a:r>
              <a:rPr lang="zh-CN" altLang="en-US" dirty="0" smtClean="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p:txBody>
      </p:sp>
    </p:spTree>
    <p:extLst>
      <p:ext uri="{BB962C8B-B14F-4D97-AF65-F5344CB8AC3E}">
        <p14:creationId xmlns:p14="http://schemas.microsoft.com/office/powerpoint/2010/main" val="1786150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8" name="Rectangle 4"/>
          <p:cNvSpPr>
            <a:spLocks noGrp="1" noChangeArrowheads="1"/>
          </p:cNvSpPr>
          <p:nvPr>
            <p:ph type="title"/>
          </p:nvPr>
        </p:nvSpPr>
        <p:spPr>
          <a:xfrm>
            <a:off x="285720" y="0"/>
            <a:ext cx="7772400" cy="1000108"/>
          </a:xfrm>
        </p:spPr>
        <p:txBody>
          <a:bodyPr/>
          <a:lstStyle/>
          <a:p>
            <a:r>
              <a:rPr lang="zh-CN" altLang="en-US" dirty="0" smtClean="0"/>
              <a:t>为什么要分治？</a:t>
            </a:r>
          </a:p>
        </p:txBody>
      </p:sp>
      <p:pic>
        <p:nvPicPr>
          <p:cNvPr id="77830" name="Picture 6" descr="2006128102933520"/>
          <p:cNvPicPr>
            <a:picLocks noChangeAspect="1" noChangeArrowheads="1"/>
          </p:cNvPicPr>
          <p:nvPr/>
        </p:nvPicPr>
        <p:blipFill>
          <a:blip r:embed="rId4" cstate="print"/>
          <a:srcRect/>
          <a:stretch>
            <a:fillRect/>
          </a:stretch>
        </p:blipFill>
        <p:spPr bwMode="auto">
          <a:xfrm>
            <a:off x="4143375" y="2471738"/>
            <a:ext cx="5000625" cy="3743325"/>
          </a:xfrm>
          <a:prstGeom prst="rect">
            <a:avLst/>
          </a:prstGeom>
          <a:ln w="88900" cap="sq" cmpd="thickThin">
            <a:solidFill>
              <a:srgbClr val="000000"/>
            </a:solidFill>
            <a:prstDash val="solid"/>
            <a:miter lim="800000"/>
          </a:ln>
          <a:effectLst>
            <a:innerShdw blurRad="76200">
              <a:srgbClr val="000000"/>
            </a:innerShdw>
          </a:effectLst>
        </p:spPr>
      </p:pic>
      <p:pic>
        <p:nvPicPr>
          <p:cNvPr id="75779" name="Picture 3"/>
          <p:cNvPicPr>
            <a:picLocks noChangeAspect="1" noChangeArrowheads="1"/>
          </p:cNvPicPr>
          <p:nvPr/>
        </p:nvPicPr>
        <p:blipFill>
          <a:blip r:embed="rId5" cstate="print"/>
          <a:srcRect/>
          <a:stretch>
            <a:fillRect/>
          </a:stretch>
        </p:blipFill>
        <p:spPr bwMode="auto">
          <a:xfrm>
            <a:off x="0" y="1214438"/>
            <a:ext cx="4143375" cy="3106737"/>
          </a:xfrm>
          <a:prstGeom prst="rect">
            <a:avLst/>
          </a:prstGeom>
          <a:ln w="88900" cap="sq" cmpd="thickThin">
            <a:solidFill>
              <a:srgbClr val="000000"/>
            </a:solidFill>
            <a:prstDash val="solid"/>
            <a:miter lim="800000"/>
          </a:ln>
          <a:effectLst>
            <a:innerShdw blurRad="76200">
              <a:srgbClr val="000000"/>
            </a:innerShdw>
          </a:effectLst>
        </p:spPr>
      </p:pic>
      <p:sp>
        <p:nvSpPr>
          <p:cNvPr id="6150" name="灯片编号占位符 8"/>
          <p:cNvSpPr>
            <a:spLocks noGrp="1"/>
          </p:cNvSpPr>
          <p:nvPr>
            <p:ph type="sldNum" sz="quarter" idx="12"/>
          </p:nvPr>
        </p:nvSpPr>
        <p:spPr>
          <a:noFill/>
        </p:spPr>
        <p:txBody>
          <a:bodyPr/>
          <a:lstStyle/>
          <a:p>
            <a:fld id="{83DB8497-4EE0-4872-8704-1933CCD2B883}" type="slidenum">
              <a:rPr lang="en-US" altLang="zh-CN" smtClean="0"/>
              <a:pPr/>
              <a:t>2</a:t>
            </a:fld>
            <a:endParaRPr lang="en-US" altLang="zh-CN"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7828"/>
                                        </p:tgtEl>
                                        <p:attrNameLst>
                                          <p:attrName>style.visibility</p:attrName>
                                        </p:attrNameLst>
                                      </p:cBhvr>
                                      <p:to>
                                        <p:strVal val="visible"/>
                                      </p:to>
                                    </p:set>
                                    <p:anim calcmode="lin" valueType="num">
                                      <p:cBhvr>
                                        <p:cTn id="7" dur="500" fill="hold"/>
                                        <p:tgtEl>
                                          <p:spTgt spid="77828"/>
                                        </p:tgtEl>
                                        <p:attrNameLst>
                                          <p:attrName>ppt_w</p:attrName>
                                        </p:attrNameLst>
                                      </p:cBhvr>
                                      <p:tavLst>
                                        <p:tav tm="0">
                                          <p:val>
                                            <p:fltVal val="0"/>
                                          </p:val>
                                        </p:tav>
                                        <p:tav tm="100000">
                                          <p:val>
                                            <p:strVal val="#ppt_w"/>
                                          </p:val>
                                        </p:tav>
                                      </p:tavLst>
                                    </p:anim>
                                    <p:anim calcmode="lin" valueType="num">
                                      <p:cBhvr>
                                        <p:cTn id="8" dur="500" fill="hold"/>
                                        <p:tgtEl>
                                          <p:spTgt spid="77828"/>
                                        </p:tgtEl>
                                        <p:attrNameLst>
                                          <p:attrName>ppt_h</p:attrName>
                                        </p:attrNameLst>
                                      </p:cBhvr>
                                      <p:tavLst>
                                        <p:tav tm="0">
                                          <p:val>
                                            <p:fltVal val="0"/>
                                          </p:val>
                                        </p:tav>
                                        <p:tav tm="100000">
                                          <p:val>
                                            <p:strVal val="#ppt_h"/>
                                          </p:val>
                                        </p:tav>
                                      </p:tavLst>
                                    </p:anim>
                                    <p:animEffect transition="in" filter="fade">
                                      <p:cBhvr>
                                        <p:cTn id="9" dur="500"/>
                                        <p:tgtEl>
                                          <p:spTgt spid="7782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75779"/>
                                        </p:tgtEl>
                                        <p:attrNameLst>
                                          <p:attrName>style.visibility</p:attrName>
                                        </p:attrNameLst>
                                      </p:cBhvr>
                                      <p:to>
                                        <p:strVal val="visible"/>
                                      </p:to>
                                    </p:set>
                                    <p:anim calcmode="lin" valueType="num">
                                      <p:cBhvr>
                                        <p:cTn id="14" dur="500" fill="hold"/>
                                        <p:tgtEl>
                                          <p:spTgt spid="75779"/>
                                        </p:tgtEl>
                                        <p:attrNameLst>
                                          <p:attrName>ppt_w</p:attrName>
                                        </p:attrNameLst>
                                      </p:cBhvr>
                                      <p:tavLst>
                                        <p:tav tm="0">
                                          <p:val>
                                            <p:fltVal val="0"/>
                                          </p:val>
                                        </p:tav>
                                        <p:tav tm="100000">
                                          <p:val>
                                            <p:strVal val="#ppt_w"/>
                                          </p:val>
                                        </p:tav>
                                      </p:tavLst>
                                    </p:anim>
                                    <p:anim calcmode="lin" valueType="num">
                                      <p:cBhvr>
                                        <p:cTn id="15" dur="500" fill="hold"/>
                                        <p:tgtEl>
                                          <p:spTgt spid="75779"/>
                                        </p:tgtEl>
                                        <p:attrNameLst>
                                          <p:attrName>ppt_h</p:attrName>
                                        </p:attrNameLst>
                                      </p:cBhvr>
                                      <p:tavLst>
                                        <p:tav tm="0">
                                          <p:val>
                                            <p:fltVal val="0"/>
                                          </p:val>
                                        </p:tav>
                                        <p:tav tm="100000">
                                          <p:val>
                                            <p:strVal val="#ppt_h"/>
                                          </p:val>
                                        </p:tav>
                                      </p:tavLst>
                                    </p:anim>
                                    <p:animEffect transition="in" filter="fade">
                                      <p:cBhvr>
                                        <p:cTn id="16" dur="500"/>
                                        <p:tgtEl>
                                          <p:spTgt spid="7577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77830"/>
                                        </p:tgtEl>
                                        <p:attrNameLst>
                                          <p:attrName>style.visibility</p:attrName>
                                        </p:attrNameLst>
                                      </p:cBhvr>
                                      <p:to>
                                        <p:strVal val="visible"/>
                                      </p:to>
                                    </p:set>
                                    <p:anim calcmode="lin" valueType="num">
                                      <p:cBhvr>
                                        <p:cTn id="21" dur="500" fill="hold"/>
                                        <p:tgtEl>
                                          <p:spTgt spid="77830"/>
                                        </p:tgtEl>
                                        <p:attrNameLst>
                                          <p:attrName>ppt_w</p:attrName>
                                        </p:attrNameLst>
                                      </p:cBhvr>
                                      <p:tavLst>
                                        <p:tav tm="0">
                                          <p:val>
                                            <p:fltVal val="0"/>
                                          </p:val>
                                        </p:tav>
                                        <p:tav tm="100000">
                                          <p:val>
                                            <p:strVal val="#ppt_w"/>
                                          </p:val>
                                        </p:tav>
                                      </p:tavLst>
                                    </p:anim>
                                    <p:anim calcmode="lin" valueType="num">
                                      <p:cBhvr>
                                        <p:cTn id="22" dur="500" fill="hold"/>
                                        <p:tgtEl>
                                          <p:spTgt spid="77830"/>
                                        </p:tgtEl>
                                        <p:attrNameLst>
                                          <p:attrName>ppt_h</p:attrName>
                                        </p:attrNameLst>
                                      </p:cBhvr>
                                      <p:tavLst>
                                        <p:tav tm="0">
                                          <p:val>
                                            <p:fltVal val="0"/>
                                          </p:val>
                                        </p:tav>
                                        <p:tav tm="100000">
                                          <p:val>
                                            <p:strVal val="#ppt_h"/>
                                          </p:val>
                                        </p:tav>
                                      </p:tavLst>
                                    </p:anim>
                                    <p:animEffect transition="in" filter="fade">
                                      <p:cBhvr>
                                        <p:cTn id="23" dur="500"/>
                                        <p:tgtEl>
                                          <p:spTgt spid="7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152400"/>
            <a:ext cx="7772400" cy="1143000"/>
          </a:xfrm>
          <a:prstGeom prst="rect">
            <a:avLst/>
          </a:prstGeom>
          <a:noFill/>
          <a:ln w="9525">
            <a:noFill/>
            <a:miter lim="800000"/>
            <a:headEnd/>
            <a:tailEnd/>
          </a:ln>
          <a:effectLst/>
        </p:spPr>
        <p:txBody>
          <a:bodyPr anchor="ctr"/>
          <a:lstStyle/>
          <a:p>
            <a:pPr>
              <a:defRPr/>
            </a:pPr>
            <a:endParaRPr lang="zh-CN" altLang="en-US" sz="4400" dirty="0">
              <a:effectLst>
                <a:outerShdw blurRad="38100" dist="38100" dir="2700000" algn="tl">
                  <a:srgbClr val="C0C0C0"/>
                </a:outerShdw>
              </a:effectLst>
              <a:latin typeface="黑体" pitchFamily="2" charset="-122"/>
              <a:ea typeface="黑体" pitchFamily="2" charset="-122"/>
            </a:endParaRPr>
          </a:p>
        </p:txBody>
      </p:sp>
      <p:sp>
        <p:nvSpPr>
          <p:cNvPr id="5" name="标题 4"/>
          <p:cNvSpPr>
            <a:spLocks noGrp="1"/>
          </p:cNvSpPr>
          <p:nvPr>
            <p:ph type="title"/>
          </p:nvPr>
        </p:nvSpPr>
        <p:spPr/>
        <p:txBody>
          <a:bodyPr/>
          <a:lstStyle/>
          <a:p>
            <a:r>
              <a:rPr lang="en-US" altLang="zh-CN" dirty="0">
                <a:latin typeface="黑体" pitchFamily="2" charset="-122"/>
                <a:ea typeface="黑体" pitchFamily="2" charset="-122"/>
              </a:rPr>
              <a:t>2.1  </a:t>
            </a:r>
            <a:r>
              <a:rPr lang="zh-CN" altLang="en-US" dirty="0">
                <a:effectLst>
                  <a:outerShdw blurRad="38100" dist="38100" dir="2700000" algn="tl">
                    <a:srgbClr val="C0C0C0"/>
                  </a:outerShdw>
                </a:effectLst>
                <a:latin typeface="黑体" pitchFamily="2" charset="-122"/>
                <a:ea typeface="黑体" pitchFamily="2" charset="-122"/>
              </a:rPr>
              <a:t>递归的</a:t>
            </a:r>
            <a:r>
              <a:rPr lang="zh-CN" altLang="en-US" dirty="0" smtClean="0">
                <a:effectLst>
                  <a:outerShdw blurRad="38100" dist="38100" dir="2700000" algn="tl">
                    <a:srgbClr val="C0C0C0"/>
                  </a:outerShdw>
                </a:effectLst>
                <a:latin typeface="黑体" pitchFamily="2" charset="-122"/>
                <a:ea typeface="黑体" pitchFamily="2" charset="-122"/>
              </a:rPr>
              <a:t>概念</a:t>
            </a:r>
            <a:endParaRPr lang="zh-CN" altLang="en-US" dirty="0"/>
          </a:p>
        </p:txBody>
      </p:sp>
      <p:sp>
        <p:nvSpPr>
          <p:cNvPr id="5124" name="Rectangle 3"/>
          <p:cNvSpPr>
            <a:spLocks noGrp="1" noChangeArrowheads="1"/>
          </p:cNvSpPr>
          <p:nvPr>
            <p:ph type="body" sz="half" idx="4294967295"/>
          </p:nvPr>
        </p:nvSpPr>
        <p:spPr>
          <a:xfrm>
            <a:off x="500034" y="1428736"/>
            <a:ext cx="8382000" cy="5105400"/>
          </a:xfrm>
        </p:spPr>
        <p:txBody>
          <a:bodyPr/>
          <a:lstStyle/>
          <a:p>
            <a:pPr marL="0" indent="0">
              <a:buNone/>
            </a:pPr>
            <a:endParaRPr lang="zh-CN" altLang="en-US" sz="2400" b="1" dirty="0" smtClean="0">
              <a:latin typeface="楷体_GB2312" pitchFamily="49" charset="-122"/>
              <a:ea typeface="楷体_GB2312" pitchFamily="49" charset="-122"/>
            </a:endParaRPr>
          </a:p>
          <a:p>
            <a:pPr>
              <a:buFont typeface="Wingdings" pitchFamily="2" charset="2"/>
              <a:buNone/>
            </a:pPr>
            <a:endParaRPr lang="zh-CN" altLang="en-US" sz="2400" b="1" dirty="0" smtClean="0">
              <a:latin typeface="楷体_GB2312" pitchFamily="49" charset="-122"/>
              <a:ea typeface="楷体_GB2312" pitchFamily="49" charset="-122"/>
            </a:endParaRPr>
          </a:p>
          <a:p>
            <a:r>
              <a:rPr lang="en-US" altLang="zh-CN" sz="2400" b="1" dirty="0" smtClean="0">
                <a:latin typeface="楷体_GB2312" pitchFamily="49" charset="-122"/>
                <a:ea typeface="楷体_GB2312" pitchFamily="49" charset="-122"/>
              </a:rPr>
              <a:t>M=3</a:t>
            </a:r>
            <a:r>
              <a:rPr lang="zh-CN" altLang="en-US" sz="2400" b="1" dirty="0" smtClean="0">
                <a:latin typeface="楷体_GB2312" pitchFamily="49" charset="-122"/>
                <a:ea typeface="楷体_GB2312" pitchFamily="49" charset="-122"/>
              </a:rPr>
              <a:t>时，类似的可以推出</a:t>
            </a:r>
            <a:endParaRPr lang="en-US" altLang="zh-CN" sz="2400" b="1" dirty="0" smtClean="0">
              <a:latin typeface="楷体_GB2312" pitchFamily="49" charset="-122"/>
              <a:ea typeface="楷体_GB2312" pitchFamily="49" charset="-122"/>
            </a:endParaRPr>
          </a:p>
          <a:p>
            <a:endParaRPr lang="zh-CN" altLang="en-US" sz="2400" b="1" dirty="0" smtClean="0">
              <a:latin typeface="楷体_GB2312" pitchFamily="49" charset="-122"/>
              <a:ea typeface="楷体_GB2312" pitchFamily="49" charset="-122"/>
            </a:endParaRPr>
          </a:p>
          <a:p>
            <a:r>
              <a:rPr lang="en-US" altLang="zh-CN" sz="2400" b="1" dirty="0" smtClean="0">
                <a:latin typeface="楷体_GB2312" pitchFamily="49" charset="-122"/>
                <a:ea typeface="楷体_GB2312" pitchFamily="49" charset="-122"/>
              </a:rPr>
              <a:t>M=4</a:t>
            </a:r>
            <a:r>
              <a:rPr lang="zh-CN" altLang="en-US" sz="2400" b="1" dirty="0" smtClean="0">
                <a:latin typeface="楷体_GB2312" pitchFamily="49" charset="-122"/>
                <a:ea typeface="楷体_GB2312" pitchFamily="49" charset="-122"/>
              </a:rPr>
              <a:t>时，</a:t>
            </a:r>
            <a:r>
              <a:rPr lang="en-US" altLang="zh-CN" sz="2400" b="1" dirty="0" smtClean="0">
                <a:latin typeface="楷体_GB2312" pitchFamily="49" charset="-122"/>
                <a:ea typeface="楷体_GB2312" pitchFamily="49" charset="-122"/>
              </a:rPr>
              <a:t>A(n,4)</a:t>
            </a:r>
            <a:r>
              <a:rPr lang="zh-CN" altLang="en-US" sz="2400" b="1" dirty="0" smtClean="0">
                <a:latin typeface="楷体_GB2312" pitchFamily="49" charset="-122"/>
                <a:ea typeface="楷体_GB2312" pitchFamily="49" charset="-122"/>
              </a:rPr>
              <a:t>的增长速度非常快，以至于没有适当的数学式子来表示这一函数。</a:t>
            </a:r>
          </a:p>
        </p:txBody>
      </p:sp>
      <p:graphicFrame>
        <p:nvGraphicFramePr>
          <p:cNvPr id="5123" name="Object 2048"/>
          <p:cNvGraphicFramePr>
            <a:graphicFrameLocks noChangeAspect="1"/>
          </p:cNvGraphicFramePr>
          <p:nvPr>
            <p:extLst>
              <p:ext uri="{D42A27DB-BD31-4B8C-83A1-F6EECF244321}">
                <p14:modId xmlns:p14="http://schemas.microsoft.com/office/powerpoint/2010/main" val="3421398882"/>
              </p:ext>
            </p:extLst>
          </p:nvPr>
        </p:nvGraphicFramePr>
        <p:xfrm>
          <a:off x="4283968" y="1988840"/>
          <a:ext cx="1357322" cy="1007460"/>
        </p:xfrm>
        <a:graphic>
          <a:graphicData uri="http://schemas.openxmlformats.org/presentationml/2006/ole">
            <mc:AlternateContent xmlns:mc="http://schemas.openxmlformats.org/markup-compatibility/2006">
              <mc:Choice xmlns:v="urn:schemas-microsoft-com:vml" Requires="v">
                <p:oleObj spid="_x0000_s5216" name="Microsoft 公式 3.0" r:id="rId3" imgW="330120" imgH="419040" progId="">
                  <p:embed/>
                </p:oleObj>
              </mc:Choice>
              <mc:Fallback>
                <p:oleObj name="Microsoft 公式 3.0" r:id="rId3" imgW="330120" imgH="419040" progId="">
                  <p:embed/>
                  <p:pic>
                    <p:nvPicPr>
                      <p:cNvPr id="0"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1988840"/>
                        <a:ext cx="1357322" cy="1007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4">
                                            <p:txEl>
                                              <p:pRg st="2" end="2"/>
                                            </p:txEl>
                                          </p:spTgt>
                                        </p:tgtEl>
                                        <p:attrNameLst>
                                          <p:attrName>style.visibility</p:attrName>
                                        </p:attrNameLst>
                                      </p:cBhvr>
                                      <p:to>
                                        <p:strVal val="visible"/>
                                      </p:to>
                                    </p:set>
                                    <p:animEffect transition="in" filter="wipe(left)">
                                      <p:cBhvr>
                                        <p:cTn id="7" dur="500"/>
                                        <p:tgtEl>
                                          <p:spTgt spid="5124">
                                            <p:txEl>
                                              <p:pRg st="2" end="2"/>
                                            </p:txEl>
                                          </p:spTgt>
                                        </p:tgtEl>
                                      </p:cBhvr>
                                    </p:animEffect>
                                  </p:childTnLst>
                                </p:cTn>
                              </p:par>
                            </p:childTnLst>
                          </p:cTn>
                        </p:par>
                        <p:par>
                          <p:cTn id="8" fill="hold">
                            <p:stCondLst>
                              <p:cond delay="500"/>
                            </p:stCondLst>
                            <p:childTnLst>
                              <p:par>
                                <p:cTn id="9" presetID="53" presetClass="entr" presetSubtype="0" fill="hold" nodeType="afterEffect">
                                  <p:stCondLst>
                                    <p:cond delay="0"/>
                                  </p:stCondLst>
                                  <p:childTnLst>
                                    <p:set>
                                      <p:cBhvr>
                                        <p:cTn id="10" dur="1" fill="hold">
                                          <p:stCondLst>
                                            <p:cond delay="0"/>
                                          </p:stCondLst>
                                        </p:cTn>
                                        <p:tgtEl>
                                          <p:spTgt spid="5123"/>
                                        </p:tgtEl>
                                        <p:attrNameLst>
                                          <p:attrName>style.visibility</p:attrName>
                                        </p:attrNameLst>
                                      </p:cBhvr>
                                      <p:to>
                                        <p:strVal val="visible"/>
                                      </p:to>
                                    </p:set>
                                    <p:anim calcmode="lin" valueType="num">
                                      <p:cBhvr>
                                        <p:cTn id="11" dur="500" fill="hold"/>
                                        <p:tgtEl>
                                          <p:spTgt spid="5123"/>
                                        </p:tgtEl>
                                        <p:attrNameLst>
                                          <p:attrName>ppt_w</p:attrName>
                                        </p:attrNameLst>
                                      </p:cBhvr>
                                      <p:tavLst>
                                        <p:tav tm="0">
                                          <p:val>
                                            <p:fltVal val="0"/>
                                          </p:val>
                                        </p:tav>
                                        <p:tav tm="100000">
                                          <p:val>
                                            <p:strVal val="#ppt_w"/>
                                          </p:val>
                                        </p:tav>
                                      </p:tavLst>
                                    </p:anim>
                                    <p:anim calcmode="lin" valueType="num">
                                      <p:cBhvr>
                                        <p:cTn id="12" dur="500" fill="hold"/>
                                        <p:tgtEl>
                                          <p:spTgt spid="5123"/>
                                        </p:tgtEl>
                                        <p:attrNameLst>
                                          <p:attrName>ppt_h</p:attrName>
                                        </p:attrNameLst>
                                      </p:cBhvr>
                                      <p:tavLst>
                                        <p:tav tm="0">
                                          <p:val>
                                            <p:fltVal val="0"/>
                                          </p:val>
                                        </p:tav>
                                        <p:tav tm="100000">
                                          <p:val>
                                            <p:strVal val="#ppt_h"/>
                                          </p:val>
                                        </p:tav>
                                      </p:tavLst>
                                    </p:anim>
                                    <p:animEffect transition="in" filter="fade">
                                      <p:cBhvr>
                                        <p:cTn id="13" dur="500"/>
                                        <p:tgtEl>
                                          <p:spTgt spid="512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124">
                                            <p:txEl>
                                              <p:pRg st="4" end="4"/>
                                            </p:txEl>
                                          </p:spTgt>
                                        </p:tgtEl>
                                        <p:attrNameLst>
                                          <p:attrName>style.visibility</p:attrName>
                                        </p:attrNameLst>
                                      </p:cBhvr>
                                      <p:to>
                                        <p:strVal val="visible"/>
                                      </p:to>
                                    </p:set>
                                    <p:animEffect transition="in" filter="wipe(left)">
                                      <p:cBhvr>
                                        <p:cTn id="18" dur="500"/>
                                        <p:tgtEl>
                                          <p:spTgt spid="51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142976" y="381000"/>
            <a:ext cx="7315224" cy="1143000"/>
          </a:xfrm>
          <a:prstGeom prst="rect">
            <a:avLst/>
          </a:prstGeom>
          <a:noFill/>
          <a:ln w="9525">
            <a:noFill/>
            <a:miter lim="800000"/>
            <a:headEnd/>
            <a:tailEnd/>
          </a:ln>
          <a:effectLst/>
        </p:spPr>
        <p:txBody>
          <a:bodyPr anchor="ctr"/>
          <a:lstStyle/>
          <a:p>
            <a:pPr>
              <a:defRPr/>
            </a:pPr>
            <a:endParaRPr lang="zh-CN" altLang="en-US" sz="4400" dirty="0">
              <a:effectLst>
                <a:outerShdw blurRad="38100" dist="38100" dir="2700000" algn="tl">
                  <a:srgbClr val="C0C0C0"/>
                </a:outerShdw>
              </a:effectLst>
              <a:latin typeface="黑体" pitchFamily="2" charset="-122"/>
              <a:ea typeface="黑体" pitchFamily="2" charset="-122"/>
            </a:endParaRPr>
          </a:p>
        </p:txBody>
      </p:sp>
      <p:sp>
        <p:nvSpPr>
          <p:cNvPr id="33795" name="Text Box 3"/>
          <p:cNvSpPr txBox="1">
            <a:spLocks noChangeArrowheads="1"/>
          </p:cNvSpPr>
          <p:nvPr/>
        </p:nvSpPr>
        <p:spPr bwMode="auto">
          <a:xfrm>
            <a:off x="250825" y="1484313"/>
            <a:ext cx="8618538" cy="867930"/>
          </a:xfrm>
          <a:prstGeom prst="rect">
            <a:avLst/>
          </a:prstGeom>
          <a:noFill/>
          <a:ln w="6350">
            <a:noFill/>
            <a:miter lim="800000"/>
            <a:headEnd/>
            <a:tailEnd/>
          </a:ln>
        </p:spPr>
        <p:txBody>
          <a:bodyPr>
            <a:spAutoFit/>
          </a:bodyPr>
          <a:lstStyle/>
          <a:p>
            <a:pPr>
              <a:lnSpc>
                <a:spcPct val="80000"/>
              </a:lnSpc>
              <a:spcBef>
                <a:spcPct val="20000"/>
              </a:spcBef>
            </a:pPr>
            <a:r>
              <a:rPr lang="en-US" altLang="zh-CN" sz="2800" b="1" dirty="0" smtClean="0">
                <a:latin typeface="黑体" pitchFamily="49" charset="-122"/>
                <a:ea typeface="黑体" pitchFamily="49" charset="-122"/>
              </a:rPr>
              <a:t>4</a:t>
            </a:r>
            <a:r>
              <a:rPr lang="zh-CN" altLang="en-US" sz="2800" b="1" dirty="0" smtClean="0">
                <a:latin typeface="黑体" pitchFamily="49" charset="-122"/>
                <a:ea typeface="黑体" pitchFamily="49" charset="-122"/>
              </a:rPr>
              <a:t>、排列</a:t>
            </a:r>
            <a:r>
              <a:rPr lang="zh-CN" altLang="en-US" sz="2800" b="1" dirty="0">
                <a:latin typeface="黑体" pitchFamily="49" charset="-122"/>
                <a:ea typeface="黑体" pitchFamily="49" charset="-122"/>
              </a:rPr>
              <a:t>问题</a:t>
            </a:r>
          </a:p>
          <a:p>
            <a:pPr>
              <a:lnSpc>
                <a:spcPct val="80000"/>
              </a:lnSpc>
              <a:spcBef>
                <a:spcPct val="20000"/>
              </a:spcBef>
            </a:pPr>
            <a:r>
              <a:rPr lang="zh-CN" altLang="en-US" sz="2800" b="1" dirty="0">
                <a:solidFill>
                  <a:srgbClr val="000000"/>
                </a:solidFill>
                <a:latin typeface="楷体_GB2312" pitchFamily="49" charset="-122"/>
                <a:ea typeface="楷体_GB2312" pitchFamily="49" charset="-122"/>
              </a:rPr>
              <a:t>设计一个递归算法生成</a:t>
            </a:r>
            <a:r>
              <a:rPr lang="en-US" altLang="zh-CN" sz="2800" b="1" dirty="0">
                <a:solidFill>
                  <a:srgbClr val="000000"/>
                </a:solidFill>
                <a:latin typeface="楷体_GB2312" pitchFamily="49" charset="-122"/>
                <a:ea typeface="楷体_GB2312" pitchFamily="49" charset="-122"/>
              </a:rPr>
              <a:t>n</a:t>
            </a:r>
            <a:r>
              <a:rPr lang="zh-CN" altLang="en-US" sz="2800" b="1" dirty="0">
                <a:solidFill>
                  <a:srgbClr val="000000"/>
                </a:solidFill>
                <a:latin typeface="楷体_GB2312" pitchFamily="49" charset="-122"/>
                <a:ea typeface="楷体_GB2312" pitchFamily="49" charset="-122"/>
              </a:rPr>
              <a:t>个元素</a:t>
            </a:r>
            <a:r>
              <a:rPr lang="en-US" altLang="zh-CN" sz="2800" b="1" dirty="0">
                <a:solidFill>
                  <a:srgbClr val="000000"/>
                </a:solidFill>
                <a:latin typeface="楷体_GB2312" pitchFamily="49" charset="-122"/>
                <a:ea typeface="楷体_GB2312" pitchFamily="49" charset="-122"/>
              </a:rPr>
              <a:t>{r</a:t>
            </a:r>
            <a:r>
              <a:rPr lang="en-US" altLang="zh-CN" sz="2800" b="1" baseline="-25000" dirty="0">
                <a:solidFill>
                  <a:srgbClr val="000000"/>
                </a:solidFill>
                <a:latin typeface="楷体_GB2312" pitchFamily="49" charset="-122"/>
                <a:ea typeface="楷体_GB2312" pitchFamily="49" charset="-122"/>
              </a:rPr>
              <a:t>1</a:t>
            </a:r>
            <a:r>
              <a:rPr lang="en-US" altLang="zh-CN" sz="2800" b="1" dirty="0">
                <a:solidFill>
                  <a:srgbClr val="000000"/>
                </a:solidFill>
                <a:latin typeface="楷体_GB2312" pitchFamily="49" charset="-122"/>
                <a:ea typeface="楷体_GB2312" pitchFamily="49" charset="-122"/>
              </a:rPr>
              <a:t>,r</a:t>
            </a:r>
            <a:r>
              <a:rPr lang="en-US" altLang="zh-CN" sz="2800" b="1" baseline="-25000" dirty="0">
                <a:solidFill>
                  <a:srgbClr val="000000"/>
                </a:solidFill>
                <a:latin typeface="楷体_GB2312" pitchFamily="49" charset="-122"/>
                <a:ea typeface="楷体_GB2312" pitchFamily="49" charset="-122"/>
              </a:rPr>
              <a:t>2</a:t>
            </a:r>
            <a:r>
              <a:rPr lang="en-US" altLang="zh-CN" sz="2800" b="1" dirty="0">
                <a:solidFill>
                  <a:srgbClr val="000000"/>
                </a:solidFill>
                <a:latin typeface="楷体_GB2312" pitchFamily="49" charset="-122"/>
                <a:ea typeface="楷体_GB2312" pitchFamily="49" charset="-122"/>
              </a:rPr>
              <a:t>,</a:t>
            </a:r>
            <a:r>
              <a:rPr lang="en-US" altLang="zh-CN" sz="2800" b="1" dirty="0">
                <a:solidFill>
                  <a:srgbClr val="000000"/>
                </a:solidFill>
                <a:latin typeface="Times New Roman" pitchFamily="18" charset="0"/>
                <a:ea typeface="楷体_GB2312" pitchFamily="49" charset="-122"/>
              </a:rPr>
              <a:t>…</a:t>
            </a:r>
            <a:r>
              <a:rPr lang="en-US" altLang="zh-CN" sz="2800" b="1" dirty="0">
                <a:solidFill>
                  <a:srgbClr val="000000"/>
                </a:solidFill>
                <a:latin typeface="楷体_GB2312" pitchFamily="49" charset="-122"/>
                <a:ea typeface="楷体_GB2312" pitchFamily="49" charset="-122"/>
              </a:rPr>
              <a:t>,</a:t>
            </a:r>
            <a:r>
              <a:rPr lang="en-US" altLang="zh-CN" sz="2800" b="1" dirty="0" err="1">
                <a:solidFill>
                  <a:srgbClr val="000000"/>
                </a:solidFill>
                <a:latin typeface="楷体_GB2312" pitchFamily="49" charset="-122"/>
                <a:ea typeface="楷体_GB2312" pitchFamily="49" charset="-122"/>
              </a:rPr>
              <a:t>r</a:t>
            </a:r>
            <a:r>
              <a:rPr lang="en-US" altLang="zh-CN" sz="2800" b="1" baseline="-25000" dirty="0" err="1">
                <a:solidFill>
                  <a:srgbClr val="000000"/>
                </a:solidFill>
                <a:latin typeface="楷体_GB2312" pitchFamily="49" charset="-122"/>
                <a:ea typeface="楷体_GB2312" pitchFamily="49" charset="-122"/>
              </a:rPr>
              <a:t>n</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的全排列。</a:t>
            </a:r>
            <a:endParaRPr lang="zh-CN" altLang="en-US" sz="2800" dirty="0">
              <a:solidFill>
                <a:schemeClr val="accent2"/>
              </a:solidFill>
              <a:latin typeface="楷体_GB2312" pitchFamily="49" charset="-122"/>
              <a:ea typeface="楷体_GB2312" pitchFamily="49" charset="-122"/>
            </a:endParaRPr>
          </a:p>
        </p:txBody>
      </p:sp>
      <p:sp>
        <p:nvSpPr>
          <p:cNvPr id="6" name="标题 5"/>
          <p:cNvSpPr>
            <a:spLocks noGrp="1"/>
          </p:cNvSpPr>
          <p:nvPr>
            <p:ph type="title"/>
          </p:nvPr>
        </p:nvSpPr>
        <p:spPr>
          <a:xfrm>
            <a:off x="914388" y="5546"/>
            <a:ext cx="7772400" cy="1143000"/>
          </a:xfrm>
        </p:spPr>
        <p:txBody>
          <a:bodyPr/>
          <a:lstStyle/>
          <a:p>
            <a:r>
              <a:rPr lang="en-US" altLang="zh-CN" dirty="0">
                <a:latin typeface="黑体" pitchFamily="2" charset="-122"/>
                <a:ea typeface="黑体" pitchFamily="2" charset="-122"/>
              </a:rPr>
              <a:t>2.1  </a:t>
            </a:r>
            <a:r>
              <a:rPr lang="zh-CN" altLang="en-US" dirty="0">
                <a:effectLst>
                  <a:outerShdw blurRad="38100" dist="38100" dir="2700000" algn="tl">
                    <a:srgbClr val="C0C0C0"/>
                  </a:outerShdw>
                </a:effectLst>
                <a:latin typeface="黑体" pitchFamily="2" charset="-122"/>
                <a:ea typeface="黑体" pitchFamily="2" charset="-122"/>
              </a:rPr>
              <a:t>递归的</a:t>
            </a:r>
            <a:r>
              <a:rPr lang="zh-CN" altLang="en-US" dirty="0" smtClean="0">
                <a:effectLst>
                  <a:outerShdw blurRad="38100" dist="38100" dir="2700000" algn="tl">
                    <a:srgbClr val="C0C0C0"/>
                  </a:outerShdw>
                </a:effectLst>
                <a:latin typeface="黑体" pitchFamily="2" charset="-122"/>
                <a:ea typeface="黑体" pitchFamily="2" charset="-122"/>
              </a:rPr>
              <a:t>概念</a:t>
            </a:r>
            <a:endParaRPr lang="zh-CN" altLang="en-US" dirty="0"/>
          </a:p>
        </p:txBody>
      </p:sp>
      <p:sp>
        <p:nvSpPr>
          <p:cNvPr id="2" name="矩形 1"/>
          <p:cNvSpPr/>
          <p:nvPr/>
        </p:nvSpPr>
        <p:spPr>
          <a:xfrm>
            <a:off x="-24701" y="2338491"/>
            <a:ext cx="3816424" cy="2492990"/>
          </a:xfrm>
          <a:prstGeom prst="rect">
            <a:avLst/>
          </a:prstGeom>
        </p:spPr>
        <p:txBody>
          <a:bodyPr wrap="square">
            <a:spAutoFit/>
          </a:bodyPr>
          <a:lstStyle/>
          <a:p>
            <a:r>
              <a:rPr lang="zh-CN" altLang="en-US" sz="2800" b="1" dirty="0">
                <a:solidFill>
                  <a:srgbClr val="000000"/>
                </a:solidFill>
                <a:latin typeface="Times New Roman" panose="02020603050405020304" pitchFamily="18" charset="0"/>
                <a:ea typeface="楷体_GB2312" pitchFamily="49" charset="-122"/>
                <a:cs typeface="Times New Roman" panose="02020603050405020304" pitchFamily="18" charset="0"/>
              </a:rPr>
              <a:t>例</a:t>
            </a:r>
            <a:r>
              <a:rPr lang="en-US" altLang="zh-CN" sz="2800" b="1"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zh-CN" altLang="en-US"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endParaRPr lang="en-US" altLang="zh-CN"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endParaRPr>
          </a:p>
          <a:p>
            <a:r>
              <a:rPr lang="en-US" altLang="zh-CN"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R</a:t>
            </a:r>
            <a:r>
              <a:rPr lang="en-US" altLang="zh-CN" sz="32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a:solidFill>
                  <a:srgbClr val="000000"/>
                </a:solidFill>
                <a:latin typeface="Times New Roman" pitchFamily="18" charset="0"/>
                <a:ea typeface="楷体_GB2312" pitchFamily="49" charset="-122"/>
                <a:cs typeface="Times New Roman" pitchFamily="18" charset="0"/>
              </a:rPr>
              <a:t>a,b,c</a:t>
            </a:r>
            <a:r>
              <a:rPr lang="en-US" altLang="zh-CN" sz="3200" b="1" dirty="0">
                <a:solidFill>
                  <a:srgbClr val="000000"/>
                </a:solidFill>
                <a:latin typeface="Times New Roman" panose="02020603050405020304" pitchFamily="18" charset="0"/>
                <a:ea typeface="楷体_GB2312" pitchFamily="49" charset="-122"/>
                <a:cs typeface="Times New Roman" panose="02020603050405020304" pitchFamily="18" charset="0"/>
              </a:rPr>
              <a:t>}</a:t>
            </a:r>
            <a:endParaRPr lang="en-US" altLang="zh-CN" sz="2800" b="1" dirty="0">
              <a:solidFill>
                <a:srgbClr val="000000"/>
              </a:solidFill>
              <a:latin typeface="Times New Roman" panose="02020603050405020304" pitchFamily="18" charset="0"/>
              <a:ea typeface="楷体_GB2312" pitchFamily="49" charset="-122"/>
              <a:cs typeface="Times New Roman" panose="02020603050405020304" pitchFamily="18" charset="0"/>
            </a:endParaRPr>
          </a:p>
          <a:p>
            <a:r>
              <a:rPr lang="en-US" altLang="zh-CN"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abc</a:t>
            </a:r>
            <a:r>
              <a:rPr lang="zh-CN" altLang="en-US" sz="32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acb</a:t>
            </a:r>
            <a:endParaRPr lang="en-US" altLang="zh-CN"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endParaRPr>
          </a:p>
          <a:p>
            <a:r>
              <a:rPr lang="en-US" altLang="zh-CN" sz="3200" b="1"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  bac</a:t>
            </a:r>
            <a:r>
              <a:rPr lang="zh-CN" altLang="en-US" sz="32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bca</a:t>
            </a:r>
            <a:endParaRPr lang="en-US" altLang="zh-CN"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endParaRPr>
          </a:p>
          <a:p>
            <a:r>
              <a:rPr lang="en-US" altLang="zh-CN" sz="3200" b="1"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  cab</a:t>
            </a:r>
            <a:r>
              <a:rPr lang="zh-CN" altLang="en-US" sz="32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cba</a:t>
            </a:r>
            <a:endParaRPr lang="en-US" altLang="zh-CN"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sp>
        <p:nvSpPr>
          <p:cNvPr id="3" name="矩形 2"/>
          <p:cNvSpPr/>
          <p:nvPr/>
        </p:nvSpPr>
        <p:spPr>
          <a:xfrm>
            <a:off x="2519264" y="2688525"/>
            <a:ext cx="6624736" cy="2246769"/>
          </a:xfrm>
          <a:prstGeom prst="rect">
            <a:avLst/>
          </a:prstGeom>
          <a:solidFill>
            <a:srgbClr val="CCFFFF"/>
          </a:solidFill>
          <a:ln w="19050">
            <a:solidFill>
              <a:srgbClr val="FF0000"/>
            </a:solidFill>
          </a:ln>
        </p:spPr>
        <p:txBody>
          <a:bodyPr wrap="square">
            <a:spAutoFit/>
          </a:bodyPr>
          <a:lstStyle/>
          <a:p>
            <a:r>
              <a:rPr lang="zh-CN" altLang="en-US" sz="2800" b="1" dirty="0">
                <a:solidFill>
                  <a:srgbClr val="000000"/>
                </a:solidFill>
                <a:latin typeface="Times New Roman" panose="02020603050405020304" pitchFamily="18" charset="0"/>
                <a:ea typeface="楷体_GB2312" pitchFamily="49" charset="-122"/>
                <a:cs typeface="Times New Roman" panose="02020603050405020304" pitchFamily="18" charset="0"/>
              </a:rPr>
              <a:t>例</a:t>
            </a:r>
            <a:r>
              <a:rPr lang="en-US" altLang="zh-CN" sz="2800" b="1" dirty="0">
                <a:solidFill>
                  <a:srgbClr val="000000"/>
                </a:solidFill>
                <a:latin typeface="Times New Roman" panose="02020603050405020304" pitchFamily="18" charset="0"/>
                <a:ea typeface="楷体_GB2312" pitchFamily="49" charset="-122"/>
                <a:cs typeface="Times New Roman" panose="02020603050405020304" pitchFamily="18" charset="0"/>
              </a:rPr>
              <a:t>2</a:t>
            </a:r>
            <a:r>
              <a:rPr lang="zh-CN" altLang="en-US" sz="28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a:solidFill>
                  <a:srgbClr val="000000"/>
                </a:solidFill>
                <a:latin typeface="Times New Roman" panose="02020603050405020304" pitchFamily="18" charset="0"/>
                <a:ea typeface="楷体_GB2312" pitchFamily="49" charset="-122"/>
                <a:cs typeface="Times New Roman" panose="02020603050405020304" pitchFamily="18" charset="0"/>
              </a:rPr>
              <a:t>R={</a:t>
            </a:r>
            <a:r>
              <a:rPr lang="en-US" altLang="zh-CN" sz="2800" b="1" dirty="0" err="1">
                <a:solidFill>
                  <a:srgbClr val="000000"/>
                </a:solidFill>
                <a:latin typeface="Times New Roman" panose="02020603050405020304" pitchFamily="18" charset="0"/>
                <a:ea typeface="楷体_GB2312" pitchFamily="49" charset="-122"/>
                <a:cs typeface="Times New Roman" panose="02020603050405020304" pitchFamily="18" charset="0"/>
              </a:rPr>
              <a:t>a,b,c,d</a:t>
            </a:r>
            <a:r>
              <a:rPr lang="en-US" altLang="zh-CN" sz="2800" b="1" dirty="0">
                <a:solidFill>
                  <a:srgbClr val="000000"/>
                </a:solidFill>
                <a:latin typeface="Times New Roman" panose="02020603050405020304" pitchFamily="18" charset="0"/>
                <a:ea typeface="楷体_GB2312" pitchFamily="49" charset="-122"/>
                <a:cs typeface="Times New Roman" panose="02020603050405020304" pitchFamily="18" charset="0"/>
              </a:rPr>
              <a:t>}</a:t>
            </a:r>
          </a:p>
          <a:p>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bcd</a:t>
            </a:r>
            <a:r>
              <a:rPr lang="zh-CN" altLang="en-US"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bdc</a:t>
            </a:r>
            <a:r>
              <a:rPr lang="zh-CN" altLang="en-US" sz="28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cbd</a:t>
            </a:r>
            <a:r>
              <a:rPr lang="zh-CN" altLang="en-US" sz="28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cdb</a:t>
            </a:r>
            <a:r>
              <a:rPr lang="zh-CN" altLang="en-US"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dbc</a:t>
            </a:r>
            <a:r>
              <a:rPr lang="zh-CN" altLang="en-US"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dcb</a:t>
            </a:r>
            <a:endParaRPr lang="en-US" altLang="zh-CN" sz="2800" b="1" dirty="0">
              <a:solidFill>
                <a:srgbClr val="000000"/>
              </a:solidFill>
              <a:latin typeface="Times New Roman" panose="02020603050405020304" pitchFamily="18" charset="0"/>
              <a:ea typeface="楷体_GB2312" pitchFamily="49" charset="-122"/>
              <a:cs typeface="Times New Roman" panose="02020603050405020304" pitchFamily="18" charset="0"/>
            </a:endParaRPr>
          </a:p>
          <a:p>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b</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acd</a:t>
            </a:r>
            <a:r>
              <a:rPr lang="zh-CN" altLang="en-US"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b</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adc</a:t>
            </a:r>
            <a:r>
              <a:rPr lang="zh-CN" altLang="en-US"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b</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cad</a:t>
            </a:r>
            <a:r>
              <a:rPr lang="en-US" altLang="zh-CN"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sz="28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b</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cda</a:t>
            </a:r>
            <a:r>
              <a:rPr lang="zh-CN" altLang="en-US"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b</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dca</a:t>
            </a:r>
            <a:r>
              <a:rPr lang="zh-CN" altLang="en-US"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b</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dac</a:t>
            </a:r>
            <a:endParaRPr lang="en-US" altLang="zh-CN"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endParaRPr>
          </a:p>
          <a:p>
            <a:r>
              <a:rPr lang="en-US" altLang="zh-CN" sz="2800" b="1" dirty="0" err="1" smtClean="0">
                <a:latin typeface="Times New Roman" panose="02020603050405020304" pitchFamily="18" charset="0"/>
                <a:ea typeface="楷体_GB2312" pitchFamily="49" charset="-122"/>
                <a:cs typeface="Times New Roman" panose="02020603050405020304" pitchFamily="18" charset="0"/>
              </a:rPr>
              <a:t>c</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bad</a:t>
            </a:r>
            <a:r>
              <a:rPr lang="zh-CN" altLang="en-US"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c</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bda</a:t>
            </a:r>
            <a:r>
              <a:rPr lang="zh-CN" altLang="en-US"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c</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abd</a:t>
            </a:r>
            <a:r>
              <a:rPr lang="en-US" altLang="zh-CN"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c</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adb</a:t>
            </a:r>
            <a:r>
              <a:rPr lang="zh-CN" altLang="en-US"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c</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dab</a:t>
            </a:r>
            <a:r>
              <a:rPr lang="zh-CN" altLang="en-US"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c</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dba</a:t>
            </a:r>
            <a:endParaRPr lang="en-US" altLang="zh-CN" sz="2800" dirty="0" smtClean="0">
              <a:solidFill>
                <a:srgbClr val="FF0000"/>
              </a:solidFill>
              <a:latin typeface="Times New Roman" panose="02020603050405020304" pitchFamily="18" charset="0"/>
              <a:ea typeface="楷体_GB2312" pitchFamily="49" charset="-122"/>
              <a:cs typeface="Times New Roman" panose="02020603050405020304" pitchFamily="18" charset="0"/>
            </a:endParaRPr>
          </a:p>
          <a:p>
            <a:r>
              <a:rPr lang="en-US" altLang="zh-CN" sz="2800" b="1" dirty="0" err="1" smtClean="0">
                <a:latin typeface="Times New Roman" panose="02020603050405020304" pitchFamily="18" charset="0"/>
                <a:ea typeface="楷体_GB2312" pitchFamily="49" charset="-122"/>
                <a:cs typeface="Times New Roman" panose="02020603050405020304" pitchFamily="18" charset="0"/>
              </a:rPr>
              <a:t>d</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bca</a:t>
            </a:r>
            <a:r>
              <a:rPr lang="zh-CN" altLang="en-US"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d</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bac</a:t>
            </a:r>
            <a:r>
              <a:rPr lang="zh-CN" altLang="en-US"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d</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cba</a:t>
            </a:r>
            <a:r>
              <a:rPr lang="en-US" altLang="zh-CN"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d</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cab</a:t>
            </a:r>
            <a:r>
              <a:rPr lang="zh-CN" altLang="en-US"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d</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acb</a:t>
            </a:r>
            <a:r>
              <a:rPr lang="zh-CN" altLang="en-US"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d</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abc</a:t>
            </a:r>
            <a:endParaRPr lang="en-US" altLang="zh-CN" sz="2800" b="1" dirty="0">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sp>
        <p:nvSpPr>
          <p:cNvPr id="7" name="Rectangle 4"/>
          <p:cNvSpPr>
            <a:spLocks noChangeArrowheads="1"/>
          </p:cNvSpPr>
          <p:nvPr/>
        </p:nvSpPr>
        <p:spPr bwMode="auto">
          <a:xfrm>
            <a:off x="250825" y="3383280"/>
            <a:ext cx="2013992" cy="1552013"/>
          </a:xfrm>
          <a:prstGeom prst="rect">
            <a:avLst/>
          </a:prstGeom>
          <a:solidFill>
            <a:srgbClr val="FFFF00">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bg/>
                                          </p:spTgt>
                                        </p:tgtEl>
                                        <p:attrNameLst>
                                          <p:attrName>style.visibility</p:attrName>
                                        </p:attrNameLst>
                                      </p:cBhvr>
                                      <p:to>
                                        <p:strVal val="visible"/>
                                      </p:to>
                                    </p:set>
                                    <p:animEffect transition="in" filter="wipe(left)">
                                      <p:cBhvr>
                                        <p:cTn id="37" dur="500"/>
                                        <p:tgtEl>
                                          <p:spTgt spid="3">
                                            <p:bg/>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Effect transition="in" filter="wipe(left)">
                                      <p:cBhvr>
                                        <p:cTn id="42" dur="500"/>
                                        <p:tgtEl>
                                          <p:spTgt spid="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Effect transition="in" filter="wipe(left)">
                                      <p:cBhvr>
                                        <p:cTn id="47" dur="500"/>
                                        <p:tgtEl>
                                          <p:spTgt spid="3">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2" end="2"/>
                                            </p:txEl>
                                          </p:spTgt>
                                        </p:tgtEl>
                                        <p:attrNameLst>
                                          <p:attrName>style.visibility</p:attrName>
                                        </p:attrNameLst>
                                      </p:cBhvr>
                                      <p:to>
                                        <p:strVal val="visible"/>
                                      </p:to>
                                    </p:set>
                                    <p:animEffect transition="in" filter="wipe(left)">
                                      <p:cBhvr>
                                        <p:cTn id="52" dur="500"/>
                                        <p:tgtEl>
                                          <p:spTgt spid="3">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left)">
                                      <p:cBhvr>
                                        <p:cTn id="57" dur="500"/>
                                        <p:tgtEl>
                                          <p:spTgt spid="3">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4" end="4"/>
                                            </p:txEl>
                                          </p:spTgt>
                                        </p:tgtEl>
                                        <p:attrNameLst>
                                          <p:attrName>style.visibility</p:attrName>
                                        </p:attrNameLst>
                                      </p:cBhvr>
                                      <p:to>
                                        <p:strVal val="visible"/>
                                      </p:to>
                                    </p:set>
                                    <p:animEffect transition="in" filter="wipe(left)">
                                      <p:cBhvr>
                                        <p:cTn id="6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P spid="3" grpId="0" uiExpand="1" build="p" bldLvl="2"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142976" y="381000"/>
            <a:ext cx="7315224" cy="1143000"/>
          </a:xfrm>
          <a:prstGeom prst="rect">
            <a:avLst/>
          </a:prstGeom>
          <a:noFill/>
          <a:ln w="9525">
            <a:noFill/>
            <a:miter lim="800000"/>
            <a:headEnd/>
            <a:tailEnd/>
          </a:ln>
          <a:effectLst/>
        </p:spPr>
        <p:txBody>
          <a:bodyPr anchor="ctr"/>
          <a:lstStyle/>
          <a:p>
            <a:pPr>
              <a:defRPr/>
            </a:pPr>
            <a:endParaRPr lang="zh-CN" altLang="en-US" sz="4400" dirty="0">
              <a:effectLst>
                <a:outerShdw blurRad="38100" dist="38100" dir="2700000" algn="tl">
                  <a:srgbClr val="C0C0C0"/>
                </a:outerShdw>
              </a:effectLst>
              <a:latin typeface="黑体" pitchFamily="2" charset="-122"/>
              <a:ea typeface="黑体" pitchFamily="2" charset="-122"/>
            </a:endParaRPr>
          </a:p>
        </p:txBody>
      </p:sp>
      <p:sp>
        <p:nvSpPr>
          <p:cNvPr id="33795" name="Text Box 3"/>
          <p:cNvSpPr txBox="1">
            <a:spLocks noChangeArrowheads="1"/>
          </p:cNvSpPr>
          <p:nvPr/>
        </p:nvSpPr>
        <p:spPr bwMode="auto">
          <a:xfrm>
            <a:off x="250825" y="1484313"/>
            <a:ext cx="8618538" cy="867930"/>
          </a:xfrm>
          <a:prstGeom prst="rect">
            <a:avLst/>
          </a:prstGeom>
          <a:noFill/>
          <a:ln w="6350">
            <a:noFill/>
            <a:miter lim="800000"/>
            <a:headEnd/>
            <a:tailEnd/>
          </a:ln>
        </p:spPr>
        <p:txBody>
          <a:bodyPr>
            <a:spAutoFit/>
          </a:bodyPr>
          <a:lstStyle/>
          <a:p>
            <a:pPr>
              <a:lnSpc>
                <a:spcPct val="80000"/>
              </a:lnSpc>
              <a:spcBef>
                <a:spcPct val="20000"/>
              </a:spcBef>
            </a:pPr>
            <a:r>
              <a:rPr lang="zh-CN" altLang="en-US" sz="2800" b="1" dirty="0" smtClean="0">
                <a:latin typeface="黑体" pitchFamily="49" charset="-122"/>
                <a:ea typeface="黑体" pitchFamily="49" charset="-122"/>
              </a:rPr>
              <a:t>例</a:t>
            </a:r>
            <a:r>
              <a:rPr lang="en-US" altLang="zh-CN" sz="2800" b="1" dirty="0" smtClean="0">
                <a:latin typeface="黑体" pitchFamily="49" charset="-122"/>
                <a:ea typeface="黑体" pitchFamily="49" charset="-122"/>
              </a:rPr>
              <a:t>4  </a:t>
            </a:r>
            <a:r>
              <a:rPr lang="zh-CN" altLang="en-US" sz="2800" b="1" dirty="0">
                <a:latin typeface="黑体" pitchFamily="49" charset="-122"/>
                <a:ea typeface="黑体" pitchFamily="49" charset="-122"/>
              </a:rPr>
              <a:t>排列问题</a:t>
            </a:r>
          </a:p>
          <a:p>
            <a:pPr>
              <a:lnSpc>
                <a:spcPct val="80000"/>
              </a:lnSpc>
              <a:spcBef>
                <a:spcPct val="20000"/>
              </a:spcBef>
            </a:pPr>
            <a:r>
              <a:rPr lang="zh-CN" altLang="en-US" sz="2800" b="1" dirty="0">
                <a:solidFill>
                  <a:srgbClr val="000000"/>
                </a:solidFill>
                <a:latin typeface="楷体_GB2312" pitchFamily="49" charset="-122"/>
                <a:ea typeface="楷体_GB2312" pitchFamily="49" charset="-122"/>
              </a:rPr>
              <a:t>设计一个递归算法生成</a:t>
            </a:r>
            <a:r>
              <a:rPr lang="en-US" altLang="zh-CN" sz="2800" b="1" dirty="0">
                <a:solidFill>
                  <a:srgbClr val="000000"/>
                </a:solidFill>
                <a:latin typeface="楷体_GB2312" pitchFamily="49" charset="-122"/>
                <a:ea typeface="楷体_GB2312" pitchFamily="49" charset="-122"/>
              </a:rPr>
              <a:t>n</a:t>
            </a:r>
            <a:r>
              <a:rPr lang="zh-CN" altLang="en-US" sz="2800" b="1" dirty="0">
                <a:solidFill>
                  <a:srgbClr val="000000"/>
                </a:solidFill>
                <a:latin typeface="楷体_GB2312" pitchFamily="49" charset="-122"/>
                <a:ea typeface="楷体_GB2312" pitchFamily="49" charset="-122"/>
              </a:rPr>
              <a:t>个元素</a:t>
            </a:r>
            <a:r>
              <a:rPr lang="en-US" altLang="zh-CN" sz="2800" b="1" dirty="0">
                <a:solidFill>
                  <a:srgbClr val="000000"/>
                </a:solidFill>
                <a:latin typeface="楷体_GB2312" pitchFamily="49" charset="-122"/>
                <a:ea typeface="楷体_GB2312" pitchFamily="49" charset="-122"/>
              </a:rPr>
              <a:t>{r</a:t>
            </a:r>
            <a:r>
              <a:rPr lang="en-US" altLang="zh-CN" sz="2800" b="1" baseline="-25000" dirty="0">
                <a:solidFill>
                  <a:srgbClr val="000000"/>
                </a:solidFill>
                <a:latin typeface="楷体_GB2312" pitchFamily="49" charset="-122"/>
                <a:ea typeface="楷体_GB2312" pitchFamily="49" charset="-122"/>
              </a:rPr>
              <a:t>1</a:t>
            </a:r>
            <a:r>
              <a:rPr lang="en-US" altLang="zh-CN" sz="2800" b="1" dirty="0">
                <a:solidFill>
                  <a:srgbClr val="000000"/>
                </a:solidFill>
                <a:latin typeface="楷体_GB2312" pitchFamily="49" charset="-122"/>
                <a:ea typeface="楷体_GB2312" pitchFamily="49" charset="-122"/>
              </a:rPr>
              <a:t>,r</a:t>
            </a:r>
            <a:r>
              <a:rPr lang="en-US" altLang="zh-CN" sz="2800" b="1" baseline="-25000" dirty="0">
                <a:solidFill>
                  <a:srgbClr val="000000"/>
                </a:solidFill>
                <a:latin typeface="楷体_GB2312" pitchFamily="49" charset="-122"/>
                <a:ea typeface="楷体_GB2312" pitchFamily="49" charset="-122"/>
              </a:rPr>
              <a:t>2</a:t>
            </a:r>
            <a:r>
              <a:rPr lang="en-US" altLang="zh-CN" sz="2800" b="1" dirty="0">
                <a:solidFill>
                  <a:srgbClr val="000000"/>
                </a:solidFill>
                <a:latin typeface="楷体_GB2312" pitchFamily="49" charset="-122"/>
                <a:ea typeface="楷体_GB2312" pitchFamily="49" charset="-122"/>
              </a:rPr>
              <a:t>,</a:t>
            </a:r>
            <a:r>
              <a:rPr lang="en-US" altLang="zh-CN" sz="2800" b="1" dirty="0">
                <a:solidFill>
                  <a:srgbClr val="000000"/>
                </a:solidFill>
                <a:latin typeface="Times New Roman" pitchFamily="18" charset="0"/>
                <a:ea typeface="楷体_GB2312" pitchFamily="49" charset="-122"/>
              </a:rPr>
              <a:t>…</a:t>
            </a:r>
            <a:r>
              <a:rPr lang="en-US" altLang="zh-CN" sz="2800" b="1" dirty="0">
                <a:solidFill>
                  <a:srgbClr val="000000"/>
                </a:solidFill>
                <a:latin typeface="楷体_GB2312" pitchFamily="49" charset="-122"/>
                <a:ea typeface="楷体_GB2312" pitchFamily="49" charset="-122"/>
              </a:rPr>
              <a:t>,</a:t>
            </a:r>
            <a:r>
              <a:rPr lang="en-US" altLang="zh-CN" sz="2800" b="1" dirty="0" err="1">
                <a:solidFill>
                  <a:srgbClr val="000000"/>
                </a:solidFill>
                <a:latin typeface="楷体_GB2312" pitchFamily="49" charset="-122"/>
                <a:ea typeface="楷体_GB2312" pitchFamily="49" charset="-122"/>
              </a:rPr>
              <a:t>r</a:t>
            </a:r>
            <a:r>
              <a:rPr lang="en-US" altLang="zh-CN" sz="2800" b="1" baseline="-25000" dirty="0" err="1">
                <a:solidFill>
                  <a:srgbClr val="000000"/>
                </a:solidFill>
                <a:latin typeface="楷体_GB2312" pitchFamily="49" charset="-122"/>
                <a:ea typeface="楷体_GB2312" pitchFamily="49" charset="-122"/>
              </a:rPr>
              <a:t>n</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的全排列。</a:t>
            </a:r>
            <a:endParaRPr lang="zh-CN" altLang="en-US" sz="2800" dirty="0">
              <a:solidFill>
                <a:schemeClr val="accent2"/>
              </a:solidFill>
              <a:latin typeface="楷体_GB2312" pitchFamily="49" charset="-122"/>
              <a:ea typeface="楷体_GB2312" pitchFamily="49" charset="-122"/>
            </a:endParaRPr>
          </a:p>
        </p:txBody>
      </p:sp>
      <p:sp>
        <p:nvSpPr>
          <p:cNvPr id="20484" name="Text Box 4"/>
          <p:cNvSpPr txBox="1">
            <a:spLocks noChangeArrowheads="1"/>
          </p:cNvSpPr>
          <p:nvPr/>
        </p:nvSpPr>
        <p:spPr bwMode="auto">
          <a:xfrm>
            <a:off x="395011" y="2352243"/>
            <a:ext cx="8358246" cy="2000548"/>
          </a:xfrm>
          <a:prstGeom prst="rect">
            <a:avLst/>
          </a:prstGeom>
          <a:noFill/>
          <a:ln w="6350">
            <a:noFill/>
            <a:miter lim="800000"/>
            <a:headEnd/>
            <a:tailEnd/>
          </a:ln>
        </p:spPr>
        <p:txBody>
          <a:bodyPr wrap="square">
            <a:spAutoFit/>
          </a:bodyPr>
          <a:lstStyle/>
          <a:p>
            <a:pPr>
              <a:buClr>
                <a:srgbClr val="FF0000"/>
              </a:buClr>
              <a:buFont typeface="Wingdings" pitchFamily="2" charset="2"/>
              <a:buChar char="n"/>
            </a:pPr>
            <a:r>
              <a:rPr lang="zh-CN" altLang="en-US" sz="2800" b="1" dirty="0" smtClean="0">
                <a:solidFill>
                  <a:srgbClr val="FF0000"/>
                </a:solidFill>
                <a:latin typeface="楷体_GB2312" pitchFamily="49" charset="-122"/>
                <a:ea typeface="楷体_GB2312" pitchFamily="49" charset="-122"/>
                <a:cs typeface="Times New Roman" pitchFamily="18" charset="0"/>
              </a:rPr>
              <a:t>设</a:t>
            </a:r>
            <a:r>
              <a:rPr lang="en-US" altLang="zh-CN" sz="2800" b="1" dirty="0" smtClean="0">
                <a:solidFill>
                  <a:srgbClr val="FF0000"/>
                </a:solidFill>
                <a:latin typeface="楷体_GB2312" pitchFamily="49" charset="-122"/>
                <a:ea typeface="楷体_GB2312" pitchFamily="49" charset="-122"/>
                <a:cs typeface="Times New Roman" pitchFamily="18" charset="0"/>
              </a:rPr>
              <a:t>:</a:t>
            </a:r>
          </a:p>
          <a:p>
            <a:pPr lvl="1">
              <a:buClr>
                <a:srgbClr val="FF0000"/>
              </a:buClr>
              <a:buFont typeface="Wingdings" pitchFamily="2" charset="2"/>
              <a:buChar char="n"/>
            </a:pPr>
            <a:r>
              <a:rPr lang="en-US" altLang="zh-CN" sz="2400" b="1" dirty="0" smtClean="0">
                <a:solidFill>
                  <a:srgbClr val="000000"/>
                </a:solidFill>
                <a:latin typeface="楷体_GB2312" pitchFamily="49" charset="-122"/>
                <a:ea typeface="楷体_GB2312" pitchFamily="49" charset="-122"/>
                <a:cs typeface="Times New Roman" pitchFamily="18" charset="0"/>
              </a:rPr>
              <a:t>R</a:t>
            </a:r>
            <a:r>
              <a:rPr lang="en-US" altLang="zh-CN" sz="2400" b="1" dirty="0">
                <a:solidFill>
                  <a:srgbClr val="000000"/>
                </a:solidFill>
                <a:latin typeface="楷体_GB2312" pitchFamily="49" charset="-122"/>
                <a:ea typeface="楷体_GB2312" pitchFamily="49" charset="-122"/>
                <a:cs typeface="Times New Roman" pitchFamily="18" charset="0"/>
              </a:rPr>
              <a:t>={r</a:t>
            </a:r>
            <a:r>
              <a:rPr lang="en-US" altLang="zh-CN" sz="2400" b="1" baseline="-25000" dirty="0">
                <a:solidFill>
                  <a:srgbClr val="000000"/>
                </a:solidFill>
                <a:latin typeface="楷体_GB2312" pitchFamily="49" charset="-122"/>
                <a:ea typeface="楷体_GB2312" pitchFamily="49" charset="-122"/>
                <a:cs typeface="Times New Roman" pitchFamily="18" charset="0"/>
              </a:rPr>
              <a:t>1</a:t>
            </a:r>
            <a:r>
              <a:rPr lang="en-US" altLang="zh-CN" sz="2400" b="1" dirty="0">
                <a:solidFill>
                  <a:srgbClr val="000000"/>
                </a:solidFill>
                <a:latin typeface="楷体_GB2312" pitchFamily="49" charset="-122"/>
                <a:ea typeface="楷体_GB2312" pitchFamily="49" charset="-122"/>
                <a:cs typeface="Times New Roman" pitchFamily="18" charset="0"/>
              </a:rPr>
              <a:t>,r</a:t>
            </a:r>
            <a:r>
              <a:rPr lang="en-US" altLang="zh-CN" sz="2400" b="1" baseline="-25000" dirty="0">
                <a:solidFill>
                  <a:srgbClr val="000000"/>
                </a:solidFill>
                <a:latin typeface="楷体_GB2312" pitchFamily="49" charset="-122"/>
                <a:ea typeface="楷体_GB2312" pitchFamily="49" charset="-122"/>
                <a:cs typeface="Times New Roman" pitchFamily="18" charset="0"/>
              </a:rPr>
              <a:t>2</a:t>
            </a:r>
            <a:r>
              <a:rPr lang="en-US" altLang="zh-CN" sz="2400" b="1" dirty="0">
                <a:solidFill>
                  <a:srgbClr val="000000"/>
                </a:solidFill>
                <a:latin typeface="楷体_GB2312" pitchFamily="49" charset="-122"/>
                <a:ea typeface="楷体_GB2312" pitchFamily="49" charset="-122"/>
                <a:cs typeface="Times New Roman" pitchFamily="18" charset="0"/>
              </a:rPr>
              <a:t>,</a:t>
            </a:r>
            <a:r>
              <a:rPr lang="en-US" altLang="zh-CN" sz="2400" b="1" dirty="0">
                <a:solidFill>
                  <a:srgbClr val="000000"/>
                </a:solidFill>
                <a:latin typeface="Times New Roman" pitchFamily="18" charset="0"/>
                <a:ea typeface="楷体_GB2312" pitchFamily="49" charset="-122"/>
                <a:cs typeface="Times New Roman" pitchFamily="18" charset="0"/>
              </a:rPr>
              <a:t>…</a:t>
            </a:r>
            <a:r>
              <a:rPr lang="en-US" altLang="zh-CN" sz="2400" b="1" dirty="0">
                <a:solidFill>
                  <a:srgbClr val="000000"/>
                </a:solidFill>
                <a:latin typeface="楷体_GB2312" pitchFamily="49" charset="-122"/>
                <a:ea typeface="楷体_GB2312" pitchFamily="49" charset="-122"/>
                <a:cs typeface="Times New Roman" pitchFamily="18" charset="0"/>
              </a:rPr>
              <a:t>,</a:t>
            </a:r>
            <a:r>
              <a:rPr lang="en-US" altLang="zh-CN" sz="2400" b="1" dirty="0" err="1">
                <a:solidFill>
                  <a:srgbClr val="000000"/>
                </a:solidFill>
                <a:latin typeface="楷体_GB2312" pitchFamily="49" charset="-122"/>
                <a:ea typeface="楷体_GB2312" pitchFamily="49" charset="-122"/>
                <a:cs typeface="Times New Roman" pitchFamily="18" charset="0"/>
              </a:rPr>
              <a:t>r</a:t>
            </a:r>
            <a:r>
              <a:rPr lang="en-US" altLang="zh-CN" sz="2400" b="1" baseline="-25000" dirty="0" err="1">
                <a:solidFill>
                  <a:srgbClr val="000000"/>
                </a:solidFill>
                <a:latin typeface="楷体_GB2312" pitchFamily="49" charset="-122"/>
                <a:ea typeface="楷体_GB2312" pitchFamily="49" charset="-122"/>
                <a:cs typeface="Times New Roman" pitchFamily="18" charset="0"/>
              </a:rPr>
              <a:t>n</a:t>
            </a:r>
            <a:r>
              <a:rPr lang="en-US" altLang="zh-CN" sz="2400" b="1" dirty="0">
                <a:solidFill>
                  <a:srgbClr val="000000"/>
                </a:solidFill>
                <a:latin typeface="楷体_GB2312" pitchFamily="49" charset="-122"/>
                <a:ea typeface="楷体_GB2312" pitchFamily="49" charset="-122"/>
                <a:cs typeface="Times New Roman" pitchFamily="18" charset="0"/>
              </a:rPr>
              <a:t>}</a:t>
            </a:r>
            <a:r>
              <a:rPr lang="zh-CN" altLang="en-US" sz="2400" b="1" dirty="0">
                <a:solidFill>
                  <a:srgbClr val="000000"/>
                </a:solidFill>
                <a:latin typeface="楷体_GB2312" pitchFamily="49" charset="-122"/>
                <a:ea typeface="楷体_GB2312" pitchFamily="49" charset="-122"/>
                <a:cs typeface="Times New Roman" pitchFamily="18" charset="0"/>
              </a:rPr>
              <a:t>是要进行排列的</a:t>
            </a:r>
            <a:r>
              <a:rPr lang="en-US" altLang="zh-CN" sz="2400" b="1" dirty="0">
                <a:solidFill>
                  <a:srgbClr val="000000"/>
                </a:solidFill>
                <a:latin typeface="楷体_GB2312" pitchFamily="49" charset="-122"/>
                <a:ea typeface="楷体_GB2312" pitchFamily="49" charset="-122"/>
                <a:cs typeface="Times New Roman" pitchFamily="18" charset="0"/>
              </a:rPr>
              <a:t>n</a:t>
            </a:r>
            <a:r>
              <a:rPr lang="zh-CN" altLang="en-US" sz="2400" b="1" dirty="0">
                <a:solidFill>
                  <a:srgbClr val="000000"/>
                </a:solidFill>
                <a:latin typeface="楷体_GB2312" pitchFamily="49" charset="-122"/>
                <a:ea typeface="楷体_GB2312" pitchFamily="49" charset="-122"/>
                <a:cs typeface="Times New Roman" pitchFamily="18" charset="0"/>
              </a:rPr>
              <a:t>个元素，</a:t>
            </a:r>
            <a:r>
              <a:rPr lang="en-US" altLang="zh-CN" sz="2400" b="1" dirty="0" err="1">
                <a:solidFill>
                  <a:srgbClr val="000000"/>
                </a:solidFill>
                <a:latin typeface="楷体_GB2312" pitchFamily="49" charset="-122"/>
                <a:ea typeface="楷体_GB2312" pitchFamily="49" charset="-122"/>
                <a:cs typeface="Times New Roman" pitchFamily="18" charset="0"/>
              </a:rPr>
              <a:t>R</a:t>
            </a:r>
            <a:r>
              <a:rPr lang="en-US" altLang="zh-CN" sz="2400" b="1" baseline="-25000" dirty="0" err="1">
                <a:solidFill>
                  <a:srgbClr val="000000"/>
                </a:solidFill>
                <a:latin typeface="楷体_GB2312" pitchFamily="49" charset="-122"/>
                <a:ea typeface="楷体_GB2312" pitchFamily="49" charset="-122"/>
                <a:cs typeface="Times New Roman" pitchFamily="18" charset="0"/>
              </a:rPr>
              <a:t>i</a:t>
            </a:r>
            <a:r>
              <a:rPr lang="en-US" altLang="zh-CN" sz="2400" b="1" dirty="0">
                <a:solidFill>
                  <a:srgbClr val="000000"/>
                </a:solidFill>
                <a:latin typeface="楷体_GB2312" pitchFamily="49" charset="-122"/>
                <a:ea typeface="楷体_GB2312" pitchFamily="49" charset="-122"/>
                <a:cs typeface="Times New Roman" pitchFamily="18" charset="0"/>
              </a:rPr>
              <a:t>=R-{</a:t>
            </a:r>
            <a:r>
              <a:rPr lang="en-US" altLang="zh-CN" sz="2400" b="1" dirty="0" err="1">
                <a:solidFill>
                  <a:srgbClr val="000000"/>
                </a:solidFill>
                <a:latin typeface="楷体_GB2312" pitchFamily="49" charset="-122"/>
                <a:ea typeface="楷体_GB2312" pitchFamily="49" charset="-122"/>
                <a:cs typeface="Times New Roman" pitchFamily="18" charset="0"/>
              </a:rPr>
              <a:t>r</a:t>
            </a:r>
            <a:r>
              <a:rPr lang="en-US" altLang="zh-CN" sz="2400" b="1" baseline="-25000" dirty="0" err="1">
                <a:solidFill>
                  <a:srgbClr val="000000"/>
                </a:solidFill>
                <a:latin typeface="楷体_GB2312" pitchFamily="49" charset="-122"/>
                <a:ea typeface="楷体_GB2312" pitchFamily="49" charset="-122"/>
                <a:cs typeface="Times New Roman" pitchFamily="18" charset="0"/>
              </a:rPr>
              <a:t>i</a:t>
            </a:r>
            <a:r>
              <a:rPr lang="en-US" altLang="zh-CN" sz="2400" b="1" dirty="0">
                <a:solidFill>
                  <a:srgbClr val="000000"/>
                </a:solidFill>
                <a:latin typeface="楷体_GB2312" pitchFamily="49" charset="-122"/>
                <a:ea typeface="楷体_GB2312" pitchFamily="49" charset="-122"/>
                <a:cs typeface="Times New Roman" pitchFamily="18" charset="0"/>
              </a:rPr>
              <a:t>}</a:t>
            </a:r>
            <a:r>
              <a:rPr lang="zh-CN" altLang="en-US" sz="2400" b="1" dirty="0" smtClean="0">
                <a:solidFill>
                  <a:srgbClr val="000000"/>
                </a:solidFill>
                <a:latin typeface="楷体_GB2312" pitchFamily="49" charset="-122"/>
                <a:ea typeface="楷体_GB2312" pitchFamily="49" charset="-122"/>
                <a:cs typeface="Times New Roman" pitchFamily="18" charset="0"/>
              </a:rPr>
              <a:t>。</a:t>
            </a:r>
            <a:endParaRPr lang="en-US" altLang="zh-CN" sz="2400" b="1" dirty="0" smtClean="0">
              <a:solidFill>
                <a:srgbClr val="000000"/>
              </a:solidFill>
              <a:latin typeface="楷体_GB2312" pitchFamily="49" charset="-122"/>
              <a:ea typeface="楷体_GB2312" pitchFamily="49" charset="-122"/>
              <a:cs typeface="Times New Roman" pitchFamily="18" charset="0"/>
            </a:endParaRPr>
          </a:p>
          <a:p>
            <a:pPr lvl="1">
              <a:buClr>
                <a:srgbClr val="FF0000"/>
              </a:buClr>
              <a:buFont typeface="Wingdings" pitchFamily="2" charset="2"/>
              <a:buChar char="n"/>
            </a:pPr>
            <a:r>
              <a:rPr lang="zh-CN" altLang="en-US" sz="2400" b="1" dirty="0" smtClean="0">
                <a:solidFill>
                  <a:srgbClr val="000000"/>
                </a:solidFill>
                <a:latin typeface="楷体_GB2312" pitchFamily="49" charset="-122"/>
                <a:ea typeface="楷体_GB2312" pitchFamily="49" charset="-122"/>
                <a:cs typeface="Times New Roman" pitchFamily="18" charset="0"/>
              </a:rPr>
              <a:t>集合</a:t>
            </a:r>
            <a:r>
              <a:rPr lang="en-US" altLang="zh-CN" sz="2400" b="1" dirty="0" smtClean="0">
                <a:solidFill>
                  <a:srgbClr val="000000"/>
                </a:solidFill>
                <a:latin typeface="楷体_GB2312" pitchFamily="49" charset="-122"/>
                <a:ea typeface="楷体_GB2312" pitchFamily="49" charset="-122"/>
                <a:cs typeface="Times New Roman" pitchFamily="18" charset="0"/>
              </a:rPr>
              <a:t>R</a:t>
            </a:r>
            <a:r>
              <a:rPr lang="zh-CN" altLang="en-US" sz="2400" b="1" dirty="0" smtClean="0">
                <a:solidFill>
                  <a:srgbClr val="000000"/>
                </a:solidFill>
                <a:latin typeface="楷体_GB2312" pitchFamily="49" charset="-122"/>
                <a:ea typeface="楷体_GB2312" pitchFamily="49" charset="-122"/>
                <a:cs typeface="Times New Roman" pitchFamily="18" charset="0"/>
              </a:rPr>
              <a:t>中</a:t>
            </a:r>
            <a:r>
              <a:rPr lang="zh-CN" altLang="en-US" sz="2400" b="1" dirty="0">
                <a:solidFill>
                  <a:srgbClr val="000000"/>
                </a:solidFill>
                <a:latin typeface="楷体_GB2312" pitchFamily="49" charset="-122"/>
                <a:ea typeface="楷体_GB2312" pitchFamily="49" charset="-122"/>
                <a:cs typeface="Times New Roman" pitchFamily="18" charset="0"/>
              </a:rPr>
              <a:t>元素的全排列记为</a:t>
            </a:r>
            <a:r>
              <a:rPr lang="en-US" altLang="zh-CN" sz="2400" b="1" dirty="0" smtClean="0">
                <a:solidFill>
                  <a:srgbClr val="FF0000"/>
                </a:solidFill>
                <a:latin typeface="楷体_GB2312" pitchFamily="49" charset="-122"/>
                <a:ea typeface="楷体_GB2312" pitchFamily="49" charset="-122"/>
                <a:cs typeface="Times New Roman" pitchFamily="18" charset="0"/>
              </a:rPr>
              <a:t>perm(R)</a:t>
            </a:r>
            <a:r>
              <a:rPr lang="zh-CN" altLang="en-US" sz="2400" b="1" dirty="0">
                <a:solidFill>
                  <a:srgbClr val="FF0000"/>
                </a:solidFill>
                <a:latin typeface="楷体_GB2312" pitchFamily="49" charset="-122"/>
                <a:ea typeface="楷体_GB2312" pitchFamily="49" charset="-122"/>
                <a:cs typeface="Times New Roman" pitchFamily="18" charset="0"/>
              </a:rPr>
              <a:t>。</a:t>
            </a:r>
          </a:p>
          <a:p>
            <a:pPr lvl="1">
              <a:buClr>
                <a:srgbClr val="FF0000"/>
              </a:buClr>
              <a:buFont typeface="Wingdings" pitchFamily="2" charset="2"/>
              <a:buChar char="n"/>
            </a:pPr>
            <a:r>
              <a:rPr lang="en-US" altLang="zh-CN" sz="2400" b="1" dirty="0">
                <a:solidFill>
                  <a:srgbClr val="FF0000"/>
                </a:solidFill>
                <a:latin typeface="楷体_GB2312" pitchFamily="49" charset="-122"/>
                <a:ea typeface="楷体_GB2312" pitchFamily="49" charset="-122"/>
                <a:cs typeface="Times New Roman" pitchFamily="18" charset="0"/>
              </a:rPr>
              <a:t>(</a:t>
            </a:r>
            <a:r>
              <a:rPr lang="en-US" altLang="zh-CN" sz="2400" b="1" dirty="0" err="1" smtClean="0">
                <a:solidFill>
                  <a:srgbClr val="FF0000"/>
                </a:solidFill>
                <a:latin typeface="楷体_GB2312" pitchFamily="49" charset="-122"/>
                <a:ea typeface="楷体_GB2312" pitchFamily="49" charset="-122"/>
                <a:cs typeface="Times New Roman" pitchFamily="18" charset="0"/>
              </a:rPr>
              <a:t>r</a:t>
            </a:r>
            <a:r>
              <a:rPr lang="en-US" altLang="zh-CN" sz="2400" b="1" baseline="-25000" dirty="0" err="1" smtClean="0">
                <a:solidFill>
                  <a:srgbClr val="FF0000"/>
                </a:solidFill>
                <a:latin typeface="楷体_GB2312" pitchFamily="49" charset="-122"/>
                <a:ea typeface="楷体_GB2312" pitchFamily="49" charset="-122"/>
                <a:cs typeface="Times New Roman" pitchFamily="18" charset="0"/>
              </a:rPr>
              <a:t>i</a:t>
            </a:r>
            <a:r>
              <a:rPr lang="en-US" altLang="zh-CN" sz="2400" b="1" dirty="0" smtClean="0">
                <a:solidFill>
                  <a:srgbClr val="FF0000"/>
                </a:solidFill>
                <a:latin typeface="楷体_GB2312" pitchFamily="49" charset="-122"/>
                <a:ea typeface="楷体_GB2312" pitchFamily="49" charset="-122"/>
                <a:cs typeface="Times New Roman" pitchFamily="18" charset="0"/>
              </a:rPr>
              <a:t>)</a:t>
            </a:r>
            <a:r>
              <a:rPr lang="en-US" altLang="zh-CN" sz="2400" b="1" dirty="0" smtClean="0">
                <a:solidFill>
                  <a:srgbClr val="000000"/>
                </a:solidFill>
                <a:latin typeface="楷体_GB2312" pitchFamily="49" charset="-122"/>
                <a:ea typeface="楷体_GB2312" pitchFamily="49" charset="-122"/>
                <a:cs typeface="Times New Roman" pitchFamily="18" charset="0"/>
              </a:rPr>
              <a:t>perm(</a:t>
            </a:r>
            <a:r>
              <a:rPr lang="en-US" altLang="zh-CN" sz="2400" b="1" dirty="0" err="1" smtClean="0">
                <a:solidFill>
                  <a:srgbClr val="000000"/>
                </a:solidFill>
                <a:latin typeface="楷体_GB2312" pitchFamily="49" charset="-122"/>
                <a:ea typeface="楷体_GB2312" pitchFamily="49" charset="-122"/>
                <a:cs typeface="Times New Roman" pitchFamily="18" charset="0"/>
              </a:rPr>
              <a:t>R</a:t>
            </a:r>
            <a:r>
              <a:rPr lang="en-US" altLang="zh-CN" sz="2400" b="1" baseline="-25000" dirty="0" err="1" smtClean="0">
                <a:solidFill>
                  <a:srgbClr val="000000"/>
                </a:solidFill>
                <a:latin typeface="楷体_GB2312" pitchFamily="49" charset="-122"/>
                <a:ea typeface="楷体_GB2312" pitchFamily="49" charset="-122"/>
                <a:cs typeface="Times New Roman" pitchFamily="18" charset="0"/>
              </a:rPr>
              <a:t>i</a:t>
            </a:r>
            <a:r>
              <a:rPr lang="en-US" altLang="zh-CN" sz="2400" b="1" dirty="0" smtClean="0">
                <a:solidFill>
                  <a:srgbClr val="000000"/>
                </a:solidFill>
                <a:latin typeface="楷体_GB2312" pitchFamily="49" charset="-122"/>
                <a:ea typeface="楷体_GB2312" pitchFamily="49" charset="-122"/>
                <a:cs typeface="Times New Roman" pitchFamily="18" charset="0"/>
              </a:rPr>
              <a:t>)</a:t>
            </a:r>
            <a:r>
              <a:rPr lang="zh-CN" altLang="en-US" sz="2400" b="1" dirty="0">
                <a:solidFill>
                  <a:srgbClr val="000000"/>
                </a:solidFill>
                <a:latin typeface="楷体_GB2312" pitchFamily="49" charset="-122"/>
                <a:ea typeface="楷体_GB2312" pitchFamily="49" charset="-122"/>
                <a:cs typeface="Times New Roman" pitchFamily="18" charset="0"/>
              </a:rPr>
              <a:t>表示在全排列</a:t>
            </a:r>
            <a:r>
              <a:rPr lang="en-US" altLang="zh-CN" sz="2400" b="1" dirty="0" smtClean="0">
                <a:solidFill>
                  <a:srgbClr val="000000"/>
                </a:solidFill>
                <a:latin typeface="楷体_GB2312" pitchFamily="49" charset="-122"/>
                <a:ea typeface="楷体_GB2312" pitchFamily="49" charset="-122"/>
                <a:cs typeface="Times New Roman" pitchFamily="18" charset="0"/>
              </a:rPr>
              <a:t>perm(</a:t>
            </a:r>
            <a:r>
              <a:rPr lang="en-US" altLang="zh-CN" sz="2400" b="1" dirty="0" err="1" smtClean="0">
                <a:solidFill>
                  <a:srgbClr val="000000"/>
                </a:solidFill>
                <a:latin typeface="楷体_GB2312" pitchFamily="49" charset="-122"/>
                <a:ea typeface="楷体_GB2312" pitchFamily="49" charset="-122"/>
                <a:cs typeface="Times New Roman" pitchFamily="18" charset="0"/>
              </a:rPr>
              <a:t>R</a:t>
            </a:r>
            <a:r>
              <a:rPr lang="en-US" altLang="zh-CN" sz="2400" b="1" baseline="-25000" dirty="0" err="1" smtClean="0">
                <a:solidFill>
                  <a:srgbClr val="000000"/>
                </a:solidFill>
                <a:latin typeface="楷体_GB2312" pitchFamily="49" charset="-122"/>
                <a:ea typeface="楷体_GB2312" pitchFamily="49" charset="-122"/>
                <a:cs typeface="Times New Roman" pitchFamily="18" charset="0"/>
              </a:rPr>
              <a:t>i</a:t>
            </a:r>
            <a:r>
              <a:rPr lang="en-US" altLang="zh-CN" sz="2400" b="1" dirty="0" smtClean="0">
                <a:solidFill>
                  <a:srgbClr val="000000"/>
                </a:solidFill>
                <a:latin typeface="楷体_GB2312" pitchFamily="49" charset="-122"/>
                <a:ea typeface="楷体_GB2312" pitchFamily="49" charset="-122"/>
                <a:cs typeface="Times New Roman" pitchFamily="18" charset="0"/>
              </a:rPr>
              <a:t>)</a:t>
            </a:r>
            <a:r>
              <a:rPr lang="zh-CN" altLang="en-US" sz="2400" b="1" dirty="0">
                <a:solidFill>
                  <a:srgbClr val="000000"/>
                </a:solidFill>
                <a:latin typeface="楷体_GB2312" pitchFamily="49" charset="-122"/>
                <a:ea typeface="楷体_GB2312" pitchFamily="49" charset="-122"/>
                <a:cs typeface="Times New Roman" pitchFamily="18" charset="0"/>
              </a:rPr>
              <a:t>的每一个排列前加上前缀得到的排列</a:t>
            </a:r>
            <a:r>
              <a:rPr lang="zh-CN" altLang="en-US" sz="2400" b="1" dirty="0" smtClean="0">
                <a:solidFill>
                  <a:srgbClr val="000000"/>
                </a:solidFill>
                <a:latin typeface="楷体_GB2312" pitchFamily="49" charset="-122"/>
                <a:ea typeface="楷体_GB2312" pitchFamily="49" charset="-122"/>
                <a:cs typeface="Times New Roman" pitchFamily="18" charset="0"/>
              </a:rPr>
              <a:t>。</a:t>
            </a:r>
            <a:endParaRPr lang="zh-CN" altLang="en-US" sz="2000" dirty="0">
              <a:solidFill>
                <a:schemeClr val="accent2"/>
              </a:solidFill>
              <a:latin typeface="楷体_GB2312" pitchFamily="49" charset="-122"/>
              <a:ea typeface="楷体_GB2312" pitchFamily="49" charset="-122"/>
              <a:cs typeface="Times New Roman" pitchFamily="18" charset="0"/>
            </a:endParaRPr>
          </a:p>
        </p:txBody>
      </p:sp>
      <p:sp>
        <p:nvSpPr>
          <p:cNvPr id="20485" name="Text Box 5"/>
          <p:cNvSpPr txBox="1">
            <a:spLocks noChangeArrowheads="1"/>
          </p:cNvSpPr>
          <p:nvPr/>
        </p:nvSpPr>
        <p:spPr bwMode="auto">
          <a:xfrm>
            <a:off x="371810" y="4493444"/>
            <a:ext cx="8520112" cy="1631216"/>
          </a:xfrm>
          <a:prstGeom prst="rect">
            <a:avLst/>
          </a:prstGeom>
          <a:solidFill>
            <a:srgbClr val="CCFFFF"/>
          </a:solidFill>
          <a:ln w="57150">
            <a:headEnd/>
            <a:tailEnd/>
          </a:ln>
        </p:spPr>
        <p:style>
          <a:lnRef idx="2">
            <a:schemeClr val="accent1"/>
          </a:lnRef>
          <a:fillRef idx="1">
            <a:schemeClr val="lt1"/>
          </a:fillRef>
          <a:effectRef idx="0">
            <a:schemeClr val="accent1"/>
          </a:effectRef>
          <a:fontRef idx="minor">
            <a:schemeClr val="dk1"/>
          </a:fontRef>
        </p:style>
        <p:txBody>
          <a:bodyPr>
            <a:spAutoFit/>
          </a:bodyPr>
          <a:lstStyle/>
          <a:p>
            <a:r>
              <a:rPr lang="en-US" altLang="zh-CN" sz="2800" b="1" dirty="0" smtClean="0">
                <a:solidFill>
                  <a:srgbClr val="000000"/>
                </a:solidFill>
                <a:latin typeface="楷体_GB2312" pitchFamily="49" charset="-122"/>
                <a:ea typeface="楷体_GB2312" pitchFamily="49" charset="-122"/>
                <a:cs typeface="Times New Roman" pitchFamily="18" charset="0"/>
              </a:rPr>
              <a:t>R</a:t>
            </a:r>
            <a:r>
              <a:rPr lang="zh-CN" altLang="en-US" sz="2800" b="1" dirty="0" smtClean="0">
                <a:solidFill>
                  <a:srgbClr val="000000"/>
                </a:solidFill>
                <a:latin typeface="楷体_GB2312" pitchFamily="49" charset="-122"/>
                <a:ea typeface="楷体_GB2312" pitchFamily="49" charset="-122"/>
                <a:cs typeface="Times New Roman" pitchFamily="18" charset="0"/>
              </a:rPr>
              <a:t>的全排列可</a:t>
            </a:r>
            <a:r>
              <a:rPr lang="zh-CN" altLang="en-US" sz="2800" b="1" dirty="0" smtClean="0">
                <a:solidFill>
                  <a:srgbClr val="FF0000"/>
                </a:solidFill>
                <a:latin typeface="楷体_GB2312" pitchFamily="49" charset="-122"/>
                <a:ea typeface="楷体_GB2312" pitchFamily="49" charset="-122"/>
                <a:cs typeface="Times New Roman" pitchFamily="18" charset="0"/>
              </a:rPr>
              <a:t>归纳定义</a:t>
            </a:r>
            <a:r>
              <a:rPr lang="zh-CN" altLang="en-US" sz="2800" b="1" dirty="0" smtClean="0">
                <a:solidFill>
                  <a:srgbClr val="000000"/>
                </a:solidFill>
                <a:latin typeface="楷体_GB2312" pitchFamily="49" charset="-122"/>
                <a:ea typeface="楷体_GB2312" pitchFamily="49" charset="-122"/>
                <a:cs typeface="Times New Roman" pitchFamily="18" charset="0"/>
              </a:rPr>
              <a:t>如下：</a:t>
            </a:r>
            <a:endParaRPr lang="en-US" altLang="zh-CN" sz="2800" b="1" dirty="0" smtClean="0">
              <a:solidFill>
                <a:srgbClr val="000000"/>
              </a:solidFill>
              <a:latin typeface="楷体_GB2312" pitchFamily="49" charset="-122"/>
              <a:ea typeface="楷体_GB2312" pitchFamily="49" charset="-122"/>
              <a:cs typeface="Times New Roman" pitchFamily="18" charset="0"/>
            </a:endParaRPr>
          </a:p>
          <a:p>
            <a:pPr lvl="1">
              <a:buFont typeface="Wingdings" pitchFamily="2" charset="2"/>
              <a:buChar char="n"/>
            </a:pPr>
            <a:r>
              <a:rPr lang="zh-CN" altLang="en-US" sz="2400" b="1" dirty="0" smtClean="0">
                <a:solidFill>
                  <a:srgbClr val="000000"/>
                </a:solidFill>
                <a:latin typeface="楷体_GB2312" pitchFamily="49" charset="-122"/>
                <a:ea typeface="楷体_GB2312" pitchFamily="49" charset="-122"/>
                <a:cs typeface="Times New Roman" pitchFamily="18" charset="0"/>
              </a:rPr>
              <a:t>当</a:t>
            </a:r>
            <a:r>
              <a:rPr lang="en-US" altLang="zh-CN" sz="2400" b="1" dirty="0">
                <a:solidFill>
                  <a:srgbClr val="000000"/>
                </a:solidFill>
                <a:latin typeface="楷体_GB2312" pitchFamily="49" charset="-122"/>
                <a:ea typeface="楷体_GB2312" pitchFamily="49" charset="-122"/>
                <a:cs typeface="Times New Roman" pitchFamily="18" charset="0"/>
              </a:rPr>
              <a:t>n=1</a:t>
            </a:r>
            <a:r>
              <a:rPr lang="zh-CN" altLang="en-US" sz="2400" b="1" dirty="0">
                <a:solidFill>
                  <a:srgbClr val="000000"/>
                </a:solidFill>
                <a:latin typeface="楷体_GB2312" pitchFamily="49" charset="-122"/>
                <a:ea typeface="楷体_GB2312" pitchFamily="49" charset="-122"/>
                <a:cs typeface="Times New Roman" pitchFamily="18" charset="0"/>
              </a:rPr>
              <a:t>时，</a:t>
            </a:r>
            <a:r>
              <a:rPr lang="en-US" altLang="zh-CN" sz="2400" b="1" dirty="0">
                <a:solidFill>
                  <a:srgbClr val="000000"/>
                </a:solidFill>
                <a:latin typeface="楷体_GB2312" pitchFamily="49" charset="-122"/>
                <a:ea typeface="楷体_GB2312" pitchFamily="49" charset="-122"/>
                <a:cs typeface="Times New Roman" pitchFamily="18" charset="0"/>
              </a:rPr>
              <a:t>perm(R)=(r)</a:t>
            </a:r>
            <a:r>
              <a:rPr lang="zh-CN" altLang="en-US" sz="2400" b="1" dirty="0">
                <a:solidFill>
                  <a:srgbClr val="000000"/>
                </a:solidFill>
                <a:latin typeface="楷体_GB2312" pitchFamily="49" charset="-122"/>
                <a:ea typeface="楷体_GB2312" pitchFamily="49" charset="-122"/>
                <a:cs typeface="Times New Roman" pitchFamily="18" charset="0"/>
              </a:rPr>
              <a:t>，其中</a:t>
            </a:r>
            <a:r>
              <a:rPr lang="en-US" altLang="zh-CN" sz="2400" b="1" dirty="0">
                <a:solidFill>
                  <a:srgbClr val="000000"/>
                </a:solidFill>
                <a:latin typeface="楷体_GB2312" pitchFamily="49" charset="-122"/>
                <a:ea typeface="楷体_GB2312" pitchFamily="49" charset="-122"/>
                <a:cs typeface="Times New Roman" pitchFamily="18" charset="0"/>
              </a:rPr>
              <a:t>r</a:t>
            </a:r>
            <a:r>
              <a:rPr lang="zh-CN" altLang="en-US" sz="2400" b="1" dirty="0">
                <a:solidFill>
                  <a:srgbClr val="000000"/>
                </a:solidFill>
                <a:latin typeface="楷体_GB2312" pitchFamily="49" charset="-122"/>
                <a:ea typeface="楷体_GB2312" pitchFamily="49" charset="-122"/>
                <a:cs typeface="Times New Roman" pitchFamily="18" charset="0"/>
              </a:rPr>
              <a:t>是集合</a:t>
            </a:r>
            <a:r>
              <a:rPr lang="en-US" altLang="zh-CN" sz="2400" b="1" dirty="0">
                <a:solidFill>
                  <a:srgbClr val="000000"/>
                </a:solidFill>
                <a:latin typeface="楷体_GB2312" pitchFamily="49" charset="-122"/>
                <a:ea typeface="楷体_GB2312" pitchFamily="49" charset="-122"/>
                <a:cs typeface="Times New Roman" pitchFamily="18" charset="0"/>
              </a:rPr>
              <a:t>R</a:t>
            </a:r>
            <a:r>
              <a:rPr lang="zh-CN" altLang="en-US" sz="2400" b="1" dirty="0">
                <a:solidFill>
                  <a:srgbClr val="000000"/>
                </a:solidFill>
                <a:latin typeface="楷体_GB2312" pitchFamily="49" charset="-122"/>
                <a:ea typeface="楷体_GB2312" pitchFamily="49" charset="-122"/>
                <a:cs typeface="Times New Roman" pitchFamily="18" charset="0"/>
              </a:rPr>
              <a:t>中唯一的元素；</a:t>
            </a:r>
          </a:p>
          <a:p>
            <a:pPr lvl="1">
              <a:buFont typeface="Wingdings" pitchFamily="2" charset="2"/>
              <a:buChar char="n"/>
            </a:pPr>
            <a:r>
              <a:rPr lang="zh-CN" altLang="en-US" sz="2400" b="1" dirty="0">
                <a:solidFill>
                  <a:srgbClr val="000000"/>
                </a:solidFill>
                <a:latin typeface="楷体_GB2312" pitchFamily="49" charset="-122"/>
                <a:ea typeface="楷体_GB2312" pitchFamily="49" charset="-122"/>
                <a:cs typeface="Times New Roman" pitchFamily="18" charset="0"/>
              </a:rPr>
              <a:t>当</a:t>
            </a:r>
            <a:r>
              <a:rPr lang="en-US" altLang="zh-CN" sz="2400" b="1" dirty="0">
                <a:solidFill>
                  <a:srgbClr val="000000"/>
                </a:solidFill>
                <a:latin typeface="楷体_GB2312" pitchFamily="49" charset="-122"/>
                <a:ea typeface="楷体_GB2312" pitchFamily="49" charset="-122"/>
                <a:cs typeface="Times New Roman" pitchFamily="18" charset="0"/>
              </a:rPr>
              <a:t>n&gt;1</a:t>
            </a:r>
            <a:r>
              <a:rPr lang="zh-CN" altLang="en-US" sz="2400" b="1" dirty="0">
                <a:solidFill>
                  <a:srgbClr val="000000"/>
                </a:solidFill>
                <a:latin typeface="楷体_GB2312" pitchFamily="49" charset="-122"/>
                <a:ea typeface="楷体_GB2312" pitchFamily="49" charset="-122"/>
                <a:cs typeface="Times New Roman" pitchFamily="18" charset="0"/>
              </a:rPr>
              <a:t>时，</a:t>
            </a:r>
            <a:r>
              <a:rPr lang="en-US" altLang="zh-CN" sz="2400" b="1" dirty="0">
                <a:solidFill>
                  <a:srgbClr val="000000"/>
                </a:solidFill>
                <a:latin typeface="楷体_GB2312" pitchFamily="49" charset="-122"/>
                <a:ea typeface="楷体_GB2312" pitchFamily="49" charset="-122"/>
                <a:cs typeface="Times New Roman" pitchFamily="18" charset="0"/>
              </a:rPr>
              <a:t>perm(R)</a:t>
            </a:r>
            <a:r>
              <a:rPr lang="zh-CN" altLang="en-US" sz="2400" b="1" dirty="0">
                <a:solidFill>
                  <a:srgbClr val="000000"/>
                </a:solidFill>
                <a:latin typeface="楷体_GB2312" pitchFamily="49" charset="-122"/>
                <a:ea typeface="楷体_GB2312" pitchFamily="49" charset="-122"/>
                <a:cs typeface="Times New Roman" pitchFamily="18" charset="0"/>
              </a:rPr>
              <a:t>由</a:t>
            </a:r>
            <a:r>
              <a:rPr lang="en-US" altLang="zh-CN" sz="2400" b="1" dirty="0">
                <a:solidFill>
                  <a:srgbClr val="000000"/>
                </a:solidFill>
                <a:latin typeface="楷体_GB2312" pitchFamily="49" charset="-122"/>
                <a:ea typeface="楷体_GB2312" pitchFamily="49" charset="-122"/>
                <a:cs typeface="Times New Roman" pitchFamily="18" charset="0"/>
              </a:rPr>
              <a:t>(r</a:t>
            </a:r>
            <a:r>
              <a:rPr lang="en-US" altLang="zh-CN" sz="2400" b="1" baseline="-25000" dirty="0">
                <a:solidFill>
                  <a:srgbClr val="000000"/>
                </a:solidFill>
                <a:latin typeface="楷体_GB2312" pitchFamily="49" charset="-122"/>
                <a:ea typeface="楷体_GB2312" pitchFamily="49" charset="-122"/>
                <a:cs typeface="Times New Roman" pitchFamily="18" charset="0"/>
              </a:rPr>
              <a:t>1</a:t>
            </a:r>
            <a:r>
              <a:rPr lang="en-US" altLang="zh-CN" sz="2400" b="1" dirty="0">
                <a:solidFill>
                  <a:srgbClr val="000000"/>
                </a:solidFill>
                <a:latin typeface="楷体_GB2312" pitchFamily="49" charset="-122"/>
                <a:ea typeface="楷体_GB2312" pitchFamily="49" charset="-122"/>
                <a:cs typeface="Times New Roman" pitchFamily="18" charset="0"/>
              </a:rPr>
              <a:t>)perm(R</a:t>
            </a:r>
            <a:r>
              <a:rPr lang="en-US" altLang="zh-CN" sz="2400" b="1" baseline="-25000" dirty="0">
                <a:solidFill>
                  <a:srgbClr val="000000"/>
                </a:solidFill>
                <a:latin typeface="楷体_GB2312" pitchFamily="49" charset="-122"/>
                <a:ea typeface="楷体_GB2312" pitchFamily="49" charset="-122"/>
                <a:cs typeface="Times New Roman" pitchFamily="18" charset="0"/>
              </a:rPr>
              <a:t>1</a:t>
            </a:r>
            <a:r>
              <a:rPr lang="en-US" altLang="zh-CN" sz="2400" b="1" dirty="0">
                <a:solidFill>
                  <a:srgbClr val="000000"/>
                </a:solidFill>
                <a:latin typeface="楷体_GB2312" pitchFamily="49" charset="-122"/>
                <a:ea typeface="楷体_GB2312" pitchFamily="49" charset="-122"/>
                <a:cs typeface="Times New Roman" pitchFamily="18" charset="0"/>
              </a:rPr>
              <a:t>)</a:t>
            </a:r>
            <a:r>
              <a:rPr lang="zh-CN" altLang="en-US" sz="2400" b="1" dirty="0">
                <a:solidFill>
                  <a:srgbClr val="000000"/>
                </a:solidFill>
                <a:latin typeface="楷体_GB2312" pitchFamily="49" charset="-122"/>
                <a:ea typeface="楷体_GB2312" pitchFamily="49" charset="-122"/>
                <a:cs typeface="Times New Roman" pitchFamily="18" charset="0"/>
              </a:rPr>
              <a:t>，</a:t>
            </a:r>
            <a:r>
              <a:rPr lang="en-US" altLang="zh-CN" sz="2400" b="1" dirty="0">
                <a:solidFill>
                  <a:srgbClr val="000000"/>
                </a:solidFill>
                <a:latin typeface="楷体_GB2312" pitchFamily="49" charset="-122"/>
                <a:ea typeface="楷体_GB2312" pitchFamily="49" charset="-122"/>
                <a:cs typeface="Times New Roman" pitchFamily="18" charset="0"/>
              </a:rPr>
              <a:t>(r</a:t>
            </a:r>
            <a:r>
              <a:rPr lang="en-US" altLang="zh-CN" sz="2400" b="1" baseline="-25000" dirty="0">
                <a:solidFill>
                  <a:srgbClr val="000000"/>
                </a:solidFill>
                <a:latin typeface="楷体_GB2312" pitchFamily="49" charset="-122"/>
                <a:ea typeface="楷体_GB2312" pitchFamily="49" charset="-122"/>
                <a:cs typeface="Times New Roman" pitchFamily="18" charset="0"/>
              </a:rPr>
              <a:t>2</a:t>
            </a:r>
            <a:r>
              <a:rPr lang="en-US" altLang="zh-CN" sz="2400" b="1" dirty="0">
                <a:solidFill>
                  <a:srgbClr val="000000"/>
                </a:solidFill>
                <a:latin typeface="楷体_GB2312" pitchFamily="49" charset="-122"/>
                <a:ea typeface="楷体_GB2312" pitchFamily="49" charset="-122"/>
                <a:cs typeface="Times New Roman" pitchFamily="18" charset="0"/>
              </a:rPr>
              <a:t>)perm(R</a:t>
            </a:r>
            <a:r>
              <a:rPr lang="en-US" altLang="zh-CN" sz="2400" b="1" baseline="-25000" dirty="0">
                <a:solidFill>
                  <a:srgbClr val="000000"/>
                </a:solidFill>
                <a:latin typeface="楷体_GB2312" pitchFamily="49" charset="-122"/>
                <a:ea typeface="楷体_GB2312" pitchFamily="49" charset="-122"/>
                <a:cs typeface="Times New Roman" pitchFamily="18" charset="0"/>
              </a:rPr>
              <a:t>2</a:t>
            </a:r>
            <a:r>
              <a:rPr lang="en-US" altLang="zh-CN" sz="2400" b="1" dirty="0">
                <a:solidFill>
                  <a:srgbClr val="000000"/>
                </a:solidFill>
                <a:latin typeface="楷体_GB2312" pitchFamily="49" charset="-122"/>
                <a:ea typeface="楷体_GB2312" pitchFamily="49" charset="-122"/>
                <a:cs typeface="Times New Roman" pitchFamily="18" charset="0"/>
              </a:rPr>
              <a:t>)</a:t>
            </a:r>
            <a:r>
              <a:rPr lang="zh-CN" altLang="en-US" sz="2400" b="1" dirty="0">
                <a:solidFill>
                  <a:srgbClr val="000000"/>
                </a:solidFill>
                <a:latin typeface="楷体_GB2312" pitchFamily="49" charset="-122"/>
                <a:ea typeface="楷体_GB2312" pitchFamily="49" charset="-122"/>
                <a:cs typeface="Times New Roman" pitchFamily="18" charset="0"/>
              </a:rPr>
              <a:t>，</a:t>
            </a:r>
            <a:r>
              <a:rPr lang="en-US" altLang="zh-CN" sz="2400" b="1" dirty="0">
                <a:solidFill>
                  <a:srgbClr val="000000"/>
                </a:solidFill>
                <a:latin typeface="Times New Roman" pitchFamily="18" charset="0"/>
                <a:ea typeface="楷体_GB2312" pitchFamily="49" charset="-122"/>
                <a:cs typeface="Times New Roman" pitchFamily="18" charset="0"/>
              </a:rPr>
              <a:t>…</a:t>
            </a:r>
            <a:r>
              <a:rPr lang="zh-CN" altLang="en-US" sz="2400" b="1" dirty="0">
                <a:solidFill>
                  <a:srgbClr val="000000"/>
                </a:solidFill>
                <a:latin typeface="楷体_GB2312" pitchFamily="49" charset="-122"/>
                <a:ea typeface="楷体_GB2312" pitchFamily="49" charset="-122"/>
                <a:cs typeface="Times New Roman" pitchFamily="18" charset="0"/>
              </a:rPr>
              <a:t>，</a:t>
            </a:r>
            <a:r>
              <a:rPr lang="en-US" altLang="zh-CN" sz="2400" b="1" dirty="0">
                <a:solidFill>
                  <a:srgbClr val="000000"/>
                </a:solidFill>
                <a:latin typeface="楷体_GB2312" pitchFamily="49" charset="-122"/>
                <a:ea typeface="楷体_GB2312" pitchFamily="49" charset="-122"/>
                <a:cs typeface="Times New Roman" pitchFamily="18" charset="0"/>
              </a:rPr>
              <a:t>(</a:t>
            </a:r>
            <a:r>
              <a:rPr lang="en-US" altLang="zh-CN" sz="2400" b="1" dirty="0" err="1">
                <a:solidFill>
                  <a:srgbClr val="000000"/>
                </a:solidFill>
                <a:latin typeface="楷体_GB2312" pitchFamily="49" charset="-122"/>
                <a:ea typeface="楷体_GB2312" pitchFamily="49" charset="-122"/>
                <a:cs typeface="Times New Roman" pitchFamily="18" charset="0"/>
              </a:rPr>
              <a:t>r</a:t>
            </a:r>
            <a:r>
              <a:rPr lang="en-US" altLang="zh-CN" sz="2400" b="1" baseline="-25000" dirty="0" err="1">
                <a:solidFill>
                  <a:srgbClr val="000000"/>
                </a:solidFill>
                <a:latin typeface="楷体_GB2312" pitchFamily="49" charset="-122"/>
                <a:ea typeface="楷体_GB2312" pitchFamily="49" charset="-122"/>
                <a:cs typeface="Times New Roman" pitchFamily="18" charset="0"/>
              </a:rPr>
              <a:t>n</a:t>
            </a:r>
            <a:r>
              <a:rPr lang="en-US" altLang="zh-CN" sz="2400" b="1" dirty="0">
                <a:solidFill>
                  <a:srgbClr val="000000"/>
                </a:solidFill>
                <a:latin typeface="楷体_GB2312" pitchFamily="49" charset="-122"/>
                <a:ea typeface="楷体_GB2312" pitchFamily="49" charset="-122"/>
                <a:cs typeface="Times New Roman" pitchFamily="18" charset="0"/>
              </a:rPr>
              <a:t>)perm(</a:t>
            </a:r>
            <a:r>
              <a:rPr lang="en-US" altLang="zh-CN" sz="2400" b="1" dirty="0" err="1">
                <a:solidFill>
                  <a:srgbClr val="000000"/>
                </a:solidFill>
                <a:latin typeface="楷体_GB2312" pitchFamily="49" charset="-122"/>
                <a:ea typeface="楷体_GB2312" pitchFamily="49" charset="-122"/>
                <a:cs typeface="Times New Roman" pitchFamily="18" charset="0"/>
              </a:rPr>
              <a:t>R</a:t>
            </a:r>
            <a:r>
              <a:rPr lang="en-US" altLang="zh-CN" sz="2400" b="1" baseline="-25000" dirty="0" err="1">
                <a:solidFill>
                  <a:srgbClr val="000000"/>
                </a:solidFill>
                <a:latin typeface="楷体_GB2312" pitchFamily="49" charset="-122"/>
                <a:ea typeface="楷体_GB2312" pitchFamily="49" charset="-122"/>
                <a:cs typeface="Times New Roman" pitchFamily="18" charset="0"/>
              </a:rPr>
              <a:t>n</a:t>
            </a:r>
            <a:r>
              <a:rPr lang="en-US" altLang="zh-CN" sz="2400" b="1" dirty="0">
                <a:solidFill>
                  <a:srgbClr val="000000"/>
                </a:solidFill>
                <a:latin typeface="楷体_GB2312" pitchFamily="49" charset="-122"/>
                <a:ea typeface="楷体_GB2312" pitchFamily="49" charset="-122"/>
                <a:cs typeface="Times New Roman" pitchFamily="18" charset="0"/>
              </a:rPr>
              <a:t>)</a:t>
            </a:r>
            <a:r>
              <a:rPr lang="zh-CN" altLang="en-US" sz="2400" b="1" dirty="0">
                <a:solidFill>
                  <a:srgbClr val="000000"/>
                </a:solidFill>
                <a:latin typeface="楷体_GB2312" pitchFamily="49" charset="-122"/>
                <a:ea typeface="楷体_GB2312" pitchFamily="49" charset="-122"/>
                <a:cs typeface="Times New Roman" pitchFamily="18" charset="0"/>
              </a:rPr>
              <a:t>构成。</a:t>
            </a:r>
            <a:r>
              <a:rPr lang="zh-CN" altLang="en-US" sz="2000" dirty="0">
                <a:solidFill>
                  <a:schemeClr val="accent2"/>
                </a:solidFill>
                <a:latin typeface="楷体_GB2312" pitchFamily="49" charset="-122"/>
                <a:ea typeface="楷体_GB2312" pitchFamily="49" charset="-122"/>
                <a:cs typeface="Times New Roman" pitchFamily="18" charset="0"/>
              </a:rPr>
              <a:t> </a:t>
            </a:r>
          </a:p>
        </p:txBody>
      </p:sp>
      <p:sp>
        <p:nvSpPr>
          <p:cNvPr id="6" name="标题 5"/>
          <p:cNvSpPr>
            <a:spLocks noGrp="1"/>
          </p:cNvSpPr>
          <p:nvPr>
            <p:ph type="title"/>
          </p:nvPr>
        </p:nvSpPr>
        <p:spPr>
          <a:xfrm>
            <a:off x="914388" y="5546"/>
            <a:ext cx="7772400" cy="1143000"/>
          </a:xfrm>
        </p:spPr>
        <p:txBody>
          <a:bodyPr/>
          <a:lstStyle/>
          <a:p>
            <a:r>
              <a:rPr lang="en-US" altLang="zh-CN" dirty="0">
                <a:latin typeface="黑体" pitchFamily="2" charset="-122"/>
                <a:ea typeface="黑体" pitchFamily="2" charset="-122"/>
              </a:rPr>
              <a:t>2.1  </a:t>
            </a:r>
            <a:r>
              <a:rPr lang="zh-CN" altLang="en-US" dirty="0">
                <a:effectLst>
                  <a:outerShdw blurRad="38100" dist="38100" dir="2700000" algn="tl">
                    <a:srgbClr val="C0C0C0"/>
                  </a:outerShdw>
                </a:effectLst>
                <a:latin typeface="黑体" pitchFamily="2" charset="-122"/>
                <a:ea typeface="黑体" pitchFamily="2" charset="-122"/>
              </a:rPr>
              <a:t>递归的</a:t>
            </a:r>
            <a:r>
              <a:rPr lang="zh-CN" altLang="en-US" dirty="0" smtClean="0">
                <a:effectLst>
                  <a:outerShdw blurRad="38100" dist="38100" dir="2700000" algn="tl">
                    <a:srgbClr val="C0C0C0"/>
                  </a:outerShdw>
                </a:effectLst>
                <a:latin typeface="黑体" pitchFamily="2" charset="-122"/>
                <a:ea typeface="黑体" pitchFamily="2" charset="-122"/>
              </a:rPr>
              <a:t>概念</a:t>
            </a:r>
            <a:endParaRPr lang="zh-CN" altLang="en-US" dirty="0"/>
          </a:p>
        </p:txBody>
      </p:sp>
      <p:sp>
        <p:nvSpPr>
          <p:cNvPr id="7" name="矩形 6"/>
          <p:cNvSpPr/>
          <p:nvPr/>
        </p:nvSpPr>
        <p:spPr>
          <a:xfrm>
            <a:off x="5738115" y="44559"/>
            <a:ext cx="3085808" cy="1815882"/>
          </a:xfrm>
          <a:prstGeom prst="rect">
            <a:avLst/>
          </a:prstGeom>
          <a:solidFill>
            <a:srgbClr val="CCFFFF"/>
          </a:solidFill>
          <a:ln>
            <a:solidFill>
              <a:srgbClr val="FF0000"/>
            </a:solidFill>
          </a:ln>
        </p:spPr>
        <p:txBody>
          <a:bodyPr wrap="square">
            <a:spAutoFit/>
          </a:bodyPr>
          <a:lstStyle/>
          <a:p>
            <a:r>
              <a:rPr lang="zh-CN" altLang="en-US" sz="2400" b="1" dirty="0">
                <a:solidFill>
                  <a:srgbClr val="000000"/>
                </a:solidFill>
                <a:latin typeface="Times New Roman" panose="02020603050405020304" pitchFamily="18" charset="0"/>
                <a:ea typeface="楷体_GB2312" pitchFamily="49" charset="-122"/>
                <a:cs typeface="Times New Roman" panose="02020603050405020304" pitchFamily="18" charset="0"/>
              </a:rPr>
              <a:t>例</a:t>
            </a:r>
            <a:r>
              <a:rPr lang="en-US" altLang="zh-CN" sz="2400" b="1"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zh-CN" altLang="en-US" sz="24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a:solidFill>
                  <a:srgbClr val="000000"/>
                </a:solidFill>
                <a:latin typeface="Times New Roman" panose="02020603050405020304" pitchFamily="18" charset="0"/>
                <a:ea typeface="楷体_GB2312" pitchFamily="49" charset="-122"/>
                <a:cs typeface="Times New Roman" panose="02020603050405020304" pitchFamily="18" charset="0"/>
              </a:rPr>
              <a:t>R={</a:t>
            </a:r>
            <a:r>
              <a:rPr lang="en-US" altLang="zh-CN" sz="2800" b="1" dirty="0" err="1">
                <a:solidFill>
                  <a:srgbClr val="000000"/>
                </a:solidFill>
                <a:latin typeface="Times New Roman" pitchFamily="18" charset="0"/>
                <a:ea typeface="楷体_GB2312" pitchFamily="49" charset="-122"/>
                <a:cs typeface="Times New Roman" pitchFamily="18" charset="0"/>
              </a:rPr>
              <a:t>a,b,c</a:t>
            </a:r>
            <a:r>
              <a:rPr lang="en-US" altLang="zh-CN" sz="2800" b="1" dirty="0">
                <a:solidFill>
                  <a:srgbClr val="000000"/>
                </a:solidFill>
                <a:latin typeface="Times New Roman" panose="02020603050405020304" pitchFamily="18" charset="0"/>
                <a:ea typeface="楷体_GB2312" pitchFamily="49" charset="-122"/>
                <a:cs typeface="Times New Roman" panose="02020603050405020304" pitchFamily="18" charset="0"/>
              </a:rPr>
              <a:t>}</a:t>
            </a:r>
            <a:endParaRPr lang="en-US" altLang="zh-CN" sz="2400" b="1" dirty="0">
              <a:solidFill>
                <a:srgbClr val="000000"/>
              </a:solidFill>
              <a:latin typeface="Times New Roman" panose="02020603050405020304" pitchFamily="18" charset="0"/>
              <a:ea typeface="楷体_GB2312" pitchFamily="49" charset="-122"/>
              <a:cs typeface="Times New Roman" panose="02020603050405020304" pitchFamily="18" charset="0"/>
            </a:endParaRPr>
          </a:p>
          <a:p>
            <a:r>
              <a:rPr lang="en-US" altLang="zh-CN"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        a </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bc</a:t>
            </a:r>
            <a:r>
              <a:rPr lang="zh-CN" altLang="en-US" sz="28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 </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cb</a:t>
            </a:r>
            <a:endParaRPr lang="en-US" altLang="zh-CN"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endParaRPr>
          </a:p>
          <a:p>
            <a:r>
              <a:rPr lang="en-US" altLang="zh-CN" sz="2800" b="1"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       b </a:t>
            </a:r>
            <a:r>
              <a:rPr lang="en-US" altLang="zh-CN"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ac</a:t>
            </a:r>
            <a:r>
              <a:rPr lang="zh-CN" altLang="en-US" sz="28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b </a:t>
            </a:r>
            <a:r>
              <a:rPr lang="en-US" altLang="zh-CN"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ca</a:t>
            </a:r>
          </a:p>
          <a:p>
            <a:r>
              <a:rPr lang="en-US" altLang="zh-CN" sz="2800" b="1"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       c </a:t>
            </a:r>
            <a:r>
              <a:rPr lang="en-US" altLang="zh-CN"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ab</a:t>
            </a:r>
            <a:r>
              <a:rPr lang="zh-CN" altLang="en-US" sz="28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8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c </a:t>
            </a:r>
            <a:r>
              <a:rPr lang="en-US" altLang="zh-CN" sz="28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ba</a:t>
            </a:r>
            <a:endParaRPr lang="en-US" altLang="zh-CN"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sp>
        <p:nvSpPr>
          <p:cNvPr id="8" name="Rectangle 4"/>
          <p:cNvSpPr>
            <a:spLocks noChangeArrowheads="1"/>
          </p:cNvSpPr>
          <p:nvPr/>
        </p:nvSpPr>
        <p:spPr bwMode="auto">
          <a:xfrm>
            <a:off x="6444208" y="523872"/>
            <a:ext cx="2013992" cy="428628"/>
          </a:xfrm>
          <a:prstGeom prst="rect">
            <a:avLst/>
          </a:prstGeom>
          <a:solidFill>
            <a:srgbClr val="FFFF00">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Tree>
    <p:extLst>
      <p:ext uri="{BB962C8B-B14F-4D97-AF65-F5344CB8AC3E}">
        <p14:creationId xmlns:p14="http://schemas.microsoft.com/office/powerpoint/2010/main" val="315180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wipe(left)">
                                      <p:cBhvr>
                                        <p:cTn id="7" dur="500"/>
                                        <p:tgtEl>
                                          <p:spTgt spid="2048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484">
                                            <p:txEl>
                                              <p:pRg st="1" end="1"/>
                                            </p:txEl>
                                          </p:spTgt>
                                        </p:tgtEl>
                                        <p:attrNameLst>
                                          <p:attrName>style.visibility</p:attrName>
                                        </p:attrNameLst>
                                      </p:cBhvr>
                                      <p:to>
                                        <p:strVal val="visible"/>
                                      </p:to>
                                    </p:set>
                                    <p:animEffect transition="in" filter="wipe(left)">
                                      <p:cBhvr>
                                        <p:cTn id="10" dur="500"/>
                                        <p:tgtEl>
                                          <p:spTgt spid="20484">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484">
                                            <p:txEl>
                                              <p:pRg st="2" end="2"/>
                                            </p:txEl>
                                          </p:spTgt>
                                        </p:tgtEl>
                                        <p:attrNameLst>
                                          <p:attrName>style.visibility</p:attrName>
                                        </p:attrNameLst>
                                      </p:cBhvr>
                                      <p:to>
                                        <p:strVal val="visible"/>
                                      </p:to>
                                    </p:set>
                                    <p:animEffect transition="in" filter="wipe(left)">
                                      <p:cBhvr>
                                        <p:cTn id="13" dur="500"/>
                                        <p:tgtEl>
                                          <p:spTgt spid="20484">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484">
                                            <p:txEl>
                                              <p:pRg st="3" end="3"/>
                                            </p:txEl>
                                          </p:spTgt>
                                        </p:tgtEl>
                                        <p:attrNameLst>
                                          <p:attrName>style.visibility</p:attrName>
                                        </p:attrNameLst>
                                      </p:cBhvr>
                                      <p:to>
                                        <p:strVal val="visible"/>
                                      </p:to>
                                    </p:set>
                                    <p:animEffect transition="in" filter="wipe(left)">
                                      <p:cBhvr>
                                        <p:cTn id="16" dur="500"/>
                                        <p:tgtEl>
                                          <p:spTgt spid="2048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485">
                                            <p:bg/>
                                          </p:spTgt>
                                        </p:tgtEl>
                                        <p:attrNameLst>
                                          <p:attrName>style.visibility</p:attrName>
                                        </p:attrNameLst>
                                      </p:cBhvr>
                                      <p:to>
                                        <p:strVal val="visible"/>
                                      </p:to>
                                    </p:set>
                                    <p:animEffect transition="in" filter="wipe(left)">
                                      <p:cBhvr>
                                        <p:cTn id="21" dur="500"/>
                                        <p:tgtEl>
                                          <p:spTgt spid="20485">
                                            <p:bg/>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485">
                                            <p:txEl>
                                              <p:pRg st="0" end="0"/>
                                            </p:txEl>
                                          </p:spTgt>
                                        </p:tgtEl>
                                        <p:attrNameLst>
                                          <p:attrName>style.visibility</p:attrName>
                                        </p:attrNameLst>
                                      </p:cBhvr>
                                      <p:to>
                                        <p:strVal val="visible"/>
                                      </p:to>
                                    </p:set>
                                    <p:animEffect transition="in" filter="wipe(left)">
                                      <p:cBhvr>
                                        <p:cTn id="26" dur="500"/>
                                        <p:tgtEl>
                                          <p:spTgt spid="2048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485">
                                            <p:txEl>
                                              <p:pRg st="1" end="1"/>
                                            </p:txEl>
                                          </p:spTgt>
                                        </p:tgtEl>
                                        <p:attrNameLst>
                                          <p:attrName>style.visibility</p:attrName>
                                        </p:attrNameLst>
                                      </p:cBhvr>
                                      <p:to>
                                        <p:strVal val="visible"/>
                                      </p:to>
                                    </p:set>
                                    <p:animEffect transition="in" filter="wipe(left)">
                                      <p:cBhvr>
                                        <p:cTn id="31" dur="500"/>
                                        <p:tgtEl>
                                          <p:spTgt spid="2048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485">
                                            <p:txEl>
                                              <p:pRg st="2" end="2"/>
                                            </p:txEl>
                                          </p:spTgt>
                                        </p:tgtEl>
                                        <p:attrNameLst>
                                          <p:attrName>style.visibility</p:attrName>
                                        </p:attrNameLst>
                                      </p:cBhvr>
                                      <p:to>
                                        <p:strVal val="visible"/>
                                      </p:to>
                                    </p:set>
                                    <p:animEffect transition="in" filter="wipe(left)">
                                      <p:cBhvr>
                                        <p:cTn id="36" dur="500"/>
                                        <p:tgtEl>
                                          <p:spTgt spid="20485">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ox(in)">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P spid="20485" grpId="0" build="p" bldLvl="3"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914388" y="5546"/>
            <a:ext cx="7772400" cy="1143000"/>
          </a:xfrm>
        </p:spPr>
        <p:txBody>
          <a:bodyPr/>
          <a:lstStyle/>
          <a:p>
            <a:pPr>
              <a:lnSpc>
                <a:spcPct val="80000"/>
              </a:lnSpc>
              <a:spcBef>
                <a:spcPct val="20000"/>
              </a:spcBef>
            </a:pPr>
            <a:r>
              <a:rPr lang="zh-CN" altLang="en-US" b="1" dirty="0">
                <a:latin typeface="黑体" pitchFamily="49" charset="-122"/>
                <a:ea typeface="黑体" pitchFamily="49" charset="-122"/>
              </a:rPr>
              <a:t>排列</a:t>
            </a:r>
            <a:r>
              <a:rPr lang="zh-CN" altLang="en-US" b="1" dirty="0" smtClean="0">
                <a:latin typeface="黑体" pitchFamily="49" charset="-122"/>
                <a:ea typeface="黑体" pitchFamily="49" charset="-122"/>
              </a:rPr>
              <a:t>问题的进一步分析</a:t>
            </a:r>
            <a:endParaRPr lang="zh-CN" altLang="en-US" b="1" dirty="0">
              <a:latin typeface="黑体" pitchFamily="49" charset="-122"/>
              <a:ea typeface="黑体" pitchFamily="49" charset="-122"/>
            </a:endParaRPr>
          </a:p>
        </p:txBody>
      </p:sp>
      <p:sp>
        <p:nvSpPr>
          <p:cNvPr id="3" name="矩形 2"/>
          <p:cNvSpPr/>
          <p:nvPr/>
        </p:nvSpPr>
        <p:spPr>
          <a:xfrm>
            <a:off x="899592" y="1593592"/>
            <a:ext cx="7848872" cy="2554545"/>
          </a:xfrm>
          <a:prstGeom prst="rect">
            <a:avLst/>
          </a:prstGeom>
          <a:solidFill>
            <a:srgbClr val="CCFFFF"/>
          </a:solidFill>
          <a:ln w="19050">
            <a:solidFill>
              <a:srgbClr val="FF0000"/>
            </a:solidFill>
          </a:ln>
        </p:spPr>
        <p:txBody>
          <a:bodyPr wrap="square">
            <a:spAutoFit/>
          </a:bodyPr>
          <a:lstStyle/>
          <a:p>
            <a:r>
              <a:rPr lang="zh-CN" altLang="en-US" sz="3200" b="1" dirty="0">
                <a:solidFill>
                  <a:srgbClr val="000000"/>
                </a:solidFill>
                <a:latin typeface="Times New Roman" panose="02020603050405020304" pitchFamily="18" charset="0"/>
                <a:ea typeface="楷体_GB2312" pitchFamily="49" charset="-122"/>
                <a:cs typeface="Times New Roman" panose="02020603050405020304" pitchFamily="18" charset="0"/>
              </a:rPr>
              <a:t>例</a:t>
            </a:r>
            <a:r>
              <a:rPr lang="en-US" altLang="zh-CN" sz="3200" b="1" dirty="0">
                <a:solidFill>
                  <a:srgbClr val="000000"/>
                </a:solidFill>
                <a:latin typeface="Times New Roman" panose="02020603050405020304" pitchFamily="18" charset="0"/>
                <a:ea typeface="楷体_GB2312" pitchFamily="49" charset="-122"/>
                <a:cs typeface="Times New Roman" panose="02020603050405020304" pitchFamily="18" charset="0"/>
              </a:rPr>
              <a:t>2</a:t>
            </a:r>
            <a:r>
              <a:rPr lang="zh-CN" altLang="en-US" sz="32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a:solidFill>
                  <a:srgbClr val="000000"/>
                </a:solidFill>
                <a:latin typeface="Times New Roman" panose="02020603050405020304" pitchFamily="18" charset="0"/>
                <a:ea typeface="楷体_GB2312" pitchFamily="49" charset="-122"/>
                <a:cs typeface="Times New Roman" panose="02020603050405020304" pitchFamily="18" charset="0"/>
              </a:rPr>
              <a:t>R={</a:t>
            </a:r>
            <a:r>
              <a:rPr lang="en-US" altLang="zh-CN" sz="3200" b="1" dirty="0" err="1">
                <a:solidFill>
                  <a:srgbClr val="000000"/>
                </a:solidFill>
                <a:latin typeface="Times New Roman" panose="02020603050405020304" pitchFamily="18" charset="0"/>
                <a:ea typeface="楷体_GB2312" pitchFamily="49" charset="-122"/>
                <a:cs typeface="Times New Roman" panose="02020603050405020304" pitchFamily="18" charset="0"/>
              </a:rPr>
              <a:t>a,b,c,d</a:t>
            </a:r>
            <a:r>
              <a:rPr lang="en-US" altLang="zh-CN" sz="3200" b="1" dirty="0">
                <a:solidFill>
                  <a:srgbClr val="000000"/>
                </a:solidFill>
                <a:latin typeface="Times New Roman" panose="02020603050405020304" pitchFamily="18" charset="0"/>
                <a:ea typeface="楷体_GB2312" pitchFamily="49" charset="-122"/>
                <a:cs typeface="Times New Roman" panose="02020603050405020304" pitchFamily="18" charset="0"/>
              </a:rPr>
              <a:t>}</a:t>
            </a:r>
          </a:p>
          <a:p>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bcd</a:t>
            </a:r>
            <a:r>
              <a:rPr lang="zh-CN" altLang="en-US"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bdc</a:t>
            </a:r>
            <a:r>
              <a:rPr lang="zh-CN" altLang="en-US" sz="32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cbd</a:t>
            </a:r>
            <a:r>
              <a:rPr lang="zh-CN" altLang="en-US" sz="32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cdb</a:t>
            </a:r>
            <a:r>
              <a:rPr lang="zh-CN" altLang="en-US"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dbc</a:t>
            </a:r>
            <a:r>
              <a:rPr lang="zh-CN" altLang="en-US"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dcb</a:t>
            </a:r>
            <a:endParaRPr lang="en-US" altLang="zh-CN" sz="3200" b="1" dirty="0">
              <a:solidFill>
                <a:srgbClr val="000000"/>
              </a:solidFill>
              <a:latin typeface="Times New Roman" panose="02020603050405020304" pitchFamily="18" charset="0"/>
              <a:ea typeface="楷体_GB2312" pitchFamily="49" charset="-122"/>
              <a:cs typeface="Times New Roman" panose="02020603050405020304" pitchFamily="18" charset="0"/>
            </a:endParaRPr>
          </a:p>
          <a:p>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b</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acd</a:t>
            </a:r>
            <a:r>
              <a:rPr lang="zh-CN" altLang="en-US"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b</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adc</a:t>
            </a:r>
            <a:r>
              <a:rPr lang="zh-CN" altLang="en-US" sz="32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b</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cad</a:t>
            </a:r>
            <a:r>
              <a:rPr lang="en-US" altLang="zh-CN"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sz="32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b</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cda</a:t>
            </a:r>
            <a:r>
              <a:rPr lang="zh-CN" altLang="en-US" sz="32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b</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dca</a:t>
            </a:r>
            <a:r>
              <a:rPr lang="zh-CN" altLang="en-US" sz="32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b</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dac</a:t>
            </a:r>
            <a:endParaRPr lang="en-US" altLang="zh-CN" sz="3200" b="1" dirty="0" smtClean="0">
              <a:solidFill>
                <a:srgbClr val="FF0000"/>
              </a:solidFill>
              <a:latin typeface="Times New Roman" panose="02020603050405020304" pitchFamily="18" charset="0"/>
              <a:ea typeface="楷体_GB2312" pitchFamily="49" charset="-122"/>
              <a:cs typeface="Times New Roman" panose="02020603050405020304" pitchFamily="18" charset="0"/>
            </a:endParaRPr>
          </a:p>
          <a:p>
            <a:r>
              <a:rPr lang="en-US" altLang="zh-CN" sz="3200" b="1" dirty="0" err="1" smtClean="0">
                <a:latin typeface="Times New Roman" panose="02020603050405020304" pitchFamily="18" charset="0"/>
                <a:ea typeface="楷体_GB2312" pitchFamily="49" charset="-122"/>
                <a:cs typeface="Times New Roman" panose="02020603050405020304" pitchFamily="18" charset="0"/>
              </a:rPr>
              <a:t>c</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bad</a:t>
            </a:r>
            <a:r>
              <a:rPr lang="zh-CN" altLang="en-US"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c</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bda</a:t>
            </a:r>
            <a:r>
              <a:rPr lang="zh-CN" altLang="en-US" sz="32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c</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abd</a:t>
            </a:r>
            <a:r>
              <a:rPr lang="en-US" altLang="zh-CN"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c</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adb</a:t>
            </a:r>
            <a:r>
              <a:rPr lang="zh-CN" altLang="en-US" sz="32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c</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dab</a:t>
            </a:r>
            <a:r>
              <a:rPr lang="zh-CN" altLang="en-US" sz="32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c</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dba</a:t>
            </a:r>
            <a:endParaRPr lang="en-US" altLang="zh-CN" sz="3200" dirty="0" smtClean="0">
              <a:solidFill>
                <a:srgbClr val="FF0000"/>
              </a:solidFill>
              <a:latin typeface="Times New Roman" panose="02020603050405020304" pitchFamily="18" charset="0"/>
              <a:ea typeface="楷体_GB2312" pitchFamily="49" charset="-122"/>
              <a:cs typeface="Times New Roman" panose="02020603050405020304" pitchFamily="18" charset="0"/>
            </a:endParaRPr>
          </a:p>
          <a:p>
            <a:r>
              <a:rPr lang="en-US" altLang="zh-CN" sz="3200" b="1" dirty="0" err="1" smtClean="0">
                <a:latin typeface="Times New Roman" panose="02020603050405020304" pitchFamily="18" charset="0"/>
                <a:ea typeface="楷体_GB2312" pitchFamily="49" charset="-122"/>
                <a:cs typeface="Times New Roman" panose="02020603050405020304" pitchFamily="18" charset="0"/>
              </a:rPr>
              <a:t>d</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bca</a:t>
            </a:r>
            <a:r>
              <a:rPr lang="zh-CN" altLang="en-US"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d</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bac</a:t>
            </a:r>
            <a:r>
              <a:rPr lang="zh-CN" altLang="en-US" sz="32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d</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cba</a:t>
            </a:r>
            <a:r>
              <a:rPr lang="en-US" altLang="zh-CN"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sz="3200" b="1" dirty="0" smtClean="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d</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cab</a:t>
            </a:r>
            <a:r>
              <a:rPr lang="zh-CN" altLang="en-US" sz="32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d</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acb</a:t>
            </a:r>
            <a:r>
              <a:rPr lang="zh-CN" altLang="en-US" sz="32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d</a:t>
            </a:r>
            <a:r>
              <a:rPr lang="en-US" altLang="zh-CN" sz="32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abc</a:t>
            </a:r>
            <a:endParaRPr lang="en-US" altLang="zh-CN" sz="3200" b="1" dirty="0">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sp>
        <p:nvSpPr>
          <p:cNvPr id="8" name="Rectangle 4"/>
          <p:cNvSpPr>
            <a:spLocks noChangeArrowheads="1"/>
          </p:cNvSpPr>
          <p:nvPr/>
        </p:nvSpPr>
        <p:spPr bwMode="auto">
          <a:xfrm>
            <a:off x="888900" y="2266179"/>
            <a:ext cx="7416824" cy="428628"/>
          </a:xfrm>
          <a:prstGeom prst="rect">
            <a:avLst/>
          </a:prstGeom>
          <a:solidFill>
            <a:srgbClr val="FFFF00">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
        <p:nvSpPr>
          <p:cNvPr id="5" name="矩形 4"/>
          <p:cNvSpPr/>
          <p:nvPr/>
        </p:nvSpPr>
        <p:spPr>
          <a:xfrm>
            <a:off x="926268" y="4165456"/>
            <a:ext cx="7822196" cy="584775"/>
          </a:xfrm>
          <a:prstGeom prst="rect">
            <a:avLst/>
          </a:prstGeom>
          <a:solidFill>
            <a:srgbClr val="FFFF00"/>
          </a:solidFill>
        </p:spPr>
        <p:txBody>
          <a:bodyPr wrap="square">
            <a:spAutoFit/>
          </a:bodyPr>
          <a:lstStyle/>
          <a:p>
            <a:r>
              <a:rPr lang="en-US" altLang="zh-CN" sz="3200" b="1" dirty="0" err="1">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200" b="1" dirty="0" err="1">
                <a:solidFill>
                  <a:srgbClr val="FF0000"/>
                </a:solidFill>
                <a:latin typeface="Times New Roman" panose="02020603050405020304" pitchFamily="18" charset="0"/>
                <a:ea typeface="楷体_GB2312" pitchFamily="49" charset="-122"/>
                <a:cs typeface="Times New Roman" panose="02020603050405020304" pitchFamily="18" charset="0"/>
              </a:rPr>
              <a:t>bcd</a:t>
            </a:r>
            <a:r>
              <a:rPr lang="zh-CN" altLang="en-US" sz="32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200" b="1" dirty="0" err="1">
                <a:solidFill>
                  <a:srgbClr val="FF0000"/>
                </a:solidFill>
                <a:latin typeface="Times New Roman" panose="02020603050405020304" pitchFamily="18" charset="0"/>
                <a:ea typeface="楷体_GB2312" pitchFamily="49" charset="-122"/>
                <a:cs typeface="Times New Roman" panose="02020603050405020304" pitchFamily="18" charset="0"/>
              </a:rPr>
              <a:t>bdc</a:t>
            </a:r>
            <a:r>
              <a:rPr lang="zh-CN" altLang="en-US" sz="32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200" b="1" dirty="0" err="1">
                <a:solidFill>
                  <a:srgbClr val="FF0000"/>
                </a:solidFill>
                <a:latin typeface="Times New Roman" panose="02020603050405020304" pitchFamily="18" charset="0"/>
                <a:ea typeface="楷体_GB2312" pitchFamily="49" charset="-122"/>
                <a:cs typeface="Times New Roman" panose="02020603050405020304" pitchFamily="18" charset="0"/>
              </a:rPr>
              <a:t>cbd</a:t>
            </a:r>
            <a:r>
              <a:rPr lang="zh-CN" altLang="en-US" sz="32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200" b="1" dirty="0" err="1">
                <a:solidFill>
                  <a:srgbClr val="FF0000"/>
                </a:solidFill>
                <a:latin typeface="Times New Roman" panose="02020603050405020304" pitchFamily="18" charset="0"/>
                <a:ea typeface="楷体_GB2312" pitchFamily="49" charset="-122"/>
                <a:cs typeface="Times New Roman" panose="02020603050405020304" pitchFamily="18" charset="0"/>
              </a:rPr>
              <a:t>cdb</a:t>
            </a:r>
            <a:r>
              <a:rPr lang="zh-CN" altLang="en-US" sz="32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200" b="1" dirty="0" err="1">
                <a:solidFill>
                  <a:srgbClr val="FF0000"/>
                </a:solidFill>
                <a:latin typeface="Times New Roman" panose="02020603050405020304" pitchFamily="18" charset="0"/>
                <a:ea typeface="楷体_GB2312" pitchFamily="49" charset="-122"/>
                <a:cs typeface="Times New Roman" panose="02020603050405020304" pitchFamily="18" charset="0"/>
              </a:rPr>
              <a:t>dbc</a:t>
            </a:r>
            <a:r>
              <a:rPr lang="zh-CN" altLang="en-US" sz="32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200" b="1" dirty="0" err="1">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200" b="1" dirty="0" err="1">
                <a:solidFill>
                  <a:srgbClr val="FF0000"/>
                </a:solidFill>
                <a:latin typeface="Times New Roman" panose="02020603050405020304" pitchFamily="18" charset="0"/>
                <a:ea typeface="楷体_GB2312" pitchFamily="49" charset="-122"/>
                <a:cs typeface="Times New Roman" panose="02020603050405020304" pitchFamily="18" charset="0"/>
              </a:rPr>
              <a:t>dcb</a:t>
            </a:r>
            <a:endParaRPr lang="en-US" altLang="zh-CN" sz="3200" b="1" dirty="0">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sp>
        <p:nvSpPr>
          <p:cNvPr id="7" name="矩形 6"/>
          <p:cNvSpPr/>
          <p:nvPr/>
        </p:nvSpPr>
        <p:spPr>
          <a:xfrm>
            <a:off x="954120" y="4750231"/>
            <a:ext cx="2681776" cy="1754326"/>
          </a:xfrm>
          <a:prstGeom prst="rect">
            <a:avLst/>
          </a:prstGeom>
        </p:spPr>
        <p:txBody>
          <a:bodyPr wrap="square">
            <a:spAutoFit/>
          </a:bodyPr>
          <a:lstStyle/>
          <a:p>
            <a:r>
              <a:rPr lang="en-US" altLang="zh-CN" sz="3600" b="1" dirty="0" err="1">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600" b="1" dirty="0" err="1">
                <a:solidFill>
                  <a:srgbClr val="00B050"/>
                </a:solidFill>
                <a:latin typeface="Times New Roman" panose="02020603050405020304" pitchFamily="18" charset="0"/>
                <a:ea typeface="楷体_GB2312" pitchFamily="49" charset="-122"/>
                <a:cs typeface="Times New Roman" panose="02020603050405020304" pitchFamily="18" charset="0"/>
              </a:rPr>
              <a:t>b</a:t>
            </a:r>
            <a:r>
              <a:rPr lang="en-US" altLang="zh-CN" sz="3600" b="1" dirty="0" err="1">
                <a:solidFill>
                  <a:srgbClr val="FF0000"/>
                </a:solidFill>
                <a:latin typeface="Times New Roman" panose="02020603050405020304" pitchFamily="18" charset="0"/>
                <a:ea typeface="楷体_GB2312" pitchFamily="49" charset="-122"/>
                <a:cs typeface="Times New Roman" panose="02020603050405020304" pitchFamily="18" charset="0"/>
              </a:rPr>
              <a:t>cd</a:t>
            </a:r>
            <a:r>
              <a:rPr lang="zh-CN" altLang="en-US" sz="36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6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600" b="1" dirty="0" err="1">
                <a:solidFill>
                  <a:srgbClr val="00B050"/>
                </a:solidFill>
                <a:latin typeface="Times New Roman" panose="02020603050405020304" pitchFamily="18" charset="0"/>
                <a:ea typeface="楷体_GB2312" pitchFamily="49" charset="-122"/>
                <a:cs typeface="Times New Roman" panose="02020603050405020304" pitchFamily="18" charset="0"/>
              </a:rPr>
              <a:t>b</a:t>
            </a:r>
            <a:r>
              <a:rPr lang="en-US" altLang="zh-CN" sz="36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dc</a:t>
            </a:r>
            <a:endParaRPr lang="en-US" altLang="zh-CN" sz="3600" b="1" dirty="0" smtClean="0">
              <a:solidFill>
                <a:srgbClr val="FF0000"/>
              </a:solidFill>
              <a:latin typeface="Times New Roman" panose="02020603050405020304" pitchFamily="18" charset="0"/>
              <a:ea typeface="楷体_GB2312" pitchFamily="49" charset="-122"/>
              <a:cs typeface="Times New Roman" panose="02020603050405020304" pitchFamily="18" charset="0"/>
            </a:endParaRPr>
          </a:p>
          <a:p>
            <a:r>
              <a:rPr lang="en-US" altLang="zh-CN" sz="3600" b="1" dirty="0" err="1">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600" b="1" dirty="0" err="1">
                <a:solidFill>
                  <a:srgbClr val="00B050"/>
                </a:solidFill>
                <a:latin typeface="Times New Roman" panose="02020603050405020304" pitchFamily="18" charset="0"/>
                <a:ea typeface="楷体_GB2312" pitchFamily="49" charset="-122"/>
                <a:cs typeface="Times New Roman" panose="02020603050405020304" pitchFamily="18" charset="0"/>
              </a:rPr>
              <a:t>c</a:t>
            </a:r>
            <a:r>
              <a:rPr lang="en-US" altLang="zh-CN" sz="3600" b="1" dirty="0" err="1">
                <a:solidFill>
                  <a:srgbClr val="FF0000"/>
                </a:solidFill>
                <a:latin typeface="Times New Roman" panose="02020603050405020304" pitchFamily="18" charset="0"/>
                <a:ea typeface="楷体_GB2312" pitchFamily="49" charset="-122"/>
                <a:cs typeface="Times New Roman" panose="02020603050405020304" pitchFamily="18" charset="0"/>
              </a:rPr>
              <a:t>bd</a:t>
            </a:r>
            <a:r>
              <a:rPr lang="zh-CN" altLang="en-US" sz="36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6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600" b="1" dirty="0" err="1" smtClean="0">
                <a:solidFill>
                  <a:srgbClr val="00B050"/>
                </a:solidFill>
                <a:latin typeface="Times New Roman" panose="02020603050405020304" pitchFamily="18" charset="0"/>
                <a:ea typeface="楷体_GB2312" pitchFamily="49" charset="-122"/>
                <a:cs typeface="Times New Roman" panose="02020603050405020304" pitchFamily="18" charset="0"/>
              </a:rPr>
              <a:t>c</a:t>
            </a:r>
            <a:r>
              <a:rPr lang="en-US" altLang="zh-CN" sz="36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db</a:t>
            </a:r>
            <a:endParaRPr lang="en-US" altLang="zh-CN" sz="3600" b="1" dirty="0" smtClean="0">
              <a:solidFill>
                <a:srgbClr val="FF0000"/>
              </a:solidFill>
              <a:latin typeface="Times New Roman" panose="02020603050405020304" pitchFamily="18" charset="0"/>
              <a:ea typeface="楷体_GB2312" pitchFamily="49" charset="-122"/>
              <a:cs typeface="Times New Roman" panose="02020603050405020304" pitchFamily="18" charset="0"/>
            </a:endParaRPr>
          </a:p>
          <a:p>
            <a:r>
              <a:rPr lang="en-US" altLang="zh-CN" sz="3600" b="1" dirty="0" err="1">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600" b="1" dirty="0" err="1">
                <a:solidFill>
                  <a:srgbClr val="00B050"/>
                </a:solidFill>
                <a:latin typeface="Times New Roman" panose="02020603050405020304" pitchFamily="18" charset="0"/>
                <a:ea typeface="楷体_GB2312" pitchFamily="49" charset="-122"/>
                <a:cs typeface="Times New Roman" panose="02020603050405020304" pitchFamily="18" charset="0"/>
              </a:rPr>
              <a:t>d</a:t>
            </a:r>
            <a:r>
              <a:rPr lang="en-US" altLang="zh-CN" sz="3600" b="1" dirty="0" err="1">
                <a:solidFill>
                  <a:srgbClr val="FF0000"/>
                </a:solidFill>
                <a:latin typeface="Times New Roman" panose="02020603050405020304" pitchFamily="18" charset="0"/>
                <a:ea typeface="楷体_GB2312" pitchFamily="49" charset="-122"/>
                <a:cs typeface="Times New Roman" panose="02020603050405020304" pitchFamily="18" charset="0"/>
              </a:rPr>
              <a:t>bc</a:t>
            </a:r>
            <a:r>
              <a:rPr lang="zh-CN" altLang="en-US" sz="36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3600" b="1" dirty="0" err="1" smtClean="0">
                <a:solidFill>
                  <a:srgbClr val="000000"/>
                </a:solidFill>
                <a:latin typeface="Times New Roman" panose="02020603050405020304" pitchFamily="18" charset="0"/>
                <a:ea typeface="楷体_GB2312" pitchFamily="49" charset="-122"/>
                <a:cs typeface="Times New Roman" panose="02020603050405020304" pitchFamily="18" charset="0"/>
              </a:rPr>
              <a:t>a</a:t>
            </a:r>
            <a:r>
              <a:rPr lang="en-US" altLang="zh-CN" sz="3600" b="1" dirty="0" err="1" smtClean="0">
                <a:solidFill>
                  <a:srgbClr val="00B050"/>
                </a:solidFill>
                <a:latin typeface="Times New Roman" panose="02020603050405020304" pitchFamily="18" charset="0"/>
                <a:ea typeface="楷体_GB2312" pitchFamily="49" charset="-122"/>
                <a:cs typeface="Times New Roman" panose="02020603050405020304" pitchFamily="18" charset="0"/>
              </a:rPr>
              <a:t>d</a:t>
            </a:r>
            <a:r>
              <a:rPr lang="en-US" altLang="zh-CN" sz="3600" b="1" dirty="0" err="1" smtClean="0">
                <a:solidFill>
                  <a:srgbClr val="FF0000"/>
                </a:solidFill>
                <a:latin typeface="Times New Roman" panose="02020603050405020304" pitchFamily="18" charset="0"/>
                <a:ea typeface="楷体_GB2312" pitchFamily="49" charset="-122"/>
                <a:cs typeface="Times New Roman" panose="02020603050405020304" pitchFamily="18" charset="0"/>
              </a:rPr>
              <a:t>cb</a:t>
            </a:r>
            <a:endParaRPr lang="en-US" altLang="zh-CN" sz="3600" b="1" dirty="0">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sp>
        <p:nvSpPr>
          <p:cNvPr id="9" name="矩形 8"/>
          <p:cNvSpPr/>
          <p:nvPr/>
        </p:nvSpPr>
        <p:spPr>
          <a:xfrm>
            <a:off x="4597312" y="5059403"/>
            <a:ext cx="2460710" cy="523220"/>
          </a:xfrm>
          <a:prstGeom prst="rect">
            <a:avLst/>
          </a:prstGeom>
        </p:spPr>
        <p:txBody>
          <a:bodyPr wrap="square">
            <a:spAutoFit/>
          </a:bodyPr>
          <a:lstStyle/>
          <a:p>
            <a:r>
              <a:rPr lang="en-US" altLang="zh-CN" sz="2800" b="1" dirty="0" smtClean="0">
                <a:latin typeface="Times New Roman" panose="02020603050405020304" pitchFamily="18" charset="0"/>
                <a:ea typeface="楷体_GB2312" pitchFamily="49" charset="-122"/>
                <a:cs typeface="Times New Roman" panose="02020603050405020304" pitchFamily="18" charset="0"/>
              </a:rPr>
              <a:t>k:</a:t>
            </a:r>
            <a:r>
              <a:rPr lang="zh-CN" altLang="en-US" sz="2800" b="1" dirty="0" smtClean="0">
                <a:latin typeface="Times New Roman" panose="02020603050405020304" pitchFamily="18" charset="0"/>
                <a:ea typeface="楷体_GB2312" pitchFamily="49" charset="-122"/>
                <a:cs typeface="Times New Roman" panose="02020603050405020304" pitchFamily="18" charset="0"/>
              </a:rPr>
              <a:t>前缀的位置 </a:t>
            </a:r>
            <a:endParaRPr lang="zh-CN" altLang="en-US" sz="2800" dirty="0"/>
          </a:p>
        </p:txBody>
      </p:sp>
      <p:cxnSp>
        <p:nvCxnSpPr>
          <p:cNvPr id="11" name="肘形连接符 10"/>
          <p:cNvCxnSpPr/>
          <p:nvPr/>
        </p:nvCxnSpPr>
        <p:spPr>
          <a:xfrm>
            <a:off x="1475656" y="5333713"/>
            <a:ext cx="3133737" cy="12700"/>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86218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left)">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left)">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7" grpId="0" build="p" bldLvl="3"/>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defRPr/>
            </a:pPr>
            <a:r>
              <a:rPr lang="en-US" altLang="zh-CN" sz="3600" b="1" dirty="0" smtClean="0">
                <a:latin typeface="黑体" pitchFamily="2" charset="-122"/>
                <a:ea typeface="黑体" pitchFamily="2" charset="-122"/>
              </a:rPr>
              <a:t>2.1  </a:t>
            </a:r>
            <a:r>
              <a:rPr lang="zh-CN" altLang="en-US" sz="3600" b="1" dirty="0" smtClean="0">
                <a:effectLst>
                  <a:outerShdw blurRad="38100" dist="38100" dir="2700000" algn="tl">
                    <a:srgbClr val="C0C0C0"/>
                  </a:outerShdw>
                </a:effectLst>
                <a:latin typeface="黑体" pitchFamily="2" charset="-122"/>
                <a:ea typeface="黑体" pitchFamily="2" charset="-122"/>
              </a:rPr>
              <a:t>递归的概念</a:t>
            </a:r>
          </a:p>
        </p:txBody>
      </p:sp>
      <p:sp>
        <p:nvSpPr>
          <p:cNvPr id="34819" name="Rectangle 3"/>
          <p:cNvSpPr>
            <a:spLocks noGrp="1" noChangeArrowheads="1"/>
          </p:cNvSpPr>
          <p:nvPr>
            <p:ph sz="quarter" idx="1"/>
          </p:nvPr>
        </p:nvSpPr>
        <p:spPr>
          <a:xfrm>
            <a:off x="485804" y="1395696"/>
            <a:ext cx="8229600" cy="5105400"/>
          </a:xfrm>
        </p:spPr>
        <p:txBody>
          <a:bodyPr>
            <a:noAutofit/>
          </a:bodyPr>
          <a:lstStyle/>
          <a:p>
            <a:pPr>
              <a:lnSpc>
                <a:spcPct val="90000"/>
              </a:lnSpc>
            </a:pPr>
            <a:r>
              <a:rPr lang="zh-CN" altLang="en-US" dirty="0" smtClean="0">
                <a:latin typeface="黑体" pitchFamily="49" charset="-122"/>
                <a:ea typeface="黑体" pitchFamily="49" charset="-122"/>
              </a:rPr>
              <a:t>例</a:t>
            </a:r>
            <a:r>
              <a:rPr lang="en-US" altLang="zh-CN" dirty="0" smtClean="0">
                <a:latin typeface="黑体" pitchFamily="49" charset="-122"/>
                <a:ea typeface="黑体" pitchFamily="49" charset="-122"/>
              </a:rPr>
              <a:t>4  </a:t>
            </a:r>
            <a:r>
              <a:rPr lang="zh-CN" altLang="en-US" dirty="0" smtClean="0">
                <a:latin typeface="黑体" pitchFamily="49" charset="-122"/>
                <a:ea typeface="黑体" pitchFamily="49" charset="-122"/>
              </a:rPr>
              <a:t>排列问题</a:t>
            </a:r>
            <a:r>
              <a:rPr lang="zh-CN" altLang="en-US" sz="2000" dirty="0" smtClean="0">
                <a:latin typeface="黑体" pitchFamily="49" charset="-122"/>
                <a:ea typeface="黑体" pitchFamily="49" charset="-122"/>
              </a:rPr>
              <a:t> </a:t>
            </a:r>
            <a:endParaRPr lang="zh-CN" altLang="en-US" dirty="0" smtClean="0">
              <a:latin typeface="Verdana" pitchFamily="34" charset="0"/>
              <a:ea typeface=""/>
              <a:cs typeface=""/>
            </a:endParaRPr>
          </a:p>
          <a:p>
            <a:pPr>
              <a:lnSpc>
                <a:spcPct val="90000"/>
              </a:lnSpc>
              <a:buClr>
                <a:schemeClr val="folHlink"/>
              </a:buClr>
            </a:pPr>
            <a:r>
              <a:rPr lang="en-US" altLang="zh-CN" sz="2000" dirty="0" smtClean="0">
                <a:latin typeface="Verdana" pitchFamily="34" charset="0"/>
                <a:ea typeface=""/>
                <a:cs typeface=""/>
              </a:rPr>
              <a:t>perm </a:t>
            </a:r>
            <a:r>
              <a:rPr lang="zh-CN" altLang="en-US" sz="2000" dirty="0" smtClean="0">
                <a:latin typeface="Verdana" pitchFamily="34" charset="0"/>
                <a:ea typeface=""/>
                <a:cs typeface=""/>
              </a:rPr>
              <a:t>的递归算法如下</a:t>
            </a:r>
            <a:r>
              <a:rPr lang="en-US" altLang="zh-CN" sz="2000" dirty="0" smtClean="0">
                <a:latin typeface="Verdana" pitchFamily="34" charset="0"/>
                <a:ea typeface=""/>
                <a:cs typeface=""/>
              </a:rPr>
              <a:t>:</a:t>
            </a:r>
          </a:p>
          <a:p>
            <a:pPr>
              <a:lnSpc>
                <a:spcPct val="90000"/>
              </a:lnSpc>
              <a:buClr>
                <a:schemeClr val="folHlink"/>
              </a:buClr>
            </a:pPr>
            <a:r>
              <a:rPr lang="en-US" altLang="zh-CN" sz="2400" dirty="0" smtClean="0">
                <a:latin typeface="Verdana" pitchFamily="34" charset="0"/>
                <a:ea typeface=""/>
                <a:cs typeface=""/>
              </a:rPr>
              <a:t>void perm(int list[],int </a:t>
            </a:r>
            <a:r>
              <a:rPr lang="en-US" altLang="zh-CN" sz="2400" dirty="0" err="1" smtClean="0">
                <a:latin typeface="Verdana" pitchFamily="34" charset="0"/>
                <a:ea typeface=""/>
                <a:cs typeface=""/>
              </a:rPr>
              <a:t>k,int</a:t>
            </a:r>
            <a:r>
              <a:rPr lang="en-US" altLang="zh-CN" sz="2400" dirty="0" smtClean="0">
                <a:latin typeface="Verdana" pitchFamily="34" charset="0"/>
                <a:ea typeface=""/>
                <a:cs typeface=""/>
              </a:rPr>
              <a:t> m)</a:t>
            </a:r>
          </a:p>
          <a:p>
            <a:pPr>
              <a:lnSpc>
                <a:spcPct val="90000"/>
              </a:lnSpc>
              <a:buClr>
                <a:schemeClr val="folHlink"/>
              </a:buClr>
            </a:pPr>
            <a:r>
              <a:rPr lang="en-US" altLang="zh-CN" sz="2400" dirty="0" smtClean="0">
                <a:latin typeface="Verdana" pitchFamily="34" charset="0"/>
                <a:ea typeface=""/>
                <a:cs typeface=""/>
              </a:rPr>
              <a:t>{int </a:t>
            </a:r>
            <a:r>
              <a:rPr lang="en-US" altLang="zh-CN" sz="2400" dirty="0" err="1" smtClean="0">
                <a:latin typeface="Verdana" pitchFamily="34" charset="0"/>
                <a:ea typeface=""/>
                <a:cs typeface=""/>
              </a:rPr>
              <a:t>i</a:t>
            </a:r>
            <a:r>
              <a:rPr lang="en-US" altLang="zh-CN" sz="2400" dirty="0" smtClean="0">
                <a:latin typeface="Verdana" pitchFamily="34" charset="0"/>
                <a:ea typeface=""/>
                <a:cs typeface=""/>
              </a:rPr>
              <a:t>;</a:t>
            </a:r>
          </a:p>
          <a:p>
            <a:pPr>
              <a:lnSpc>
                <a:spcPct val="90000"/>
              </a:lnSpc>
              <a:buClr>
                <a:schemeClr val="folHlink"/>
              </a:buClr>
            </a:pPr>
            <a:r>
              <a:rPr lang="en-US" altLang="zh-CN" sz="2400" dirty="0" smtClean="0">
                <a:latin typeface="Verdana" pitchFamily="34" charset="0"/>
                <a:ea typeface=""/>
                <a:cs typeface=""/>
              </a:rPr>
              <a:t> if(k==m)</a:t>
            </a:r>
          </a:p>
          <a:p>
            <a:pPr>
              <a:lnSpc>
                <a:spcPct val="90000"/>
              </a:lnSpc>
              <a:buClr>
                <a:schemeClr val="folHlink"/>
              </a:buClr>
            </a:pPr>
            <a:r>
              <a:rPr lang="en-US" altLang="zh-CN" sz="2400" dirty="0" smtClean="0">
                <a:latin typeface="Verdana" pitchFamily="34" charset="0"/>
                <a:ea typeface=""/>
                <a:cs typeface=""/>
              </a:rPr>
              <a:t> {for(</a:t>
            </a:r>
            <a:r>
              <a:rPr lang="en-US" altLang="zh-CN" sz="2400" dirty="0" err="1" smtClean="0">
                <a:latin typeface="Verdana" pitchFamily="34" charset="0"/>
                <a:ea typeface=""/>
                <a:cs typeface=""/>
              </a:rPr>
              <a:t>i</a:t>
            </a:r>
            <a:r>
              <a:rPr lang="en-US" altLang="zh-CN" sz="2400" dirty="0" smtClean="0">
                <a:latin typeface="Verdana" pitchFamily="34" charset="0"/>
                <a:ea typeface=""/>
                <a:cs typeface=""/>
              </a:rPr>
              <a:t>=0;i&lt;=</a:t>
            </a:r>
            <a:r>
              <a:rPr lang="en-US" altLang="zh-CN" sz="2400" dirty="0" err="1" smtClean="0">
                <a:latin typeface="Verdana" pitchFamily="34" charset="0"/>
                <a:ea typeface=""/>
                <a:cs typeface=""/>
              </a:rPr>
              <a:t>m;i</a:t>
            </a:r>
            <a:r>
              <a:rPr lang="en-US" altLang="zh-CN" sz="2400" dirty="0" smtClean="0">
                <a:latin typeface="Verdana" pitchFamily="34" charset="0"/>
                <a:ea typeface=""/>
                <a:cs typeface=""/>
              </a:rPr>
              <a:t>++)</a:t>
            </a:r>
          </a:p>
          <a:p>
            <a:pPr>
              <a:lnSpc>
                <a:spcPct val="90000"/>
              </a:lnSpc>
              <a:buClr>
                <a:schemeClr val="folHlink"/>
              </a:buClr>
            </a:pPr>
            <a:r>
              <a:rPr lang="en-US" altLang="zh-CN" sz="2400" dirty="0" smtClean="0">
                <a:latin typeface="Verdana" pitchFamily="34" charset="0"/>
                <a:ea typeface=""/>
                <a:cs typeface=""/>
              </a:rPr>
              <a:t>     </a:t>
            </a:r>
            <a:r>
              <a:rPr lang="en-US" altLang="zh-CN" sz="2400" dirty="0" err="1" smtClean="0">
                <a:latin typeface="Verdana" pitchFamily="34" charset="0"/>
                <a:ea typeface=""/>
                <a:cs typeface=""/>
              </a:rPr>
              <a:t>printf</a:t>
            </a:r>
            <a:r>
              <a:rPr lang="en-US" altLang="zh-CN" sz="2400" dirty="0" smtClean="0">
                <a:latin typeface="Verdana" pitchFamily="34" charset="0"/>
                <a:ea typeface=""/>
                <a:cs typeface=""/>
              </a:rPr>
              <a:t>("%c </a:t>
            </a:r>
            <a:r>
              <a:rPr lang="en-US" altLang="zh-CN" sz="2400" dirty="0">
                <a:latin typeface="Verdana" pitchFamily="34" charset="0"/>
                <a:ea typeface=""/>
              </a:rPr>
              <a:t>", list[</a:t>
            </a:r>
            <a:r>
              <a:rPr lang="en-US" altLang="zh-CN" sz="2400" dirty="0" err="1">
                <a:latin typeface="Verdana" pitchFamily="34" charset="0"/>
                <a:ea typeface=""/>
              </a:rPr>
              <a:t>i</a:t>
            </a:r>
            <a:r>
              <a:rPr lang="en-US" altLang="zh-CN" sz="2400" dirty="0" smtClean="0">
                <a:latin typeface="Verdana" pitchFamily="34" charset="0"/>
                <a:ea typeface=""/>
                <a:cs typeface=""/>
              </a:rPr>
              <a:t>]);}</a:t>
            </a:r>
          </a:p>
          <a:p>
            <a:pPr>
              <a:lnSpc>
                <a:spcPct val="90000"/>
              </a:lnSpc>
              <a:buClr>
                <a:schemeClr val="folHlink"/>
              </a:buClr>
            </a:pPr>
            <a:r>
              <a:rPr lang="en-US" altLang="zh-CN" sz="2400" dirty="0" smtClean="0">
                <a:latin typeface="Verdana" pitchFamily="34" charset="0"/>
                <a:ea typeface=""/>
                <a:cs typeface=""/>
              </a:rPr>
              <a:t> else</a:t>
            </a:r>
          </a:p>
          <a:p>
            <a:pPr>
              <a:lnSpc>
                <a:spcPct val="90000"/>
              </a:lnSpc>
              <a:buClr>
                <a:schemeClr val="folHlink"/>
              </a:buClr>
            </a:pPr>
            <a:r>
              <a:rPr lang="en-US" altLang="zh-CN" sz="2400" dirty="0" smtClean="0">
                <a:latin typeface="Verdana" pitchFamily="34" charset="0"/>
                <a:ea typeface=""/>
                <a:cs typeface=""/>
              </a:rPr>
              <a:t> {for(</a:t>
            </a:r>
            <a:r>
              <a:rPr lang="en-US" altLang="zh-CN" sz="2400" dirty="0" err="1" smtClean="0">
                <a:latin typeface="Verdana" pitchFamily="34" charset="0"/>
                <a:ea typeface=""/>
                <a:cs typeface=""/>
              </a:rPr>
              <a:t>i</a:t>
            </a:r>
            <a:r>
              <a:rPr lang="en-US" altLang="zh-CN" sz="2400" dirty="0" smtClean="0">
                <a:latin typeface="Verdana" pitchFamily="34" charset="0"/>
                <a:ea typeface=""/>
                <a:cs typeface=""/>
              </a:rPr>
              <a:t>=</a:t>
            </a:r>
            <a:r>
              <a:rPr lang="en-US" altLang="zh-CN" sz="2400" dirty="0" err="1" smtClean="0">
                <a:latin typeface="Verdana" pitchFamily="34" charset="0"/>
                <a:ea typeface=""/>
                <a:cs typeface=""/>
              </a:rPr>
              <a:t>k;i</a:t>
            </a:r>
            <a:r>
              <a:rPr lang="en-US" altLang="zh-CN" sz="2400" dirty="0" smtClean="0">
                <a:latin typeface="Verdana" pitchFamily="34" charset="0"/>
                <a:ea typeface=""/>
                <a:cs typeface=""/>
              </a:rPr>
              <a:t>&lt;=</a:t>
            </a:r>
            <a:r>
              <a:rPr lang="en-US" altLang="zh-CN" sz="2400" dirty="0" err="1" smtClean="0">
                <a:latin typeface="Verdana" pitchFamily="34" charset="0"/>
                <a:ea typeface=""/>
                <a:cs typeface=""/>
              </a:rPr>
              <a:t>m;i</a:t>
            </a:r>
            <a:r>
              <a:rPr lang="en-US" altLang="zh-CN" sz="2400" dirty="0" smtClean="0">
                <a:latin typeface="Verdana" pitchFamily="34" charset="0"/>
                <a:ea typeface=""/>
                <a:cs typeface=""/>
              </a:rPr>
              <a:t>++)</a:t>
            </a:r>
          </a:p>
          <a:p>
            <a:pPr>
              <a:lnSpc>
                <a:spcPct val="90000"/>
              </a:lnSpc>
              <a:buClr>
                <a:schemeClr val="folHlink"/>
              </a:buClr>
            </a:pPr>
            <a:r>
              <a:rPr lang="en-US" altLang="zh-CN" sz="2400" dirty="0" smtClean="0">
                <a:latin typeface="Verdana" pitchFamily="34" charset="0"/>
                <a:ea typeface=""/>
                <a:cs typeface=""/>
              </a:rPr>
              <a:t>  {  swap</a:t>
            </a:r>
            <a:r>
              <a:rPr lang="en-US" altLang="zh-CN" sz="2400" dirty="0">
                <a:latin typeface="Verdana" pitchFamily="34" charset="0"/>
                <a:ea typeface=""/>
              </a:rPr>
              <a:t>(&amp; list[k],&amp; list[</a:t>
            </a:r>
            <a:r>
              <a:rPr lang="en-US" altLang="zh-CN" sz="2400" dirty="0" err="1">
                <a:latin typeface="Verdana" pitchFamily="34" charset="0"/>
                <a:ea typeface=""/>
              </a:rPr>
              <a:t>i</a:t>
            </a:r>
            <a:r>
              <a:rPr lang="en-US" altLang="zh-CN" sz="2400" dirty="0" smtClean="0">
                <a:latin typeface="Verdana" pitchFamily="34" charset="0"/>
                <a:ea typeface=""/>
                <a:cs typeface=""/>
              </a:rPr>
              <a:t>]);</a:t>
            </a:r>
          </a:p>
          <a:p>
            <a:pPr>
              <a:lnSpc>
                <a:spcPct val="90000"/>
              </a:lnSpc>
              <a:buClr>
                <a:schemeClr val="folHlink"/>
              </a:buClr>
            </a:pPr>
            <a:r>
              <a:rPr lang="en-US" altLang="zh-CN" sz="2400" dirty="0" smtClean="0">
                <a:latin typeface="Verdana" pitchFamily="34" charset="0"/>
                <a:ea typeface=""/>
                <a:cs typeface=""/>
              </a:rPr>
              <a:t>      </a:t>
            </a:r>
            <a:r>
              <a:rPr lang="en-US" altLang="zh-CN" sz="2400" dirty="0">
                <a:latin typeface="Verdana" pitchFamily="34" charset="0"/>
                <a:ea typeface=""/>
              </a:rPr>
              <a:t>perm(list,k+1,m</a:t>
            </a:r>
            <a:r>
              <a:rPr lang="en-US" altLang="zh-CN" sz="2400" dirty="0" smtClean="0">
                <a:latin typeface="Verdana" pitchFamily="34" charset="0"/>
                <a:ea typeface=""/>
                <a:cs typeface=""/>
              </a:rPr>
              <a:t>);</a:t>
            </a:r>
          </a:p>
          <a:p>
            <a:pPr>
              <a:lnSpc>
                <a:spcPct val="90000"/>
              </a:lnSpc>
              <a:buClr>
                <a:schemeClr val="folHlink"/>
              </a:buClr>
            </a:pPr>
            <a:r>
              <a:rPr lang="en-US" altLang="zh-CN" sz="2400" dirty="0" smtClean="0">
                <a:latin typeface="Verdana" pitchFamily="34" charset="0"/>
                <a:ea typeface=""/>
                <a:cs typeface=""/>
              </a:rPr>
              <a:t>      swap</a:t>
            </a:r>
            <a:r>
              <a:rPr lang="en-US" altLang="zh-CN" sz="2400" dirty="0">
                <a:latin typeface="Verdana" pitchFamily="34" charset="0"/>
                <a:ea typeface=""/>
              </a:rPr>
              <a:t>(&amp; list[k],&amp; list[</a:t>
            </a:r>
            <a:r>
              <a:rPr lang="en-US" altLang="zh-CN" sz="2400" dirty="0" err="1">
                <a:latin typeface="Verdana" pitchFamily="34" charset="0"/>
                <a:ea typeface=""/>
              </a:rPr>
              <a:t>i</a:t>
            </a:r>
            <a:r>
              <a:rPr lang="en-US" altLang="zh-CN" sz="2400" dirty="0" smtClean="0">
                <a:latin typeface="Verdana" pitchFamily="34" charset="0"/>
                <a:ea typeface=""/>
                <a:cs typeface=""/>
              </a:rPr>
              <a:t>]);}</a:t>
            </a:r>
          </a:p>
          <a:p>
            <a:pPr>
              <a:lnSpc>
                <a:spcPct val="90000"/>
              </a:lnSpc>
              <a:buClr>
                <a:schemeClr val="folHlink"/>
              </a:buClr>
            </a:pPr>
            <a:r>
              <a:rPr lang="en-US" altLang="zh-CN" sz="2400" dirty="0" smtClean="0">
                <a:latin typeface="Verdana" pitchFamily="34" charset="0"/>
                <a:ea typeface=""/>
                <a:cs typeface=""/>
              </a:rPr>
              <a:t> }</a:t>
            </a:r>
            <a:r>
              <a:rPr lang="zh-CN" altLang="en-US" sz="2400" dirty="0" smtClean="0">
                <a:latin typeface="Verdana" pitchFamily="34" charset="0"/>
                <a:ea typeface=""/>
                <a:cs typeface=""/>
              </a:rPr>
              <a:t>｝</a:t>
            </a:r>
            <a:endParaRPr lang="en-US" altLang="zh-CN" sz="2400" dirty="0" smtClean="0">
              <a:latin typeface="Verdana" pitchFamily="34" charset="0"/>
              <a:ea typeface=""/>
              <a:cs typeface=""/>
            </a:endParaRPr>
          </a:p>
        </p:txBody>
      </p:sp>
      <p:sp>
        <p:nvSpPr>
          <p:cNvPr id="77831" name="Rectangle 7"/>
          <p:cNvSpPr>
            <a:spLocks noChangeArrowheads="1"/>
          </p:cNvSpPr>
          <p:nvPr/>
        </p:nvSpPr>
        <p:spPr bwMode="auto">
          <a:xfrm>
            <a:off x="4978539" y="2643183"/>
            <a:ext cx="4113213" cy="2308324"/>
          </a:xfrm>
          <a:prstGeom prst="rect">
            <a:avLst/>
          </a:prstGeom>
          <a:solidFill>
            <a:srgbClr val="CCFFFF"/>
          </a:solidFill>
          <a:ln w="38100">
            <a:headEnd/>
            <a:tailEnd/>
          </a:ln>
        </p:spPr>
        <p:style>
          <a:lnRef idx="2">
            <a:schemeClr val="accent1"/>
          </a:lnRef>
          <a:fillRef idx="1">
            <a:schemeClr val="lt1"/>
          </a:fillRef>
          <a:effectRef idx="0">
            <a:schemeClr val="accent1"/>
          </a:effectRef>
          <a:fontRef idx="minor">
            <a:schemeClr val="dk1"/>
          </a:fontRef>
        </p:style>
        <p:txBody>
          <a:bodyPr anchor="ctr">
            <a:spAutoFit/>
          </a:bodyPr>
          <a:lstStyle/>
          <a:p>
            <a:r>
              <a:rPr lang="zh-CN" altLang="en-US" sz="2400" b="1" dirty="0">
                <a:solidFill>
                  <a:sysClr val="windowText" lastClr="000000"/>
                </a:solidFill>
                <a:latin typeface="+mn-ea"/>
              </a:rPr>
              <a:t>思考：对于数组</a:t>
            </a:r>
            <a:r>
              <a:rPr lang="en-US" altLang="zh-CN" sz="2400" b="1" dirty="0">
                <a:solidFill>
                  <a:sysClr val="windowText" lastClr="000000"/>
                </a:solidFill>
                <a:latin typeface="+mn-ea"/>
              </a:rPr>
              <a:t>list=(</a:t>
            </a:r>
            <a:r>
              <a:rPr lang="en-US" altLang="zh-CN" sz="2400" b="1" dirty="0" err="1">
                <a:solidFill>
                  <a:sysClr val="windowText" lastClr="000000"/>
                </a:solidFill>
                <a:latin typeface="+mn-ea"/>
                <a:cs typeface=""/>
              </a:rPr>
              <a:t>a,b,c,d</a:t>
            </a:r>
            <a:r>
              <a:rPr lang="en-US" altLang="zh-CN" sz="2400" b="1" dirty="0">
                <a:solidFill>
                  <a:sysClr val="windowText" lastClr="000000"/>
                </a:solidFill>
                <a:latin typeface="+mn-ea"/>
                <a:cs typeface=""/>
              </a:rPr>
              <a:t>) </a:t>
            </a:r>
          </a:p>
          <a:p>
            <a:r>
              <a:rPr lang="en-US" altLang="zh-CN" sz="2400" b="1" dirty="0">
                <a:solidFill>
                  <a:sysClr val="windowText" lastClr="000000"/>
                </a:solidFill>
                <a:latin typeface="+mn-ea"/>
                <a:cs typeface=""/>
              </a:rPr>
              <a:t> </a:t>
            </a:r>
            <a:r>
              <a:rPr lang="zh-CN" altLang="en-US" sz="2400" b="1" dirty="0">
                <a:solidFill>
                  <a:sysClr val="windowText" lastClr="000000"/>
                </a:solidFill>
                <a:latin typeface="+mn-ea"/>
              </a:rPr>
              <a:t>分别写</a:t>
            </a:r>
            <a:r>
              <a:rPr lang="zh-CN" altLang="en-US" sz="2400" b="1" dirty="0" smtClean="0">
                <a:solidFill>
                  <a:sysClr val="windowText" lastClr="000000"/>
                </a:solidFill>
                <a:latin typeface="+mn-ea"/>
              </a:rPr>
              <a:t>出</a:t>
            </a:r>
            <a:r>
              <a:rPr lang="en-US" altLang="zh-CN" sz="2400" b="1" dirty="0" smtClean="0">
                <a:solidFill>
                  <a:sysClr val="windowText" lastClr="000000"/>
                </a:solidFill>
                <a:latin typeface="+mn-ea"/>
              </a:rPr>
              <a:t>perm(list,3,3) </a:t>
            </a:r>
            <a:r>
              <a:rPr lang="zh-CN" altLang="en-US" sz="2400" b="1" dirty="0" smtClean="0">
                <a:solidFill>
                  <a:sysClr val="windowText" lastClr="000000"/>
                </a:solidFill>
                <a:latin typeface="+mn-ea"/>
              </a:rPr>
              <a:t>，</a:t>
            </a:r>
            <a:r>
              <a:rPr lang="en-US" altLang="zh-CN" sz="2400" b="1" dirty="0" smtClean="0">
                <a:solidFill>
                  <a:sysClr val="windowText" lastClr="000000"/>
                </a:solidFill>
                <a:latin typeface="+mn-ea"/>
              </a:rPr>
              <a:t>perm(list,2,3</a:t>
            </a:r>
            <a:r>
              <a:rPr lang="en-US" altLang="zh-CN" sz="2400" b="1" dirty="0">
                <a:solidFill>
                  <a:sysClr val="windowText" lastClr="000000"/>
                </a:solidFill>
                <a:latin typeface="+mn-ea"/>
              </a:rPr>
              <a:t>)</a:t>
            </a:r>
            <a:r>
              <a:rPr lang="zh-CN" altLang="en-US" sz="2400" b="1" dirty="0" smtClean="0">
                <a:solidFill>
                  <a:sysClr val="windowText" lastClr="000000"/>
                </a:solidFill>
                <a:latin typeface="+mn-ea"/>
              </a:rPr>
              <a:t>，</a:t>
            </a:r>
            <a:r>
              <a:rPr lang="en-US" altLang="zh-CN" sz="2400" b="1" dirty="0" smtClean="0">
                <a:solidFill>
                  <a:sysClr val="windowText" lastClr="000000"/>
                </a:solidFill>
                <a:latin typeface="+mn-ea"/>
              </a:rPr>
              <a:t> perm(list,1,3)</a:t>
            </a:r>
            <a:r>
              <a:rPr lang="zh-CN" altLang="en-US" sz="2400" b="1" dirty="0" smtClean="0">
                <a:solidFill>
                  <a:sysClr val="windowText" lastClr="000000"/>
                </a:solidFill>
                <a:latin typeface="+mn-ea"/>
              </a:rPr>
              <a:t>，</a:t>
            </a:r>
            <a:r>
              <a:rPr lang="en-US" altLang="zh-CN" sz="2400" b="1" dirty="0" smtClean="0">
                <a:solidFill>
                  <a:sysClr val="windowText" lastClr="000000"/>
                </a:solidFill>
                <a:latin typeface="+mn-ea"/>
              </a:rPr>
              <a:t> perm(list,0,3)</a:t>
            </a:r>
            <a:r>
              <a:rPr lang="zh-CN" altLang="en-US" sz="2400" b="1" dirty="0" smtClean="0">
                <a:solidFill>
                  <a:sysClr val="windowText" lastClr="000000"/>
                </a:solidFill>
                <a:latin typeface="+mn-ea"/>
              </a:rPr>
              <a:t>写</a:t>
            </a:r>
            <a:r>
              <a:rPr lang="zh-CN" altLang="en-US" sz="2400" b="1" dirty="0">
                <a:solidFill>
                  <a:sysClr val="windowText" lastClr="000000"/>
                </a:solidFill>
                <a:latin typeface="+mn-ea"/>
              </a:rPr>
              <a:t>的结果。</a:t>
            </a:r>
            <a:r>
              <a:rPr lang="zh-CN" altLang="en-US" sz="2400" b="1" dirty="0">
                <a:solidFill>
                  <a:sysClr val="windowText" lastClr="000000"/>
                </a:solidFill>
                <a:latin typeface="+mn-ea"/>
                <a:cs typeface=""/>
              </a:rPr>
              <a:t> </a:t>
            </a:r>
          </a:p>
        </p:txBody>
      </p:sp>
      <p:sp>
        <p:nvSpPr>
          <p:cNvPr id="5" name="Rectangle 4"/>
          <p:cNvSpPr>
            <a:spLocks noChangeArrowheads="1"/>
          </p:cNvSpPr>
          <p:nvPr/>
        </p:nvSpPr>
        <p:spPr bwMode="auto">
          <a:xfrm>
            <a:off x="642910" y="2214555"/>
            <a:ext cx="5643602" cy="428628"/>
          </a:xfrm>
          <a:prstGeom prst="rect">
            <a:avLst/>
          </a:prstGeom>
          <a:solidFill>
            <a:srgbClr val="CCFFCC">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
        <p:nvSpPr>
          <p:cNvPr id="6" name="Rectangle 4"/>
          <p:cNvSpPr>
            <a:spLocks noChangeArrowheads="1"/>
          </p:cNvSpPr>
          <p:nvPr/>
        </p:nvSpPr>
        <p:spPr bwMode="auto">
          <a:xfrm>
            <a:off x="805080" y="3013557"/>
            <a:ext cx="4414992" cy="1357322"/>
          </a:xfrm>
          <a:prstGeom prst="rect">
            <a:avLst/>
          </a:prstGeom>
          <a:solidFill>
            <a:srgbClr val="CCFFCC">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
        <p:nvSpPr>
          <p:cNvPr id="7" name="Rectangle 4"/>
          <p:cNvSpPr>
            <a:spLocks noChangeArrowheads="1"/>
          </p:cNvSpPr>
          <p:nvPr/>
        </p:nvSpPr>
        <p:spPr bwMode="auto">
          <a:xfrm>
            <a:off x="957210" y="4338978"/>
            <a:ext cx="4667580" cy="2143140"/>
          </a:xfrm>
          <a:prstGeom prst="rect">
            <a:avLst/>
          </a:prstGeom>
          <a:solidFill>
            <a:srgbClr val="CCFFCC">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
        <p:nvSpPr>
          <p:cNvPr id="8" name="Rectangle 6"/>
          <p:cNvSpPr>
            <a:spLocks noChangeArrowheads="1"/>
          </p:cNvSpPr>
          <p:nvPr/>
        </p:nvSpPr>
        <p:spPr bwMode="auto">
          <a:xfrm>
            <a:off x="1065486" y="4674553"/>
            <a:ext cx="3571900" cy="428628"/>
          </a:xfrm>
          <a:prstGeom prst="rect">
            <a:avLst/>
          </a:prstGeom>
          <a:solidFill>
            <a:srgbClr val="FF99CC">
              <a:alpha val="38823"/>
            </a:srgbClr>
          </a:solidFill>
          <a:ln w="19050" cmpd="thickThin">
            <a:solidFill>
              <a:srgbClr val="FF6600"/>
            </a:solidFill>
            <a:miter lim="800000"/>
            <a:headEnd/>
            <a:tailEnd/>
          </a:ln>
        </p:spPr>
        <p:txBody>
          <a:bodyPr wrap="none" lIns="90000" tIns="46800" rIns="90000" bIns="46800" anchor="ctr"/>
          <a:lstStyle/>
          <a:p>
            <a:endParaRPr lang="zh-CN" altLang="en-US"/>
          </a:p>
        </p:txBody>
      </p:sp>
      <p:sp>
        <p:nvSpPr>
          <p:cNvPr id="10" name="Rectangle 6"/>
          <p:cNvSpPr>
            <a:spLocks noChangeArrowheads="1"/>
          </p:cNvSpPr>
          <p:nvPr/>
        </p:nvSpPr>
        <p:spPr bwMode="auto">
          <a:xfrm>
            <a:off x="1092162" y="5058197"/>
            <a:ext cx="4532628" cy="428628"/>
          </a:xfrm>
          <a:prstGeom prst="rect">
            <a:avLst/>
          </a:prstGeom>
          <a:solidFill>
            <a:srgbClr val="FF99CC">
              <a:alpha val="38823"/>
            </a:srgbClr>
          </a:solidFill>
          <a:ln w="19050" cmpd="thickThin">
            <a:solidFill>
              <a:srgbClr val="FF6600"/>
            </a:solidFill>
            <a:miter lim="800000"/>
            <a:headEnd/>
            <a:tailEnd/>
          </a:ln>
        </p:spPr>
        <p:txBody>
          <a:bodyPr wrap="none" lIns="90000" tIns="46800" rIns="90000" bIns="46800" anchor="ctr"/>
          <a:lstStyle/>
          <a:p>
            <a:endParaRPr lang="zh-CN" altLang="en-US"/>
          </a:p>
        </p:txBody>
      </p:sp>
      <p:sp>
        <p:nvSpPr>
          <p:cNvPr id="11" name="Rectangle 6"/>
          <p:cNvSpPr>
            <a:spLocks noChangeArrowheads="1"/>
          </p:cNvSpPr>
          <p:nvPr/>
        </p:nvSpPr>
        <p:spPr bwMode="auto">
          <a:xfrm>
            <a:off x="1314456" y="5472947"/>
            <a:ext cx="3401560" cy="428628"/>
          </a:xfrm>
          <a:prstGeom prst="rect">
            <a:avLst/>
          </a:prstGeom>
          <a:solidFill>
            <a:srgbClr val="FF99CC">
              <a:alpha val="38823"/>
            </a:srgbClr>
          </a:solidFill>
          <a:ln w="19050" cmpd="thickThin">
            <a:solidFill>
              <a:srgbClr val="FF6600"/>
            </a:solidFill>
            <a:miter lim="800000"/>
            <a:headEnd/>
            <a:tailEnd/>
          </a:ln>
        </p:spPr>
        <p:txBody>
          <a:bodyPr wrap="none" lIns="90000" tIns="46800" rIns="90000" bIns="46800" anchor="ctr"/>
          <a:lstStyle/>
          <a:p>
            <a:endParaRPr lang="zh-CN" altLang="en-US"/>
          </a:p>
        </p:txBody>
      </p:sp>
      <p:sp>
        <p:nvSpPr>
          <p:cNvPr id="12" name="Rectangle 6"/>
          <p:cNvSpPr>
            <a:spLocks noChangeArrowheads="1"/>
          </p:cNvSpPr>
          <p:nvPr/>
        </p:nvSpPr>
        <p:spPr bwMode="auto">
          <a:xfrm>
            <a:off x="1195848" y="5901575"/>
            <a:ext cx="4375906" cy="414750"/>
          </a:xfrm>
          <a:prstGeom prst="rect">
            <a:avLst/>
          </a:prstGeom>
          <a:solidFill>
            <a:srgbClr val="FF99CC">
              <a:alpha val="38823"/>
            </a:srgbClr>
          </a:solidFill>
          <a:ln w="19050" cmpd="thickThin">
            <a:solidFill>
              <a:srgbClr val="FF6600"/>
            </a:solidFill>
            <a:miter lim="800000"/>
            <a:headEnd/>
            <a:tailEnd/>
          </a:ln>
        </p:spPr>
        <p:txBody>
          <a:bodyPr wrap="none" lIns="90000" tIns="46800" rIns="90000" bIns="46800" anchor="ctr"/>
          <a:lstStyle/>
          <a:p>
            <a:endParaRPr lang="zh-CN" altLang="en-US"/>
          </a:p>
        </p:txBody>
      </p:sp>
      <p:sp>
        <p:nvSpPr>
          <p:cNvPr id="13" name="AutoShape 6"/>
          <p:cNvSpPr>
            <a:spLocks noChangeArrowheads="1"/>
          </p:cNvSpPr>
          <p:nvPr/>
        </p:nvSpPr>
        <p:spPr bwMode="auto">
          <a:xfrm>
            <a:off x="4139952" y="1285860"/>
            <a:ext cx="4951800" cy="928694"/>
          </a:xfrm>
          <a:prstGeom prst="wedgeRoundRectCallout">
            <a:avLst>
              <a:gd name="adj1" fmla="val -62974"/>
              <a:gd name="adj2" fmla="val 45399"/>
              <a:gd name="adj3" fmla="val 16667"/>
            </a:avLst>
          </a:prstGeom>
          <a:solidFill>
            <a:schemeClr val="accent2"/>
          </a:solidFill>
          <a:ln w="6350">
            <a:solidFill>
              <a:schemeClr val="hlink"/>
            </a:solidFill>
            <a:miter lim="800000"/>
            <a:headEnd/>
            <a:tailEnd/>
          </a:ln>
        </p:spPr>
        <p:txBody>
          <a:bodyPr anchor="ctr"/>
          <a:lstStyle/>
          <a:p>
            <a:r>
              <a:rPr lang="en-US" altLang="zh-CN" sz="2000" b="1" dirty="0" smtClean="0">
                <a:solidFill>
                  <a:schemeClr val="bg1"/>
                </a:solidFill>
              </a:rPr>
              <a:t>list:</a:t>
            </a:r>
            <a:r>
              <a:rPr lang="zh-CN" altLang="en-US" sz="2000" b="1" dirty="0" smtClean="0">
                <a:solidFill>
                  <a:schemeClr val="bg1"/>
                </a:solidFill>
              </a:rPr>
              <a:t>待全排列元素</a:t>
            </a:r>
            <a:endParaRPr lang="en-US" altLang="zh-CN" sz="2000" b="1" dirty="0" smtClean="0">
              <a:solidFill>
                <a:schemeClr val="bg1"/>
              </a:solidFill>
            </a:endParaRPr>
          </a:p>
          <a:p>
            <a:r>
              <a:rPr lang="en-US" altLang="zh-CN" sz="2000" b="1" dirty="0" smtClean="0">
                <a:solidFill>
                  <a:schemeClr val="bg1"/>
                </a:solidFill>
              </a:rPr>
              <a:t>k</a:t>
            </a:r>
            <a:r>
              <a:rPr lang="zh-CN" altLang="en-US" sz="2000" b="1" dirty="0" smtClean="0">
                <a:solidFill>
                  <a:schemeClr val="bg1"/>
                </a:solidFill>
              </a:rPr>
              <a:t>：前缀元素个数（即当前要选前缀位置）</a:t>
            </a:r>
            <a:endParaRPr lang="en-US" altLang="zh-CN" sz="2000" b="1" dirty="0" smtClean="0">
              <a:solidFill>
                <a:schemeClr val="bg1"/>
              </a:solidFill>
            </a:endParaRPr>
          </a:p>
          <a:p>
            <a:r>
              <a:rPr lang="en-US" altLang="zh-CN" sz="2000" b="1" dirty="0" smtClean="0">
                <a:solidFill>
                  <a:schemeClr val="bg1"/>
                </a:solidFill>
              </a:rPr>
              <a:t>m</a:t>
            </a:r>
            <a:r>
              <a:rPr lang="zh-CN" altLang="en-US" sz="2000" b="1" dirty="0" smtClean="0">
                <a:solidFill>
                  <a:schemeClr val="bg1"/>
                </a:solidFill>
              </a:rPr>
              <a:t>：</a:t>
            </a:r>
            <a:r>
              <a:rPr lang="en-US" altLang="zh-CN" sz="2000" b="1" dirty="0" smtClean="0">
                <a:solidFill>
                  <a:schemeClr val="bg1"/>
                </a:solidFill>
              </a:rPr>
              <a:t>m+1</a:t>
            </a:r>
            <a:r>
              <a:rPr lang="zh-CN" altLang="en-US" sz="2000" b="1" dirty="0" smtClean="0">
                <a:solidFill>
                  <a:schemeClr val="bg1"/>
                </a:solidFill>
              </a:rPr>
              <a:t>个元素</a:t>
            </a:r>
            <a:r>
              <a:rPr lang="en-US" altLang="zh-CN" sz="2000" b="1" dirty="0" smtClean="0">
                <a:solidFill>
                  <a:schemeClr val="bg1"/>
                </a:solidFill>
              </a:rPr>
              <a:t>(</a:t>
            </a:r>
            <a:r>
              <a:rPr lang="zh-CN" altLang="en-US" sz="2000" b="1" dirty="0" smtClean="0">
                <a:solidFill>
                  <a:schemeClr val="bg1"/>
                </a:solidFill>
              </a:rPr>
              <a:t>下标</a:t>
            </a:r>
            <a:r>
              <a:rPr lang="en-US" altLang="zh-CN" sz="2000" b="1" dirty="0" smtClean="0">
                <a:solidFill>
                  <a:schemeClr val="bg1"/>
                </a:solidFill>
              </a:rPr>
              <a:t>0-</a:t>
            </a:r>
            <a:r>
              <a:rPr lang="en-US" altLang="zh-CN" sz="2000" b="1" dirty="0">
                <a:solidFill>
                  <a:schemeClr val="bg1"/>
                </a:solidFill>
              </a:rPr>
              <a:t>m</a:t>
            </a:r>
            <a:r>
              <a:rPr lang="en-US" altLang="zh-CN" sz="2000" b="1" dirty="0" smtClean="0">
                <a:solidFill>
                  <a:schemeClr val="bg1"/>
                </a:solidFill>
              </a:rPr>
              <a:t>)</a:t>
            </a:r>
            <a:endParaRPr lang="zh-CN" altLang="en-US" sz="2000" b="1" dirty="0">
              <a:solidFill>
                <a:schemeClr val="bg1"/>
              </a:solidFill>
            </a:endParaRPr>
          </a:p>
        </p:txBody>
      </p:sp>
      <p:sp>
        <p:nvSpPr>
          <p:cNvPr id="14" name="AutoShape 6"/>
          <p:cNvSpPr>
            <a:spLocks noChangeArrowheads="1"/>
          </p:cNvSpPr>
          <p:nvPr/>
        </p:nvSpPr>
        <p:spPr bwMode="auto">
          <a:xfrm>
            <a:off x="5991300" y="4932382"/>
            <a:ext cx="3071424" cy="571504"/>
          </a:xfrm>
          <a:prstGeom prst="wedgeRoundRectCallout">
            <a:avLst>
              <a:gd name="adj1" fmla="val -61845"/>
              <a:gd name="adj2" fmla="val 12233"/>
              <a:gd name="adj3" fmla="val 16667"/>
            </a:avLst>
          </a:prstGeom>
          <a:solidFill>
            <a:schemeClr val="accent2"/>
          </a:solidFill>
          <a:ln w="6350">
            <a:solidFill>
              <a:schemeClr val="hlink"/>
            </a:solidFill>
            <a:miter lim="800000"/>
            <a:headEnd/>
            <a:tailEnd/>
          </a:ln>
        </p:spPr>
        <p:txBody>
          <a:bodyPr anchor="ctr"/>
          <a:lstStyle/>
          <a:p>
            <a:r>
              <a:rPr lang="zh-CN" altLang="en-US" sz="2000" b="1" dirty="0" smtClean="0">
                <a:solidFill>
                  <a:schemeClr val="bg1"/>
                </a:solidFill>
              </a:rPr>
              <a:t>保证每个</a:t>
            </a:r>
            <a:r>
              <a:rPr lang="zh-CN" altLang="en-US" sz="2000" b="1" dirty="0">
                <a:solidFill>
                  <a:schemeClr val="bg1"/>
                </a:solidFill>
              </a:rPr>
              <a:t>元素</a:t>
            </a:r>
            <a:r>
              <a:rPr lang="zh-CN" altLang="en-US" sz="2000" b="1" dirty="0" smtClean="0">
                <a:solidFill>
                  <a:schemeClr val="bg1"/>
                </a:solidFill>
              </a:rPr>
              <a:t>做一次前缀</a:t>
            </a:r>
            <a:endParaRPr lang="zh-CN" altLang="en-US" sz="2000" b="1" dirty="0">
              <a:solidFill>
                <a:schemeClr val="bg1"/>
              </a:solidFill>
            </a:endParaRPr>
          </a:p>
        </p:txBody>
      </p:sp>
      <p:sp>
        <p:nvSpPr>
          <p:cNvPr id="15" name="AutoShape 6"/>
          <p:cNvSpPr>
            <a:spLocks noChangeArrowheads="1"/>
          </p:cNvSpPr>
          <p:nvPr/>
        </p:nvSpPr>
        <p:spPr bwMode="auto">
          <a:xfrm>
            <a:off x="5786446" y="5786454"/>
            <a:ext cx="785818" cy="571504"/>
          </a:xfrm>
          <a:prstGeom prst="wedgeRoundRectCallout">
            <a:avLst>
              <a:gd name="adj1" fmla="val -92681"/>
              <a:gd name="adj2" fmla="val 6415"/>
              <a:gd name="adj3" fmla="val 16667"/>
            </a:avLst>
          </a:prstGeom>
          <a:solidFill>
            <a:schemeClr val="accent2"/>
          </a:solidFill>
          <a:ln w="6350">
            <a:solidFill>
              <a:schemeClr val="hlink"/>
            </a:solidFill>
            <a:miter lim="800000"/>
            <a:headEnd/>
            <a:tailEnd/>
          </a:ln>
        </p:spPr>
        <p:txBody>
          <a:bodyPr anchor="ctr"/>
          <a:lstStyle/>
          <a:p>
            <a:r>
              <a:rPr lang="zh-CN" altLang="en-US" sz="2000" b="1" dirty="0" smtClean="0">
                <a:solidFill>
                  <a:schemeClr val="bg1"/>
                </a:solidFill>
              </a:rPr>
              <a:t>还原</a:t>
            </a:r>
            <a:endParaRPr lang="zh-CN" altLang="en-US" sz="20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bg/>
                                          </p:spTgt>
                                        </p:tgtEl>
                                        <p:attrNameLst>
                                          <p:attrName>style.visibility</p:attrName>
                                        </p:attrNameLst>
                                      </p:cBhvr>
                                      <p:to>
                                        <p:strVal val="visible"/>
                                      </p:to>
                                    </p:set>
                                    <p:animEffect transition="in" filter="wipe(left)">
                                      <p:cBhvr>
                                        <p:cTn id="12" dur="500"/>
                                        <p:tgtEl>
                                          <p:spTgt spid="1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wipe(left)">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wipe(left)">
                                      <p:cBhvr>
                                        <p:cTn id="22" dur="500"/>
                                        <p:tgtEl>
                                          <p:spTgt spid="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wipe(left)">
                                      <p:cBhvr>
                                        <p:cTn id="27" dur="500"/>
                                        <p:tgtEl>
                                          <p:spTgt spid="1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ox(in)">
                                      <p:cBhvr>
                                        <p:cTn id="32" dur="500"/>
                                        <p:tgtEl>
                                          <p:spTgt spid="6"/>
                                        </p:tgtEl>
                                      </p:cBhvr>
                                    </p:animEffect>
                                  </p:childTnLst>
                                </p:cTn>
                              </p:par>
                              <p:par>
                                <p:cTn id="33" presetID="1" presetClass="exit"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ox(in)">
                                      <p:cBhvr>
                                        <p:cTn id="39" dur="500"/>
                                        <p:tgtEl>
                                          <p:spTgt spid="7"/>
                                        </p:tgtEl>
                                      </p:cBhvr>
                                    </p:animEffect>
                                  </p:childTnLst>
                                </p:cTn>
                              </p:par>
                              <p:par>
                                <p:cTn id="40" presetID="1" presetClass="exit" presetSubtype="0" fill="hold" grpId="1" nodeType="withEffect">
                                  <p:stCondLst>
                                    <p:cond delay="0"/>
                                  </p:stCondLst>
                                  <p:childTnLst>
                                    <p:set>
                                      <p:cBhvr>
                                        <p:cTn id="41" dur="1" fill="hold">
                                          <p:stCondLst>
                                            <p:cond delay="0"/>
                                          </p:stCondLst>
                                        </p:cTn>
                                        <p:tgtEl>
                                          <p:spTgt spid="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box(in)">
                                      <p:cBhvr>
                                        <p:cTn id="46" dur="500"/>
                                        <p:tgtEl>
                                          <p:spTgt spid="8"/>
                                        </p:tgtEl>
                                      </p:cBhvr>
                                    </p:animEffect>
                                  </p:childTnLst>
                                </p:cTn>
                              </p:par>
                              <p:par>
                                <p:cTn id="47" presetID="1" presetClass="exit" presetSubtype="0" fill="hold" grpId="1"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box(in)">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ox(in)">
                                      <p:cBhvr>
                                        <p:cTn id="63" dur="500"/>
                                        <p:tgtEl>
                                          <p:spTgt spid="11"/>
                                        </p:tgtEl>
                                      </p:cBhvr>
                                    </p:animEffect>
                                  </p:childTnLst>
                                </p:cTn>
                              </p:par>
                              <p:par>
                                <p:cTn id="64" presetID="1" presetClass="exit" presetSubtype="0" fill="hold" grpId="1" nodeType="withEffect">
                                  <p:stCondLst>
                                    <p:cond delay="0"/>
                                  </p:stCondLst>
                                  <p:childTnLst>
                                    <p:set>
                                      <p:cBhvr>
                                        <p:cTn id="65" dur="1" fill="hold">
                                          <p:stCondLst>
                                            <p:cond delay="0"/>
                                          </p:stCondLst>
                                        </p:cTn>
                                        <p:tgtEl>
                                          <p:spTgt spid="10"/>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box(in)">
                                      <p:cBhvr>
                                        <p:cTn id="70" dur="500"/>
                                        <p:tgtEl>
                                          <p:spTgt spid="12"/>
                                        </p:tgtEl>
                                      </p:cBhvr>
                                    </p:animEffect>
                                  </p:childTnLst>
                                </p:cTn>
                              </p:par>
                              <p:par>
                                <p:cTn id="71" presetID="1" presetClass="exit" presetSubtype="0" fill="hold" grpId="1" nodeType="withEffect">
                                  <p:stCondLst>
                                    <p:cond delay="0"/>
                                  </p:stCondLst>
                                  <p:childTnLst>
                                    <p:set>
                                      <p:cBhvr>
                                        <p:cTn id="72" dur="1" fill="hold">
                                          <p:stCondLst>
                                            <p:cond delay="0"/>
                                          </p:stCondLst>
                                        </p:cTn>
                                        <p:tgtEl>
                                          <p:spTgt spid="1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7"/>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77831"/>
                                        </p:tgtEl>
                                        <p:attrNameLst>
                                          <p:attrName>style.visibility</p:attrName>
                                        </p:attrNameLst>
                                      </p:cBhvr>
                                      <p:to>
                                        <p:strVal val="visible"/>
                                      </p:to>
                                    </p:set>
                                    <p:anim calcmode="lin" valueType="num">
                                      <p:cBhvr additive="base">
                                        <p:cTn id="88" dur="500" fill="hold"/>
                                        <p:tgtEl>
                                          <p:spTgt spid="77831"/>
                                        </p:tgtEl>
                                        <p:attrNameLst>
                                          <p:attrName>ppt_x</p:attrName>
                                        </p:attrNameLst>
                                      </p:cBhvr>
                                      <p:tavLst>
                                        <p:tav tm="0">
                                          <p:val>
                                            <p:strVal val="0-#ppt_w/2"/>
                                          </p:val>
                                        </p:tav>
                                        <p:tav tm="100000">
                                          <p:val>
                                            <p:strVal val="#ppt_x"/>
                                          </p:val>
                                        </p:tav>
                                      </p:tavLst>
                                    </p:anim>
                                    <p:anim calcmode="lin" valueType="num">
                                      <p:cBhvr additive="base">
                                        <p:cTn id="89" dur="500" fill="hold"/>
                                        <p:tgtEl>
                                          <p:spTgt spid="77831"/>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53" presetClass="entr" presetSubtype="0" fill="hold" grpId="1" nodeType="clickEffect">
                                  <p:stCondLst>
                                    <p:cond delay="0"/>
                                  </p:stCondLst>
                                  <p:childTnLst>
                                    <p:set>
                                      <p:cBhvr>
                                        <p:cTn id="93" dur="1" fill="hold">
                                          <p:stCondLst>
                                            <p:cond delay="0"/>
                                          </p:stCondLst>
                                        </p:cTn>
                                        <p:tgtEl>
                                          <p:spTgt spid="77831"/>
                                        </p:tgtEl>
                                        <p:attrNameLst>
                                          <p:attrName>style.visibility</p:attrName>
                                        </p:attrNameLst>
                                      </p:cBhvr>
                                      <p:to>
                                        <p:strVal val="visible"/>
                                      </p:to>
                                    </p:set>
                                    <p:anim calcmode="lin" valueType="num">
                                      <p:cBhvr>
                                        <p:cTn id="94" dur="500" fill="hold"/>
                                        <p:tgtEl>
                                          <p:spTgt spid="77831"/>
                                        </p:tgtEl>
                                        <p:attrNameLst>
                                          <p:attrName>ppt_w</p:attrName>
                                        </p:attrNameLst>
                                      </p:cBhvr>
                                      <p:tavLst>
                                        <p:tav tm="0">
                                          <p:val>
                                            <p:fltVal val="0"/>
                                          </p:val>
                                        </p:tav>
                                        <p:tav tm="100000">
                                          <p:val>
                                            <p:strVal val="#ppt_w"/>
                                          </p:val>
                                        </p:tav>
                                      </p:tavLst>
                                    </p:anim>
                                    <p:anim calcmode="lin" valueType="num">
                                      <p:cBhvr>
                                        <p:cTn id="95" dur="500" fill="hold"/>
                                        <p:tgtEl>
                                          <p:spTgt spid="77831"/>
                                        </p:tgtEl>
                                        <p:attrNameLst>
                                          <p:attrName>ppt_h</p:attrName>
                                        </p:attrNameLst>
                                      </p:cBhvr>
                                      <p:tavLst>
                                        <p:tav tm="0">
                                          <p:val>
                                            <p:fltVal val="0"/>
                                          </p:val>
                                        </p:tav>
                                        <p:tav tm="100000">
                                          <p:val>
                                            <p:strVal val="#ppt_h"/>
                                          </p:val>
                                        </p:tav>
                                      </p:tavLst>
                                    </p:anim>
                                    <p:animEffect transition="in" filter="fade">
                                      <p:cBhvr>
                                        <p:cTn id="96" dur="500"/>
                                        <p:tgtEl>
                                          <p:spTgt spid="77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1" grpId="0" animBg="1" autoUpdateAnimBg="0"/>
      <p:bldP spid="77831"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1" grpId="0" animBg="1"/>
      <p:bldP spid="11" grpId="1" animBg="1"/>
      <p:bldP spid="12" grpId="0" animBg="1"/>
      <p:bldP spid="12" grpId="1" animBg="1"/>
      <p:bldP spid="13" grpId="0" build="p" bldLvl="2" animBg="1" autoUpdateAnimBg="0"/>
      <p:bldP spid="14" grpId="0" animBg="1" autoUpdateAnimBg="0"/>
      <p:bldP spid="15"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endParaRPr lang="zh-CN" altLang="en-US" sz="4400" dirty="0">
              <a:effectLst>
                <a:outerShdw blurRad="38100" dist="38100" dir="2700000" algn="tl">
                  <a:srgbClr val="C0C0C0"/>
                </a:outerShdw>
              </a:effectLst>
              <a:latin typeface="黑体" pitchFamily="2" charset="-122"/>
              <a:ea typeface="黑体" pitchFamily="2" charset="-122"/>
            </a:endParaRPr>
          </a:p>
        </p:txBody>
      </p:sp>
      <p:sp>
        <p:nvSpPr>
          <p:cNvPr id="5" name="标题 4"/>
          <p:cNvSpPr>
            <a:spLocks noGrp="1"/>
          </p:cNvSpPr>
          <p:nvPr>
            <p:ph type="title"/>
          </p:nvPr>
        </p:nvSpPr>
        <p:spPr/>
        <p:txBody>
          <a:bodyPr/>
          <a:lstStyle/>
          <a:p>
            <a:r>
              <a:rPr lang="en-US" altLang="zh-CN" dirty="0" smtClean="0">
                <a:latin typeface="黑体" pitchFamily="2" charset="-122"/>
                <a:ea typeface="黑体" pitchFamily="2" charset="-122"/>
              </a:rPr>
              <a:t>2.1  </a:t>
            </a:r>
            <a:r>
              <a:rPr lang="zh-CN" altLang="en-US" dirty="0" smtClean="0">
                <a:effectLst>
                  <a:outerShdw blurRad="38100" dist="38100" dir="2700000" algn="tl">
                    <a:srgbClr val="C0C0C0"/>
                  </a:outerShdw>
                </a:effectLst>
                <a:latin typeface="黑体" pitchFamily="2" charset="-122"/>
                <a:ea typeface="黑体" pitchFamily="2" charset="-122"/>
              </a:rPr>
              <a:t>递归的概念</a:t>
            </a:r>
            <a:endParaRPr lang="zh-CN" altLang="en-US" dirty="0"/>
          </a:p>
        </p:txBody>
      </p:sp>
      <p:sp>
        <p:nvSpPr>
          <p:cNvPr id="6" name="内容占位符 5"/>
          <p:cNvSpPr>
            <a:spLocks noGrp="1"/>
          </p:cNvSpPr>
          <p:nvPr>
            <p:ph sz="quarter" idx="1"/>
          </p:nvPr>
        </p:nvSpPr>
        <p:spPr>
          <a:xfrm>
            <a:off x="571472" y="1428736"/>
            <a:ext cx="7858180" cy="4572000"/>
          </a:xfrm>
        </p:spPr>
        <p:txBody>
          <a:bodyPr/>
          <a:lstStyle/>
          <a:p>
            <a:pPr>
              <a:lnSpc>
                <a:spcPct val="150000"/>
              </a:lnSpc>
              <a:spcBef>
                <a:spcPct val="20000"/>
              </a:spcBef>
            </a:pPr>
            <a:r>
              <a:rPr lang="zh-CN" altLang="en-US" dirty="0" smtClean="0">
                <a:latin typeface="黑体" pitchFamily="49" charset="-122"/>
                <a:ea typeface="黑体" pitchFamily="49" charset="-122"/>
              </a:rPr>
              <a:t>例</a:t>
            </a:r>
            <a:r>
              <a:rPr lang="en-US" altLang="zh-CN" dirty="0" smtClean="0">
                <a:latin typeface="黑体" pitchFamily="49" charset="-122"/>
                <a:ea typeface="黑体" pitchFamily="49" charset="-122"/>
              </a:rPr>
              <a:t>5  </a:t>
            </a:r>
            <a:r>
              <a:rPr lang="zh-CN" altLang="en-US" dirty="0" smtClean="0">
                <a:latin typeface="黑体" pitchFamily="49" charset="-122"/>
                <a:ea typeface="黑体" pitchFamily="49" charset="-122"/>
              </a:rPr>
              <a:t>正整数划分问题</a:t>
            </a:r>
          </a:p>
          <a:p>
            <a:pPr>
              <a:lnSpc>
                <a:spcPct val="150000"/>
              </a:lnSpc>
              <a:spcBef>
                <a:spcPct val="20000"/>
              </a:spcBef>
            </a:pPr>
            <a:r>
              <a:rPr lang="zh-CN" altLang="en-US" dirty="0" smtClean="0">
                <a:solidFill>
                  <a:srgbClr val="000000"/>
                </a:solidFill>
                <a:latin typeface="楷体_GB2312" pitchFamily="49" charset="-122"/>
                <a:ea typeface="楷体_GB2312" pitchFamily="49" charset="-122"/>
                <a:cs typeface="Times New Roman" pitchFamily="18" charset="0"/>
              </a:rPr>
              <a:t>将正整数</a:t>
            </a:r>
            <a:r>
              <a:rPr lang="en-US" altLang="zh-CN" dirty="0" smtClean="0">
                <a:solidFill>
                  <a:srgbClr val="000000"/>
                </a:solidFill>
                <a:latin typeface="楷体_GB2312" pitchFamily="49" charset="-122"/>
                <a:ea typeface="楷体_GB2312" pitchFamily="49" charset="-122"/>
              </a:rPr>
              <a:t>n</a:t>
            </a:r>
            <a:r>
              <a:rPr lang="zh-CN" altLang="en-US" dirty="0" smtClean="0">
                <a:solidFill>
                  <a:srgbClr val="000000"/>
                </a:solidFill>
                <a:latin typeface="楷体_GB2312" pitchFamily="49" charset="-122"/>
                <a:ea typeface="楷体_GB2312" pitchFamily="49" charset="-122"/>
              </a:rPr>
              <a:t>表示成一系列正整数之和：      </a:t>
            </a:r>
            <a:endParaRPr lang="en-US" altLang="zh-CN" dirty="0" smtClean="0">
              <a:solidFill>
                <a:srgbClr val="000000"/>
              </a:solidFill>
              <a:latin typeface="楷体_GB2312" pitchFamily="49" charset="-122"/>
              <a:ea typeface="楷体_GB2312" pitchFamily="49" charset="-122"/>
            </a:endParaRPr>
          </a:p>
          <a:p>
            <a:pPr>
              <a:lnSpc>
                <a:spcPct val="150000"/>
              </a:lnSpc>
              <a:spcBef>
                <a:spcPct val="20000"/>
              </a:spcBef>
              <a:buNone/>
            </a:pPr>
            <a:r>
              <a:rPr lang="en-US" altLang="zh-CN" dirty="0" smtClean="0">
                <a:solidFill>
                  <a:srgbClr val="000000"/>
                </a:solidFill>
                <a:latin typeface="楷体_GB2312" pitchFamily="49" charset="-122"/>
                <a:ea typeface="楷体_GB2312" pitchFamily="49" charset="-122"/>
              </a:rPr>
              <a:t>     n=n</a:t>
            </a:r>
            <a:r>
              <a:rPr lang="en-US" altLang="zh-CN" baseline="-25000" dirty="0" smtClean="0">
                <a:solidFill>
                  <a:srgbClr val="000000"/>
                </a:solidFill>
                <a:latin typeface="楷体_GB2312" pitchFamily="49" charset="-122"/>
                <a:ea typeface="楷体_GB2312" pitchFamily="49" charset="-122"/>
              </a:rPr>
              <a:t>1</a:t>
            </a:r>
            <a:r>
              <a:rPr lang="en-US" altLang="zh-CN" dirty="0" smtClean="0">
                <a:solidFill>
                  <a:srgbClr val="000000"/>
                </a:solidFill>
                <a:latin typeface="楷体_GB2312" pitchFamily="49" charset="-122"/>
                <a:ea typeface="楷体_GB2312" pitchFamily="49" charset="-122"/>
              </a:rPr>
              <a:t>+n</a:t>
            </a:r>
            <a:r>
              <a:rPr lang="en-US" altLang="zh-CN" baseline="-25000" dirty="0" smtClean="0">
                <a:solidFill>
                  <a:srgbClr val="000000"/>
                </a:solidFill>
                <a:latin typeface="楷体_GB2312" pitchFamily="49" charset="-122"/>
                <a:ea typeface="楷体_GB2312" pitchFamily="49" charset="-122"/>
              </a:rPr>
              <a:t>2</a:t>
            </a:r>
            <a:r>
              <a:rPr lang="en-US" altLang="zh-CN" dirty="0" smtClean="0">
                <a:solidFill>
                  <a:srgbClr val="000000"/>
                </a:solidFill>
                <a:latin typeface="楷体_GB2312" pitchFamily="49" charset="-122"/>
                <a:ea typeface="楷体_GB2312" pitchFamily="49" charset="-122"/>
              </a:rPr>
              <a:t>+</a:t>
            </a:r>
            <a:r>
              <a:rPr lang="en-US" altLang="zh-CN" dirty="0" smtClean="0">
                <a:solidFill>
                  <a:srgbClr val="000000"/>
                </a:solidFill>
                <a:latin typeface="Times New Roman" pitchFamily="18" charset="0"/>
                <a:ea typeface="楷体_GB2312" pitchFamily="49" charset="-122"/>
              </a:rPr>
              <a:t>…</a:t>
            </a:r>
            <a:r>
              <a:rPr lang="en-US" altLang="zh-CN" dirty="0" smtClean="0">
                <a:solidFill>
                  <a:srgbClr val="000000"/>
                </a:solidFill>
                <a:latin typeface="楷体_GB2312" pitchFamily="49" charset="-122"/>
                <a:ea typeface="楷体_GB2312" pitchFamily="49" charset="-122"/>
              </a:rPr>
              <a:t>+</a:t>
            </a:r>
            <a:r>
              <a:rPr lang="en-US" altLang="zh-CN" dirty="0" err="1" smtClean="0">
                <a:solidFill>
                  <a:srgbClr val="000000"/>
                </a:solidFill>
                <a:latin typeface="楷体_GB2312" pitchFamily="49" charset="-122"/>
                <a:ea typeface="楷体_GB2312" pitchFamily="49" charset="-122"/>
              </a:rPr>
              <a:t>n</a:t>
            </a:r>
            <a:r>
              <a:rPr lang="en-US" altLang="zh-CN" baseline="-25000" dirty="0" err="1" smtClean="0">
                <a:solidFill>
                  <a:srgbClr val="000000"/>
                </a:solidFill>
                <a:latin typeface="楷体_GB2312" pitchFamily="49" charset="-122"/>
                <a:ea typeface="楷体_GB2312" pitchFamily="49" charset="-122"/>
              </a:rPr>
              <a:t>k</a:t>
            </a:r>
            <a:r>
              <a:rPr lang="zh-CN" altLang="en-US" dirty="0" smtClean="0">
                <a:solidFill>
                  <a:srgbClr val="000000"/>
                </a:solidFill>
                <a:latin typeface="楷体_GB2312" pitchFamily="49" charset="-122"/>
                <a:ea typeface="楷体_GB2312" pitchFamily="49" charset="-122"/>
              </a:rPr>
              <a:t>，</a:t>
            </a:r>
          </a:p>
          <a:p>
            <a:pPr lvl="1">
              <a:lnSpc>
                <a:spcPct val="150000"/>
              </a:lnSpc>
              <a:spcBef>
                <a:spcPct val="20000"/>
              </a:spcBef>
            </a:pPr>
            <a:r>
              <a:rPr lang="zh-CN" altLang="en-US" dirty="0" smtClean="0">
                <a:solidFill>
                  <a:srgbClr val="000000"/>
                </a:solidFill>
                <a:latin typeface="楷体_GB2312" pitchFamily="49" charset="-122"/>
                <a:ea typeface="楷体_GB2312" pitchFamily="49" charset="-122"/>
              </a:rPr>
              <a:t>其中</a:t>
            </a:r>
            <a:r>
              <a:rPr lang="en-US" altLang="zh-CN" dirty="0" smtClean="0">
                <a:solidFill>
                  <a:srgbClr val="000000"/>
                </a:solidFill>
                <a:latin typeface="楷体_GB2312" pitchFamily="49" charset="-122"/>
                <a:ea typeface="楷体_GB2312" pitchFamily="49" charset="-122"/>
              </a:rPr>
              <a:t>n</a:t>
            </a:r>
            <a:r>
              <a:rPr lang="en-US" altLang="zh-CN" baseline="-25000" dirty="0" smtClean="0">
                <a:solidFill>
                  <a:srgbClr val="000000"/>
                </a:solidFill>
                <a:latin typeface="楷体_GB2312" pitchFamily="49" charset="-122"/>
                <a:ea typeface="楷体_GB2312" pitchFamily="49" charset="-122"/>
              </a:rPr>
              <a:t>1</a:t>
            </a:r>
            <a:r>
              <a:rPr lang="en-US" altLang="zh-CN" dirty="0" smtClean="0">
                <a:solidFill>
                  <a:srgbClr val="000000"/>
                </a:solidFill>
                <a:latin typeface="楷体_GB2312" pitchFamily="49" charset="-122"/>
                <a:ea typeface="楷体_GB2312" pitchFamily="49" charset="-122"/>
              </a:rPr>
              <a:t>≥n</a:t>
            </a:r>
            <a:r>
              <a:rPr lang="en-US" altLang="zh-CN" baseline="-25000" dirty="0" smtClean="0">
                <a:solidFill>
                  <a:srgbClr val="000000"/>
                </a:solidFill>
                <a:latin typeface="楷体_GB2312" pitchFamily="49" charset="-122"/>
                <a:ea typeface="楷体_GB2312" pitchFamily="49" charset="-122"/>
              </a:rPr>
              <a:t>2</a:t>
            </a:r>
            <a:r>
              <a:rPr lang="en-US" altLang="zh-CN" dirty="0" smtClean="0">
                <a:solidFill>
                  <a:srgbClr val="000000"/>
                </a:solidFill>
                <a:latin typeface="楷体_GB2312" pitchFamily="49" charset="-122"/>
                <a:ea typeface="楷体_GB2312" pitchFamily="49" charset="-122"/>
              </a:rPr>
              <a:t>≥</a:t>
            </a:r>
            <a:r>
              <a:rPr lang="en-US" altLang="zh-CN" dirty="0" smtClean="0">
                <a:solidFill>
                  <a:srgbClr val="000000"/>
                </a:solidFill>
                <a:latin typeface="Times New Roman" pitchFamily="18" charset="0"/>
                <a:ea typeface="楷体_GB2312" pitchFamily="49" charset="-122"/>
              </a:rPr>
              <a:t>…</a:t>
            </a:r>
            <a:r>
              <a:rPr lang="en-US" altLang="zh-CN" dirty="0" smtClean="0">
                <a:solidFill>
                  <a:srgbClr val="000000"/>
                </a:solidFill>
                <a:latin typeface="楷体_GB2312" pitchFamily="49" charset="-122"/>
                <a:ea typeface="楷体_GB2312" pitchFamily="49" charset="-122"/>
              </a:rPr>
              <a:t>≥n</a:t>
            </a:r>
            <a:r>
              <a:rPr lang="en-US" altLang="zh-CN" baseline="-25000" dirty="0" smtClean="0">
                <a:solidFill>
                  <a:srgbClr val="000000"/>
                </a:solidFill>
                <a:latin typeface="楷体_GB2312" pitchFamily="49" charset="-122"/>
                <a:ea typeface="楷体_GB2312" pitchFamily="49" charset="-122"/>
              </a:rPr>
              <a:t>k</a:t>
            </a:r>
            <a:r>
              <a:rPr lang="en-US" altLang="zh-CN" dirty="0" smtClean="0">
                <a:solidFill>
                  <a:srgbClr val="000000"/>
                </a:solidFill>
                <a:latin typeface="楷体_GB2312" pitchFamily="49" charset="-122"/>
                <a:ea typeface="楷体_GB2312" pitchFamily="49" charset="-122"/>
              </a:rPr>
              <a:t>≥1</a:t>
            </a:r>
            <a:r>
              <a:rPr lang="zh-CN" altLang="en-US" dirty="0" smtClean="0">
                <a:solidFill>
                  <a:srgbClr val="000000"/>
                </a:solidFill>
                <a:latin typeface="楷体_GB2312" pitchFamily="49" charset="-122"/>
                <a:ea typeface="楷体_GB2312" pitchFamily="49" charset="-122"/>
              </a:rPr>
              <a:t>，</a:t>
            </a:r>
            <a:r>
              <a:rPr lang="en-US" altLang="zh-CN" dirty="0" smtClean="0">
                <a:solidFill>
                  <a:srgbClr val="000000"/>
                </a:solidFill>
                <a:latin typeface="楷体_GB2312" pitchFamily="49" charset="-122"/>
                <a:ea typeface="楷体_GB2312" pitchFamily="49" charset="-122"/>
              </a:rPr>
              <a:t>k≥1</a:t>
            </a:r>
            <a:r>
              <a:rPr lang="zh-CN" altLang="en-US" dirty="0" smtClean="0">
                <a:solidFill>
                  <a:srgbClr val="000000"/>
                </a:solidFill>
                <a:latin typeface="楷体_GB2312" pitchFamily="49" charset="-122"/>
                <a:ea typeface="楷体_GB2312" pitchFamily="49" charset="-122"/>
              </a:rPr>
              <a:t>。</a:t>
            </a:r>
          </a:p>
          <a:p>
            <a:pPr>
              <a:lnSpc>
                <a:spcPct val="150000"/>
              </a:lnSpc>
              <a:spcBef>
                <a:spcPct val="20000"/>
              </a:spcBef>
            </a:pPr>
            <a:r>
              <a:rPr lang="zh-CN" altLang="en-US" dirty="0" smtClean="0">
                <a:solidFill>
                  <a:srgbClr val="000000"/>
                </a:solidFill>
                <a:latin typeface="楷体_GB2312" pitchFamily="49" charset="-122"/>
                <a:ea typeface="楷体_GB2312" pitchFamily="49" charset="-122"/>
              </a:rPr>
              <a:t>正整数</a:t>
            </a:r>
            <a:r>
              <a:rPr lang="en-US" altLang="zh-CN" dirty="0" smtClean="0">
                <a:solidFill>
                  <a:srgbClr val="000000"/>
                </a:solidFill>
                <a:latin typeface="楷体_GB2312" pitchFamily="49" charset="-122"/>
                <a:ea typeface="楷体_GB2312" pitchFamily="49" charset="-122"/>
              </a:rPr>
              <a:t>n</a:t>
            </a:r>
            <a:r>
              <a:rPr lang="zh-CN" altLang="en-US" dirty="0" smtClean="0">
                <a:solidFill>
                  <a:srgbClr val="000000"/>
                </a:solidFill>
                <a:latin typeface="楷体_GB2312" pitchFamily="49" charset="-122"/>
                <a:ea typeface="楷体_GB2312" pitchFamily="49" charset="-122"/>
              </a:rPr>
              <a:t>的这种表示称为正整数</a:t>
            </a:r>
            <a:r>
              <a:rPr lang="en-US" altLang="zh-CN" dirty="0" smtClean="0">
                <a:solidFill>
                  <a:srgbClr val="000000"/>
                </a:solidFill>
                <a:latin typeface="楷体_GB2312" pitchFamily="49" charset="-122"/>
                <a:ea typeface="楷体_GB2312" pitchFamily="49" charset="-122"/>
              </a:rPr>
              <a:t>n</a:t>
            </a:r>
            <a:r>
              <a:rPr lang="zh-CN" altLang="en-US" dirty="0" smtClean="0">
                <a:solidFill>
                  <a:srgbClr val="000000"/>
                </a:solidFill>
                <a:latin typeface="楷体_GB2312" pitchFamily="49" charset="-122"/>
                <a:ea typeface="楷体_GB2312" pitchFamily="49" charset="-122"/>
              </a:rPr>
              <a:t>的划分。</a:t>
            </a:r>
            <a:endParaRPr lang="en-US" altLang="zh-CN" dirty="0" smtClean="0">
              <a:solidFill>
                <a:srgbClr val="000000"/>
              </a:solidFill>
              <a:latin typeface="楷体_GB2312" pitchFamily="49" charset="-122"/>
              <a:ea typeface="楷体_GB2312" pitchFamily="49" charset="-122"/>
            </a:endParaRPr>
          </a:p>
          <a:p>
            <a:pPr>
              <a:lnSpc>
                <a:spcPct val="150000"/>
              </a:lnSpc>
              <a:spcBef>
                <a:spcPct val="20000"/>
              </a:spcBef>
            </a:pPr>
            <a:r>
              <a:rPr lang="zh-CN" altLang="en-US" dirty="0" smtClean="0">
                <a:solidFill>
                  <a:srgbClr val="000000"/>
                </a:solidFill>
                <a:latin typeface="楷体_GB2312" pitchFamily="49" charset="-122"/>
                <a:ea typeface="楷体_GB2312" pitchFamily="49" charset="-122"/>
              </a:rPr>
              <a:t>求正整数</a:t>
            </a:r>
            <a:r>
              <a:rPr lang="en-US" altLang="zh-CN" dirty="0" smtClean="0">
                <a:solidFill>
                  <a:srgbClr val="000000"/>
                </a:solidFill>
                <a:latin typeface="楷体_GB2312" pitchFamily="49" charset="-122"/>
                <a:ea typeface="楷体_GB2312" pitchFamily="49" charset="-122"/>
              </a:rPr>
              <a:t>n</a:t>
            </a:r>
            <a:r>
              <a:rPr lang="zh-CN" altLang="en-US" dirty="0" smtClean="0">
                <a:solidFill>
                  <a:srgbClr val="000000"/>
                </a:solidFill>
                <a:latin typeface="楷体_GB2312" pitchFamily="49" charset="-122"/>
                <a:ea typeface="楷体_GB2312" pitchFamily="49" charset="-122"/>
              </a:rPr>
              <a:t>的不同划分个数。 </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defRPr/>
            </a:pPr>
            <a:endParaRPr lang="zh-CN" altLang="en-US" sz="4400" dirty="0">
              <a:effectLst>
                <a:outerShdw blurRad="38100" dist="38100" dir="2700000" algn="tl">
                  <a:srgbClr val="C0C0C0"/>
                </a:outerShdw>
              </a:effectLst>
              <a:latin typeface="黑体" pitchFamily="2" charset="-122"/>
              <a:ea typeface="黑体" pitchFamily="2" charset="-122"/>
            </a:endParaRPr>
          </a:p>
        </p:txBody>
      </p:sp>
      <p:sp>
        <p:nvSpPr>
          <p:cNvPr id="21508" name="Text Box 4"/>
          <p:cNvSpPr txBox="1">
            <a:spLocks noChangeArrowheads="1"/>
          </p:cNvSpPr>
          <p:nvPr/>
        </p:nvSpPr>
        <p:spPr bwMode="auto">
          <a:xfrm>
            <a:off x="785786" y="1500174"/>
            <a:ext cx="7786742" cy="3108543"/>
          </a:xfrm>
          <a:prstGeom prst="rect">
            <a:avLst/>
          </a:prstGeom>
          <a:solidFill>
            <a:srgbClr val="CCFFFF"/>
          </a:solidFill>
          <a:ln w="28575">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800" b="1" dirty="0">
                <a:solidFill>
                  <a:srgbClr val="000000"/>
                </a:solidFill>
                <a:latin typeface="楷体_GB2312" pitchFamily="49" charset="-122"/>
                <a:ea typeface="楷体_GB2312" pitchFamily="49" charset="-122"/>
              </a:rPr>
              <a:t>例如正整数</a:t>
            </a:r>
            <a:r>
              <a:rPr lang="en-US" altLang="zh-CN" sz="2800" b="1" dirty="0">
                <a:solidFill>
                  <a:srgbClr val="000000"/>
                </a:solidFill>
                <a:latin typeface="楷体_GB2312" pitchFamily="49" charset="-122"/>
                <a:ea typeface="楷体_GB2312" pitchFamily="49" charset="-122"/>
              </a:rPr>
              <a:t>6</a:t>
            </a:r>
            <a:r>
              <a:rPr lang="zh-CN" altLang="en-US" sz="2800" b="1" dirty="0">
                <a:solidFill>
                  <a:srgbClr val="000000"/>
                </a:solidFill>
                <a:latin typeface="楷体_GB2312" pitchFamily="49" charset="-122"/>
                <a:ea typeface="楷体_GB2312" pitchFamily="49" charset="-122"/>
              </a:rPr>
              <a:t>有如下</a:t>
            </a:r>
            <a:r>
              <a:rPr lang="en-US" altLang="zh-CN" sz="2800" b="1" dirty="0">
                <a:solidFill>
                  <a:srgbClr val="000000"/>
                </a:solidFill>
                <a:latin typeface="楷体_GB2312" pitchFamily="49" charset="-122"/>
                <a:ea typeface="楷体_GB2312" pitchFamily="49" charset="-122"/>
              </a:rPr>
              <a:t>11</a:t>
            </a:r>
            <a:r>
              <a:rPr lang="zh-CN" altLang="en-US" sz="2800" b="1" dirty="0">
                <a:solidFill>
                  <a:srgbClr val="000000"/>
                </a:solidFill>
                <a:latin typeface="楷体_GB2312" pitchFamily="49" charset="-122"/>
                <a:ea typeface="楷体_GB2312" pitchFamily="49" charset="-122"/>
              </a:rPr>
              <a:t>种不同的划分：</a:t>
            </a:r>
          </a:p>
          <a:p>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6</a:t>
            </a:r>
            <a:r>
              <a:rPr lang="zh-CN" altLang="en-US" sz="2800" b="1" dirty="0">
                <a:solidFill>
                  <a:srgbClr val="000000"/>
                </a:solidFill>
                <a:latin typeface="楷体_GB2312" pitchFamily="49" charset="-122"/>
                <a:ea typeface="楷体_GB2312" pitchFamily="49" charset="-122"/>
              </a:rPr>
              <a:t>；</a:t>
            </a:r>
          </a:p>
          <a:p>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5+1</a:t>
            </a:r>
            <a:r>
              <a:rPr lang="zh-CN" altLang="en-US" sz="2800" b="1" dirty="0">
                <a:solidFill>
                  <a:srgbClr val="000000"/>
                </a:solidFill>
                <a:latin typeface="楷体_GB2312" pitchFamily="49" charset="-122"/>
                <a:ea typeface="楷体_GB2312" pitchFamily="49" charset="-122"/>
              </a:rPr>
              <a:t>；</a:t>
            </a:r>
          </a:p>
          <a:p>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4+2</a:t>
            </a:r>
            <a:r>
              <a:rPr lang="zh-CN" altLang="en-US" sz="2800" b="1" dirty="0">
                <a:solidFill>
                  <a:srgbClr val="000000"/>
                </a:solidFill>
                <a:latin typeface="楷体_GB2312" pitchFamily="49" charset="-122"/>
                <a:ea typeface="楷体_GB2312" pitchFamily="49" charset="-122"/>
              </a:rPr>
              <a:t>，</a:t>
            </a:r>
            <a:r>
              <a:rPr lang="en-US" altLang="zh-CN" sz="2800" b="1" dirty="0">
                <a:solidFill>
                  <a:srgbClr val="000000"/>
                </a:solidFill>
                <a:latin typeface="楷体_GB2312" pitchFamily="49" charset="-122"/>
                <a:ea typeface="楷体_GB2312" pitchFamily="49" charset="-122"/>
              </a:rPr>
              <a:t>4+1+1</a:t>
            </a:r>
            <a:r>
              <a:rPr lang="zh-CN" altLang="en-US" sz="2800" b="1" dirty="0">
                <a:solidFill>
                  <a:srgbClr val="000000"/>
                </a:solidFill>
                <a:latin typeface="楷体_GB2312" pitchFamily="49" charset="-122"/>
                <a:ea typeface="楷体_GB2312" pitchFamily="49" charset="-122"/>
              </a:rPr>
              <a:t>；</a:t>
            </a:r>
          </a:p>
          <a:p>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3+3</a:t>
            </a:r>
            <a:r>
              <a:rPr lang="zh-CN" altLang="en-US" sz="2800" b="1" dirty="0">
                <a:solidFill>
                  <a:srgbClr val="000000"/>
                </a:solidFill>
                <a:latin typeface="楷体_GB2312" pitchFamily="49" charset="-122"/>
                <a:ea typeface="楷体_GB2312" pitchFamily="49" charset="-122"/>
              </a:rPr>
              <a:t>，</a:t>
            </a:r>
            <a:r>
              <a:rPr lang="en-US" altLang="zh-CN" sz="2800" b="1" dirty="0">
                <a:solidFill>
                  <a:srgbClr val="000000"/>
                </a:solidFill>
                <a:latin typeface="楷体_GB2312" pitchFamily="49" charset="-122"/>
                <a:ea typeface="楷体_GB2312" pitchFamily="49" charset="-122"/>
              </a:rPr>
              <a:t>3+2+1</a:t>
            </a:r>
            <a:r>
              <a:rPr lang="zh-CN" altLang="en-US" sz="2800" b="1" dirty="0">
                <a:solidFill>
                  <a:srgbClr val="000000"/>
                </a:solidFill>
                <a:latin typeface="楷体_GB2312" pitchFamily="49" charset="-122"/>
                <a:ea typeface="楷体_GB2312" pitchFamily="49" charset="-122"/>
              </a:rPr>
              <a:t>，</a:t>
            </a:r>
            <a:r>
              <a:rPr lang="en-US" altLang="zh-CN" sz="2800" b="1" dirty="0">
                <a:solidFill>
                  <a:srgbClr val="000000"/>
                </a:solidFill>
                <a:latin typeface="楷体_GB2312" pitchFamily="49" charset="-122"/>
                <a:ea typeface="楷体_GB2312" pitchFamily="49" charset="-122"/>
              </a:rPr>
              <a:t>3+1+1+1</a:t>
            </a:r>
            <a:r>
              <a:rPr lang="zh-CN" altLang="en-US" sz="2800" b="1" dirty="0">
                <a:solidFill>
                  <a:srgbClr val="000000"/>
                </a:solidFill>
                <a:latin typeface="楷体_GB2312" pitchFamily="49" charset="-122"/>
                <a:ea typeface="楷体_GB2312" pitchFamily="49" charset="-122"/>
              </a:rPr>
              <a:t>；</a:t>
            </a:r>
          </a:p>
          <a:p>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2+2+2</a:t>
            </a:r>
            <a:r>
              <a:rPr lang="zh-CN" altLang="en-US" sz="2800" b="1" dirty="0">
                <a:solidFill>
                  <a:srgbClr val="000000"/>
                </a:solidFill>
                <a:latin typeface="楷体_GB2312" pitchFamily="49" charset="-122"/>
                <a:ea typeface="楷体_GB2312" pitchFamily="49" charset="-122"/>
              </a:rPr>
              <a:t>，</a:t>
            </a:r>
            <a:r>
              <a:rPr lang="en-US" altLang="zh-CN" sz="2800" b="1" dirty="0">
                <a:solidFill>
                  <a:srgbClr val="000000"/>
                </a:solidFill>
                <a:latin typeface="楷体_GB2312" pitchFamily="49" charset="-122"/>
                <a:ea typeface="楷体_GB2312" pitchFamily="49" charset="-122"/>
              </a:rPr>
              <a:t>2+2+1+1</a:t>
            </a:r>
            <a:r>
              <a:rPr lang="zh-CN" altLang="en-US" sz="2800" b="1" dirty="0">
                <a:solidFill>
                  <a:srgbClr val="000000"/>
                </a:solidFill>
                <a:latin typeface="楷体_GB2312" pitchFamily="49" charset="-122"/>
                <a:ea typeface="楷体_GB2312" pitchFamily="49" charset="-122"/>
              </a:rPr>
              <a:t>，</a:t>
            </a:r>
            <a:r>
              <a:rPr lang="en-US" altLang="zh-CN" sz="2800" b="1" dirty="0">
                <a:solidFill>
                  <a:srgbClr val="000000"/>
                </a:solidFill>
                <a:latin typeface="楷体_GB2312" pitchFamily="49" charset="-122"/>
                <a:ea typeface="楷体_GB2312" pitchFamily="49" charset="-122"/>
              </a:rPr>
              <a:t>2+1+1+1+1</a:t>
            </a:r>
            <a:r>
              <a:rPr lang="zh-CN" altLang="en-US" sz="2800" b="1" dirty="0">
                <a:solidFill>
                  <a:srgbClr val="000000"/>
                </a:solidFill>
                <a:latin typeface="楷体_GB2312" pitchFamily="49" charset="-122"/>
                <a:ea typeface="楷体_GB2312" pitchFamily="49" charset="-122"/>
              </a:rPr>
              <a:t>；</a:t>
            </a:r>
          </a:p>
          <a:p>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1+1+1+1+1+1</a:t>
            </a:r>
            <a:r>
              <a:rPr lang="zh-CN" altLang="en-US" sz="2800" b="1" dirty="0">
                <a:solidFill>
                  <a:srgbClr val="000000"/>
                </a:solidFill>
                <a:latin typeface="楷体_GB2312" pitchFamily="49" charset="-122"/>
                <a:ea typeface="楷体_GB2312" pitchFamily="49" charset="-122"/>
              </a:rPr>
              <a:t>。</a:t>
            </a:r>
          </a:p>
        </p:txBody>
      </p:sp>
      <p:sp>
        <p:nvSpPr>
          <p:cNvPr id="5" name="标题 4"/>
          <p:cNvSpPr>
            <a:spLocks noGrp="1"/>
          </p:cNvSpPr>
          <p:nvPr>
            <p:ph type="title"/>
          </p:nvPr>
        </p:nvSpPr>
        <p:spPr/>
        <p:txBody>
          <a:bodyPr/>
          <a:lstStyle/>
          <a:p>
            <a:r>
              <a:rPr lang="zh-CN" altLang="en-US" dirty="0" smtClean="0">
                <a:solidFill>
                  <a:schemeClr val="folHlink"/>
                </a:solidFill>
              </a:rPr>
              <a:t>例</a:t>
            </a:r>
            <a:r>
              <a:rPr lang="en-US" altLang="zh-CN" dirty="0" smtClean="0">
                <a:solidFill>
                  <a:schemeClr val="folHlink"/>
                </a:solidFill>
              </a:rPr>
              <a:t>5  </a:t>
            </a:r>
            <a:r>
              <a:rPr lang="zh-CN" altLang="en-US" dirty="0" smtClean="0">
                <a:solidFill>
                  <a:schemeClr val="folHlink"/>
                </a:solidFill>
              </a:rPr>
              <a:t>正整数划分问题</a:t>
            </a:r>
            <a:endParaRPr lang="zh-CN" altLang="en-US" dirty="0"/>
          </a:p>
        </p:txBody>
      </p:sp>
      <p:sp>
        <p:nvSpPr>
          <p:cNvPr id="7" name="矩形 6"/>
          <p:cNvSpPr/>
          <p:nvPr/>
        </p:nvSpPr>
        <p:spPr>
          <a:xfrm>
            <a:off x="500034" y="4714884"/>
            <a:ext cx="8358246" cy="1938992"/>
          </a:xfrm>
          <a:prstGeom prst="rect">
            <a:avLst/>
          </a:prstGeom>
        </p:spPr>
        <p:txBody>
          <a:bodyPr wrap="square">
            <a:spAutoFit/>
          </a:bodyPr>
          <a:lstStyle/>
          <a:p>
            <a:pPr eaLnBrk="1" hangingPunct="1">
              <a:buClr>
                <a:srgbClr val="C00000"/>
              </a:buClr>
              <a:buFont typeface="Wingdings" pitchFamily="2" charset="2"/>
              <a:buChar char="p"/>
            </a:pPr>
            <a:r>
              <a:rPr lang="zh-CN" altLang="en-US" sz="2400" b="1" dirty="0" smtClean="0">
                <a:solidFill>
                  <a:srgbClr val="000000"/>
                </a:solidFill>
              </a:rPr>
              <a:t>前面的几个例子问题本身都具有比较明显的递归关系，因而容易用递归函数直接求解。</a:t>
            </a:r>
            <a:endParaRPr lang="en-US" altLang="zh-CN" sz="2400" b="1" dirty="0" smtClean="0">
              <a:solidFill>
                <a:srgbClr val="000000"/>
              </a:solidFill>
            </a:endParaRPr>
          </a:p>
          <a:p>
            <a:pPr eaLnBrk="1" hangingPunct="1">
              <a:buClr>
                <a:srgbClr val="C00000"/>
              </a:buClr>
              <a:buFont typeface="Wingdings" pitchFamily="2" charset="2"/>
              <a:buChar char="p"/>
            </a:pPr>
            <a:endParaRPr lang="zh-CN" altLang="en-US" sz="2400" b="1" dirty="0" smtClean="0">
              <a:solidFill>
                <a:srgbClr val="000000"/>
              </a:solidFill>
            </a:endParaRPr>
          </a:p>
          <a:p>
            <a:pPr eaLnBrk="1" hangingPunct="1">
              <a:buClr>
                <a:srgbClr val="C00000"/>
              </a:buClr>
              <a:buFont typeface="Wingdings" pitchFamily="2" charset="2"/>
              <a:buChar char="p"/>
            </a:pPr>
            <a:r>
              <a:rPr lang="zh-CN" altLang="en-US" sz="2400" b="1" dirty="0" smtClean="0">
                <a:solidFill>
                  <a:srgbClr val="000000"/>
                </a:solidFill>
              </a:rPr>
              <a:t>在本例中，如果设</a:t>
            </a:r>
            <a:r>
              <a:rPr lang="en-US" altLang="zh-CN" sz="2400" b="1" dirty="0" smtClean="0">
                <a:solidFill>
                  <a:srgbClr val="000000"/>
                </a:solidFill>
              </a:rPr>
              <a:t>p(n)</a:t>
            </a:r>
            <a:r>
              <a:rPr lang="zh-CN" altLang="en-US" sz="2400" b="1" dirty="0" smtClean="0">
                <a:solidFill>
                  <a:srgbClr val="000000"/>
                </a:solidFill>
              </a:rPr>
              <a:t>为正整数</a:t>
            </a:r>
            <a:r>
              <a:rPr lang="en-US" altLang="zh-CN" sz="2400" b="1" dirty="0" smtClean="0">
                <a:solidFill>
                  <a:srgbClr val="000000"/>
                </a:solidFill>
              </a:rPr>
              <a:t>n</a:t>
            </a:r>
            <a:r>
              <a:rPr lang="zh-CN" altLang="en-US" sz="2400" b="1" dirty="0" smtClean="0">
                <a:solidFill>
                  <a:srgbClr val="000000"/>
                </a:solidFill>
              </a:rPr>
              <a:t>的划分数，则难以找到递归关系。</a:t>
            </a:r>
          </a:p>
        </p:txBody>
      </p:sp>
      <p:sp>
        <p:nvSpPr>
          <p:cNvPr id="6" name="AutoShape 6"/>
          <p:cNvSpPr>
            <a:spLocks noChangeArrowheads="1"/>
          </p:cNvSpPr>
          <p:nvPr/>
        </p:nvSpPr>
        <p:spPr bwMode="auto">
          <a:xfrm>
            <a:off x="3995936" y="2230913"/>
            <a:ext cx="2153970" cy="571504"/>
          </a:xfrm>
          <a:prstGeom prst="wedgeRoundRectCallout">
            <a:avLst>
              <a:gd name="adj1" fmla="val -50055"/>
              <a:gd name="adj2" fmla="val 121969"/>
              <a:gd name="adj3" fmla="val 16667"/>
            </a:avLst>
          </a:prstGeom>
          <a:solidFill>
            <a:schemeClr val="accent2"/>
          </a:solidFill>
          <a:ln w="6350">
            <a:solidFill>
              <a:schemeClr val="hlink"/>
            </a:solidFill>
            <a:miter lim="800000"/>
            <a:headEnd/>
            <a:tailEnd/>
          </a:ln>
        </p:spPr>
        <p:txBody>
          <a:bodyPr anchor="ctr"/>
          <a:lstStyle/>
          <a:p>
            <a:r>
              <a:rPr lang="zh-CN" altLang="en-US" sz="2000" b="1" dirty="0" smtClean="0">
                <a:solidFill>
                  <a:schemeClr val="bg1"/>
                </a:solidFill>
              </a:rPr>
              <a:t>最大加数：</a:t>
            </a:r>
            <a:r>
              <a:rPr lang="en-US" altLang="zh-CN" sz="2000" b="1" dirty="0" smtClean="0">
                <a:solidFill>
                  <a:schemeClr val="bg1"/>
                </a:solidFill>
              </a:rPr>
              <a:t>m</a:t>
            </a:r>
            <a:endParaRPr lang="zh-CN" altLang="en-US" sz="2000" b="1" dirty="0">
              <a:solidFill>
                <a:schemeClr val="bg1"/>
              </a:solidFill>
            </a:endParaRPr>
          </a:p>
        </p:txBody>
      </p:sp>
      <p:sp>
        <p:nvSpPr>
          <p:cNvPr id="8" name="椭圆 7"/>
          <p:cNvSpPr/>
          <p:nvPr/>
        </p:nvSpPr>
        <p:spPr>
          <a:xfrm>
            <a:off x="1539516" y="2802417"/>
            <a:ext cx="296180" cy="504056"/>
          </a:xfrm>
          <a:prstGeom prst="ellipse">
            <a:avLst/>
          </a:prstGeom>
          <a:solidFill>
            <a:schemeClr val="accent1">
              <a:alpha val="17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411760" y="2796162"/>
            <a:ext cx="296180" cy="504056"/>
          </a:xfrm>
          <a:prstGeom prst="ellipse">
            <a:avLst/>
          </a:prstGeom>
          <a:solidFill>
            <a:schemeClr val="accent1">
              <a:alpha val="17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9516" y="3284984"/>
            <a:ext cx="296180" cy="504056"/>
          </a:xfrm>
          <a:prstGeom prst="ellipse">
            <a:avLst/>
          </a:prstGeom>
          <a:solidFill>
            <a:schemeClr val="accent1">
              <a:alpha val="17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411760" y="3284984"/>
            <a:ext cx="296180" cy="504056"/>
          </a:xfrm>
          <a:prstGeom prst="ellipse">
            <a:avLst/>
          </a:prstGeom>
          <a:solidFill>
            <a:schemeClr val="accent1">
              <a:alpha val="17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699756" y="3206845"/>
            <a:ext cx="296180" cy="504056"/>
          </a:xfrm>
          <a:prstGeom prst="ellipse">
            <a:avLst/>
          </a:prstGeom>
          <a:solidFill>
            <a:schemeClr val="accent1">
              <a:alpha val="17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8">
                                            <p:bg/>
                                          </p:spTgt>
                                        </p:tgtEl>
                                        <p:attrNameLst>
                                          <p:attrName>style.visibility</p:attrName>
                                        </p:attrNameLst>
                                      </p:cBhvr>
                                      <p:to>
                                        <p:strVal val="visible"/>
                                      </p:to>
                                    </p:set>
                                    <p:animEffect transition="in" filter="wipe(left)">
                                      <p:cBhvr>
                                        <p:cTn id="7" dur="500"/>
                                        <p:tgtEl>
                                          <p:spTgt spid="21508">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8">
                                            <p:txEl>
                                              <p:pRg st="0" end="0"/>
                                            </p:txEl>
                                          </p:spTgt>
                                        </p:tgtEl>
                                        <p:attrNameLst>
                                          <p:attrName>style.visibility</p:attrName>
                                        </p:attrNameLst>
                                      </p:cBhvr>
                                      <p:to>
                                        <p:strVal val="visible"/>
                                      </p:to>
                                    </p:set>
                                    <p:animEffect transition="in" filter="wipe(left)">
                                      <p:cBhvr>
                                        <p:cTn id="12" dur="500"/>
                                        <p:tgtEl>
                                          <p:spTgt spid="215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8">
                                            <p:txEl>
                                              <p:pRg st="1" end="1"/>
                                            </p:txEl>
                                          </p:spTgt>
                                        </p:tgtEl>
                                        <p:attrNameLst>
                                          <p:attrName>style.visibility</p:attrName>
                                        </p:attrNameLst>
                                      </p:cBhvr>
                                      <p:to>
                                        <p:strVal val="visible"/>
                                      </p:to>
                                    </p:set>
                                    <p:animEffect transition="in" filter="wipe(left)">
                                      <p:cBhvr>
                                        <p:cTn id="17" dur="500"/>
                                        <p:tgtEl>
                                          <p:spTgt spid="2150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8">
                                            <p:txEl>
                                              <p:pRg st="2" end="2"/>
                                            </p:txEl>
                                          </p:spTgt>
                                        </p:tgtEl>
                                        <p:attrNameLst>
                                          <p:attrName>style.visibility</p:attrName>
                                        </p:attrNameLst>
                                      </p:cBhvr>
                                      <p:to>
                                        <p:strVal val="visible"/>
                                      </p:to>
                                    </p:set>
                                    <p:animEffect transition="in" filter="wipe(left)">
                                      <p:cBhvr>
                                        <p:cTn id="22" dur="500"/>
                                        <p:tgtEl>
                                          <p:spTgt spid="2150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8">
                                            <p:txEl>
                                              <p:pRg st="3" end="3"/>
                                            </p:txEl>
                                          </p:spTgt>
                                        </p:tgtEl>
                                        <p:attrNameLst>
                                          <p:attrName>style.visibility</p:attrName>
                                        </p:attrNameLst>
                                      </p:cBhvr>
                                      <p:to>
                                        <p:strVal val="visible"/>
                                      </p:to>
                                    </p:set>
                                    <p:animEffect transition="in" filter="wipe(left)">
                                      <p:cBhvr>
                                        <p:cTn id="27" dur="500"/>
                                        <p:tgtEl>
                                          <p:spTgt spid="2150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08">
                                            <p:txEl>
                                              <p:pRg st="4" end="4"/>
                                            </p:txEl>
                                          </p:spTgt>
                                        </p:tgtEl>
                                        <p:attrNameLst>
                                          <p:attrName>style.visibility</p:attrName>
                                        </p:attrNameLst>
                                      </p:cBhvr>
                                      <p:to>
                                        <p:strVal val="visible"/>
                                      </p:to>
                                    </p:set>
                                    <p:animEffect transition="in" filter="wipe(left)">
                                      <p:cBhvr>
                                        <p:cTn id="32" dur="500"/>
                                        <p:tgtEl>
                                          <p:spTgt spid="2150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08">
                                            <p:txEl>
                                              <p:pRg st="5" end="5"/>
                                            </p:txEl>
                                          </p:spTgt>
                                        </p:tgtEl>
                                        <p:attrNameLst>
                                          <p:attrName>style.visibility</p:attrName>
                                        </p:attrNameLst>
                                      </p:cBhvr>
                                      <p:to>
                                        <p:strVal val="visible"/>
                                      </p:to>
                                    </p:set>
                                    <p:animEffect transition="in" filter="wipe(left)">
                                      <p:cBhvr>
                                        <p:cTn id="37" dur="500"/>
                                        <p:tgtEl>
                                          <p:spTgt spid="2150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08">
                                            <p:txEl>
                                              <p:pRg st="6" end="6"/>
                                            </p:txEl>
                                          </p:spTgt>
                                        </p:tgtEl>
                                        <p:attrNameLst>
                                          <p:attrName>style.visibility</p:attrName>
                                        </p:attrNameLst>
                                      </p:cBhvr>
                                      <p:to>
                                        <p:strVal val="visible"/>
                                      </p:to>
                                    </p:set>
                                    <p:animEffect transition="in" filter="wipe(left)">
                                      <p:cBhvr>
                                        <p:cTn id="42" dur="500"/>
                                        <p:tgtEl>
                                          <p:spTgt spid="2150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wipe(left)">
                                      <p:cBhvr>
                                        <p:cTn id="47" dur="500"/>
                                        <p:tgtEl>
                                          <p:spTgt spid="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Effect transition="in" filter="wipe(left)">
                                      <p:cBhvr>
                                        <p:cTn id="52" dur="500"/>
                                        <p:tgtEl>
                                          <p:spTgt spid="7">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childTnLst>
                          </p:cTn>
                        </p:par>
                        <p:par>
                          <p:cTn id="60" fill="hold">
                            <p:stCondLst>
                              <p:cond delay="500"/>
                            </p:stCondLst>
                            <p:childTnLst>
                              <p:par>
                                <p:cTn id="61" presetID="53" presetClass="entr" presetSubtype="16" fill="hold" grpId="0" nodeType="after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p:cTn id="63" dur="500" fill="hold"/>
                                        <p:tgtEl>
                                          <p:spTgt spid="9"/>
                                        </p:tgtEl>
                                        <p:attrNameLst>
                                          <p:attrName>ppt_w</p:attrName>
                                        </p:attrNameLst>
                                      </p:cBhvr>
                                      <p:tavLst>
                                        <p:tav tm="0">
                                          <p:val>
                                            <p:fltVal val="0"/>
                                          </p:val>
                                        </p:tav>
                                        <p:tav tm="100000">
                                          <p:val>
                                            <p:strVal val="#ppt_w"/>
                                          </p:val>
                                        </p:tav>
                                      </p:tavLst>
                                    </p:anim>
                                    <p:anim calcmode="lin" valueType="num">
                                      <p:cBhvr>
                                        <p:cTn id="64" dur="500" fill="hold"/>
                                        <p:tgtEl>
                                          <p:spTgt spid="9"/>
                                        </p:tgtEl>
                                        <p:attrNameLst>
                                          <p:attrName>ppt_h</p:attrName>
                                        </p:attrNameLst>
                                      </p:cBhvr>
                                      <p:tavLst>
                                        <p:tav tm="0">
                                          <p:val>
                                            <p:fltVal val="0"/>
                                          </p:val>
                                        </p:tav>
                                        <p:tav tm="100000">
                                          <p:val>
                                            <p:strVal val="#ppt_h"/>
                                          </p:val>
                                        </p:tav>
                                      </p:tavLst>
                                    </p:anim>
                                    <p:animEffect transition="in" filter="fade">
                                      <p:cBhvr>
                                        <p:cTn id="65" dur="500"/>
                                        <p:tgtEl>
                                          <p:spTgt spid="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10"/>
                                        </p:tgtEl>
                                        <p:attrNameLst>
                                          <p:attrName>style.visibility</p:attrName>
                                        </p:attrNameLst>
                                      </p:cBhvr>
                                      <p:to>
                                        <p:strVal val="visible"/>
                                      </p:to>
                                    </p:set>
                                    <p:anim calcmode="lin" valueType="num">
                                      <p:cBhvr>
                                        <p:cTn id="78" dur="500" fill="hold"/>
                                        <p:tgtEl>
                                          <p:spTgt spid="10"/>
                                        </p:tgtEl>
                                        <p:attrNameLst>
                                          <p:attrName>ppt_w</p:attrName>
                                        </p:attrNameLst>
                                      </p:cBhvr>
                                      <p:tavLst>
                                        <p:tav tm="0">
                                          <p:val>
                                            <p:fltVal val="0"/>
                                          </p:val>
                                        </p:tav>
                                        <p:tav tm="100000">
                                          <p:val>
                                            <p:strVal val="#ppt_w"/>
                                          </p:val>
                                        </p:tav>
                                      </p:tavLst>
                                    </p:anim>
                                    <p:anim calcmode="lin" valueType="num">
                                      <p:cBhvr>
                                        <p:cTn id="79" dur="500" fill="hold"/>
                                        <p:tgtEl>
                                          <p:spTgt spid="10"/>
                                        </p:tgtEl>
                                        <p:attrNameLst>
                                          <p:attrName>ppt_h</p:attrName>
                                        </p:attrNameLst>
                                      </p:cBhvr>
                                      <p:tavLst>
                                        <p:tav tm="0">
                                          <p:val>
                                            <p:fltVal val="0"/>
                                          </p:val>
                                        </p:tav>
                                        <p:tav tm="100000">
                                          <p:val>
                                            <p:strVal val="#ppt_h"/>
                                          </p:val>
                                        </p:tav>
                                      </p:tavLst>
                                    </p:anim>
                                    <p:animEffect transition="in" filter="fade">
                                      <p:cBhvr>
                                        <p:cTn id="80" dur="500"/>
                                        <p:tgtEl>
                                          <p:spTgt spid="10"/>
                                        </p:tgtEl>
                                      </p:cBhvr>
                                    </p:animEffect>
                                  </p:childTnLst>
                                </p:cTn>
                              </p:par>
                            </p:childTnLst>
                          </p:cTn>
                        </p:par>
                        <p:par>
                          <p:cTn id="81" fill="hold">
                            <p:stCondLst>
                              <p:cond delay="500"/>
                            </p:stCondLst>
                            <p:childTnLst>
                              <p:par>
                                <p:cTn id="82" presetID="53" presetClass="entr" presetSubtype="16" fill="hold" grpId="0" nodeType="afterEffect">
                                  <p:stCondLst>
                                    <p:cond delay="0"/>
                                  </p:stCondLst>
                                  <p:childTnLst>
                                    <p:set>
                                      <p:cBhvr>
                                        <p:cTn id="83" dur="1" fill="hold">
                                          <p:stCondLst>
                                            <p:cond delay="0"/>
                                          </p:stCondLst>
                                        </p:cTn>
                                        <p:tgtEl>
                                          <p:spTgt spid="11"/>
                                        </p:tgtEl>
                                        <p:attrNameLst>
                                          <p:attrName>style.visibility</p:attrName>
                                        </p:attrNameLst>
                                      </p:cBhvr>
                                      <p:to>
                                        <p:strVal val="visible"/>
                                      </p:to>
                                    </p:set>
                                    <p:anim calcmode="lin" valueType="num">
                                      <p:cBhvr>
                                        <p:cTn id="84" dur="500" fill="hold"/>
                                        <p:tgtEl>
                                          <p:spTgt spid="11"/>
                                        </p:tgtEl>
                                        <p:attrNameLst>
                                          <p:attrName>ppt_w</p:attrName>
                                        </p:attrNameLst>
                                      </p:cBhvr>
                                      <p:tavLst>
                                        <p:tav tm="0">
                                          <p:val>
                                            <p:fltVal val="0"/>
                                          </p:val>
                                        </p:tav>
                                        <p:tav tm="100000">
                                          <p:val>
                                            <p:strVal val="#ppt_w"/>
                                          </p:val>
                                        </p:tav>
                                      </p:tavLst>
                                    </p:anim>
                                    <p:anim calcmode="lin" valueType="num">
                                      <p:cBhvr>
                                        <p:cTn id="85" dur="500" fill="hold"/>
                                        <p:tgtEl>
                                          <p:spTgt spid="11"/>
                                        </p:tgtEl>
                                        <p:attrNameLst>
                                          <p:attrName>ppt_h</p:attrName>
                                        </p:attrNameLst>
                                      </p:cBhvr>
                                      <p:tavLst>
                                        <p:tav tm="0">
                                          <p:val>
                                            <p:fltVal val="0"/>
                                          </p:val>
                                        </p:tav>
                                        <p:tav tm="100000">
                                          <p:val>
                                            <p:strVal val="#ppt_h"/>
                                          </p:val>
                                        </p:tav>
                                      </p:tavLst>
                                    </p:anim>
                                    <p:animEffect transition="in" filter="fade">
                                      <p:cBhvr>
                                        <p:cTn id="86" dur="500"/>
                                        <p:tgtEl>
                                          <p:spTgt spid="11"/>
                                        </p:tgtEl>
                                      </p:cBhvr>
                                    </p:animEffect>
                                  </p:childTnLst>
                                </p:cTn>
                              </p:par>
                            </p:childTnLst>
                          </p:cTn>
                        </p:par>
                        <p:par>
                          <p:cTn id="87" fill="hold">
                            <p:stCondLst>
                              <p:cond delay="1000"/>
                            </p:stCondLst>
                            <p:childTnLst>
                              <p:par>
                                <p:cTn id="88" presetID="53" presetClass="entr" presetSubtype="16"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anim calcmode="lin" valueType="num">
                                      <p:cBhvr>
                                        <p:cTn id="90" dur="500" fill="hold"/>
                                        <p:tgtEl>
                                          <p:spTgt spid="12"/>
                                        </p:tgtEl>
                                        <p:attrNameLst>
                                          <p:attrName>ppt_w</p:attrName>
                                        </p:attrNameLst>
                                      </p:cBhvr>
                                      <p:tavLst>
                                        <p:tav tm="0">
                                          <p:val>
                                            <p:fltVal val="0"/>
                                          </p:val>
                                        </p:tav>
                                        <p:tav tm="100000">
                                          <p:val>
                                            <p:strVal val="#ppt_w"/>
                                          </p:val>
                                        </p:tav>
                                      </p:tavLst>
                                    </p:anim>
                                    <p:anim calcmode="lin" valueType="num">
                                      <p:cBhvr>
                                        <p:cTn id="91" dur="500" fill="hold"/>
                                        <p:tgtEl>
                                          <p:spTgt spid="12"/>
                                        </p:tgtEl>
                                        <p:attrNameLst>
                                          <p:attrName>ppt_h</p:attrName>
                                        </p:attrNameLst>
                                      </p:cBhvr>
                                      <p:tavLst>
                                        <p:tav tm="0">
                                          <p:val>
                                            <p:fltVal val="0"/>
                                          </p:val>
                                        </p:tav>
                                        <p:tav tm="100000">
                                          <p:val>
                                            <p:strVal val="#ppt_h"/>
                                          </p:val>
                                        </p:tav>
                                      </p:tavLst>
                                    </p:anim>
                                    <p:animEffect transition="in" filter="fade">
                                      <p:cBhvr>
                                        <p:cTn id="92" dur="500"/>
                                        <p:tgtEl>
                                          <p:spTgt spid="1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wipe(left)">
                                      <p:cBhvr>
                                        <p:cTn id="9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bldLvl="2" animBg="1"/>
      <p:bldP spid="7" grpId="0" build="p"/>
      <p:bldP spid="6" grpId="0" animBg="1" autoUpdateAnimBg="0"/>
      <p:bldP spid="8" grpId="0" animBg="1"/>
      <p:bldP spid="8" grpId="1" animBg="1"/>
      <p:bldP spid="9" grpId="0" animBg="1"/>
      <p:bldP spid="9" grpId="1"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7" name="Rectangle 9"/>
          <p:cNvSpPr>
            <a:spLocks noChangeArrowheads="1"/>
          </p:cNvSpPr>
          <p:nvPr/>
        </p:nvSpPr>
        <p:spPr bwMode="auto">
          <a:xfrm>
            <a:off x="685800" y="152400"/>
            <a:ext cx="7772400" cy="1063625"/>
          </a:xfrm>
          <a:prstGeom prst="rect">
            <a:avLst/>
          </a:prstGeom>
          <a:noFill/>
          <a:ln w="9525">
            <a:noFill/>
            <a:miter lim="800000"/>
            <a:headEnd/>
            <a:tailEnd/>
          </a:ln>
          <a:effectLst/>
        </p:spPr>
        <p:txBody>
          <a:bodyPr anchor="ctr"/>
          <a:lstStyle/>
          <a:p>
            <a:pPr>
              <a:defRPr/>
            </a:pPr>
            <a:endParaRPr lang="zh-CN" altLang="en-US" sz="4400" dirty="0">
              <a:effectLst>
                <a:outerShdw blurRad="38100" dist="38100" dir="2700000" algn="tl">
                  <a:srgbClr val="C0C0C0"/>
                </a:outerShdw>
              </a:effectLst>
              <a:latin typeface="黑体" pitchFamily="2" charset="-122"/>
              <a:ea typeface="黑体" pitchFamily="2" charset="-122"/>
            </a:endParaRPr>
          </a:p>
        </p:txBody>
      </p:sp>
      <p:sp>
        <p:nvSpPr>
          <p:cNvPr id="6153" name="Text Box 10"/>
          <p:cNvSpPr txBox="1">
            <a:spLocks noChangeArrowheads="1"/>
          </p:cNvSpPr>
          <p:nvPr/>
        </p:nvSpPr>
        <p:spPr bwMode="auto">
          <a:xfrm>
            <a:off x="214282" y="1285860"/>
            <a:ext cx="8618538" cy="387798"/>
          </a:xfrm>
          <a:prstGeom prst="rect">
            <a:avLst/>
          </a:prstGeom>
          <a:noFill/>
          <a:ln w="6350">
            <a:noFill/>
            <a:miter lim="800000"/>
            <a:headEnd/>
            <a:tailEnd/>
          </a:ln>
        </p:spPr>
        <p:txBody>
          <a:bodyPr>
            <a:spAutoFit/>
          </a:bodyPr>
          <a:lstStyle/>
          <a:p>
            <a:pPr>
              <a:lnSpc>
                <a:spcPct val="80000"/>
              </a:lnSpc>
              <a:spcBef>
                <a:spcPct val="20000"/>
              </a:spcBef>
            </a:pPr>
            <a:endParaRPr lang="zh-CN" altLang="en-US" sz="2400" b="1" dirty="0">
              <a:solidFill>
                <a:schemeClr val="accent2"/>
              </a:solidFill>
              <a:latin typeface="楷体_GB2312" pitchFamily="49" charset="-122"/>
              <a:ea typeface="楷体_GB2312" pitchFamily="49" charset="-122"/>
            </a:endParaRPr>
          </a:p>
        </p:txBody>
      </p:sp>
      <p:sp>
        <p:nvSpPr>
          <p:cNvPr id="6154" name="Rectangle 11"/>
          <p:cNvSpPr>
            <a:spLocks noChangeArrowheads="1"/>
          </p:cNvSpPr>
          <p:nvPr/>
        </p:nvSpPr>
        <p:spPr bwMode="auto">
          <a:xfrm>
            <a:off x="0" y="0"/>
            <a:ext cx="9144000" cy="0"/>
          </a:xfrm>
          <a:prstGeom prst="rect">
            <a:avLst/>
          </a:prstGeom>
          <a:noFill/>
          <a:ln w="6350">
            <a:noFill/>
            <a:miter lim="800000"/>
            <a:headEnd/>
            <a:tailEnd/>
          </a:ln>
        </p:spPr>
        <p:txBody>
          <a:bodyPr wrap="none" anchor="ctr">
            <a:spAutoFit/>
          </a:bodyPr>
          <a:lstStyle/>
          <a:p>
            <a:endParaRPr lang="zh-CN" altLang="en-US"/>
          </a:p>
        </p:txBody>
      </p:sp>
      <p:sp>
        <p:nvSpPr>
          <p:cNvPr id="6155" name="Rectangle 12"/>
          <p:cNvSpPr>
            <a:spLocks noChangeArrowheads="1"/>
          </p:cNvSpPr>
          <p:nvPr/>
        </p:nvSpPr>
        <p:spPr bwMode="auto">
          <a:xfrm>
            <a:off x="2643183" y="3400430"/>
            <a:ext cx="9144000" cy="0"/>
          </a:xfrm>
          <a:prstGeom prst="rect">
            <a:avLst/>
          </a:prstGeom>
          <a:noFill/>
          <a:ln w="6350">
            <a:noFill/>
            <a:miter lim="800000"/>
            <a:headEnd/>
            <a:tailEnd/>
          </a:ln>
        </p:spPr>
        <p:txBody>
          <a:bodyPr wrap="none" anchor="ctr">
            <a:spAutoFit/>
          </a:bodyPr>
          <a:lstStyle/>
          <a:p>
            <a:endParaRPr lang="zh-CN" altLang="en-US"/>
          </a:p>
        </p:txBody>
      </p:sp>
      <p:sp>
        <p:nvSpPr>
          <p:cNvPr id="15" name="标题 14"/>
          <p:cNvSpPr>
            <a:spLocks noGrp="1"/>
          </p:cNvSpPr>
          <p:nvPr>
            <p:ph type="title"/>
          </p:nvPr>
        </p:nvSpPr>
        <p:spPr/>
        <p:txBody>
          <a:bodyPr/>
          <a:lstStyle/>
          <a:p>
            <a:r>
              <a:rPr lang="zh-CN" altLang="en-US" dirty="0">
                <a:solidFill>
                  <a:schemeClr val="folHlink"/>
                </a:solidFill>
              </a:rPr>
              <a:t>例</a:t>
            </a:r>
            <a:r>
              <a:rPr lang="en-US" altLang="zh-CN" dirty="0">
                <a:solidFill>
                  <a:schemeClr val="folHlink"/>
                </a:solidFill>
              </a:rPr>
              <a:t>5  </a:t>
            </a:r>
            <a:r>
              <a:rPr lang="zh-CN" altLang="en-US" dirty="0">
                <a:solidFill>
                  <a:schemeClr val="folHlink"/>
                </a:solidFill>
              </a:rPr>
              <a:t>正整数划分问题</a:t>
            </a:r>
            <a:endParaRPr lang="zh-CN" altLang="en-US" dirty="0"/>
          </a:p>
        </p:txBody>
      </p:sp>
      <p:sp>
        <p:nvSpPr>
          <p:cNvPr id="18" name="内容占位符 17"/>
          <p:cNvSpPr>
            <a:spLocks noGrp="1"/>
          </p:cNvSpPr>
          <p:nvPr>
            <p:ph sz="quarter" idx="1"/>
          </p:nvPr>
        </p:nvSpPr>
        <p:spPr>
          <a:xfrm>
            <a:off x="500034" y="1357298"/>
            <a:ext cx="7715304" cy="2857520"/>
          </a:xfrm>
        </p:spPr>
        <p:txBody>
          <a:bodyPr/>
          <a:lstStyle/>
          <a:p>
            <a:r>
              <a:rPr lang="zh-CN" altLang="en-US" dirty="0" smtClean="0"/>
              <a:t>增加一个自变量：将最大加数</a:t>
            </a:r>
            <a:r>
              <a:rPr lang="en-US" altLang="zh-CN" dirty="0" smtClean="0"/>
              <a:t>n</a:t>
            </a:r>
            <a:r>
              <a:rPr lang="en-US" altLang="zh-CN" baseline="-25000" dirty="0" smtClean="0"/>
              <a:t>1</a:t>
            </a:r>
            <a:r>
              <a:rPr lang="zh-CN" altLang="en-US" dirty="0" smtClean="0"/>
              <a:t>不大于</a:t>
            </a:r>
            <a:r>
              <a:rPr lang="en-US" altLang="zh-CN" dirty="0" smtClean="0"/>
              <a:t>m</a:t>
            </a:r>
            <a:r>
              <a:rPr lang="zh-CN" altLang="en-US" dirty="0" smtClean="0"/>
              <a:t>的划分个数记作</a:t>
            </a:r>
            <a:r>
              <a:rPr lang="en-US" altLang="zh-CN" dirty="0" smtClean="0"/>
              <a:t>q(</a:t>
            </a:r>
            <a:r>
              <a:rPr lang="en-US" altLang="zh-CN" dirty="0" err="1" smtClean="0"/>
              <a:t>n,m</a:t>
            </a:r>
            <a:r>
              <a:rPr lang="en-US" altLang="zh-CN" dirty="0" smtClean="0"/>
              <a:t>)</a:t>
            </a:r>
            <a:r>
              <a:rPr lang="zh-CN" altLang="en-US" dirty="0" smtClean="0"/>
              <a:t>。</a:t>
            </a:r>
            <a:endParaRPr lang="en-US" altLang="zh-CN" dirty="0" smtClean="0"/>
          </a:p>
          <a:p>
            <a:pPr lvl="1"/>
            <a:r>
              <a:rPr lang="en-US" altLang="zh-CN" dirty="0" smtClean="0"/>
              <a:t>q(</a:t>
            </a:r>
            <a:r>
              <a:rPr lang="en-US" altLang="zh-CN" dirty="0" err="1" smtClean="0"/>
              <a:t>n,m</a:t>
            </a:r>
            <a:r>
              <a:rPr lang="en-US" altLang="zh-CN" dirty="0" smtClean="0"/>
              <a:t>)</a:t>
            </a:r>
            <a:r>
              <a:rPr lang="zh-CN" altLang="en-US" dirty="0" smtClean="0"/>
              <a:t>的递归关系：</a:t>
            </a:r>
          </a:p>
        </p:txBody>
      </p:sp>
      <p:sp>
        <p:nvSpPr>
          <p:cNvPr id="12" name="Text Box 4"/>
          <p:cNvSpPr txBox="1">
            <a:spLocks noChangeArrowheads="1"/>
          </p:cNvSpPr>
          <p:nvPr/>
        </p:nvSpPr>
        <p:spPr bwMode="auto">
          <a:xfrm>
            <a:off x="817706" y="2786058"/>
            <a:ext cx="7683384" cy="3108543"/>
          </a:xfrm>
          <a:prstGeom prst="rect">
            <a:avLst/>
          </a:prstGeom>
          <a:solidFill>
            <a:srgbClr val="CCFFFF"/>
          </a:solidFill>
          <a:ln w="28575">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800" b="1" dirty="0" smtClean="0">
                <a:solidFill>
                  <a:srgbClr val="000000"/>
                </a:solidFill>
                <a:latin typeface="楷体_GB2312" pitchFamily="49" charset="-122"/>
                <a:ea typeface="楷体_GB2312" pitchFamily="49" charset="-122"/>
              </a:rPr>
              <a:t>例</a:t>
            </a:r>
            <a:r>
              <a:rPr lang="en-US" altLang="zh-CN" sz="2800" b="1" dirty="0" smtClean="0">
                <a:solidFill>
                  <a:srgbClr val="000000"/>
                </a:solidFill>
                <a:latin typeface="楷体_GB2312" pitchFamily="49" charset="-122"/>
                <a:ea typeface="楷体_GB2312" pitchFamily="49" charset="-122"/>
              </a:rPr>
              <a:t>:</a:t>
            </a:r>
            <a:r>
              <a:rPr lang="zh-CN" altLang="en-US" sz="2800" b="1" dirty="0" smtClean="0">
                <a:solidFill>
                  <a:srgbClr val="000000"/>
                </a:solidFill>
                <a:latin typeface="楷体_GB2312" pitchFamily="49" charset="-122"/>
                <a:ea typeface="楷体_GB2312" pitchFamily="49" charset="-122"/>
              </a:rPr>
              <a:t>正</a:t>
            </a:r>
            <a:r>
              <a:rPr lang="zh-CN" altLang="en-US" sz="2800" b="1" dirty="0">
                <a:solidFill>
                  <a:srgbClr val="000000"/>
                </a:solidFill>
                <a:latin typeface="楷体_GB2312" pitchFamily="49" charset="-122"/>
                <a:ea typeface="楷体_GB2312" pitchFamily="49" charset="-122"/>
              </a:rPr>
              <a:t>整数</a:t>
            </a:r>
            <a:r>
              <a:rPr lang="en-US" altLang="zh-CN" sz="2800" b="1" dirty="0">
                <a:solidFill>
                  <a:srgbClr val="000000"/>
                </a:solidFill>
                <a:latin typeface="楷体_GB2312" pitchFamily="49" charset="-122"/>
                <a:ea typeface="楷体_GB2312" pitchFamily="49" charset="-122"/>
              </a:rPr>
              <a:t>6</a:t>
            </a:r>
            <a:r>
              <a:rPr lang="zh-CN" altLang="en-US" sz="2800" b="1" dirty="0">
                <a:solidFill>
                  <a:srgbClr val="000000"/>
                </a:solidFill>
                <a:latin typeface="楷体_GB2312" pitchFamily="49" charset="-122"/>
                <a:ea typeface="楷体_GB2312" pitchFamily="49" charset="-122"/>
              </a:rPr>
              <a:t>有如下</a:t>
            </a:r>
            <a:r>
              <a:rPr lang="en-US" altLang="zh-CN" sz="2800" b="1" dirty="0">
                <a:solidFill>
                  <a:srgbClr val="000000"/>
                </a:solidFill>
                <a:latin typeface="楷体_GB2312" pitchFamily="49" charset="-122"/>
                <a:ea typeface="楷体_GB2312" pitchFamily="49" charset="-122"/>
              </a:rPr>
              <a:t>11</a:t>
            </a:r>
            <a:r>
              <a:rPr lang="zh-CN" altLang="en-US" sz="2800" b="1" dirty="0">
                <a:solidFill>
                  <a:srgbClr val="000000"/>
                </a:solidFill>
                <a:latin typeface="楷体_GB2312" pitchFamily="49" charset="-122"/>
                <a:ea typeface="楷体_GB2312" pitchFamily="49" charset="-122"/>
              </a:rPr>
              <a:t>种不同的划分：</a:t>
            </a:r>
          </a:p>
          <a:p>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6</a:t>
            </a:r>
            <a:r>
              <a:rPr lang="zh-CN" altLang="en-US" sz="2800" b="1" dirty="0">
                <a:solidFill>
                  <a:srgbClr val="000000"/>
                </a:solidFill>
                <a:latin typeface="楷体_GB2312" pitchFamily="49" charset="-122"/>
                <a:ea typeface="楷体_GB2312" pitchFamily="49" charset="-122"/>
              </a:rPr>
              <a:t>；</a:t>
            </a:r>
          </a:p>
          <a:p>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5+1</a:t>
            </a:r>
            <a:r>
              <a:rPr lang="zh-CN" altLang="en-US" sz="2800" b="1" dirty="0">
                <a:solidFill>
                  <a:srgbClr val="000000"/>
                </a:solidFill>
                <a:latin typeface="楷体_GB2312" pitchFamily="49" charset="-122"/>
                <a:ea typeface="楷体_GB2312" pitchFamily="49" charset="-122"/>
              </a:rPr>
              <a:t>；</a:t>
            </a:r>
          </a:p>
          <a:p>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4+2</a:t>
            </a:r>
            <a:r>
              <a:rPr lang="zh-CN" altLang="en-US" sz="2800" b="1" dirty="0">
                <a:solidFill>
                  <a:srgbClr val="000000"/>
                </a:solidFill>
                <a:latin typeface="楷体_GB2312" pitchFamily="49" charset="-122"/>
                <a:ea typeface="楷体_GB2312" pitchFamily="49" charset="-122"/>
              </a:rPr>
              <a:t>，</a:t>
            </a:r>
            <a:r>
              <a:rPr lang="en-US" altLang="zh-CN" sz="2800" b="1" dirty="0">
                <a:solidFill>
                  <a:srgbClr val="000000"/>
                </a:solidFill>
                <a:latin typeface="楷体_GB2312" pitchFamily="49" charset="-122"/>
                <a:ea typeface="楷体_GB2312" pitchFamily="49" charset="-122"/>
              </a:rPr>
              <a:t>4+1+1</a:t>
            </a:r>
            <a:r>
              <a:rPr lang="zh-CN" altLang="en-US" sz="2800" b="1" dirty="0">
                <a:solidFill>
                  <a:srgbClr val="000000"/>
                </a:solidFill>
                <a:latin typeface="楷体_GB2312" pitchFamily="49" charset="-122"/>
                <a:ea typeface="楷体_GB2312" pitchFamily="49" charset="-122"/>
              </a:rPr>
              <a:t>；</a:t>
            </a:r>
          </a:p>
          <a:p>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3+3</a:t>
            </a:r>
            <a:r>
              <a:rPr lang="zh-CN" altLang="en-US" sz="2800" b="1" dirty="0">
                <a:solidFill>
                  <a:srgbClr val="000000"/>
                </a:solidFill>
                <a:latin typeface="楷体_GB2312" pitchFamily="49" charset="-122"/>
                <a:ea typeface="楷体_GB2312" pitchFamily="49" charset="-122"/>
              </a:rPr>
              <a:t>，</a:t>
            </a:r>
            <a:r>
              <a:rPr lang="en-US" altLang="zh-CN" sz="2800" b="1" dirty="0">
                <a:solidFill>
                  <a:srgbClr val="000000"/>
                </a:solidFill>
                <a:latin typeface="楷体_GB2312" pitchFamily="49" charset="-122"/>
                <a:ea typeface="楷体_GB2312" pitchFamily="49" charset="-122"/>
              </a:rPr>
              <a:t>3+2+1</a:t>
            </a:r>
            <a:r>
              <a:rPr lang="zh-CN" altLang="en-US" sz="2800" b="1" dirty="0">
                <a:solidFill>
                  <a:srgbClr val="000000"/>
                </a:solidFill>
                <a:latin typeface="楷体_GB2312" pitchFamily="49" charset="-122"/>
                <a:ea typeface="楷体_GB2312" pitchFamily="49" charset="-122"/>
              </a:rPr>
              <a:t>，</a:t>
            </a:r>
            <a:r>
              <a:rPr lang="en-US" altLang="zh-CN" sz="2800" b="1" dirty="0">
                <a:solidFill>
                  <a:srgbClr val="000000"/>
                </a:solidFill>
                <a:latin typeface="楷体_GB2312" pitchFamily="49" charset="-122"/>
                <a:ea typeface="楷体_GB2312" pitchFamily="49" charset="-122"/>
              </a:rPr>
              <a:t>3+1+1+1</a:t>
            </a:r>
            <a:r>
              <a:rPr lang="zh-CN" altLang="en-US" sz="2800" b="1" dirty="0">
                <a:solidFill>
                  <a:srgbClr val="000000"/>
                </a:solidFill>
                <a:latin typeface="楷体_GB2312" pitchFamily="49" charset="-122"/>
                <a:ea typeface="楷体_GB2312" pitchFamily="49" charset="-122"/>
              </a:rPr>
              <a:t>；</a:t>
            </a:r>
          </a:p>
          <a:p>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2+2+2</a:t>
            </a:r>
            <a:r>
              <a:rPr lang="zh-CN" altLang="en-US" sz="2800" b="1" dirty="0">
                <a:solidFill>
                  <a:srgbClr val="000000"/>
                </a:solidFill>
                <a:latin typeface="楷体_GB2312" pitchFamily="49" charset="-122"/>
                <a:ea typeface="楷体_GB2312" pitchFamily="49" charset="-122"/>
              </a:rPr>
              <a:t>，</a:t>
            </a:r>
            <a:r>
              <a:rPr lang="en-US" altLang="zh-CN" sz="2800" b="1" dirty="0">
                <a:solidFill>
                  <a:srgbClr val="000000"/>
                </a:solidFill>
                <a:latin typeface="楷体_GB2312" pitchFamily="49" charset="-122"/>
                <a:ea typeface="楷体_GB2312" pitchFamily="49" charset="-122"/>
              </a:rPr>
              <a:t>2+2+1+1</a:t>
            </a:r>
            <a:r>
              <a:rPr lang="zh-CN" altLang="en-US" sz="2800" b="1" dirty="0">
                <a:solidFill>
                  <a:srgbClr val="000000"/>
                </a:solidFill>
                <a:latin typeface="楷体_GB2312" pitchFamily="49" charset="-122"/>
                <a:ea typeface="楷体_GB2312" pitchFamily="49" charset="-122"/>
              </a:rPr>
              <a:t>，</a:t>
            </a:r>
            <a:r>
              <a:rPr lang="en-US" altLang="zh-CN" sz="2800" b="1" dirty="0">
                <a:solidFill>
                  <a:srgbClr val="000000"/>
                </a:solidFill>
                <a:latin typeface="楷体_GB2312" pitchFamily="49" charset="-122"/>
                <a:ea typeface="楷体_GB2312" pitchFamily="49" charset="-122"/>
              </a:rPr>
              <a:t>2+1+1+1+1</a:t>
            </a:r>
            <a:r>
              <a:rPr lang="zh-CN" altLang="en-US" sz="2800" b="1" dirty="0">
                <a:solidFill>
                  <a:srgbClr val="000000"/>
                </a:solidFill>
                <a:latin typeface="楷体_GB2312" pitchFamily="49" charset="-122"/>
                <a:ea typeface="楷体_GB2312" pitchFamily="49" charset="-122"/>
              </a:rPr>
              <a:t>；</a:t>
            </a:r>
          </a:p>
          <a:p>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1+1+1+1+1+1</a:t>
            </a:r>
            <a:r>
              <a:rPr lang="zh-CN" altLang="en-US" sz="2800" b="1" dirty="0">
                <a:solidFill>
                  <a:srgbClr val="000000"/>
                </a:solidFill>
                <a:latin typeface="楷体_GB2312" pitchFamily="49" charset="-122"/>
                <a:ea typeface="楷体_GB2312" pitchFamily="49" charset="-122"/>
              </a:rPr>
              <a:t>。</a:t>
            </a:r>
          </a:p>
        </p:txBody>
      </p:sp>
      <p:sp>
        <p:nvSpPr>
          <p:cNvPr id="13" name="椭圆 12"/>
          <p:cNvSpPr/>
          <p:nvPr/>
        </p:nvSpPr>
        <p:spPr>
          <a:xfrm>
            <a:off x="1539516" y="3313513"/>
            <a:ext cx="296180" cy="504056"/>
          </a:xfrm>
          <a:prstGeom prst="ellipse">
            <a:avLst/>
          </a:prstGeom>
          <a:solidFill>
            <a:schemeClr val="accent1">
              <a:alpha val="17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259632" y="4529125"/>
            <a:ext cx="5040560" cy="1374283"/>
          </a:xfrm>
          <a:prstGeom prst="rect">
            <a:avLst/>
          </a:prstGeom>
          <a:solidFill>
            <a:schemeClr val="accent1">
              <a:lumMod val="60000"/>
              <a:lumOff val="4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529787" y="4529125"/>
            <a:ext cx="296180" cy="504056"/>
          </a:xfrm>
          <a:prstGeom prst="ellipse">
            <a:avLst/>
          </a:prstGeom>
          <a:solidFill>
            <a:srgbClr val="00CCFF">
              <a:alpha val="17000"/>
            </a:srgb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482146" y="4550653"/>
            <a:ext cx="296180" cy="504056"/>
          </a:xfrm>
          <a:prstGeom prst="ellipse">
            <a:avLst/>
          </a:prstGeom>
          <a:solidFill>
            <a:srgbClr val="00CCFF">
              <a:alpha val="17000"/>
            </a:srgb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30685" y="4550653"/>
            <a:ext cx="296180" cy="504056"/>
          </a:xfrm>
          <a:prstGeom prst="ellipse">
            <a:avLst/>
          </a:prstGeom>
          <a:solidFill>
            <a:srgbClr val="00CCFF">
              <a:alpha val="17000"/>
            </a:srgb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Effect transition="in" filter="wipe(left)">
                                      <p:cBhvr>
                                        <p:cTn id="7" dur="500"/>
                                        <p:tgtEl>
                                          <p:spTgt spid="1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wipe(left)">
                                      <p:cBhvr>
                                        <p:cTn id="10" dur="500"/>
                                        <p:tgtEl>
                                          <p:spTgt spid="1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Effect transition="in" filter="wipe(left)">
                                      <p:cBhvr>
                                        <p:cTn id="13" dur="500"/>
                                        <p:tgtEl>
                                          <p:spTgt spid="1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500"/>
                                        <p:tgtEl>
                                          <p:spTgt spid="1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wipe(left)">
                                      <p:cBhvr>
                                        <p:cTn id="19" dur="500"/>
                                        <p:tgtEl>
                                          <p:spTgt spid="1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wipe(left)">
                                      <p:cBhvr>
                                        <p:cTn id="22" dur="500"/>
                                        <p:tgtEl>
                                          <p:spTgt spid="1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animEffect transition="in" filter="wipe(left)">
                                      <p:cBhvr>
                                        <p:cTn id="25" dur="500"/>
                                        <p:tgtEl>
                                          <p:spTgt spid="1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xEl>
                                              <p:pRg st="6" end="6"/>
                                            </p:txEl>
                                          </p:spTgt>
                                        </p:tgtEl>
                                        <p:attrNameLst>
                                          <p:attrName>style.visibility</p:attrName>
                                        </p:attrNameLst>
                                      </p:cBhvr>
                                      <p:to>
                                        <p:strVal val="visible"/>
                                      </p:to>
                                    </p:set>
                                    <p:animEffect transition="in" filter="wipe(left)">
                                      <p:cBhvr>
                                        <p:cTn id="28" dur="500"/>
                                        <p:tgtEl>
                                          <p:spTgt spid="1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par>
                                <p:cTn id="41" presetID="10" presetClass="exit" presetSubtype="0" fill="hold" grpId="1" nodeType="withEffect">
                                  <p:stCondLst>
                                    <p:cond delay="0"/>
                                  </p:stCondLst>
                                  <p:childTnLst>
                                    <p:animEffect transition="out" filter="fade">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p:cTn id="48" dur="500" fill="hold"/>
                                        <p:tgtEl>
                                          <p:spTgt spid="14"/>
                                        </p:tgtEl>
                                        <p:attrNameLst>
                                          <p:attrName>ppt_w</p:attrName>
                                        </p:attrNameLst>
                                      </p:cBhvr>
                                      <p:tavLst>
                                        <p:tav tm="0">
                                          <p:val>
                                            <p:fltVal val="0"/>
                                          </p:val>
                                        </p:tav>
                                        <p:tav tm="100000">
                                          <p:val>
                                            <p:strVal val="#ppt_w"/>
                                          </p:val>
                                        </p:tav>
                                      </p:tavLst>
                                    </p:anim>
                                    <p:anim calcmode="lin" valueType="num">
                                      <p:cBhvr>
                                        <p:cTn id="49" dur="500" fill="hold"/>
                                        <p:tgtEl>
                                          <p:spTgt spid="14"/>
                                        </p:tgtEl>
                                        <p:attrNameLst>
                                          <p:attrName>ppt_h</p:attrName>
                                        </p:attrNameLst>
                                      </p:cBhvr>
                                      <p:tavLst>
                                        <p:tav tm="0">
                                          <p:val>
                                            <p:fltVal val="0"/>
                                          </p:val>
                                        </p:tav>
                                        <p:tav tm="100000">
                                          <p:val>
                                            <p:strVal val="#ppt_h"/>
                                          </p:val>
                                        </p:tav>
                                      </p:tavLst>
                                    </p:anim>
                                    <p:animEffect transition="in" filter="fade">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p:cTn id="62" dur="500" fill="hold"/>
                                        <p:tgtEl>
                                          <p:spTgt spid="17"/>
                                        </p:tgtEl>
                                        <p:attrNameLst>
                                          <p:attrName>ppt_w</p:attrName>
                                        </p:attrNameLst>
                                      </p:cBhvr>
                                      <p:tavLst>
                                        <p:tav tm="0">
                                          <p:val>
                                            <p:fltVal val="0"/>
                                          </p:val>
                                        </p:tav>
                                        <p:tav tm="100000">
                                          <p:val>
                                            <p:strVal val="#ppt_w"/>
                                          </p:val>
                                        </p:tav>
                                      </p:tavLst>
                                    </p:anim>
                                    <p:anim calcmode="lin" valueType="num">
                                      <p:cBhvr>
                                        <p:cTn id="63" dur="500" fill="hold"/>
                                        <p:tgtEl>
                                          <p:spTgt spid="17"/>
                                        </p:tgtEl>
                                        <p:attrNameLst>
                                          <p:attrName>ppt_h</p:attrName>
                                        </p:attrNameLst>
                                      </p:cBhvr>
                                      <p:tavLst>
                                        <p:tav tm="0">
                                          <p:val>
                                            <p:fltVal val="0"/>
                                          </p:val>
                                        </p:tav>
                                        <p:tav tm="100000">
                                          <p:val>
                                            <p:strVal val="#ppt_h"/>
                                          </p:val>
                                        </p:tav>
                                      </p:tavLst>
                                    </p:anim>
                                    <p:animEffect transition="in" filter="fade">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7"/>
                                        </p:tgtEl>
                                      </p:cBhvr>
                                    </p:animEffect>
                                    <p:set>
                                      <p:cBhvr>
                                        <p:cTn id="75"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bldLvl="2" animBg="1"/>
      <p:bldP spid="13" grpId="0" animBg="1"/>
      <p:bldP spid="13" grpId="1" animBg="1"/>
      <p:bldP spid="2" grpId="0" animBg="1"/>
      <p:bldP spid="14" grpId="0" animBg="1"/>
      <p:bldP spid="14" grpId="1" animBg="1"/>
      <p:bldP spid="16" grpId="0" animBg="1"/>
      <p:bldP spid="16" grpId="1" animBg="1"/>
      <p:bldP spid="17" grpId="0" animBg="1"/>
      <p:bldP spid="1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Text Box 6"/>
          <p:cNvSpPr txBox="1">
            <a:spLocks noChangeArrowheads="1"/>
          </p:cNvSpPr>
          <p:nvPr/>
        </p:nvSpPr>
        <p:spPr bwMode="auto">
          <a:xfrm>
            <a:off x="928662" y="3214686"/>
            <a:ext cx="7489825" cy="1200329"/>
          </a:xfrm>
          <a:prstGeom prst="rect">
            <a:avLst/>
          </a:prstGeom>
          <a:noFill/>
          <a:ln w="6350">
            <a:noFill/>
            <a:miter lim="800000"/>
            <a:headEnd/>
            <a:tailEnd/>
          </a:ln>
        </p:spPr>
        <p:txBody>
          <a:bodyPr>
            <a:spAutoFit/>
          </a:bodyPr>
          <a:lstStyle/>
          <a:p>
            <a:pPr>
              <a:buClr>
                <a:srgbClr val="FF0000"/>
              </a:buClr>
              <a:buFont typeface="Wingdings" pitchFamily="2" charset="2"/>
              <a:buChar char="Ø"/>
            </a:pPr>
            <a:r>
              <a:rPr lang="en-US" altLang="zh-CN" sz="2400" b="1" dirty="0">
                <a:solidFill>
                  <a:srgbClr val="000000"/>
                </a:solidFill>
                <a:latin typeface="楷体_GB2312" pitchFamily="49" charset="-122"/>
                <a:ea typeface="楷体_GB2312" pitchFamily="49" charset="-122"/>
              </a:rPr>
              <a:t>(2) q(</a:t>
            </a:r>
            <a:r>
              <a:rPr lang="en-US" altLang="zh-CN" sz="2400" b="1" dirty="0" err="1">
                <a:solidFill>
                  <a:srgbClr val="000000"/>
                </a:solidFill>
                <a:latin typeface="楷体_GB2312" pitchFamily="49" charset="-122"/>
                <a:ea typeface="楷体_GB2312" pitchFamily="49" charset="-122"/>
              </a:rPr>
              <a:t>n,m</a:t>
            </a:r>
            <a:r>
              <a:rPr lang="en-US" altLang="zh-CN" sz="2400" b="1" dirty="0">
                <a:solidFill>
                  <a:srgbClr val="000000"/>
                </a:solidFill>
                <a:latin typeface="楷体_GB2312" pitchFamily="49" charset="-122"/>
                <a:ea typeface="楷体_GB2312" pitchFamily="49" charset="-122"/>
              </a:rPr>
              <a:t>)=q(</a:t>
            </a:r>
            <a:r>
              <a:rPr lang="en-US" altLang="zh-CN" sz="2400" b="1" dirty="0" err="1">
                <a:solidFill>
                  <a:srgbClr val="000000"/>
                </a:solidFill>
                <a:latin typeface="楷体_GB2312" pitchFamily="49" charset="-122"/>
                <a:ea typeface="楷体_GB2312" pitchFamily="49" charset="-122"/>
              </a:rPr>
              <a:t>n,n</a:t>
            </a:r>
            <a:r>
              <a:rPr lang="en-US" altLang="zh-CN" sz="2400" b="1" dirty="0">
                <a:solidFill>
                  <a:srgbClr val="000000"/>
                </a:solidFill>
                <a:latin typeface="楷体_GB2312" pitchFamily="49" charset="-122"/>
                <a:ea typeface="楷体_GB2312" pitchFamily="49" charset="-122"/>
              </a:rPr>
              <a:t>),</a:t>
            </a:r>
            <a:r>
              <a:rPr lang="en-US" altLang="zh-CN" sz="2400" b="1" dirty="0" smtClean="0">
                <a:solidFill>
                  <a:srgbClr val="000000"/>
                </a:solidFill>
                <a:latin typeface="楷体_GB2312" pitchFamily="49" charset="-122"/>
                <a:ea typeface="楷体_GB2312" pitchFamily="49" charset="-122"/>
              </a:rPr>
              <a:t>m&gt;n</a:t>
            </a:r>
            <a:r>
              <a:rPr lang="en-US" altLang="zh-CN" sz="2400" b="1" dirty="0">
                <a:solidFill>
                  <a:srgbClr val="000000"/>
                </a:solidFill>
                <a:latin typeface="楷体_GB2312" pitchFamily="49" charset="-122"/>
                <a:ea typeface="楷体_GB2312" pitchFamily="49" charset="-122"/>
              </a:rPr>
              <a:t>;</a:t>
            </a:r>
          </a:p>
          <a:p>
            <a:r>
              <a:rPr lang="zh-CN" altLang="en-US" sz="2400" b="1" dirty="0">
                <a:solidFill>
                  <a:srgbClr val="000000"/>
                </a:solidFill>
                <a:latin typeface="楷体_GB2312" pitchFamily="49" charset="-122"/>
                <a:ea typeface="楷体_GB2312" pitchFamily="49" charset="-122"/>
              </a:rPr>
              <a:t>最大加</a:t>
            </a:r>
            <a:r>
              <a:rPr lang="zh-CN" altLang="en-US" sz="2400" b="1" dirty="0" smtClean="0">
                <a:solidFill>
                  <a:srgbClr val="000000"/>
                </a:solidFill>
                <a:latin typeface="楷体_GB2312" pitchFamily="49" charset="-122"/>
                <a:ea typeface="楷体_GB2312" pitchFamily="49" charset="-122"/>
              </a:rPr>
              <a:t>数</a:t>
            </a:r>
            <a:r>
              <a:rPr lang="en-US" altLang="zh-CN" sz="2400" b="1" dirty="0" smtClean="0">
                <a:solidFill>
                  <a:srgbClr val="000000"/>
                </a:solidFill>
                <a:latin typeface="楷体_GB2312" pitchFamily="49" charset="-122"/>
                <a:ea typeface="楷体_GB2312" pitchFamily="49" charset="-122"/>
              </a:rPr>
              <a:t>n</a:t>
            </a:r>
            <a:r>
              <a:rPr lang="en-US" altLang="zh-CN" sz="2400" b="1" baseline="-25000" dirty="0" smtClean="0">
                <a:solidFill>
                  <a:srgbClr val="000000"/>
                </a:solidFill>
                <a:latin typeface="楷体_GB2312" pitchFamily="49" charset="-122"/>
                <a:ea typeface="楷体_GB2312" pitchFamily="49" charset="-122"/>
              </a:rPr>
              <a:t>1</a:t>
            </a:r>
            <a:r>
              <a:rPr lang="zh-CN" altLang="en-US" sz="2400" b="1" dirty="0" smtClean="0">
                <a:solidFill>
                  <a:srgbClr val="000000"/>
                </a:solidFill>
                <a:latin typeface="楷体_GB2312" pitchFamily="49" charset="-122"/>
                <a:ea typeface="楷体_GB2312" pitchFamily="49" charset="-122"/>
              </a:rPr>
              <a:t>实</a:t>
            </a:r>
            <a:r>
              <a:rPr lang="zh-CN" altLang="en-US" sz="2400" b="1" dirty="0">
                <a:solidFill>
                  <a:srgbClr val="000000"/>
                </a:solidFill>
                <a:latin typeface="楷体_GB2312" pitchFamily="49" charset="-122"/>
                <a:ea typeface="楷体_GB2312" pitchFamily="49" charset="-122"/>
              </a:rPr>
              <a:t>际上不能大于</a:t>
            </a:r>
            <a:r>
              <a:rPr lang="en-US" altLang="zh-CN" sz="2400" b="1" dirty="0">
                <a:solidFill>
                  <a:srgbClr val="000000"/>
                </a:solidFill>
                <a:latin typeface="楷体_GB2312" pitchFamily="49" charset="-122"/>
                <a:ea typeface="楷体_GB2312" pitchFamily="49" charset="-122"/>
              </a:rPr>
              <a:t>n</a:t>
            </a:r>
            <a:r>
              <a:rPr lang="zh-CN" altLang="en-US" sz="2400" b="1" dirty="0">
                <a:solidFill>
                  <a:srgbClr val="000000"/>
                </a:solidFill>
                <a:latin typeface="楷体_GB2312" pitchFamily="49" charset="-122"/>
                <a:ea typeface="楷体_GB2312" pitchFamily="49" charset="-122"/>
              </a:rPr>
              <a:t>。因此，</a:t>
            </a:r>
            <a:r>
              <a:rPr lang="en-US" altLang="zh-CN" sz="2400" b="1" dirty="0">
                <a:solidFill>
                  <a:srgbClr val="000000"/>
                </a:solidFill>
                <a:latin typeface="楷体_GB2312" pitchFamily="49" charset="-122"/>
                <a:ea typeface="楷体_GB2312" pitchFamily="49" charset="-122"/>
              </a:rPr>
              <a:t>q(1,m)=1</a:t>
            </a:r>
            <a:r>
              <a:rPr lang="zh-CN" altLang="en-US" sz="2400" b="1" dirty="0">
                <a:solidFill>
                  <a:srgbClr val="000000"/>
                </a:solidFill>
                <a:latin typeface="楷体_GB2312" pitchFamily="49" charset="-122"/>
                <a:ea typeface="楷体_GB2312" pitchFamily="49" charset="-122"/>
              </a:rPr>
              <a:t>。</a:t>
            </a:r>
          </a:p>
          <a:p>
            <a:endParaRPr lang="en-US" altLang="zh-CN" sz="2400" b="1" dirty="0">
              <a:solidFill>
                <a:srgbClr val="000000"/>
              </a:solidFill>
              <a:latin typeface="楷体_GB2312" pitchFamily="49" charset="-122"/>
              <a:ea typeface="楷体_GB2312" pitchFamily="49" charset="-122"/>
            </a:endParaRPr>
          </a:p>
        </p:txBody>
      </p:sp>
      <p:grpSp>
        <p:nvGrpSpPr>
          <p:cNvPr id="2" name="Group 3"/>
          <p:cNvGrpSpPr>
            <a:grpSpLocks/>
          </p:cNvGrpSpPr>
          <p:nvPr/>
        </p:nvGrpSpPr>
        <p:grpSpPr bwMode="auto">
          <a:xfrm>
            <a:off x="963612" y="2071687"/>
            <a:ext cx="8262938" cy="1262063"/>
            <a:chOff x="426" y="1249"/>
            <a:chExt cx="5205" cy="795"/>
          </a:xfrm>
        </p:grpSpPr>
        <p:sp>
          <p:nvSpPr>
            <p:cNvPr id="6158" name="Text Box 4"/>
            <p:cNvSpPr txBox="1">
              <a:spLocks noChangeArrowheads="1"/>
            </p:cNvSpPr>
            <p:nvPr/>
          </p:nvSpPr>
          <p:spPr bwMode="auto">
            <a:xfrm>
              <a:off x="426" y="1249"/>
              <a:ext cx="5205" cy="756"/>
            </a:xfrm>
            <a:prstGeom prst="rect">
              <a:avLst/>
            </a:prstGeom>
            <a:noFill/>
            <a:ln w="6350">
              <a:noFill/>
              <a:miter lim="800000"/>
              <a:headEnd/>
              <a:tailEnd/>
            </a:ln>
          </p:spPr>
          <p:txBody>
            <a:bodyPr wrap="none">
              <a:spAutoFit/>
            </a:bodyPr>
            <a:lstStyle/>
            <a:p>
              <a:pPr>
                <a:buClr>
                  <a:srgbClr val="FF0000"/>
                </a:buClr>
                <a:buFont typeface="Wingdings" pitchFamily="2" charset="2"/>
                <a:buChar char="Ø"/>
              </a:pPr>
              <a:r>
                <a:rPr lang="en-US" altLang="zh-CN" sz="2400" b="1" dirty="0">
                  <a:solidFill>
                    <a:srgbClr val="000000"/>
                  </a:solidFill>
                  <a:latin typeface="楷体_GB2312" pitchFamily="49" charset="-122"/>
                  <a:ea typeface="楷体_GB2312" pitchFamily="49" charset="-122"/>
                </a:rPr>
                <a:t>(1) q(n,1)=1,n</a:t>
              </a:r>
              <a:r>
                <a:rPr lang="en-US" altLang="zh-CN" sz="2400" b="1" dirty="0">
                  <a:solidFill>
                    <a:srgbClr val="000000"/>
                  </a:solidFill>
                  <a:latin typeface="楷体_GB2312" pitchFamily="49" charset="-122"/>
                  <a:ea typeface="楷体_GB2312" pitchFamily="49" charset="-122"/>
                  <a:sym typeface="Symbol" pitchFamily="18" charset="2"/>
                </a:rPr>
                <a:t></a:t>
              </a:r>
              <a:r>
                <a:rPr lang="en-US" altLang="zh-CN" sz="2400" b="1" dirty="0">
                  <a:solidFill>
                    <a:srgbClr val="000000"/>
                  </a:solidFill>
                  <a:latin typeface="楷体_GB2312" pitchFamily="49" charset="-122"/>
                  <a:ea typeface="楷体_GB2312" pitchFamily="49" charset="-122"/>
                </a:rPr>
                <a:t>1;</a:t>
              </a:r>
            </a:p>
            <a:p>
              <a:r>
                <a:rPr lang="zh-CN" altLang="en-US" sz="2400" b="1" dirty="0">
                  <a:solidFill>
                    <a:srgbClr val="000000"/>
                  </a:solidFill>
                  <a:latin typeface="楷体_GB2312" pitchFamily="49" charset="-122"/>
                  <a:ea typeface="楷体_GB2312" pitchFamily="49" charset="-122"/>
                </a:rPr>
                <a:t>当最大加</a:t>
              </a:r>
              <a:r>
                <a:rPr lang="zh-CN" altLang="en-US" sz="2400" b="1" dirty="0" smtClean="0">
                  <a:solidFill>
                    <a:srgbClr val="000000"/>
                  </a:solidFill>
                  <a:latin typeface="楷体_GB2312" pitchFamily="49" charset="-122"/>
                  <a:ea typeface="楷体_GB2312" pitchFamily="49" charset="-122"/>
                </a:rPr>
                <a:t>数</a:t>
              </a:r>
              <a:r>
                <a:rPr lang="en-US" altLang="zh-CN" sz="2400" b="1" dirty="0" smtClean="0">
                  <a:solidFill>
                    <a:srgbClr val="000000"/>
                  </a:solidFill>
                  <a:latin typeface="楷体_GB2312" pitchFamily="49" charset="-122"/>
                  <a:ea typeface="楷体_GB2312" pitchFamily="49" charset="-122"/>
                </a:rPr>
                <a:t>n</a:t>
              </a:r>
              <a:r>
                <a:rPr lang="en-US" altLang="zh-CN" sz="2400" b="1" baseline="-25000" dirty="0" smtClean="0">
                  <a:solidFill>
                    <a:srgbClr val="000000"/>
                  </a:solidFill>
                  <a:latin typeface="楷体_GB2312" pitchFamily="49" charset="-122"/>
                  <a:ea typeface="楷体_GB2312" pitchFamily="49" charset="-122"/>
                </a:rPr>
                <a:t>1</a:t>
              </a:r>
              <a:r>
                <a:rPr lang="zh-CN" altLang="en-US" sz="2400" b="1" dirty="0" smtClean="0">
                  <a:solidFill>
                    <a:srgbClr val="000000"/>
                  </a:solidFill>
                  <a:latin typeface="楷体_GB2312" pitchFamily="49" charset="-122"/>
                  <a:ea typeface="楷体_GB2312" pitchFamily="49" charset="-122"/>
                </a:rPr>
                <a:t>不</a:t>
              </a:r>
              <a:r>
                <a:rPr lang="zh-CN" altLang="en-US" sz="2400" b="1" dirty="0">
                  <a:solidFill>
                    <a:srgbClr val="000000"/>
                  </a:solidFill>
                  <a:latin typeface="楷体_GB2312" pitchFamily="49" charset="-122"/>
                  <a:ea typeface="楷体_GB2312" pitchFamily="49" charset="-122"/>
                </a:rPr>
                <a:t>大于</a:t>
              </a:r>
              <a:r>
                <a:rPr lang="en-US" altLang="zh-CN" sz="2400" b="1" dirty="0">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时，任何正整数</a:t>
              </a:r>
              <a:r>
                <a:rPr lang="en-US" altLang="zh-CN" sz="2400" b="1" dirty="0">
                  <a:solidFill>
                    <a:srgbClr val="000000"/>
                  </a:solidFill>
                  <a:latin typeface="楷体_GB2312" pitchFamily="49" charset="-122"/>
                  <a:ea typeface="楷体_GB2312" pitchFamily="49" charset="-122"/>
                </a:rPr>
                <a:t>n</a:t>
              </a:r>
              <a:r>
                <a:rPr lang="zh-CN" altLang="en-US" sz="2400" b="1" dirty="0">
                  <a:solidFill>
                    <a:srgbClr val="000000"/>
                  </a:solidFill>
                  <a:latin typeface="楷体_GB2312" pitchFamily="49" charset="-122"/>
                  <a:ea typeface="楷体_GB2312" pitchFamily="49" charset="-122"/>
                </a:rPr>
                <a:t>只有一种划分形式，</a:t>
              </a:r>
            </a:p>
            <a:p>
              <a:r>
                <a:rPr lang="zh-CN" altLang="en-US" sz="2400" b="1" dirty="0">
                  <a:solidFill>
                    <a:srgbClr val="000000"/>
                  </a:solidFill>
                  <a:latin typeface="楷体_GB2312" pitchFamily="49" charset="-122"/>
                  <a:ea typeface="楷体_GB2312" pitchFamily="49" charset="-122"/>
                </a:rPr>
                <a:t>即</a:t>
              </a:r>
            </a:p>
          </p:txBody>
        </p:sp>
        <p:graphicFrame>
          <p:nvGraphicFramePr>
            <p:cNvPr id="6146" name="Object 5"/>
            <p:cNvGraphicFramePr>
              <a:graphicFrameLocks noChangeAspect="1"/>
            </p:cNvGraphicFramePr>
            <p:nvPr/>
          </p:nvGraphicFramePr>
          <p:xfrm>
            <a:off x="719" y="1699"/>
            <a:ext cx="998" cy="345"/>
          </p:xfrm>
          <a:graphic>
            <a:graphicData uri="http://schemas.openxmlformats.org/presentationml/2006/ole">
              <mc:AlternateContent xmlns:mc="http://schemas.openxmlformats.org/markup-compatibility/2006">
                <mc:Choice xmlns:v="urn:schemas-microsoft-com:vml" Requires="v">
                  <p:oleObj spid="_x0000_s234590" name="公式" r:id="rId4" imgW="990170" imgH="342751" progId="">
                    <p:embed/>
                  </p:oleObj>
                </mc:Choice>
                <mc:Fallback>
                  <p:oleObj name="公式" r:id="rId4" imgW="990170" imgH="342751"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 y="1699"/>
                          <a:ext cx="998"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537" name="Rectangle 9"/>
          <p:cNvSpPr>
            <a:spLocks noChangeArrowheads="1"/>
          </p:cNvSpPr>
          <p:nvPr/>
        </p:nvSpPr>
        <p:spPr bwMode="auto">
          <a:xfrm>
            <a:off x="685800" y="152400"/>
            <a:ext cx="7772400" cy="1063625"/>
          </a:xfrm>
          <a:prstGeom prst="rect">
            <a:avLst/>
          </a:prstGeom>
          <a:noFill/>
          <a:ln w="9525">
            <a:noFill/>
            <a:miter lim="800000"/>
            <a:headEnd/>
            <a:tailEnd/>
          </a:ln>
          <a:effectLst/>
        </p:spPr>
        <p:txBody>
          <a:bodyPr anchor="ctr"/>
          <a:lstStyle/>
          <a:p>
            <a:pPr>
              <a:defRPr/>
            </a:pPr>
            <a:endParaRPr lang="zh-CN" altLang="en-US" sz="4400" dirty="0">
              <a:effectLst>
                <a:outerShdw blurRad="38100" dist="38100" dir="2700000" algn="tl">
                  <a:srgbClr val="C0C0C0"/>
                </a:outerShdw>
              </a:effectLst>
              <a:latin typeface="黑体" pitchFamily="2" charset="-122"/>
              <a:ea typeface="黑体" pitchFamily="2" charset="-122"/>
            </a:endParaRPr>
          </a:p>
        </p:txBody>
      </p:sp>
      <p:sp>
        <p:nvSpPr>
          <p:cNvPr id="6153" name="Text Box 10"/>
          <p:cNvSpPr txBox="1">
            <a:spLocks noChangeArrowheads="1"/>
          </p:cNvSpPr>
          <p:nvPr/>
        </p:nvSpPr>
        <p:spPr bwMode="auto">
          <a:xfrm>
            <a:off x="214282" y="1285860"/>
            <a:ext cx="8618538" cy="387798"/>
          </a:xfrm>
          <a:prstGeom prst="rect">
            <a:avLst/>
          </a:prstGeom>
          <a:noFill/>
          <a:ln w="6350">
            <a:noFill/>
            <a:miter lim="800000"/>
            <a:headEnd/>
            <a:tailEnd/>
          </a:ln>
        </p:spPr>
        <p:txBody>
          <a:bodyPr>
            <a:spAutoFit/>
          </a:bodyPr>
          <a:lstStyle/>
          <a:p>
            <a:pPr>
              <a:lnSpc>
                <a:spcPct val="80000"/>
              </a:lnSpc>
              <a:spcBef>
                <a:spcPct val="20000"/>
              </a:spcBef>
            </a:pPr>
            <a:endParaRPr lang="zh-CN" altLang="en-US" sz="2400" b="1" dirty="0">
              <a:solidFill>
                <a:schemeClr val="accent2"/>
              </a:solidFill>
              <a:latin typeface="楷体_GB2312" pitchFamily="49" charset="-122"/>
              <a:ea typeface="楷体_GB2312" pitchFamily="49" charset="-122"/>
            </a:endParaRPr>
          </a:p>
        </p:txBody>
      </p:sp>
      <p:sp>
        <p:nvSpPr>
          <p:cNvPr id="6154" name="Rectangle 11"/>
          <p:cNvSpPr>
            <a:spLocks noChangeArrowheads="1"/>
          </p:cNvSpPr>
          <p:nvPr/>
        </p:nvSpPr>
        <p:spPr bwMode="auto">
          <a:xfrm>
            <a:off x="0" y="0"/>
            <a:ext cx="9144000" cy="0"/>
          </a:xfrm>
          <a:prstGeom prst="rect">
            <a:avLst/>
          </a:prstGeom>
          <a:noFill/>
          <a:ln w="6350">
            <a:noFill/>
            <a:miter lim="800000"/>
            <a:headEnd/>
            <a:tailEnd/>
          </a:ln>
        </p:spPr>
        <p:txBody>
          <a:bodyPr wrap="none" anchor="ctr">
            <a:spAutoFit/>
          </a:bodyPr>
          <a:lstStyle/>
          <a:p>
            <a:endParaRPr lang="zh-CN" altLang="en-US"/>
          </a:p>
        </p:txBody>
      </p:sp>
      <p:sp>
        <p:nvSpPr>
          <p:cNvPr id="6155" name="Rectangle 12"/>
          <p:cNvSpPr>
            <a:spLocks noChangeArrowheads="1"/>
          </p:cNvSpPr>
          <p:nvPr/>
        </p:nvSpPr>
        <p:spPr bwMode="auto">
          <a:xfrm>
            <a:off x="0" y="2971800"/>
            <a:ext cx="9144000" cy="0"/>
          </a:xfrm>
          <a:prstGeom prst="rect">
            <a:avLst/>
          </a:prstGeom>
          <a:noFill/>
          <a:ln w="6350">
            <a:noFill/>
            <a:miter lim="800000"/>
            <a:headEnd/>
            <a:tailEnd/>
          </a:ln>
        </p:spPr>
        <p:txBody>
          <a:bodyPr wrap="none" anchor="ctr">
            <a:spAutoFit/>
          </a:bodyPr>
          <a:lstStyle/>
          <a:p>
            <a:endParaRPr lang="zh-CN" altLang="en-US"/>
          </a:p>
        </p:txBody>
      </p:sp>
      <p:sp>
        <p:nvSpPr>
          <p:cNvPr id="15" name="标题 14"/>
          <p:cNvSpPr>
            <a:spLocks noGrp="1"/>
          </p:cNvSpPr>
          <p:nvPr>
            <p:ph type="title"/>
          </p:nvPr>
        </p:nvSpPr>
        <p:spPr/>
        <p:txBody>
          <a:bodyPr/>
          <a:lstStyle/>
          <a:p>
            <a:r>
              <a:rPr lang="zh-CN" altLang="en-US" dirty="0">
                <a:solidFill>
                  <a:schemeClr val="folHlink"/>
                </a:solidFill>
              </a:rPr>
              <a:t>例</a:t>
            </a:r>
            <a:r>
              <a:rPr lang="en-US" altLang="zh-CN" dirty="0">
                <a:solidFill>
                  <a:schemeClr val="folHlink"/>
                </a:solidFill>
              </a:rPr>
              <a:t>5  </a:t>
            </a:r>
            <a:r>
              <a:rPr lang="zh-CN" altLang="en-US" dirty="0">
                <a:solidFill>
                  <a:schemeClr val="folHlink"/>
                </a:solidFill>
              </a:rPr>
              <a:t>正整数划分问题</a:t>
            </a:r>
            <a:endParaRPr lang="zh-CN" altLang="en-US" dirty="0"/>
          </a:p>
        </p:txBody>
      </p:sp>
      <p:sp>
        <p:nvSpPr>
          <p:cNvPr id="13" name="矩形 12"/>
          <p:cNvSpPr/>
          <p:nvPr/>
        </p:nvSpPr>
        <p:spPr>
          <a:xfrm>
            <a:off x="357158" y="1500174"/>
            <a:ext cx="4950394" cy="523220"/>
          </a:xfrm>
          <a:prstGeom prst="rect">
            <a:avLst/>
          </a:prstGeom>
        </p:spPr>
        <p:txBody>
          <a:bodyPr wrap="none">
            <a:spAutoFit/>
          </a:bodyPr>
          <a:lstStyle/>
          <a:p>
            <a:pPr lvl="1">
              <a:buClr>
                <a:srgbClr val="C00000"/>
              </a:buClr>
              <a:buFont typeface="Wingdings" pitchFamily="2" charset="2"/>
              <a:buChar char="p"/>
            </a:pPr>
            <a:r>
              <a:rPr lang="en-US" altLang="zh-CN" sz="2800" b="1" dirty="0" smtClean="0"/>
              <a:t>q(</a:t>
            </a:r>
            <a:r>
              <a:rPr lang="en-US" altLang="zh-CN" sz="2800" b="1" dirty="0" err="1" smtClean="0"/>
              <a:t>n,m</a:t>
            </a:r>
            <a:r>
              <a:rPr lang="en-US" altLang="zh-CN" sz="2800" b="1" dirty="0" smtClean="0"/>
              <a:t>)</a:t>
            </a:r>
            <a:r>
              <a:rPr lang="zh-CN" altLang="en-US" sz="2800" b="1" dirty="0" smtClean="0"/>
              <a:t>的如下递归关系：</a:t>
            </a:r>
          </a:p>
        </p:txBody>
      </p:sp>
      <p:sp>
        <p:nvSpPr>
          <p:cNvPr id="14" name="Text Box 2"/>
          <p:cNvSpPr txBox="1">
            <a:spLocks noChangeArrowheads="1"/>
          </p:cNvSpPr>
          <p:nvPr/>
        </p:nvSpPr>
        <p:spPr bwMode="auto">
          <a:xfrm>
            <a:off x="1000100" y="5214950"/>
            <a:ext cx="5872120" cy="461665"/>
          </a:xfrm>
          <a:prstGeom prst="rect">
            <a:avLst/>
          </a:prstGeom>
          <a:noFill/>
          <a:ln w="6350">
            <a:noFill/>
            <a:miter lim="800000"/>
            <a:headEnd/>
            <a:tailEnd/>
          </a:ln>
        </p:spPr>
        <p:txBody>
          <a:bodyPr wrap="none">
            <a:spAutoFit/>
          </a:bodyPr>
          <a:lstStyle/>
          <a:p>
            <a:pPr>
              <a:buClr>
                <a:srgbClr val="C00000"/>
              </a:buClr>
              <a:buFont typeface="Wingdings" pitchFamily="2" charset="2"/>
              <a:buChar char="Ø"/>
            </a:pPr>
            <a:r>
              <a:rPr lang="en-US" altLang="zh-CN" sz="2400" b="1" dirty="0">
                <a:solidFill>
                  <a:srgbClr val="000000"/>
                </a:solidFill>
                <a:latin typeface="楷体_GB2312" pitchFamily="49" charset="-122"/>
                <a:ea typeface="楷体_GB2312" pitchFamily="49" charset="-122"/>
              </a:rPr>
              <a:t>(4) q(</a:t>
            </a:r>
            <a:r>
              <a:rPr lang="en-US" altLang="zh-CN" sz="2400" b="1" dirty="0" err="1">
                <a:solidFill>
                  <a:srgbClr val="000000"/>
                </a:solidFill>
                <a:latin typeface="楷体_GB2312" pitchFamily="49" charset="-122"/>
                <a:ea typeface="楷体_GB2312" pitchFamily="49" charset="-122"/>
              </a:rPr>
              <a:t>n,m</a:t>
            </a:r>
            <a:r>
              <a:rPr lang="en-US" altLang="zh-CN" sz="2400" b="1" dirty="0">
                <a:solidFill>
                  <a:srgbClr val="000000"/>
                </a:solidFill>
                <a:latin typeface="楷体_GB2312" pitchFamily="49" charset="-122"/>
                <a:ea typeface="楷体_GB2312" pitchFamily="49" charset="-122"/>
              </a:rPr>
              <a:t>)=q(n,m-1)+q(n-</a:t>
            </a:r>
            <a:r>
              <a:rPr lang="en-US" altLang="zh-CN" sz="2400" b="1" dirty="0" err="1">
                <a:solidFill>
                  <a:srgbClr val="000000"/>
                </a:solidFill>
                <a:latin typeface="楷体_GB2312" pitchFamily="49" charset="-122"/>
                <a:ea typeface="楷体_GB2312" pitchFamily="49" charset="-122"/>
              </a:rPr>
              <a:t>m,m</a:t>
            </a:r>
            <a:r>
              <a:rPr lang="en-US" altLang="zh-CN" sz="2400" b="1" dirty="0">
                <a:solidFill>
                  <a:srgbClr val="000000"/>
                </a:solidFill>
                <a:latin typeface="楷体_GB2312" pitchFamily="49" charset="-122"/>
                <a:ea typeface="楷体_GB2312" pitchFamily="49" charset="-122"/>
              </a:rPr>
              <a:t>),n&gt;m&gt;1;</a:t>
            </a:r>
          </a:p>
        </p:txBody>
      </p:sp>
      <p:sp>
        <p:nvSpPr>
          <p:cNvPr id="16" name="Text Box 7"/>
          <p:cNvSpPr txBox="1">
            <a:spLocks noChangeArrowheads="1"/>
          </p:cNvSpPr>
          <p:nvPr/>
        </p:nvSpPr>
        <p:spPr bwMode="auto">
          <a:xfrm>
            <a:off x="1000100" y="4214818"/>
            <a:ext cx="7433445" cy="830997"/>
          </a:xfrm>
          <a:prstGeom prst="rect">
            <a:avLst/>
          </a:prstGeom>
          <a:noFill/>
          <a:ln w="6350">
            <a:noFill/>
            <a:miter lim="800000"/>
            <a:headEnd/>
            <a:tailEnd/>
          </a:ln>
        </p:spPr>
        <p:txBody>
          <a:bodyPr wrap="none">
            <a:spAutoFit/>
          </a:bodyPr>
          <a:lstStyle/>
          <a:p>
            <a:pPr>
              <a:buClr>
                <a:srgbClr val="C00000"/>
              </a:buClr>
              <a:buFont typeface="Wingdings" pitchFamily="2" charset="2"/>
              <a:buChar char="Ø"/>
            </a:pPr>
            <a:r>
              <a:rPr lang="en-US" altLang="zh-CN" sz="2400" b="1" dirty="0">
                <a:solidFill>
                  <a:srgbClr val="000000"/>
                </a:solidFill>
                <a:latin typeface="楷体_GB2312" pitchFamily="49" charset="-122"/>
                <a:ea typeface="楷体_GB2312" pitchFamily="49" charset="-122"/>
              </a:rPr>
              <a:t>(3) q(</a:t>
            </a:r>
            <a:r>
              <a:rPr lang="en-US" altLang="zh-CN" sz="2400" b="1" dirty="0" err="1">
                <a:solidFill>
                  <a:srgbClr val="000000"/>
                </a:solidFill>
                <a:latin typeface="楷体_GB2312" pitchFamily="49" charset="-122"/>
                <a:ea typeface="楷体_GB2312" pitchFamily="49" charset="-122"/>
              </a:rPr>
              <a:t>n,n</a:t>
            </a:r>
            <a:r>
              <a:rPr lang="en-US" altLang="zh-CN" sz="2400" b="1" dirty="0">
                <a:solidFill>
                  <a:srgbClr val="000000"/>
                </a:solidFill>
                <a:latin typeface="楷体_GB2312" pitchFamily="49" charset="-122"/>
                <a:ea typeface="楷体_GB2312" pitchFamily="49" charset="-122"/>
              </a:rPr>
              <a:t>)=1+q(n,n-1);</a:t>
            </a:r>
          </a:p>
          <a:p>
            <a:r>
              <a:rPr lang="zh-CN" altLang="en-US" sz="2400" b="1" dirty="0">
                <a:solidFill>
                  <a:srgbClr val="000000"/>
                </a:solidFill>
                <a:latin typeface="楷体_GB2312" pitchFamily="49" charset="-122"/>
                <a:ea typeface="楷体_GB2312" pitchFamily="49" charset="-122"/>
              </a:rPr>
              <a:t>正整数</a:t>
            </a:r>
            <a:r>
              <a:rPr lang="en-US" altLang="zh-CN" sz="2400" b="1" dirty="0">
                <a:solidFill>
                  <a:srgbClr val="000000"/>
                </a:solidFill>
                <a:latin typeface="楷体_GB2312" pitchFamily="49" charset="-122"/>
                <a:ea typeface="楷体_GB2312" pitchFamily="49" charset="-122"/>
              </a:rPr>
              <a:t>n</a:t>
            </a:r>
            <a:r>
              <a:rPr lang="zh-CN" altLang="en-US" sz="2400" b="1" dirty="0">
                <a:solidFill>
                  <a:srgbClr val="000000"/>
                </a:solidFill>
                <a:latin typeface="楷体_GB2312" pitchFamily="49" charset="-122"/>
                <a:ea typeface="楷体_GB2312" pitchFamily="49" charset="-122"/>
              </a:rPr>
              <a:t>的划分</a:t>
            </a:r>
            <a:r>
              <a:rPr lang="zh-CN" altLang="en-US" sz="2400" b="1" dirty="0" smtClean="0">
                <a:solidFill>
                  <a:srgbClr val="000000"/>
                </a:solidFill>
                <a:latin typeface="楷体_GB2312" pitchFamily="49" charset="-122"/>
                <a:ea typeface="楷体_GB2312" pitchFamily="49" charset="-122"/>
              </a:rPr>
              <a:t>由</a:t>
            </a:r>
            <a:r>
              <a:rPr lang="en-US" altLang="zh-CN" sz="2400" b="1" dirty="0" smtClean="0">
                <a:solidFill>
                  <a:srgbClr val="000000"/>
                </a:solidFill>
                <a:latin typeface="楷体_GB2312" pitchFamily="49" charset="-122"/>
                <a:ea typeface="楷体_GB2312" pitchFamily="49" charset="-122"/>
              </a:rPr>
              <a:t>m=n</a:t>
            </a:r>
            <a:r>
              <a:rPr lang="zh-CN" altLang="en-US" sz="2400" b="1" dirty="0">
                <a:solidFill>
                  <a:srgbClr val="000000"/>
                </a:solidFill>
                <a:latin typeface="楷体_GB2312" pitchFamily="49" charset="-122"/>
                <a:ea typeface="楷体_GB2312" pitchFamily="49" charset="-122"/>
              </a:rPr>
              <a:t>的划分</a:t>
            </a:r>
            <a:r>
              <a:rPr lang="zh-CN" altLang="en-US" sz="2400" b="1" dirty="0" smtClean="0">
                <a:solidFill>
                  <a:srgbClr val="000000"/>
                </a:solidFill>
                <a:latin typeface="楷体_GB2312" pitchFamily="49" charset="-122"/>
                <a:ea typeface="楷体_GB2312" pitchFamily="49" charset="-122"/>
              </a:rPr>
              <a:t>和</a:t>
            </a:r>
            <a:r>
              <a:rPr lang="en-US" altLang="zh-CN" sz="2400" b="1" dirty="0" smtClean="0">
                <a:solidFill>
                  <a:srgbClr val="000000"/>
                </a:solidFill>
                <a:latin typeface="楷体_GB2312" pitchFamily="49" charset="-122"/>
                <a:ea typeface="楷体_GB2312" pitchFamily="49" charset="-122"/>
              </a:rPr>
              <a:t>m≤</a:t>
            </a:r>
            <a:r>
              <a:rPr lang="en-US" altLang="zh-CN" sz="2400" b="1" dirty="0">
                <a:solidFill>
                  <a:srgbClr val="000000"/>
                </a:solidFill>
                <a:latin typeface="楷体_GB2312" pitchFamily="49" charset="-122"/>
                <a:ea typeface="楷体_GB2312" pitchFamily="49" charset="-122"/>
              </a:rPr>
              <a:t>n-1</a:t>
            </a:r>
            <a:r>
              <a:rPr lang="zh-CN" altLang="en-US" sz="2400" b="1" dirty="0">
                <a:solidFill>
                  <a:srgbClr val="000000"/>
                </a:solidFill>
                <a:latin typeface="楷体_GB2312" pitchFamily="49" charset="-122"/>
                <a:ea typeface="楷体_GB2312" pitchFamily="49" charset="-122"/>
              </a:rPr>
              <a:t>的划分组成。</a:t>
            </a:r>
          </a:p>
        </p:txBody>
      </p:sp>
      <p:sp>
        <p:nvSpPr>
          <p:cNvPr id="17" name="TextBox 16"/>
          <p:cNvSpPr txBox="1">
            <a:spLocks noChangeArrowheads="1"/>
          </p:cNvSpPr>
          <p:nvPr/>
        </p:nvSpPr>
        <p:spPr bwMode="auto">
          <a:xfrm>
            <a:off x="1142976" y="5715016"/>
            <a:ext cx="7500937" cy="707886"/>
          </a:xfrm>
          <a:prstGeom prst="rect">
            <a:avLst/>
          </a:prstGeom>
          <a:noFill/>
          <a:ln w="9525">
            <a:noFill/>
            <a:miter lim="800000"/>
            <a:headEnd/>
            <a:tailEnd/>
          </a:ln>
        </p:spPr>
        <p:txBody>
          <a:bodyPr>
            <a:spAutoFit/>
          </a:bodyPr>
          <a:lstStyle/>
          <a:p>
            <a:r>
              <a:rPr lang="zh-CN" altLang="en-US" sz="2000" b="1" dirty="0">
                <a:solidFill>
                  <a:srgbClr val="000000"/>
                </a:solidFill>
                <a:latin typeface="楷体_GB2312" pitchFamily="49" charset="-122"/>
                <a:ea typeface="楷体_GB2312" pitchFamily="49" charset="-122"/>
              </a:rPr>
              <a:t>正整数</a:t>
            </a:r>
            <a:r>
              <a:rPr lang="en-US" altLang="zh-CN" sz="2000" b="1" dirty="0">
                <a:solidFill>
                  <a:srgbClr val="000000"/>
                </a:solidFill>
                <a:latin typeface="楷体_GB2312" pitchFamily="49" charset="-122"/>
                <a:ea typeface="楷体_GB2312" pitchFamily="49" charset="-122"/>
              </a:rPr>
              <a:t>n</a:t>
            </a:r>
            <a:r>
              <a:rPr lang="zh-CN" altLang="en-US" sz="2000" b="1" dirty="0">
                <a:solidFill>
                  <a:srgbClr val="000000"/>
                </a:solidFill>
                <a:latin typeface="楷体_GB2312" pitchFamily="49" charset="-122"/>
                <a:ea typeface="楷体_GB2312" pitchFamily="49" charset="-122"/>
              </a:rPr>
              <a:t>的最大加数</a:t>
            </a:r>
            <a:r>
              <a:rPr lang="en-US" altLang="zh-CN" sz="2000" b="1" dirty="0">
                <a:solidFill>
                  <a:srgbClr val="000000"/>
                </a:solidFill>
                <a:latin typeface="楷体_GB2312" pitchFamily="49" charset="-122"/>
                <a:ea typeface="楷体_GB2312" pitchFamily="49" charset="-122"/>
              </a:rPr>
              <a:t>n</a:t>
            </a:r>
            <a:r>
              <a:rPr lang="en-US" altLang="zh-CN" sz="2000" b="1" baseline="-25000" dirty="0">
                <a:solidFill>
                  <a:srgbClr val="000000"/>
                </a:solidFill>
                <a:latin typeface="楷体_GB2312" pitchFamily="49" charset="-122"/>
                <a:ea typeface="楷体_GB2312" pitchFamily="49" charset="-122"/>
              </a:rPr>
              <a:t>1</a:t>
            </a:r>
            <a:r>
              <a:rPr lang="zh-CN" altLang="en-US" sz="2000" b="1" dirty="0">
                <a:solidFill>
                  <a:srgbClr val="000000"/>
                </a:solidFill>
                <a:latin typeface="楷体_GB2312" pitchFamily="49" charset="-122"/>
                <a:ea typeface="楷体_GB2312" pitchFamily="49" charset="-122"/>
              </a:rPr>
              <a:t>不大于</a:t>
            </a:r>
            <a:r>
              <a:rPr lang="en-US" altLang="zh-CN" sz="2000" b="1" dirty="0">
                <a:solidFill>
                  <a:srgbClr val="000000"/>
                </a:solidFill>
                <a:latin typeface="楷体_GB2312" pitchFamily="49" charset="-122"/>
                <a:ea typeface="楷体_GB2312" pitchFamily="49" charset="-122"/>
              </a:rPr>
              <a:t>m</a:t>
            </a:r>
            <a:r>
              <a:rPr lang="zh-CN" altLang="en-US" sz="2000" b="1" dirty="0">
                <a:solidFill>
                  <a:srgbClr val="000000"/>
                </a:solidFill>
                <a:latin typeface="楷体_GB2312" pitchFamily="49" charset="-122"/>
                <a:ea typeface="楷体_GB2312" pitchFamily="49" charset="-122"/>
              </a:rPr>
              <a:t>的划分由</a:t>
            </a:r>
            <a:r>
              <a:rPr lang="en-US" altLang="zh-CN" sz="2000" b="1" dirty="0">
                <a:solidFill>
                  <a:srgbClr val="000000"/>
                </a:solidFill>
                <a:latin typeface="楷体_GB2312" pitchFamily="49" charset="-122"/>
                <a:ea typeface="楷体_GB2312" pitchFamily="49" charset="-122"/>
              </a:rPr>
              <a:t>n</a:t>
            </a:r>
            <a:r>
              <a:rPr lang="en-US" altLang="zh-CN" sz="2000" b="1" baseline="-25000" dirty="0">
                <a:solidFill>
                  <a:srgbClr val="000000"/>
                </a:solidFill>
                <a:latin typeface="楷体_GB2312" pitchFamily="49" charset="-122"/>
                <a:ea typeface="楷体_GB2312" pitchFamily="49" charset="-122"/>
              </a:rPr>
              <a:t>1</a:t>
            </a:r>
            <a:r>
              <a:rPr lang="en-US" altLang="zh-CN" sz="2000" b="1" dirty="0">
                <a:solidFill>
                  <a:srgbClr val="000000"/>
                </a:solidFill>
                <a:latin typeface="楷体_GB2312" pitchFamily="49" charset="-122"/>
                <a:ea typeface="楷体_GB2312" pitchFamily="49" charset="-122"/>
              </a:rPr>
              <a:t>=m</a:t>
            </a:r>
            <a:r>
              <a:rPr lang="zh-CN" altLang="en-US" sz="2000" b="1" dirty="0">
                <a:solidFill>
                  <a:srgbClr val="000000"/>
                </a:solidFill>
                <a:latin typeface="楷体_GB2312" pitchFamily="49" charset="-122"/>
                <a:ea typeface="楷体_GB2312" pitchFamily="49" charset="-122"/>
              </a:rPr>
              <a:t>的划分</a:t>
            </a:r>
            <a:r>
              <a:rPr lang="zh-CN" altLang="en-US" sz="2000" b="1" dirty="0" smtClean="0">
                <a:solidFill>
                  <a:srgbClr val="000000"/>
                </a:solidFill>
                <a:latin typeface="楷体_GB2312" pitchFamily="49" charset="-122"/>
                <a:ea typeface="楷体_GB2312" pitchFamily="49" charset="-122"/>
              </a:rPr>
              <a:t>和</a:t>
            </a:r>
            <a:r>
              <a:rPr lang="en-US" altLang="zh-CN" sz="2000" b="1" dirty="0" smtClean="0">
                <a:solidFill>
                  <a:srgbClr val="000000"/>
                </a:solidFill>
                <a:latin typeface="楷体_GB2312" pitchFamily="49" charset="-122"/>
                <a:ea typeface="楷体_GB2312" pitchFamily="49" charset="-122"/>
              </a:rPr>
              <a:t>n</a:t>
            </a:r>
            <a:r>
              <a:rPr lang="en-US" altLang="zh-CN" sz="2000" b="1" baseline="-25000" dirty="0" smtClean="0">
                <a:solidFill>
                  <a:srgbClr val="000000"/>
                </a:solidFill>
                <a:latin typeface="楷体_GB2312" pitchFamily="49" charset="-122"/>
                <a:ea typeface="楷体_GB2312" pitchFamily="49" charset="-122"/>
              </a:rPr>
              <a:t>1</a:t>
            </a:r>
            <a:r>
              <a:rPr lang="en-US" altLang="zh-CN" sz="2000" b="1" dirty="0">
                <a:solidFill>
                  <a:srgbClr val="000000"/>
                </a:solidFill>
                <a:latin typeface="楷体_GB2312" pitchFamily="49" charset="-122"/>
                <a:ea typeface="楷体_GB2312" pitchFamily="49" charset="-122"/>
              </a:rPr>
              <a:t>≤m-1 </a:t>
            </a:r>
            <a:r>
              <a:rPr lang="zh-CN" altLang="en-US" sz="2000" b="1" dirty="0">
                <a:solidFill>
                  <a:srgbClr val="000000"/>
                </a:solidFill>
                <a:latin typeface="楷体_GB2312" pitchFamily="49" charset="-122"/>
                <a:ea typeface="楷体_GB2312" pitchFamily="49" charset="-122"/>
              </a:rPr>
              <a:t>的划分组成。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4"/>
                                        </p:tgtEl>
                                        <p:attrNameLst>
                                          <p:attrName>style.visibility</p:attrName>
                                        </p:attrNameLst>
                                      </p:cBhvr>
                                      <p:to>
                                        <p:strVal val="visible"/>
                                      </p:to>
                                    </p:set>
                                    <p:animEffect transition="in" filter="wipe(left)">
                                      <p:cBhvr>
                                        <p:cTn id="12" dur="500"/>
                                        <p:tgtEl>
                                          <p:spTgt spid="225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14" grpId="0" autoUpdateAnimBg="0"/>
      <p:bldP spid="16" grpId="0" autoUpdateAnimBg="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6" name="Object 1024"/>
          <p:cNvGraphicFramePr>
            <a:graphicFrameLocks noChangeAspect="1"/>
          </p:cNvGraphicFramePr>
          <p:nvPr>
            <p:extLst>
              <p:ext uri="{D42A27DB-BD31-4B8C-83A1-F6EECF244321}">
                <p14:modId xmlns:p14="http://schemas.microsoft.com/office/powerpoint/2010/main" val="514041619"/>
              </p:ext>
            </p:extLst>
          </p:nvPr>
        </p:nvGraphicFramePr>
        <p:xfrm>
          <a:off x="539552" y="2286000"/>
          <a:ext cx="8294688" cy="2360613"/>
        </p:xfrm>
        <a:graphic>
          <a:graphicData uri="http://schemas.openxmlformats.org/presentationml/2006/ole">
            <mc:AlternateContent xmlns:mc="http://schemas.openxmlformats.org/markup-compatibility/2006">
              <mc:Choice xmlns:v="urn:schemas-microsoft-com:vml" Requires="v">
                <p:oleObj spid="_x0000_s235618" name="公式" r:id="rId4" imgW="3619440" imgH="914400" progId="Equation.3">
                  <p:embed/>
                </p:oleObj>
              </mc:Choice>
              <mc:Fallback>
                <p:oleObj name="公式" r:id="rId4" imgW="3619440" imgH="914400" progId="Equation.3">
                  <p:embed/>
                  <p:pic>
                    <p:nvPicPr>
                      <p:cNvPr id="0" name="Object 1024"/>
                      <p:cNvPicPr>
                        <a:picLocks noChangeAspect="1" noChangeArrowheads="1"/>
                      </p:cNvPicPr>
                      <p:nvPr/>
                    </p:nvPicPr>
                    <p:blipFill>
                      <a:blip r:embed="rId5"/>
                      <a:srcRect/>
                      <a:stretch>
                        <a:fillRect/>
                      </a:stretch>
                    </p:blipFill>
                    <p:spPr bwMode="auto">
                      <a:xfrm>
                        <a:off x="539552" y="2286000"/>
                        <a:ext cx="8294688" cy="2360613"/>
                      </a:xfrm>
                      <a:prstGeom prst="rect">
                        <a:avLst/>
                      </a:prstGeom>
                      <a:noFill/>
                      <a:extLst/>
                    </p:spPr>
                  </p:pic>
                </p:oleObj>
              </mc:Fallback>
            </mc:AlternateContent>
          </a:graphicData>
        </a:graphic>
      </p:graphicFrame>
      <p:sp>
        <p:nvSpPr>
          <p:cNvPr id="45061" name="Rectangle 1029"/>
          <p:cNvSpPr>
            <a:spLocks noChangeArrowheads="1"/>
          </p:cNvSpPr>
          <p:nvPr/>
        </p:nvSpPr>
        <p:spPr bwMode="auto">
          <a:xfrm>
            <a:off x="9396536" y="723900"/>
            <a:ext cx="7772400" cy="1143000"/>
          </a:xfrm>
          <a:prstGeom prst="rect">
            <a:avLst/>
          </a:prstGeom>
          <a:noFill/>
          <a:ln w="9525">
            <a:noFill/>
            <a:miter lim="800000"/>
            <a:headEnd/>
            <a:tailEnd/>
          </a:ln>
          <a:effectLst/>
        </p:spPr>
        <p:txBody>
          <a:bodyPr anchor="ctr"/>
          <a:lstStyle/>
          <a:p>
            <a:pPr>
              <a:defRPr/>
            </a:pPr>
            <a:endParaRPr lang="zh-CN" altLang="en-US" sz="4400" dirty="0">
              <a:effectLst>
                <a:outerShdw blurRad="38100" dist="38100" dir="2700000" algn="tl">
                  <a:srgbClr val="C0C0C0"/>
                </a:outerShdw>
              </a:effectLst>
              <a:latin typeface="黑体" pitchFamily="2" charset="-122"/>
              <a:ea typeface="黑体" pitchFamily="2" charset="-122"/>
            </a:endParaRPr>
          </a:p>
        </p:txBody>
      </p:sp>
      <p:sp>
        <p:nvSpPr>
          <p:cNvPr id="45063" name="Text Box 1031"/>
          <p:cNvSpPr txBox="1">
            <a:spLocks noChangeArrowheads="1"/>
          </p:cNvSpPr>
          <p:nvPr/>
        </p:nvSpPr>
        <p:spPr bwMode="auto">
          <a:xfrm>
            <a:off x="635970" y="5114940"/>
            <a:ext cx="5506637" cy="523220"/>
          </a:xfrm>
          <a:prstGeom prst="rect">
            <a:avLst/>
          </a:prstGeom>
          <a:noFill/>
          <a:ln w="6350">
            <a:noFill/>
            <a:miter lim="800000"/>
            <a:headEnd/>
            <a:tailEnd/>
          </a:ln>
        </p:spPr>
        <p:txBody>
          <a:bodyPr wrap="none">
            <a:spAutoFit/>
          </a:bodyPr>
          <a:lstStyle/>
          <a:p>
            <a:pPr algn="ctr"/>
            <a:r>
              <a:rPr lang="zh-CN" altLang="en-US" sz="2800" b="1" dirty="0">
                <a:solidFill>
                  <a:srgbClr val="C00000"/>
                </a:solidFill>
                <a:latin typeface="微软雅黑" pitchFamily="34" charset="-122"/>
                <a:ea typeface="微软雅黑" pitchFamily="34" charset="-122"/>
                <a:cs typeface="Times New Roman" pitchFamily="18" charset="0"/>
              </a:rPr>
              <a:t>正整数</a:t>
            </a:r>
            <a:r>
              <a:rPr lang="en-US" altLang="zh-CN" sz="2800" b="1" dirty="0">
                <a:solidFill>
                  <a:srgbClr val="C00000"/>
                </a:solidFill>
                <a:latin typeface="微软雅黑" pitchFamily="34" charset="-122"/>
                <a:ea typeface="微软雅黑" pitchFamily="34" charset="-122"/>
                <a:cs typeface="Times New Roman" pitchFamily="18" charset="0"/>
              </a:rPr>
              <a:t>n</a:t>
            </a:r>
            <a:r>
              <a:rPr lang="zh-CN" altLang="en-US" sz="2800" b="1" dirty="0">
                <a:solidFill>
                  <a:srgbClr val="C00000"/>
                </a:solidFill>
                <a:latin typeface="微软雅黑" pitchFamily="34" charset="-122"/>
                <a:ea typeface="微软雅黑" pitchFamily="34" charset="-122"/>
                <a:cs typeface="Times New Roman" pitchFamily="18" charset="0"/>
              </a:rPr>
              <a:t>的划分数</a:t>
            </a:r>
            <a:r>
              <a:rPr lang="en-US" altLang="zh-CN" sz="2800" b="1" dirty="0">
                <a:solidFill>
                  <a:srgbClr val="C00000"/>
                </a:solidFill>
                <a:latin typeface="微软雅黑" pitchFamily="34" charset="-122"/>
                <a:ea typeface="微软雅黑" pitchFamily="34" charset="-122"/>
                <a:cs typeface="Times New Roman" pitchFamily="18" charset="0"/>
              </a:rPr>
              <a:t>p(n)=q(</a:t>
            </a:r>
            <a:r>
              <a:rPr lang="en-US" altLang="zh-CN" sz="2800" b="1" dirty="0" err="1">
                <a:solidFill>
                  <a:srgbClr val="C00000"/>
                </a:solidFill>
                <a:latin typeface="微软雅黑" pitchFamily="34" charset="-122"/>
                <a:ea typeface="微软雅黑" pitchFamily="34" charset="-122"/>
                <a:cs typeface="Times New Roman" pitchFamily="18" charset="0"/>
              </a:rPr>
              <a:t>n,n</a:t>
            </a:r>
            <a:r>
              <a:rPr lang="en-US" altLang="zh-CN" sz="2800" b="1" dirty="0">
                <a:solidFill>
                  <a:srgbClr val="C00000"/>
                </a:solidFill>
                <a:latin typeface="微软雅黑" pitchFamily="34" charset="-122"/>
                <a:ea typeface="微软雅黑" pitchFamily="34" charset="-122"/>
                <a:cs typeface="Times New Roman" pitchFamily="18" charset="0"/>
              </a:rPr>
              <a:t>)</a:t>
            </a:r>
            <a:r>
              <a:rPr lang="zh-CN" altLang="en-US" sz="2800" b="1" dirty="0">
                <a:solidFill>
                  <a:srgbClr val="C00000"/>
                </a:solidFill>
                <a:latin typeface="微软雅黑" pitchFamily="34" charset="-122"/>
                <a:ea typeface="微软雅黑" pitchFamily="34" charset="-122"/>
                <a:cs typeface="Times New Roman" pitchFamily="18" charset="0"/>
              </a:rPr>
              <a:t>。 </a:t>
            </a:r>
          </a:p>
        </p:txBody>
      </p:sp>
      <p:sp>
        <p:nvSpPr>
          <p:cNvPr id="5" name="标题 4"/>
          <p:cNvSpPr>
            <a:spLocks noGrp="1"/>
          </p:cNvSpPr>
          <p:nvPr>
            <p:ph type="title"/>
          </p:nvPr>
        </p:nvSpPr>
        <p:spPr/>
        <p:txBody>
          <a:bodyPr/>
          <a:lstStyle/>
          <a:p>
            <a:r>
              <a:rPr lang="en-US" altLang="zh-CN" dirty="0">
                <a:latin typeface="黑体" pitchFamily="2" charset="-122"/>
                <a:ea typeface="黑体" pitchFamily="2" charset="-122"/>
              </a:rPr>
              <a:t>2.1  </a:t>
            </a:r>
            <a:r>
              <a:rPr lang="zh-CN" altLang="en-US" dirty="0">
                <a:effectLst>
                  <a:outerShdw blurRad="38100" dist="38100" dir="2700000" algn="tl">
                    <a:srgbClr val="C0C0C0"/>
                  </a:outerShdw>
                </a:effectLst>
                <a:latin typeface="黑体" pitchFamily="2" charset="-122"/>
                <a:ea typeface="黑体" pitchFamily="2" charset="-122"/>
              </a:rPr>
              <a:t>递归的</a:t>
            </a:r>
            <a:r>
              <a:rPr lang="zh-CN" altLang="en-US" dirty="0" smtClean="0">
                <a:effectLst>
                  <a:outerShdw blurRad="38100" dist="38100" dir="2700000" algn="tl">
                    <a:srgbClr val="C0C0C0"/>
                  </a:outerShdw>
                </a:effectLst>
                <a:latin typeface="黑体" pitchFamily="2" charset="-122"/>
                <a:ea typeface="黑体" pitchFamily="2" charset="-122"/>
              </a:rPr>
              <a:t>概念</a:t>
            </a:r>
            <a:endParaRPr lang="zh-CN" altLang="en-US" dirty="0"/>
          </a:p>
        </p:txBody>
      </p:sp>
      <p:sp>
        <p:nvSpPr>
          <p:cNvPr id="6" name="内容占位符 5"/>
          <p:cNvSpPr>
            <a:spLocks noGrp="1"/>
          </p:cNvSpPr>
          <p:nvPr>
            <p:ph sz="quarter" idx="1"/>
          </p:nvPr>
        </p:nvSpPr>
        <p:spPr/>
        <p:txBody>
          <a:bodyPr/>
          <a:lstStyle/>
          <a:p>
            <a:r>
              <a:rPr lang="zh-CN" altLang="en-US" dirty="0" smtClean="0">
                <a:solidFill>
                  <a:srgbClr val="000000"/>
                </a:solidFill>
              </a:rPr>
              <a:t>因此，可以建立</a:t>
            </a:r>
            <a:r>
              <a:rPr lang="en-US" altLang="zh-CN" dirty="0" smtClean="0">
                <a:solidFill>
                  <a:srgbClr val="000000"/>
                </a:solidFill>
              </a:rPr>
              <a:t>q(</a:t>
            </a:r>
            <a:r>
              <a:rPr lang="en-US" altLang="zh-CN" dirty="0" err="1" smtClean="0">
                <a:solidFill>
                  <a:srgbClr val="000000"/>
                </a:solidFill>
              </a:rPr>
              <a:t>n,m</a:t>
            </a:r>
            <a:r>
              <a:rPr lang="en-US" altLang="zh-CN" dirty="0" smtClean="0">
                <a:solidFill>
                  <a:srgbClr val="000000"/>
                </a:solidFill>
              </a:rPr>
              <a:t>)</a:t>
            </a:r>
            <a:r>
              <a:rPr lang="zh-CN" altLang="en-US" dirty="0" smtClean="0">
                <a:solidFill>
                  <a:srgbClr val="000000"/>
                </a:solidFill>
              </a:rPr>
              <a:t>的如下递归关系。</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016"/>
                                        </p:tgtEl>
                                        <p:attrNameLst>
                                          <p:attrName>style.visibility</p:attrName>
                                        </p:attrNameLst>
                                      </p:cBhvr>
                                      <p:to>
                                        <p:strVal val="visible"/>
                                      </p:to>
                                    </p:set>
                                    <p:animEffect transition="in" filter="blinds(horizontal)">
                                      <p:cBhvr>
                                        <p:cTn id="7" dur="500"/>
                                        <p:tgtEl>
                                          <p:spTgt spid="860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45063"/>
                                        </p:tgtEl>
                                        <p:attrNameLst>
                                          <p:attrName>style.visibility</p:attrName>
                                        </p:attrNameLst>
                                      </p:cBhvr>
                                      <p:to>
                                        <p:strVal val="visible"/>
                                      </p:to>
                                    </p:set>
                                    <p:anim calcmode="lin" valueType="num">
                                      <p:cBhvr additive="base">
                                        <p:cTn id="11" dur="500" fill="hold"/>
                                        <p:tgtEl>
                                          <p:spTgt spid="45063"/>
                                        </p:tgtEl>
                                        <p:attrNameLst>
                                          <p:attrName>ppt_x</p:attrName>
                                        </p:attrNameLst>
                                      </p:cBhvr>
                                      <p:tavLst>
                                        <p:tav tm="0">
                                          <p:val>
                                            <p:strVal val="#ppt_x"/>
                                          </p:val>
                                        </p:tav>
                                        <p:tav tm="100000">
                                          <p:val>
                                            <p:strVal val="#ppt_x"/>
                                          </p:val>
                                        </p:tav>
                                      </p:tavLst>
                                    </p:anim>
                                    <p:anim calcmode="lin" valueType="num">
                                      <p:cBhvr additive="base">
                                        <p:cTn id="12" dur="500" fill="hold"/>
                                        <p:tgtEl>
                                          <p:spTgt spid="45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标题 4"/>
          <p:cNvSpPr>
            <a:spLocks noGrp="1"/>
          </p:cNvSpPr>
          <p:nvPr>
            <p:ph type="title"/>
          </p:nvPr>
        </p:nvSpPr>
        <p:spPr/>
        <p:txBody>
          <a:bodyPr/>
          <a:lstStyle/>
          <a:p>
            <a:r>
              <a:rPr lang="zh-CN" altLang="en-US" dirty="0" smtClean="0"/>
              <a:t>引言：历史上的分治</a:t>
            </a:r>
          </a:p>
        </p:txBody>
      </p:sp>
      <p:sp>
        <p:nvSpPr>
          <p:cNvPr id="6" name="内容占位符 5"/>
          <p:cNvSpPr>
            <a:spLocks noGrp="1"/>
          </p:cNvSpPr>
          <p:nvPr>
            <p:ph idx="1"/>
          </p:nvPr>
        </p:nvSpPr>
        <p:spPr>
          <a:xfrm>
            <a:off x="428596" y="1714488"/>
            <a:ext cx="5643602" cy="4572000"/>
          </a:xfrm>
        </p:spPr>
        <p:txBody>
          <a:bodyPr>
            <a:normAutofit fontScale="77500" lnSpcReduction="20000"/>
          </a:bodyPr>
          <a:lstStyle/>
          <a:p>
            <a:r>
              <a:rPr lang="zh-CN" altLang="en-US" dirty="0" smtClean="0"/>
              <a:t>分而治之是一种很古老但很实用的策略</a:t>
            </a:r>
            <a:endParaRPr lang="en-US" altLang="zh-CN" dirty="0" smtClean="0"/>
          </a:p>
          <a:p>
            <a:pPr lvl="1"/>
            <a:r>
              <a:rPr lang="zh-CN" altLang="en-US" dirty="0" smtClean="0"/>
              <a:t>秦时，破坏合纵的连横即是一种分而治之的手段：“纵者，合众弱以攻一强也；横者，事一强以攻众弱也。”</a:t>
            </a:r>
            <a:endParaRPr lang="en-US" altLang="zh-CN" dirty="0" smtClean="0"/>
          </a:p>
          <a:p>
            <a:pPr lvl="1">
              <a:buNone/>
            </a:pPr>
            <a:r>
              <a:rPr lang="en-US" altLang="zh-CN" dirty="0" smtClean="0"/>
              <a:t>                      —— 《</a:t>
            </a:r>
            <a:r>
              <a:rPr lang="zh-CN" altLang="en-US" dirty="0" smtClean="0"/>
              <a:t>韩非子</a:t>
            </a:r>
            <a:r>
              <a:rPr lang="en-US" altLang="zh-CN" dirty="0" smtClean="0"/>
              <a:t>》</a:t>
            </a:r>
          </a:p>
          <a:p>
            <a:pPr lvl="1">
              <a:buNone/>
            </a:pPr>
            <a:endParaRPr lang="en-US" altLang="zh-CN" dirty="0" smtClean="0"/>
          </a:p>
          <a:p>
            <a:pPr lvl="1"/>
            <a:r>
              <a:rPr lang="zh-CN" altLang="en-US" dirty="0" smtClean="0"/>
              <a:t>凡治众如治寡，分数是也。</a:t>
            </a:r>
          </a:p>
          <a:p>
            <a:pPr>
              <a:buNone/>
            </a:pPr>
            <a:r>
              <a:rPr lang="zh-CN" altLang="en-US" dirty="0" smtClean="0"/>
              <a:t> 				</a:t>
            </a:r>
            <a:r>
              <a:rPr lang="en-US" altLang="zh-CN" dirty="0" smtClean="0"/>
              <a:t>----</a:t>
            </a:r>
            <a:r>
              <a:rPr lang="zh-CN" altLang="en-US" dirty="0" smtClean="0"/>
              <a:t>孙子兵法</a:t>
            </a:r>
            <a:endParaRPr lang="en-US" altLang="zh-CN" dirty="0" smtClean="0"/>
          </a:p>
          <a:p>
            <a:endParaRPr lang="zh-CN" altLang="en-US" dirty="0" smtClean="0"/>
          </a:p>
          <a:p>
            <a:pPr lvl="1"/>
            <a:r>
              <a:rPr lang="zh-CN" altLang="en-US" dirty="0" smtClean="0"/>
              <a:t>美国在中东的核心政策也是分而治之，目的是阻止一个强大的穆斯林国家的出现</a:t>
            </a:r>
          </a:p>
        </p:txBody>
      </p:sp>
      <p:sp>
        <p:nvSpPr>
          <p:cNvPr id="7173" name="灯片编号占位符 3"/>
          <p:cNvSpPr>
            <a:spLocks noGrp="1"/>
          </p:cNvSpPr>
          <p:nvPr>
            <p:ph type="sldNum" sz="quarter" idx="12"/>
          </p:nvPr>
        </p:nvSpPr>
        <p:spPr>
          <a:noFill/>
        </p:spPr>
        <p:txBody>
          <a:bodyPr/>
          <a:lstStyle/>
          <a:p>
            <a:fld id="{E313D327-4418-4DB2-A963-464BE1555098}" type="slidenum">
              <a:rPr lang="en-US" altLang="zh-CN" smtClean="0"/>
              <a:pPr/>
              <a:t>3</a:t>
            </a:fld>
            <a:endParaRPr lang="en-US" altLang="zh-CN" dirty="0" smtClean="0"/>
          </a:p>
        </p:txBody>
      </p:sp>
      <p:pic>
        <p:nvPicPr>
          <p:cNvPr id="23560" name="图片 8" descr="C:\Users\gibeon\Desktop\China_2b2-zh-classical.png"/>
          <p:cNvPicPr>
            <a:picLocks noChangeAspect="1" noChangeArrowheads="1"/>
          </p:cNvPicPr>
          <p:nvPr/>
        </p:nvPicPr>
        <p:blipFill>
          <a:blip r:embed="rId3" cstate="print"/>
          <a:srcRect/>
          <a:stretch>
            <a:fillRect/>
          </a:stretch>
        </p:blipFill>
        <p:spPr bwMode="auto">
          <a:xfrm>
            <a:off x="6143636" y="357166"/>
            <a:ext cx="3000364" cy="382650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3560"/>
                                        </p:tgtEl>
                                        <p:attrNameLst>
                                          <p:attrName>style.visibility</p:attrName>
                                        </p:attrNameLst>
                                      </p:cBhvr>
                                      <p:to>
                                        <p:strVal val="visible"/>
                                      </p:to>
                                    </p:set>
                                    <p:anim calcmode="lin" valueType="num">
                                      <p:cBhvr>
                                        <p:cTn id="7" dur="500" fill="hold"/>
                                        <p:tgtEl>
                                          <p:spTgt spid="23560"/>
                                        </p:tgtEl>
                                        <p:attrNameLst>
                                          <p:attrName>ppt_w</p:attrName>
                                        </p:attrNameLst>
                                      </p:cBhvr>
                                      <p:tavLst>
                                        <p:tav tm="0">
                                          <p:val>
                                            <p:fltVal val="0"/>
                                          </p:val>
                                        </p:tav>
                                        <p:tav tm="100000">
                                          <p:val>
                                            <p:strVal val="#ppt_w"/>
                                          </p:val>
                                        </p:tav>
                                      </p:tavLst>
                                    </p:anim>
                                    <p:anim calcmode="lin" valueType="num">
                                      <p:cBhvr>
                                        <p:cTn id="8" dur="500" fill="hold"/>
                                        <p:tgtEl>
                                          <p:spTgt spid="23560"/>
                                        </p:tgtEl>
                                        <p:attrNameLst>
                                          <p:attrName>ppt_h</p:attrName>
                                        </p:attrNameLst>
                                      </p:cBhvr>
                                      <p:tavLst>
                                        <p:tav tm="0">
                                          <p:val>
                                            <p:fltVal val="0"/>
                                          </p:val>
                                        </p:tav>
                                        <p:tav tm="100000">
                                          <p:val>
                                            <p:strVal val="#ppt_h"/>
                                          </p:val>
                                        </p:tav>
                                      </p:tavLst>
                                    </p:anim>
                                    <p:animEffect transition="in" filter="fade">
                                      <p:cBhvr>
                                        <p:cTn id="9" dur="500"/>
                                        <p:tgtEl>
                                          <p:spTgt spid="23560"/>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wipe(left)">
                                      <p:cBhvr>
                                        <p:cTn id="21" dur="500"/>
                                        <p:tgtEl>
                                          <p:spTgt spid="6">
                                            <p:txEl>
                                              <p:pRg st="4" end="4"/>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wipe(left)">
                                      <p:cBhvr>
                                        <p:cTn id="25" dur="500"/>
                                        <p:tgtEl>
                                          <p:spTgt spid="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wipe(left)">
                                      <p:cBhvr>
                                        <p:cTn id="30"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dirty="0" smtClean="0">
                <a:solidFill>
                  <a:srgbClr val="0000FF"/>
                </a:solidFill>
              </a:rPr>
              <a:t>课后实践</a:t>
            </a:r>
          </a:p>
        </p:txBody>
      </p:sp>
      <p:sp>
        <p:nvSpPr>
          <p:cNvPr id="47107" name="Rectangle 3"/>
          <p:cNvSpPr>
            <a:spLocks noGrp="1" noChangeArrowheads="1"/>
          </p:cNvSpPr>
          <p:nvPr>
            <p:ph type="body" idx="1"/>
          </p:nvPr>
        </p:nvSpPr>
        <p:spPr/>
        <p:txBody>
          <a:bodyPr/>
          <a:lstStyle/>
          <a:p>
            <a:pPr eaLnBrk="1" hangingPunct="1"/>
            <a:r>
              <a:rPr lang="zh-CN" altLang="en-US" dirty="0" smtClean="0"/>
              <a:t>递归算法实现找假币问题。</a:t>
            </a:r>
            <a:endParaRPr lang="en-US" altLang="zh-CN" dirty="0" smtClean="0"/>
          </a:p>
          <a:p>
            <a:pPr eaLnBrk="1" hangingPunct="1"/>
            <a:r>
              <a:rPr lang="zh-CN" altLang="en-US" dirty="0" smtClean="0"/>
              <a:t>输入：硬币数和真硬币的质量（</a:t>
            </a:r>
            <a:r>
              <a:rPr lang="en-US" altLang="zh-CN" dirty="0" smtClean="0"/>
              <a:t>11-19</a:t>
            </a:r>
            <a:r>
              <a:rPr lang="zh-CN" altLang="en-US" dirty="0" smtClean="0"/>
              <a:t>的正整数，单位为</a:t>
            </a:r>
            <a:r>
              <a:rPr lang="en-US" altLang="zh-CN" dirty="0" smtClean="0"/>
              <a:t>g</a:t>
            </a:r>
            <a:r>
              <a:rPr lang="zh-CN" altLang="en-US" dirty="0" smtClean="0"/>
              <a:t>）</a:t>
            </a:r>
            <a:endParaRPr lang="en-US" altLang="zh-CN" dirty="0" smtClean="0"/>
          </a:p>
          <a:p>
            <a:pPr eaLnBrk="1" hangingPunct="1"/>
            <a:r>
              <a:rPr lang="zh-CN" altLang="en-US" dirty="0" smtClean="0"/>
              <a:t>采用连续空间存储，算法随机生成一个假币位置，然后置其位置值为真币质量减</a:t>
            </a:r>
            <a:r>
              <a:rPr lang="en-US" altLang="zh-CN" dirty="0" smtClean="0"/>
              <a:t>1</a:t>
            </a:r>
            <a:r>
              <a:rPr lang="zh-CN" altLang="en-US" dirty="0" smtClean="0"/>
              <a:t>，其他位置为真币质量。</a:t>
            </a:r>
            <a:endParaRPr lang="en-US" altLang="zh-CN" dirty="0" smtClean="0"/>
          </a:p>
          <a:p>
            <a:pPr eaLnBrk="1" hangingPunct="1"/>
            <a:r>
              <a:rPr lang="zh-CN" altLang="en-US" dirty="0" smtClean="0"/>
              <a:t>输出假币位置和称重次数。</a:t>
            </a:r>
            <a:endParaRPr lang="en-US" altLang="zh-CN" dirty="0" smtClean="0"/>
          </a:p>
        </p:txBody>
      </p:sp>
      <p:sp>
        <p:nvSpPr>
          <p:cNvPr id="47109" name="灯片编号占位符 7"/>
          <p:cNvSpPr>
            <a:spLocks noGrp="1"/>
          </p:cNvSpPr>
          <p:nvPr>
            <p:ph type="sldNum" sz="quarter" idx="12"/>
          </p:nvPr>
        </p:nvSpPr>
        <p:spPr>
          <a:noFill/>
        </p:spPr>
        <p:txBody>
          <a:bodyPr/>
          <a:lstStyle/>
          <a:p>
            <a:fld id="{0097338E-F7A0-4135-8201-4EA45A93E0C9}" type="slidenum">
              <a:rPr lang="en-US" altLang="zh-CN" smtClean="0"/>
              <a:pPr/>
              <a:t>30</a:t>
            </a:fld>
            <a:endParaRPr lang="en-US" altLang="zh-CN"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黑体" pitchFamily="49" charset="-122"/>
                <a:ea typeface="黑体" pitchFamily="49" charset="-122"/>
              </a:rPr>
              <a:t>例</a:t>
            </a:r>
            <a:r>
              <a:rPr lang="en-US" altLang="zh-CN" b="1" dirty="0" smtClean="0">
                <a:latin typeface="黑体" pitchFamily="49" charset="-122"/>
                <a:ea typeface="黑体" pitchFamily="49" charset="-122"/>
              </a:rPr>
              <a:t>6  Hanoi</a:t>
            </a:r>
            <a:r>
              <a:rPr lang="zh-CN" altLang="en-US" b="1" dirty="0" smtClean="0">
                <a:latin typeface="黑体" pitchFamily="49" charset="-122"/>
                <a:ea typeface="黑体" pitchFamily="49" charset="-122"/>
              </a:rPr>
              <a:t>塔问题</a:t>
            </a:r>
            <a:endParaRPr lang="zh-CN" altLang="en-US" dirty="0"/>
          </a:p>
        </p:txBody>
      </p:sp>
      <p:sp>
        <p:nvSpPr>
          <p:cNvPr id="3" name="内容占位符 2"/>
          <p:cNvSpPr>
            <a:spLocks noGrp="1"/>
          </p:cNvSpPr>
          <p:nvPr>
            <p:ph sz="quarter" idx="1"/>
          </p:nvPr>
        </p:nvSpPr>
        <p:spPr>
          <a:xfrm>
            <a:off x="357158" y="1447800"/>
            <a:ext cx="8329642" cy="4572000"/>
          </a:xfrm>
        </p:spPr>
        <p:txBody>
          <a:bodyPr>
            <a:normAutofit/>
          </a:bodyPr>
          <a:lstStyle/>
          <a:p>
            <a:r>
              <a:rPr lang="zh-CN" altLang="en-US" sz="2400" b="0" dirty="0" smtClean="0"/>
              <a:t>在世界中心贝拿勒斯（在印度北部）的圣庙里，一块黄铜板上插着三根宝石针。印度教的主神梵天在创造世界的时候，在其中一根针上从下到上地穿好了由大到小的</a:t>
            </a:r>
            <a:r>
              <a:rPr lang="en-US" altLang="zh-CN" sz="2400" b="0" dirty="0" smtClean="0"/>
              <a:t>64</a:t>
            </a:r>
            <a:r>
              <a:rPr lang="zh-CN" altLang="en-US" sz="2400" b="0" dirty="0" smtClean="0"/>
              <a:t>片金片，这就是所谓的汉诺塔。不论白天黑夜，总有一个僧侣在按照下面的法则移动这些金片：一次只移动一片，不管在哪根针上，小片必须在大片上面。</a:t>
            </a:r>
            <a:endParaRPr lang="zh-CN" altLang="en-US" sz="2400" dirty="0"/>
          </a:p>
        </p:txBody>
      </p:sp>
      <p:pic>
        <p:nvPicPr>
          <p:cNvPr id="70658" name="Picture 2" descr="c:\users\ADMINI~1\appdata\roaming\360se6\USERDA~1\Temp\293434~1.JPG"/>
          <p:cNvPicPr>
            <a:picLocks noChangeAspect="1" noChangeArrowheads="1"/>
          </p:cNvPicPr>
          <p:nvPr/>
        </p:nvPicPr>
        <p:blipFill>
          <a:blip r:embed="rId2" cstate="print"/>
          <a:srcRect/>
          <a:stretch>
            <a:fillRect/>
          </a:stretch>
        </p:blipFill>
        <p:spPr bwMode="auto">
          <a:xfrm>
            <a:off x="2714612" y="3714752"/>
            <a:ext cx="2095500" cy="209550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p:cTn id="7" dur="500" fill="hold"/>
                                        <p:tgtEl>
                                          <p:spTgt spid="70658"/>
                                        </p:tgtEl>
                                        <p:attrNameLst>
                                          <p:attrName>ppt_w</p:attrName>
                                        </p:attrNameLst>
                                      </p:cBhvr>
                                      <p:tavLst>
                                        <p:tav tm="0">
                                          <p:val>
                                            <p:fltVal val="0"/>
                                          </p:val>
                                        </p:tav>
                                        <p:tav tm="100000">
                                          <p:val>
                                            <p:strVal val="#ppt_w"/>
                                          </p:val>
                                        </p:tav>
                                      </p:tavLst>
                                    </p:anim>
                                    <p:anim calcmode="lin" valueType="num">
                                      <p:cBhvr>
                                        <p:cTn id="8" dur="500" fill="hold"/>
                                        <p:tgtEl>
                                          <p:spTgt spid="70658"/>
                                        </p:tgtEl>
                                        <p:attrNameLst>
                                          <p:attrName>ppt_h</p:attrName>
                                        </p:attrNameLst>
                                      </p:cBhvr>
                                      <p:tavLst>
                                        <p:tav tm="0">
                                          <p:val>
                                            <p:fltVal val="0"/>
                                          </p:val>
                                        </p:tav>
                                        <p:tav tm="100000">
                                          <p:val>
                                            <p:strVal val="#ppt_h"/>
                                          </p:val>
                                        </p:tav>
                                      </p:tavLst>
                                    </p:anim>
                                    <p:animEffect transition="in" filter="fade">
                                      <p:cBhvr>
                                        <p:cTn id="9"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285720" y="1428736"/>
            <a:ext cx="8618538" cy="387798"/>
          </a:xfrm>
          <a:prstGeom prst="rect">
            <a:avLst/>
          </a:prstGeom>
          <a:noFill/>
          <a:ln w="6350">
            <a:noFill/>
            <a:miter lim="800000"/>
            <a:headEnd/>
            <a:tailEnd/>
          </a:ln>
        </p:spPr>
        <p:txBody>
          <a:bodyPr>
            <a:spAutoFit/>
          </a:bodyPr>
          <a:lstStyle/>
          <a:p>
            <a:pPr>
              <a:lnSpc>
                <a:spcPct val="80000"/>
              </a:lnSpc>
              <a:spcBef>
                <a:spcPct val="20000"/>
              </a:spcBef>
            </a:pPr>
            <a:endParaRPr lang="zh-CN" altLang="en-US" sz="2400" b="1" dirty="0">
              <a:solidFill>
                <a:srgbClr val="000000"/>
              </a:solidFill>
              <a:latin typeface="楷体_GB2312" pitchFamily="49" charset="-122"/>
              <a:ea typeface="楷体_GB2312" pitchFamily="49" charset="-122"/>
              <a:cs typeface="Times New Roman" pitchFamily="18" charset="0"/>
            </a:endParaRPr>
          </a:p>
        </p:txBody>
      </p:sp>
      <p:pic>
        <p:nvPicPr>
          <p:cNvPr id="37892" name="Picture 4" descr="t21"/>
          <p:cNvPicPr>
            <a:picLocks noChangeAspect="1" noChangeArrowheads="1"/>
          </p:cNvPicPr>
          <p:nvPr/>
        </p:nvPicPr>
        <p:blipFill>
          <a:blip r:embed="rId3" cstate="print"/>
          <a:srcRect/>
          <a:stretch>
            <a:fillRect/>
          </a:stretch>
        </p:blipFill>
        <p:spPr bwMode="auto">
          <a:xfrm>
            <a:off x="1925185" y="3573016"/>
            <a:ext cx="4675410" cy="2786082"/>
          </a:xfrm>
          <a:prstGeom prst="rect">
            <a:avLst/>
          </a:prstGeom>
          <a:noFill/>
          <a:ln w="9525">
            <a:noFill/>
            <a:miter lim="800000"/>
            <a:headEnd/>
            <a:tailEnd/>
          </a:ln>
        </p:spPr>
      </p:pic>
      <p:sp>
        <p:nvSpPr>
          <p:cNvPr id="5" name="标题 4"/>
          <p:cNvSpPr>
            <a:spLocks noGrp="1"/>
          </p:cNvSpPr>
          <p:nvPr>
            <p:ph type="title"/>
          </p:nvPr>
        </p:nvSpPr>
        <p:spPr/>
        <p:txBody>
          <a:bodyPr/>
          <a:lstStyle/>
          <a:p>
            <a:r>
              <a:rPr lang="zh-CN" altLang="en-US" dirty="0" smtClean="0">
                <a:latin typeface="黑体" pitchFamily="49" charset="-122"/>
                <a:ea typeface="黑体" pitchFamily="49" charset="-122"/>
              </a:rPr>
              <a:t>例</a:t>
            </a:r>
            <a:r>
              <a:rPr lang="en-US" altLang="zh-CN" dirty="0" smtClean="0">
                <a:latin typeface="黑体" pitchFamily="49" charset="-122"/>
                <a:ea typeface="黑体" pitchFamily="49" charset="-122"/>
              </a:rPr>
              <a:t>6  Hanoi</a:t>
            </a:r>
            <a:r>
              <a:rPr lang="zh-CN" altLang="en-US" dirty="0" smtClean="0">
                <a:latin typeface="黑体" pitchFamily="49" charset="-122"/>
                <a:ea typeface="黑体" pitchFamily="49" charset="-122"/>
              </a:rPr>
              <a:t>塔问题</a:t>
            </a:r>
            <a:endParaRPr lang="zh-CN" altLang="en-US" dirty="0"/>
          </a:p>
        </p:txBody>
      </p:sp>
      <p:sp>
        <p:nvSpPr>
          <p:cNvPr id="6" name="内容占位符 5"/>
          <p:cNvSpPr>
            <a:spLocks noGrp="1"/>
          </p:cNvSpPr>
          <p:nvPr>
            <p:ph sz="quarter" idx="1"/>
          </p:nvPr>
        </p:nvSpPr>
        <p:spPr>
          <a:xfrm>
            <a:off x="571472" y="1428736"/>
            <a:ext cx="8572528" cy="4572000"/>
          </a:xfrm>
        </p:spPr>
        <p:txBody>
          <a:bodyPr>
            <a:normAutofit/>
          </a:bodyPr>
          <a:lstStyle/>
          <a:p>
            <a:pPr>
              <a:lnSpc>
                <a:spcPct val="80000"/>
              </a:lnSpc>
              <a:spcBef>
                <a:spcPct val="20000"/>
              </a:spcBef>
            </a:pPr>
            <a:r>
              <a:rPr lang="zh-CN" altLang="en-US" dirty="0" smtClean="0">
                <a:solidFill>
                  <a:srgbClr val="000000"/>
                </a:solidFill>
                <a:latin typeface="楷体_GB2312" pitchFamily="49" charset="-122"/>
                <a:ea typeface="楷体_GB2312" pitchFamily="49" charset="-122"/>
                <a:cs typeface="Times New Roman" pitchFamily="18" charset="0"/>
              </a:rPr>
              <a:t>规则</a:t>
            </a:r>
            <a:r>
              <a:rPr lang="en-US" altLang="zh-CN" dirty="0" smtClean="0">
                <a:solidFill>
                  <a:srgbClr val="000000"/>
                </a:solidFill>
                <a:latin typeface="楷体_GB2312" pitchFamily="49" charset="-122"/>
                <a:ea typeface="楷体_GB2312" pitchFamily="49" charset="-122"/>
                <a:cs typeface="Times New Roman" pitchFamily="18" charset="0"/>
              </a:rPr>
              <a:t>1</a:t>
            </a:r>
            <a:r>
              <a:rPr lang="zh-CN" altLang="en-US" dirty="0" smtClean="0">
                <a:solidFill>
                  <a:srgbClr val="000000"/>
                </a:solidFill>
                <a:latin typeface="楷体_GB2312" pitchFamily="49" charset="-122"/>
                <a:ea typeface="楷体_GB2312" pitchFamily="49" charset="-122"/>
                <a:cs typeface="Times New Roman" pitchFamily="18" charset="0"/>
              </a:rPr>
              <a:t>：每次只能移动</a:t>
            </a:r>
            <a:r>
              <a:rPr lang="en-US" altLang="zh-CN" dirty="0" smtClean="0">
                <a:solidFill>
                  <a:srgbClr val="000000"/>
                </a:solidFill>
                <a:latin typeface="楷体_GB2312" pitchFamily="49" charset="-122"/>
                <a:ea typeface="楷体_GB2312" pitchFamily="49" charset="-122"/>
                <a:cs typeface="Times New Roman" pitchFamily="18" charset="0"/>
              </a:rPr>
              <a:t>1</a:t>
            </a:r>
            <a:r>
              <a:rPr lang="zh-CN" altLang="en-US" dirty="0" smtClean="0">
                <a:solidFill>
                  <a:srgbClr val="000000"/>
                </a:solidFill>
                <a:latin typeface="楷体_GB2312" pitchFamily="49" charset="-122"/>
                <a:ea typeface="楷体_GB2312" pitchFamily="49" charset="-122"/>
                <a:cs typeface="Times New Roman" pitchFamily="18" charset="0"/>
              </a:rPr>
              <a:t>个圆盘；</a:t>
            </a:r>
          </a:p>
          <a:p>
            <a:pPr>
              <a:lnSpc>
                <a:spcPct val="80000"/>
              </a:lnSpc>
              <a:spcBef>
                <a:spcPct val="20000"/>
              </a:spcBef>
            </a:pPr>
            <a:r>
              <a:rPr lang="zh-CN" altLang="en-US" dirty="0" smtClean="0">
                <a:solidFill>
                  <a:srgbClr val="000000"/>
                </a:solidFill>
                <a:latin typeface="楷体_GB2312" pitchFamily="49" charset="-122"/>
                <a:ea typeface="楷体_GB2312" pitchFamily="49" charset="-122"/>
                <a:cs typeface="Times New Roman" pitchFamily="18" charset="0"/>
              </a:rPr>
              <a:t>规则</a:t>
            </a:r>
            <a:r>
              <a:rPr lang="en-US" altLang="zh-CN" dirty="0" smtClean="0">
                <a:solidFill>
                  <a:srgbClr val="000000"/>
                </a:solidFill>
                <a:latin typeface="楷体_GB2312" pitchFamily="49" charset="-122"/>
                <a:ea typeface="楷体_GB2312" pitchFamily="49" charset="-122"/>
                <a:cs typeface="Times New Roman" pitchFamily="18" charset="0"/>
              </a:rPr>
              <a:t>2</a:t>
            </a:r>
            <a:r>
              <a:rPr lang="zh-CN" altLang="en-US" dirty="0" smtClean="0">
                <a:solidFill>
                  <a:srgbClr val="000000"/>
                </a:solidFill>
                <a:latin typeface="楷体_GB2312" pitchFamily="49" charset="-122"/>
                <a:ea typeface="楷体_GB2312" pitchFamily="49" charset="-122"/>
                <a:cs typeface="Times New Roman" pitchFamily="18" charset="0"/>
              </a:rPr>
              <a:t>：任何时刻都不允许将较大的圆盘压在较小的圆盘之上；</a:t>
            </a:r>
          </a:p>
          <a:p>
            <a:pPr>
              <a:lnSpc>
                <a:spcPct val="80000"/>
              </a:lnSpc>
              <a:spcBef>
                <a:spcPct val="20000"/>
              </a:spcBef>
            </a:pPr>
            <a:r>
              <a:rPr lang="zh-CN" altLang="en-US" dirty="0" smtClean="0">
                <a:solidFill>
                  <a:srgbClr val="000000"/>
                </a:solidFill>
                <a:latin typeface="楷体_GB2312" pitchFamily="49" charset="-122"/>
                <a:ea typeface="楷体_GB2312" pitchFamily="49" charset="-122"/>
                <a:cs typeface="Times New Roman" pitchFamily="18" charset="0"/>
              </a:rPr>
              <a:t>规则</a:t>
            </a:r>
            <a:r>
              <a:rPr lang="en-US" altLang="zh-CN" dirty="0" smtClean="0">
                <a:solidFill>
                  <a:srgbClr val="000000"/>
                </a:solidFill>
                <a:latin typeface="楷体_GB2312" pitchFamily="49" charset="-122"/>
                <a:ea typeface="楷体_GB2312" pitchFamily="49" charset="-122"/>
                <a:cs typeface="Times New Roman" pitchFamily="18" charset="0"/>
              </a:rPr>
              <a:t>3</a:t>
            </a:r>
            <a:r>
              <a:rPr lang="zh-CN" altLang="en-US" dirty="0" smtClean="0">
                <a:solidFill>
                  <a:srgbClr val="000000"/>
                </a:solidFill>
                <a:latin typeface="楷体_GB2312" pitchFamily="49" charset="-122"/>
                <a:ea typeface="楷体_GB2312" pitchFamily="49" charset="-122"/>
                <a:cs typeface="Times New Roman" pitchFamily="18" charset="0"/>
              </a:rPr>
              <a:t>：在满足移动规则</a:t>
            </a:r>
            <a:r>
              <a:rPr lang="en-US" altLang="zh-CN" dirty="0" smtClean="0">
                <a:solidFill>
                  <a:srgbClr val="000000"/>
                </a:solidFill>
                <a:latin typeface="楷体_GB2312" pitchFamily="49" charset="-122"/>
                <a:ea typeface="楷体_GB2312" pitchFamily="49" charset="-122"/>
                <a:cs typeface="Times New Roman" pitchFamily="18" charset="0"/>
              </a:rPr>
              <a:t>1</a:t>
            </a:r>
            <a:r>
              <a:rPr lang="zh-CN" altLang="en-US" dirty="0" smtClean="0">
                <a:solidFill>
                  <a:srgbClr val="000000"/>
                </a:solidFill>
                <a:latin typeface="楷体_GB2312" pitchFamily="49" charset="-122"/>
                <a:ea typeface="楷体_GB2312" pitchFamily="49" charset="-122"/>
                <a:cs typeface="Times New Roman" pitchFamily="18" charset="0"/>
              </a:rPr>
              <a:t>和</a:t>
            </a:r>
            <a:r>
              <a:rPr lang="en-US" altLang="zh-CN" dirty="0" smtClean="0">
                <a:solidFill>
                  <a:srgbClr val="000000"/>
                </a:solidFill>
                <a:latin typeface="楷体_GB2312" pitchFamily="49" charset="-122"/>
                <a:ea typeface="楷体_GB2312" pitchFamily="49" charset="-122"/>
                <a:cs typeface="Times New Roman" pitchFamily="18" charset="0"/>
              </a:rPr>
              <a:t>2</a:t>
            </a:r>
            <a:r>
              <a:rPr lang="zh-CN" altLang="en-US" dirty="0" smtClean="0">
                <a:solidFill>
                  <a:srgbClr val="000000"/>
                </a:solidFill>
                <a:latin typeface="楷体_GB2312" pitchFamily="49" charset="-122"/>
                <a:ea typeface="楷体_GB2312" pitchFamily="49" charset="-122"/>
                <a:cs typeface="Times New Roman" pitchFamily="18" charset="0"/>
              </a:rPr>
              <a:t>的前提下，可将圆盘移至</a:t>
            </a:r>
            <a:r>
              <a:rPr lang="en-US" altLang="zh-CN" dirty="0" err="1" smtClean="0">
                <a:solidFill>
                  <a:srgbClr val="000000"/>
                </a:solidFill>
                <a:latin typeface="楷体_GB2312" pitchFamily="49" charset="-122"/>
                <a:ea typeface="楷体_GB2312" pitchFamily="49" charset="-122"/>
                <a:cs typeface="Times New Roman" pitchFamily="18" charset="0"/>
              </a:rPr>
              <a:t>a,b,c</a:t>
            </a:r>
            <a:r>
              <a:rPr lang="zh-CN" altLang="en-US" dirty="0" smtClean="0">
                <a:solidFill>
                  <a:srgbClr val="000000"/>
                </a:solidFill>
                <a:latin typeface="楷体_GB2312" pitchFamily="49" charset="-122"/>
                <a:ea typeface="楷体_GB2312" pitchFamily="49" charset="-122"/>
                <a:cs typeface="Times New Roman" pitchFamily="18" charset="0"/>
              </a:rPr>
              <a:t>中任一塔座上。</a:t>
            </a:r>
          </a:p>
          <a:p>
            <a:endParaRPr lang="zh-CN" altLang="en-US" sz="2400" dirty="0"/>
          </a:p>
        </p:txBody>
      </p:sp>
      <p:sp>
        <p:nvSpPr>
          <p:cNvPr id="2" name="矩形 1"/>
          <p:cNvSpPr/>
          <p:nvPr/>
        </p:nvSpPr>
        <p:spPr>
          <a:xfrm>
            <a:off x="2692319" y="3342183"/>
            <a:ext cx="494046" cy="461665"/>
          </a:xfrm>
          <a:prstGeom prst="rect">
            <a:avLst/>
          </a:prstGeom>
        </p:spPr>
        <p:txBody>
          <a:bodyPr wrap="none">
            <a:spAutoFit/>
          </a:bodyPr>
          <a:lstStyle/>
          <a:p>
            <a:r>
              <a:rPr lang="zh-CN" altLang="en-US" sz="2400" b="1" dirty="0">
                <a:solidFill>
                  <a:srgbClr val="C00000"/>
                </a:solidFill>
              </a:rPr>
              <a:t>源</a:t>
            </a:r>
            <a:endParaRPr lang="zh-CN" altLang="en-US" sz="2400" dirty="0">
              <a:solidFill>
                <a:srgbClr val="C00000"/>
              </a:solidFill>
            </a:endParaRPr>
          </a:p>
        </p:txBody>
      </p:sp>
      <p:sp>
        <p:nvSpPr>
          <p:cNvPr id="7" name="矩形 6"/>
          <p:cNvSpPr/>
          <p:nvPr/>
        </p:nvSpPr>
        <p:spPr>
          <a:xfrm>
            <a:off x="5580112" y="3342183"/>
            <a:ext cx="800219" cy="461665"/>
          </a:xfrm>
          <a:prstGeom prst="rect">
            <a:avLst/>
          </a:prstGeom>
        </p:spPr>
        <p:txBody>
          <a:bodyPr wrap="none">
            <a:spAutoFit/>
          </a:bodyPr>
          <a:lstStyle/>
          <a:p>
            <a:r>
              <a:rPr lang="zh-CN" altLang="en-US" sz="2400" b="1" dirty="0" smtClean="0">
                <a:solidFill>
                  <a:srgbClr val="C00000"/>
                </a:solidFill>
              </a:rPr>
              <a:t>目标</a:t>
            </a:r>
            <a:endParaRPr lang="zh-CN" altLang="en-US" sz="2400" b="1" dirty="0">
              <a:solidFill>
                <a:srgbClr val="C0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例</a:t>
            </a:r>
            <a:r>
              <a:rPr lang="en-US" altLang="zh-CN" dirty="0">
                <a:latin typeface="黑体" pitchFamily="49" charset="-122"/>
                <a:ea typeface="黑体" pitchFamily="49" charset="-122"/>
              </a:rPr>
              <a:t>6  Hanoi</a:t>
            </a:r>
            <a:r>
              <a:rPr lang="zh-CN" altLang="en-US" dirty="0">
                <a:latin typeface="黑体" pitchFamily="49" charset="-122"/>
                <a:ea typeface="黑体" pitchFamily="49" charset="-122"/>
              </a:rPr>
              <a:t>塔</a:t>
            </a:r>
            <a:r>
              <a:rPr lang="zh-CN" altLang="en-US" dirty="0" smtClean="0">
                <a:latin typeface="黑体" pitchFamily="49" charset="-122"/>
                <a:ea typeface="黑体" pitchFamily="49" charset="-122"/>
              </a:rPr>
              <a:t>问题  </a:t>
            </a:r>
            <a:endParaRPr lang="zh-CN" altLang="en-US" dirty="0"/>
          </a:p>
        </p:txBody>
      </p:sp>
      <p:pic>
        <p:nvPicPr>
          <p:cNvPr id="4" name="Picture 4" descr="t21"/>
          <p:cNvPicPr>
            <a:picLocks noChangeAspect="1" noChangeArrowheads="1"/>
          </p:cNvPicPr>
          <p:nvPr/>
        </p:nvPicPr>
        <p:blipFill>
          <a:blip r:embed="rId2" cstate="print"/>
          <a:srcRect/>
          <a:stretch>
            <a:fillRect/>
          </a:stretch>
        </p:blipFill>
        <p:spPr bwMode="auto">
          <a:xfrm>
            <a:off x="1642668" y="1631708"/>
            <a:ext cx="4675410" cy="2786082"/>
          </a:xfrm>
          <a:prstGeom prst="rect">
            <a:avLst/>
          </a:prstGeom>
          <a:noFill/>
          <a:ln w="9525">
            <a:noFill/>
            <a:miter lim="800000"/>
            <a:headEnd/>
            <a:tailEnd/>
          </a:ln>
        </p:spPr>
      </p:pic>
      <p:sp>
        <p:nvSpPr>
          <p:cNvPr id="5" name="矩形 4"/>
          <p:cNvSpPr/>
          <p:nvPr/>
        </p:nvSpPr>
        <p:spPr>
          <a:xfrm>
            <a:off x="2376434" y="1427815"/>
            <a:ext cx="494046" cy="461665"/>
          </a:xfrm>
          <a:prstGeom prst="rect">
            <a:avLst/>
          </a:prstGeom>
        </p:spPr>
        <p:txBody>
          <a:bodyPr wrap="none">
            <a:spAutoFit/>
          </a:bodyPr>
          <a:lstStyle/>
          <a:p>
            <a:r>
              <a:rPr lang="zh-CN" altLang="en-US" sz="2400" b="1" dirty="0">
                <a:solidFill>
                  <a:srgbClr val="FF0000"/>
                </a:solidFill>
              </a:rPr>
              <a:t>源</a:t>
            </a:r>
            <a:endParaRPr lang="zh-CN" altLang="en-US" sz="2400" dirty="0">
              <a:solidFill>
                <a:srgbClr val="FF0000"/>
              </a:solidFill>
            </a:endParaRPr>
          </a:p>
        </p:txBody>
      </p:sp>
      <p:sp>
        <p:nvSpPr>
          <p:cNvPr id="6" name="矩形 5"/>
          <p:cNvSpPr/>
          <p:nvPr/>
        </p:nvSpPr>
        <p:spPr>
          <a:xfrm>
            <a:off x="5171060" y="1447042"/>
            <a:ext cx="803425" cy="461665"/>
          </a:xfrm>
          <a:prstGeom prst="rect">
            <a:avLst/>
          </a:prstGeom>
        </p:spPr>
        <p:txBody>
          <a:bodyPr wrap="none">
            <a:spAutoFit/>
          </a:bodyPr>
          <a:lstStyle/>
          <a:p>
            <a:r>
              <a:rPr lang="zh-CN" altLang="en-US" sz="2400" b="1" dirty="0" smtClean="0">
                <a:solidFill>
                  <a:srgbClr val="FF0000"/>
                </a:solidFill>
              </a:rPr>
              <a:t>目标</a:t>
            </a:r>
            <a:endParaRPr lang="zh-CN" altLang="en-US" sz="2400" b="1" dirty="0">
              <a:solidFill>
                <a:srgbClr val="FF0000"/>
              </a:solidFill>
            </a:endParaRPr>
          </a:p>
        </p:txBody>
      </p:sp>
      <p:sp>
        <p:nvSpPr>
          <p:cNvPr id="7" name="矩形 6"/>
          <p:cNvSpPr/>
          <p:nvPr/>
        </p:nvSpPr>
        <p:spPr>
          <a:xfrm>
            <a:off x="2142810" y="3024749"/>
            <a:ext cx="1152128" cy="767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4" descr="t21"/>
          <p:cNvPicPr>
            <a:picLocks noChangeAspect="1" noChangeArrowheads="1"/>
          </p:cNvPicPr>
          <p:nvPr/>
        </p:nvPicPr>
        <p:blipFill rotWithShape="1">
          <a:blip r:embed="rId2" cstate="print"/>
          <a:srcRect l="12830" t="50000" r="65124" b="23751"/>
          <a:stretch/>
        </p:blipFill>
        <p:spPr bwMode="auto">
          <a:xfrm>
            <a:off x="3676546" y="3321035"/>
            <a:ext cx="1030779" cy="731313"/>
          </a:xfrm>
          <a:prstGeom prst="rect">
            <a:avLst/>
          </a:prstGeom>
          <a:noFill/>
          <a:ln w="9525">
            <a:noFill/>
            <a:miter lim="800000"/>
            <a:headEnd/>
            <a:tailEnd/>
          </a:ln>
        </p:spPr>
      </p:pic>
      <p:sp>
        <p:nvSpPr>
          <p:cNvPr id="9" name="矩形 8"/>
          <p:cNvSpPr/>
          <p:nvPr/>
        </p:nvSpPr>
        <p:spPr>
          <a:xfrm>
            <a:off x="2005452" y="3657961"/>
            <a:ext cx="1332667" cy="3943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4" descr="t21"/>
          <p:cNvPicPr>
            <a:picLocks noChangeAspect="1" noChangeArrowheads="1"/>
          </p:cNvPicPr>
          <p:nvPr/>
        </p:nvPicPr>
        <p:blipFill rotWithShape="1">
          <a:blip r:embed="rId2" cstate="print"/>
          <a:srcRect l="10338" t="76921" r="63348" b="11540"/>
          <a:stretch/>
        </p:blipFill>
        <p:spPr bwMode="auto">
          <a:xfrm>
            <a:off x="4822758" y="3773441"/>
            <a:ext cx="1230284" cy="321505"/>
          </a:xfrm>
          <a:prstGeom prst="rect">
            <a:avLst/>
          </a:prstGeom>
          <a:noFill/>
          <a:ln w="9525">
            <a:noFill/>
            <a:miter lim="800000"/>
            <a:headEnd/>
            <a:tailEnd/>
          </a:ln>
        </p:spPr>
      </p:pic>
      <p:pic>
        <p:nvPicPr>
          <p:cNvPr id="11" name="Picture 4" descr="t21"/>
          <p:cNvPicPr>
            <a:picLocks noChangeAspect="1" noChangeArrowheads="1"/>
          </p:cNvPicPr>
          <p:nvPr/>
        </p:nvPicPr>
        <p:blipFill rotWithShape="1">
          <a:blip r:embed="rId2" cstate="print"/>
          <a:srcRect l="12830" t="50000" r="65124" b="23751"/>
          <a:stretch/>
        </p:blipFill>
        <p:spPr bwMode="auto">
          <a:xfrm>
            <a:off x="4943706" y="3042691"/>
            <a:ext cx="1030779" cy="731313"/>
          </a:xfrm>
          <a:prstGeom prst="rect">
            <a:avLst/>
          </a:prstGeom>
          <a:noFill/>
          <a:ln w="9525">
            <a:noFill/>
            <a:miter lim="800000"/>
            <a:headEnd/>
            <a:tailEnd/>
          </a:ln>
        </p:spPr>
      </p:pic>
      <p:sp>
        <p:nvSpPr>
          <p:cNvPr id="12" name="矩形 11"/>
          <p:cNvSpPr/>
          <p:nvPr/>
        </p:nvSpPr>
        <p:spPr>
          <a:xfrm>
            <a:off x="2616447" y="2890762"/>
            <a:ext cx="288032" cy="90118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3" name="矩形 12"/>
          <p:cNvSpPr/>
          <p:nvPr/>
        </p:nvSpPr>
        <p:spPr>
          <a:xfrm>
            <a:off x="2616447" y="3193760"/>
            <a:ext cx="288032" cy="90118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4" name="矩形 13"/>
          <p:cNvSpPr/>
          <p:nvPr/>
        </p:nvSpPr>
        <p:spPr>
          <a:xfrm>
            <a:off x="683568" y="4293096"/>
            <a:ext cx="8136904" cy="2308324"/>
          </a:xfrm>
          <a:prstGeom prst="rect">
            <a:avLst/>
          </a:prstGeom>
        </p:spPr>
        <p:txBody>
          <a:bodyPr wrap="square">
            <a:spAutoFit/>
          </a:bodyPr>
          <a:lstStyle/>
          <a:p>
            <a:pPr marL="800100" lvl="1" indent="-342900">
              <a:buClr>
                <a:srgbClr val="C00000"/>
              </a:buClr>
              <a:buFont typeface="Wingdings" panose="05000000000000000000" pitchFamily="2" charset="2"/>
              <a:buChar char="p"/>
            </a:pPr>
            <a:r>
              <a:rPr lang="zh-CN" altLang="en-US" sz="2400" dirty="0" smtClean="0"/>
              <a:t>分</a:t>
            </a:r>
            <a:r>
              <a:rPr lang="zh-CN" altLang="en-US" sz="2400" b="1" dirty="0">
                <a:solidFill>
                  <a:srgbClr val="FF0000"/>
                </a:solidFill>
              </a:rPr>
              <a:t>三步</a:t>
            </a:r>
            <a:r>
              <a:rPr lang="zh-CN" altLang="en-US" sz="2400" dirty="0"/>
              <a:t>完成</a:t>
            </a:r>
            <a:endParaRPr lang="en-US" altLang="zh-CN" sz="2400" dirty="0"/>
          </a:p>
          <a:p>
            <a:pPr marL="1257300" lvl="2" indent="-342900">
              <a:buFont typeface="Wingdings" panose="05000000000000000000" pitchFamily="2" charset="2"/>
              <a:buChar char="l"/>
            </a:pPr>
            <a:r>
              <a:rPr lang="zh-CN" altLang="en-US" sz="2400" dirty="0">
                <a:solidFill>
                  <a:srgbClr val="FF0000"/>
                </a:solidFill>
              </a:rPr>
              <a:t>将</a:t>
            </a:r>
            <a:r>
              <a:rPr lang="en-US" altLang="zh-CN" sz="2400" dirty="0">
                <a:solidFill>
                  <a:srgbClr val="FF0000"/>
                </a:solidFill>
              </a:rPr>
              <a:t>n-1</a:t>
            </a:r>
            <a:r>
              <a:rPr lang="zh-CN" altLang="en-US" sz="2400" dirty="0">
                <a:solidFill>
                  <a:srgbClr val="FF0000"/>
                </a:solidFill>
              </a:rPr>
              <a:t>个较小盘子上设法移到辅助塔座</a:t>
            </a:r>
            <a:r>
              <a:rPr lang="zh-CN" altLang="en-US" sz="2400" dirty="0"/>
              <a:t>（比原问题规模小</a:t>
            </a:r>
            <a:r>
              <a:rPr lang="en-US" altLang="zh-CN" sz="2400" dirty="0"/>
              <a:t>1</a:t>
            </a:r>
            <a:r>
              <a:rPr lang="zh-CN" altLang="en-US" sz="2400" dirty="0"/>
              <a:t>的问题）</a:t>
            </a:r>
            <a:endParaRPr lang="en-US" altLang="zh-CN" sz="2400" dirty="0"/>
          </a:p>
          <a:p>
            <a:pPr marL="1257300" lvl="2" indent="-342900">
              <a:buFont typeface="Wingdings" panose="05000000000000000000" pitchFamily="2" charset="2"/>
              <a:buChar char="l"/>
            </a:pPr>
            <a:r>
              <a:rPr lang="zh-CN" altLang="en-US" sz="2400" dirty="0"/>
              <a:t>将最大的盘子从原塔座一步移至目标塔座</a:t>
            </a:r>
            <a:endParaRPr lang="en-US" altLang="zh-CN" sz="2400" dirty="0"/>
          </a:p>
          <a:p>
            <a:pPr marL="1257300" lvl="2" indent="-342900">
              <a:buFont typeface="Wingdings" panose="05000000000000000000" pitchFamily="2" charset="2"/>
              <a:buChar char="l"/>
            </a:pPr>
            <a:r>
              <a:rPr lang="zh-CN" altLang="en-US" sz="2400" dirty="0">
                <a:solidFill>
                  <a:srgbClr val="FF0000"/>
                </a:solidFill>
              </a:rPr>
              <a:t>将</a:t>
            </a:r>
            <a:r>
              <a:rPr lang="en-US" altLang="zh-CN" sz="2400" dirty="0">
                <a:solidFill>
                  <a:srgbClr val="FF0000"/>
                </a:solidFill>
              </a:rPr>
              <a:t>n-1</a:t>
            </a:r>
            <a:r>
              <a:rPr lang="zh-CN" altLang="en-US" sz="2400" dirty="0">
                <a:solidFill>
                  <a:srgbClr val="FF0000"/>
                </a:solidFill>
              </a:rPr>
              <a:t>个较小的圆盘辅助塔座移动到目标塔座</a:t>
            </a:r>
            <a:r>
              <a:rPr lang="zh-CN" altLang="en-US" sz="2400" dirty="0"/>
              <a:t>（比原问题规模小</a:t>
            </a:r>
            <a:r>
              <a:rPr lang="en-US" altLang="zh-CN" sz="2400" dirty="0"/>
              <a:t>1</a:t>
            </a:r>
            <a:r>
              <a:rPr lang="zh-CN" altLang="en-US" sz="2400" dirty="0"/>
              <a:t>的问题）</a:t>
            </a:r>
          </a:p>
        </p:txBody>
      </p:sp>
    </p:spTree>
    <p:extLst>
      <p:ext uri="{BB962C8B-B14F-4D97-AF65-F5344CB8AC3E}">
        <p14:creationId xmlns:p14="http://schemas.microsoft.com/office/powerpoint/2010/main" val="56842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wipe(left)">
                                      <p:cBhvr>
                                        <p:cTn id="19" dur="500"/>
                                        <p:tgtEl>
                                          <p:spTgt spid="1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animEffect transition="in" filter="wipe(left)">
                                      <p:cBhvr>
                                        <p:cTn id="24" dur="500"/>
                                        <p:tgtEl>
                                          <p:spTgt spid="1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xEl>
                                              <p:pRg st="2" end="2"/>
                                            </p:txEl>
                                          </p:spTgt>
                                        </p:tgtEl>
                                        <p:attrNameLst>
                                          <p:attrName>style.visibility</p:attrName>
                                        </p:attrNameLst>
                                      </p:cBhvr>
                                      <p:to>
                                        <p:strVal val="visible"/>
                                      </p:to>
                                    </p:set>
                                    <p:animEffect transition="in" filter="wipe(left)">
                                      <p:cBhvr>
                                        <p:cTn id="42" dur="500"/>
                                        <p:tgtEl>
                                          <p:spTgt spid="1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8"/>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4">
                                            <p:txEl>
                                              <p:pRg st="3" end="3"/>
                                            </p:txEl>
                                          </p:spTgt>
                                        </p:tgtEl>
                                        <p:attrNameLst>
                                          <p:attrName>style.visibility</p:attrName>
                                        </p:attrNameLst>
                                      </p:cBhvr>
                                      <p:to>
                                        <p:strVal val="visible"/>
                                      </p:to>
                                    </p:set>
                                    <p:animEffect transition="in" filter="wipe(left)">
                                      <p:cBhvr>
                                        <p:cTn id="54"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sz="quarter" idx="1"/>
          </p:nvPr>
        </p:nvSpPr>
        <p:spPr>
          <a:xfrm>
            <a:off x="428596" y="1357298"/>
            <a:ext cx="8715404" cy="5081587"/>
          </a:xfrm>
        </p:spPr>
        <p:txBody>
          <a:bodyPr/>
          <a:lstStyle/>
          <a:p>
            <a:r>
              <a:rPr lang="zh-CN" altLang="en-US" dirty="0" smtClean="0"/>
              <a:t>解法</a:t>
            </a:r>
            <a:r>
              <a:rPr lang="en-US" altLang="zh-CN" dirty="0" smtClean="0"/>
              <a:t>:</a:t>
            </a:r>
          </a:p>
          <a:p>
            <a:pPr lvl="1"/>
            <a:r>
              <a:rPr lang="zh-CN" altLang="en-US" dirty="0" smtClean="0"/>
              <a:t>当</a:t>
            </a:r>
            <a:r>
              <a:rPr lang="en-US" altLang="zh-CN" dirty="0" smtClean="0"/>
              <a:t>n=1</a:t>
            </a:r>
            <a:r>
              <a:rPr lang="zh-CN" altLang="en-US" dirty="0" smtClean="0"/>
              <a:t>时，问题可直接求解，一步完成。</a:t>
            </a:r>
            <a:endParaRPr lang="en-US" altLang="zh-CN" dirty="0" smtClean="0"/>
          </a:p>
          <a:p>
            <a:pPr lvl="1"/>
            <a:r>
              <a:rPr lang="zh-CN" altLang="en-US" dirty="0" smtClean="0"/>
              <a:t>当</a:t>
            </a:r>
            <a:r>
              <a:rPr lang="en-US" altLang="zh-CN" dirty="0" smtClean="0"/>
              <a:t>n&gt;1</a:t>
            </a:r>
            <a:r>
              <a:rPr lang="zh-CN" altLang="en-US" dirty="0" smtClean="0"/>
              <a:t>时，分</a:t>
            </a:r>
            <a:r>
              <a:rPr lang="zh-CN" altLang="en-US" b="1" dirty="0" smtClean="0">
                <a:solidFill>
                  <a:srgbClr val="FF0000"/>
                </a:solidFill>
              </a:rPr>
              <a:t>三步</a:t>
            </a:r>
            <a:r>
              <a:rPr lang="zh-CN" altLang="en-US" dirty="0" smtClean="0"/>
              <a:t>完成</a:t>
            </a:r>
            <a:endParaRPr lang="en-US" altLang="zh-CN" dirty="0" smtClean="0"/>
          </a:p>
          <a:p>
            <a:pPr lvl="2"/>
            <a:r>
              <a:rPr lang="zh-CN" altLang="en-US" sz="2800" dirty="0" smtClean="0">
                <a:solidFill>
                  <a:srgbClr val="FF0000"/>
                </a:solidFill>
              </a:rPr>
              <a:t>将</a:t>
            </a:r>
            <a:r>
              <a:rPr lang="en-US" altLang="zh-CN" sz="2800" dirty="0" smtClean="0">
                <a:solidFill>
                  <a:srgbClr val="FF0000"/>
                </a:solidFill>
              </a:rPr>
              <a:t>n-1</a:t>
            </a:r>
            <a:r>
              <a:rPr lang="zh-CN" altLang="en-US" sz="2800" dirty="0" smtClean="0">
                <a:solidFill>
                  <a:srgbClr val="FF0000"/>
                </a:solidFill>
              </a:rPr>
              <a:t>个较小盘子上设法移到辅助塔座</a:t>
            </a:r>
            <a:r>
              <a:rPr lang="zh-CN" altLang="en-US" sz="2800" dirty="0" smtClean="0"/>
              <a:t>（比原问题规模小</a:t>
            </a:r>
            <a:r>
              <a:rPr lang="en-US" altLang="zh-CN" sz="2800" dirty="0" smtClean="0"/>
              <a:t>1</a:t>
            </a:r>
            <a:r>
              <a:rPr lang="zh-CN" altLang="en-US" sz="2800" dirty="0" smtClean="0"/>
              <a:t>的问题）</a:t>
            </a:r>
            <a:endParaRPr lang="en-US" altLang="zh-CN" sz="2800" dirty="0" smtClean="0"/>
          </a:p>
          <a:p>
            <a:pPr lvl="2"/>
            <a:r>
              <a:rPr lang="zh-CN" altLang="en-US" sz="2800" dirty="0" smtClean="0"/>
              <a:t>将最大的盘子从原塔座一步移至目标塔座</a:t>
            </a:r>
            <a:endParaRPr lang="en-US" altLang="zh-CN" sz="2800" dirty="0" smtClean="0"/>
          </a:p>
          <a:p>
            <a:pPr lvl="2"/>
            <a:r>
              <a:rPr lang="zh-CN" altLang="en-US" sz="2800" dirty="0" smtClean="0">
                <a:solidFill>
                  <a:srgbClr val="FF0000"/>
                </a:solidFill>
              </a:rPr>
              <a:t>将</a:t>
            </a:r>
            <a:r>
              <a:rPr lang="en-US" altLang="zh-CN" sz="2800" dirty="0" smtClean="0">
                <a:solidFill>
                  <a:srgbClr val="FF0000"/>
                </a:solidFill>
              </a:rPr>
              <a:t>n-1</a:t>
            </a:r>
            <a:r>
              <a:rPr lang="zh-CN" altLang="en-US" sz="2800" dirty="0" smtClean="0">
                <a:solidFill>
                  <a:srgbClr val="FF0000"/>
                </a:solidFill>
              </a:rPr>
              <a:t>个较小的圆盘辅助塔座移动到目标塔座</a:t>
            </a:r>
            <a:r>
              <a:rPr lang="zh-CN" altLang="en-US" sz="2800" dirty="0" smtClean="0"/>
              <a:t>（比原问题规模小</a:t>
            </a:r>
            <a:r>
              <a:rPr lang="en-US" altLang="zh-CN" sz="2800" dirty="0" smtClean="0"/>
              <a:t>1</a:t>
            </a:r>
            <a:r>
              <a:rPr lang="zh-CN" altLang="en-US" sz="2800" dirty="0" smtClean="0"/>
              <a:t>的问题）</a:t>
            </a:r>
          </a:p>
        </p:txBody>
      </p:sp>
      <p:sp>
        <p:nvSpPr>
          <p:cNvPr id="4" name="标题 1"/>
          <p:cNvSpPr>
            <a:spLocks noGrp="1"/>
          </p:cNvSpPr>
          <p:nvPr>
            <p:ph type="title"/>
          </p:nvPr>
        </p:nvSpPr>
        <p:spPr>
          <a:xfrm>
            <a:off x="1000100" y="142852"/>
            <a:ext cx="7772400" cy="1143000"/>
          </a:xfrm>
        </p:spPr>
        <p:txBody>
          <a:bodyPr/>
          <a:lstStyle/>
          <a:p>
            <a:r>
              <a:rPr lang="zh-CN" altLang="en-US" dirty="0" smtClean="0"/>
              <a:t>采用递归技术解决</a:t>
            </a:r>
            <a:r>
              <a:rPr lang="en-US" altLang="zh-CN" dirty="0" smtClean="0">
                <a:latin typeface="黑体" pitchFamily="49" charset="-122"/>
                <a:ea typeface="黑体" pitchFamily="49" charset="-122"/>
              </a:rPr>
              <a:t>Hanoi</a:t>
            </a:r>
            <a:r>
              <a:rPr lang="zh-CN" altLang="en-US" dirty="0" smtClean="0">
                <a:latin typeface="黑体" pitchFamily="49" charset="-122"/>
                <a:ea typeface="黑体" pitchFamily="49" charset="-122"/>
              </a:rPr>
              <a:t>塔问题</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642974" y="1000108"/>
            <a:ext cx="7772400" cy="1143000"/>
          </a:xfrm>
          <a:prstGeom prst="rect">
            <a:avLst/>
          </a:prstGeom>
          <a:noFill/>
          <a:ln w="9525">
            <a:noFill/>
            <a:miter lim="800000"/>
            <a:headEnd/>
            <a:tailEnd/>
          </a:ln>
          <a:effectLst/>
        </p:spPr>
        <p:txBody>
          <a:bodyPr anchor="ctr"/>
          <a:lstStyle/>
          <a:p>
            <a:pPr>
              <a:defRPr/>
            </a:pPr>
            <a:endParaRPr lang="zh-CN" altLang="en-US" sz="4400" dirty="0">
              <a:effectLst>
                <a:outerShdw blurRad="38100" dist="38100" dir="2700000" algn="tl">
                  <a:srgbClr val="C0C0C0"/>
                </a:outerShdw>
              </a:effectLst>
              <a:latin typeface="黑体" pitchFamily="2" charset="-122"/>
              <a:ea typeface="黑体" pitchFamily="2" charset="-122"/>
            </a:endParaRPr>
          </a:p>
        </p:txBody>
      </p:sp>
      <p:pic>
        <p:nvPicPr>
          <p:cNvPr id="39942" name="Picture 5" descr="t21"/>
          <p:cNvPicPr>
            <a:picLocks noChangeAspect="1" noChangeArrowheads="1"/>
          </p:cNvPicPr>
          <p:nvPr/>
        </p:nvPicPr>
        <p:blipFill>
          <a:blip r:embed="rId3" cstate="print"/>
          <a:srcRect/>
          <a:stretch>
            <a:fillRect/>
          </a:stretch>
        </p:blipFill>
        <p:spPr bwMode="auto">
          <a:xfrm>
            <a:off x="4857752" y="4572008"/>
            <a:ext cx="3600450" cy="2146300"/>
          </a:xfrm>
          <a:prstGeom prst="rect">
            <a:avLst/>
          </a:prstGeom>
          <a:noFill/>
          <a:ln w="9525">
            <a:noFill/>
            <a:miter lim="800000"/>
            <a:headEnd/>
            <a:tailEnd/>
          </a:ln>
        </p:spPr>
      </p:pic>
      <p:sp>
        <p:nvSpPr>
          <p:cNvPr id="6" name="标题 5"/>
          <p:cNvSpPr>
            <a:spLocks noGrp="1"/>
          </p:cNvSpPr>
          <p:nvPr>
            <p:ph type="title"/>
          </p:nvPr>
        </p:nvSpPr>
        <p:spPr/>
        <p:txBody>
          <a:bodyPr/>
          <a:lstStyle/>
          <a:p>
            <a:r>
              <a:rPr lang="en-US" altLang="zh-CN" dirty="0" smtClean="0">
                <a:latin typeface="黑体" pitchFamily="2" charset="-122"/>
                <a:ea typeface="黑体" pitchFamily="2" charset="-122"/>
              </a:rPr>
              <a:t>2.1  </a:t>
            </a:r>
            <a:r>
              <a:rPr lang="zh-CN" altLang="en-US" dirty="0" smtClean="0">
                <a:effectLst>
                  <a:outerShdw blurRad="38100" dist="38100" dir="2700000" algn="tl">
                    <a:srgbClr val="C0C0C0"/>
                  </a:outerShdw>
                </a:effectLst>
                <a:latin typeface="黑体" pitchFamily="2" charset="-122"/>
                <a:ea typeface="黑体" pitchFamily="2" charset="-122"/>
              </a:rPr>
              <a:t>递归的概念</a:t>
            </a:r>
            <a:endParaRPr lang="zh-CN" altLang="en-US" dirty="0"/>
          </a:p>
        </p:txBody>
      </p:sp>
      <p:sp>
        <p:nvSpPr>
          <p:cNvPr id="7" name="内容占位符 6"/>
          <p:cNvSpPr>
            <a:spLocks noGrp="1"/>
          </p:cNvSpPr>
          <p:nvPr>
            <p:ph sz="quarter" idx="1"/>
          </p:nvPr>
        </p:nvSpPr>
        <p:spPr/>
        <p:txBody>
          <a:bodyPr>
            <a:normAutofit fontScale="92500" lnSpcReduction="10000"/>
          </a:bodyPr>
          <a:lstStyle/>
          <a:p>
            <a:r>
              <a:rPr lang="zh-CN" altLang="en-US" dirty="0" smtClean="0">
                <a:latin typeface="黑体" pitchFamily="49" charset="-122"/>
                <a:ea typeface="黑体" pitchFamily="49" charset="-122"/>
              </a:rPr>
              <a:t>例</a:t>
            </a:r>
            <a:r>
              <a:rPr lang="en-US" altLang="zh-CN" dirty="0" smtClean="0">
                <a:latin typeface="黑体" pitchFamily="49" charset="-122"/>
                <a:ea typeface="黑体" pitchFamily="49" charset="-122"/>
              </a:rPr>
              <a:t>6  Hanoi</a:t>
            </a:r>
            <a:r>
              <a:rPr lang="zh-CN" altLang="en-US" dirty="0" smtClean="0">
                <a:latin typeface="黑体" pitchFamily="49" charset="-122"/>
                <a:ea typeface="黑体" pitchFamily="49" charset="-122"/>
              </a:rPr>
              <a:t>塔问题</a:t>
            </a:r>
          </a:p>
          <a:p>
            <a:r>
              <a:rPr lang="en-US" altLang="zh-CN" dirty="0" smtClean="0">
                <a:latin typeface="Times New Roman" panose="02020603050405020304" pitchFamily="18" charset="0"/>
                <a:ea typeface="华文行楷" pitchFamily="2" charset="-122"/>
                <a:cs typeface="Times New Roman" panose="02020603050405020304" pitchFamily="18" charset="0"/>
              </a:rPr>
              <a:t>void </a:t>
            </a:r>
            <a:r>
              <a:rPr lang="en-US" altLang="zh-CN" dirty="0" err="1" smtClean="0">
                <a:latin typeface="Times New Roman" panose="02020603050405020304" pitchFamily="18" charset="0"/>
                <a:ea typeface="华文行楷" pitchFamily="2" charset="-122"/>
                <a:cs typeface="Times New Roman" panose="02020603050405020304" pitchFamily="18" charset="0"/>
              </a:rPr>
              <a:t>hanoi</a:t>
            </a:r>
            <a:r>
              <a:rPr lang="en-US" altLang="zh-CN" dirty="0" smtClean="0">
                <a:latin typeface="Times New Roman" panose="02020603050405020304" pitchFamily="18" charset="0"/>
                <a:ea typeface="华文行楷" pitchFamily="2" charset="-122"/>
                <a:cs typeface="Times New Roman" panose="02020603050405020304" pitchFamily="18" charset="0"/>
              </a:rPr>
              <a:t>(int n, int a, int b, int c)</a:t>
            </a:r>
          </a:p>
          <a:p>
            <a:r>
              <a:rPr lang="en-US" altLang="zh-CN" dirty="0" smtClean="0">
                <a:latin typeface="Times New Roman" panose="02020603050405020304" pitchFamily="18" charset="0"/>
                <a:ea typeface="华文行楷" pitchFamily="2" charset="-122"/>
                <a:cs typeface="Times New Roman" panose="02020603050405020304" pitchFamily="18" charset="0"/>
              </a:rPr>
              <a:t>   {</a:t>
            </a:r>
          </a:p>
          <a:p>
            <a:r>
              <a:rPr lang="en-US" altLang="zh-CN" dirty="0" smtClean="0">
                <a:latin typeface="Times New Roman" panose="02020603050405020304" pitchFamily="18" charset="0"/>
                <a:ea typeface="华文行楷" pitchFamily="2" charset="-122"/>
                <a:cs typeface="Times New Roman" panose="02020603050405020304" pitchFamily="18" charset="0"/>
              </a:rPr>
              <a:t>       if (n &gt; 0)</a:t>
            </a:r>
          </a:p>
          <a:p>
            <a:r>
              <a:rPr lang="en-US" altLang="zh-CN" dirty="0" smtClean="0">
                <a:latin typeface="Times New Roman" panose="02020603050405020304" pitchFamily="18" charset="0"/>
                <a:ea typeface="华文行楷" pitchFamily="2" charset="-122"/>
                <a:cs typeface="Times New Roman" panose="02020603050405020304" pitchFamily="18" charset="0"/>
              </a:rPr>
              <a:t>       {</a:t>
            </a:r>
          </a:p>
          <a:p>
            <a:r>
              <a:rPr lang="en-US" altLang="zh-CN" dirty="0" smtClean="0">
                <a:latin typeface="Times New Roman" panose="02020603050405020304" pitchFamily="18" charset="0"/>
                <a:ea typeface="华文行楷" pitchFamily="2" charset="-122"/>
                <a:cs typeface="Times New Roman" panose="02020603050405020304" pitchFamily="18" charset="0"/>
              </a:rPr>
              <a:t>          </a:t>
            </a:r>
            <a:r>
              <a:rPr lang="en-US" altLang="zh-CN" dirty="0" err="1" smtClean="0">
                <a:latin typeface="Times New Roman" panose="02020603050405020304" pitchFamily="18" charset="0"/>
                <a:ea typeface="华文行楷" pitchFamily="2" charset="-122"/>
                <a:cs typeface="Times New Roman" panose="02020603050405020304" pitchFamily="18" charset="0"/>
              </a:rPr>
              <a:t>hanoi</a:t>
            </a:r>
            <a:r>
              <a:rPr lang="en-US" altLang="zh-CN" dirty="0" smtClean="0">
                <a:latin typeface="Times New Roman" panose="02020603050405020304" pitchFamily="18" charset="0"/>
                <a:ea typeface="华文行楷" pitchFamily="2" charset="-122"/>
                <a:cs typeface="Times New Roman" panose="02020603050405020304" pitchFamily="18" charset="0"/>
              </a:rPr>
              <a:t>(n-1, a, c, b);</a:t>
            </a:r>
          </a:p>
          <a:p>
            <a:r>
              <a:rPr lang="en-US" altLang="zh-CN" dirty="0" smtClean="0">
                <a:latin typeface="Times New Roman" panose="02020603050405020304" pitchFamily="18" charset="0"/>
                <a:ea typeface="华文行楷" pitchFamily="2" charset="-122"/>
                <a:cs typeface="Times New Roman" panose="02020603050405020304" pitchFamily="18" charset="0"/>
              </a:rPr>
              <a:t>          move(</a:t>
            </a:r>
            <a:r>
              <a:rPr lang="en-US" altLang="zh-CN" dirty="0" err="1" smtClean="0">
                <a:latin typeface="Times New Roman" panose="02020603050405020304" pitchFamily="18" charset="0"/>
                <a:ea typeface="华文行楷" pitchFamily="2" charset="-122"/>
                <a:cs typeface="Times New Roman" panose="02020603050405020304" pitchFamily="18" charset="0"/>
              </a:rPr>
              <a:t>a,b</a:t>
            </a:r>
            <a:r>
              <a:rPr lang="en-US" altLang="zh-CN" dirty="0" smtClean="0">
                <a:latin typeface="Times New Roman" panose="02020603050405020304" pitchFamily="18" charset="0"/>
                <a:ea typeface="华文行楷" pitchFamily="2" charset="-122"/>
                <a:cs typeface="Times New Roman" panose="02020603050405020304" pitchFamily="18" charset="0"/>
              </a:rPr>
              <a:t>);</a:t>
            </a:r>
          </a:p>
          <a:p>
            <a:r>
              <a:rPr lang="en-US" altLang="zh-CN" dirty="0" smtClean="0">
                <a:latin typeface="Times New Roman" panose="02020603050405020304" pitchFamily="18" charset="0"/>
                <a:ea typeface="华文行楷" pitchFamily="2" charset="-122"/>
                <a:cs typeface="Times New Roman" panose="02020603050405020304" pitchFamily="18" charset="0"/>
              </a:rPr>
              <a:t>          </a:t>
            </a:r>
            <a:r>
              <a:rPr lang="en-US" altLang="zh-CN" dirty="0" err="1" smtClean="0">
                <a:latin typeface="Times New Roman" panose="02020603050405020304" pitchFamily="18" charset="0"/>
                <a:ea typeface="华文行楷" pitchFamily="2" charset="-122"/>
                <a:cs typeface="Times New Roman" panose="02020603050405020304" pitchFamily="18" charset="0"/>
              </a:rPr>
              <a:t>hanoi</a:t>
            </a:r>
            <a:r>
              <a:rPr lang="en-US" altLang="zh-CN" dirty="0" smtClean="0">
                <a:latin typeface="Times New Roman" panose="02020603050405020304" pitchFamily="18" charset="0"/>
                <a:ea typeface="华文行楷" pitchFamily="2" charset="-122"/>
                <a:cs typeface="Times New Roman" panose="02020603050405020304" pitchFamily="18" charset="0"/>
              </a:rPr>
              <a:t>(n-1, c, b, a);</a:t>
            </a:r>
          </a:p>
          <a:p>
            <a:r>
              <a:rPr lang="en-US" altLang="zh-CN" dirty="0" smtClean="0">
                <a:latin typeface="Times New Roman" panose="02020603050405020304" pitchFamily="18" charset="0"/>
                <a:ea typeface="华文行楷" pitchFamily="2" charset="-122"/>
                <a:cs typeface="Times New Roman" panose="02020603050405020304" pitchFamily="18" charset="0"/>
              </a:rPr>
              <a:t>       }</a:t>
            </a:r>
          </a:p>
          <a:p>
            <a:r>
              <a:rPr lang="en-US" altLang="zh-CN" dirty="0" smtClean="0">
                <a:latin typeface="Times New Roman" panose="02020603050405020304" pitchFamily="18" charset="0"/>
                <a:ea typeface="华文行楷" pitchFamily="2" charset="-122"/>
                <a:cs typeface="Times New Roman" panose="02020603050405020304" pitchFamily="18" charset="0"/>
              </a:rPr>
              <a:t>   }</a:t>
            </a:r>
          </a:p>
          <a:p>
            <a:endParaRPr lang="zh-CN" altLang="en-US" dirty="0"/>
          </a:p>
        </p:txBody>
      </p:sp>
      <p:sp>
        <p:nvSpPr>
          <p:cNvPr id="8" name="AutoShape 6"/>
          <p:cNvSpPr>
            <a:spLocks noChangeArrowheads="1"/>
          </p:cNvSpPr>
          <p:nvPr/>
        </p:nvSpPr>
        <p:spPr bwMode="auto">
          <a:xfrm>
            <a:off x="4067944" y="1124744"/>
            <a:ext cx="4896543" cy="691794"/>
          </a:xfrm>
          <a:prstGeom prst="wedgeRoundRectCallout">
            <a:avLst>
              <a:gd name="adj1" fmla="val -45141"/>
              <a:gd name="adj2" fmla="val 70546"/>
              <a:gd name="adj3" fmla="val 16667"/>
            </a:avLst>
          </a:prstGeom>
          <a:solidFill>
            <a:schemeClr val="accent2"/>
          </a:solidFill>
          <a:ln w="6350">
            <a:solidFill>
              <a:schemeClr val="hlink"/>
            </a:solidFill>
            <a:miter lim="800000"/>
            <a:headEnd/>
            <a:tailEnd/>
          </a:ln>
        </p:spPr>
        <p:txBody>
          <a:bodyPr anchor="ctr"/>
          <a:lstStyle/>
          <a:p>
            <a:r>
              <a:rPr lang="zh-CN" altLang="en-US" sz="2000" b="1" dirty="0" smtClean="0">
                <a:solidFill>
                  <a:schemeClr val="bg1"/>
                </a:solidFill>
              </a:rPr>
              <a:t>参数</a:t>
            </a:r>
            <a:r>
              <a:rPr lang="en-US" altLang="zh-CN" sz="2000" b="1" dirty="0" smtClean="0">
                <a:solidFill>
                  <a:schemeClr val="bg1"/>
                </a:solidFill>
              </a:rPr>
              <a:t>2</a:t>
            </a:r>
            <a:r>
              <a:rPr lang="zh-CN" altLang="en-US" sz="2000" b="1" dirty="0" smtClean="0">
                <a:solidFill>
                  <a:schemeClr val="bg1"/>
                </a:solidFill>
              </a:rPr>
              <a:t>：源，参数</a:t>
            </a:r>
            <a:r>
              <a:rPr lang="en-US" altLang="zh-CN" sz="2000" b="1" dirty="0" smtClean="0">
                <a:solidFill>
                  <a:schemeClr val="bg1"/>
                </a:solidFill>
              </a:rPr>
              <a:t>3</a:t>
            </a:r>
            <a:r>
              <a:rPr lang="zh-CN" altLang="en-US" sz="2000" b="1" dirty="0">
                <a:solidFill>
                  <a:schemeClr val="bg1"/>
                </a:solidFill>
              </a:rPr>
              <a:t>：</a:t>
            </a:r>
            <a:r>
              <a:rPr lang="zh-CN" altLang="en-US" sz="2000" b="1" dirty="0" smtClean="0">
                <a:solidFill>
                  <a:schemeClr val="bg1"/>
                </a:solidFill>
              </a:rPr>
              <a:t>目标，参数</a:t>
            </a:r>
            <a:r>
              <a:rPr lang="en-US" altLang="zh-CN" sz="2000" b="1" dirty="0" smtClean="0">
                <a:solidFill>
                  <a:schemeClr val="bg1"/>
                </a:solidFill>
              </a:rPr>
              <a:t>4</a:t>
            </a:r>
            <a:r>
              <a:rPr lang="zh-CN" altLang="en-US" sz="2000" b="1" dirty="0">
                <a:solidFill>
                  <a:schemeClr val="bg1"/>
                </a:solidFill>
              </a:rPr>
              <a:t>：</a:t>
            </a:r>
            <a:r>
              <a:rPr lang="zh-CN" altLang="en-US" sz="2000" b="1" dirty="0" smtClean="0">
                <a:solidFill>
                  <a:schemeClr val="bg1"/>
                </a:solidFill>
              </a:rPr>
              <a:t>辅助</a:t>
            </a:r>
            <a:endParaRPr lang="zh-CN" altLang="en-US" sz="2000" b="1" dirty="0">
              <a:solidFill>
                <a:schemeClr val="bg1"/>
              </a:solidFill>
            </a:endParaRPr>
          </a:p>
        </p:txBody>
      </p:sp>
      <p:sp>
        <p:nvSpPr>
          <p:cNvPr id="9" name="Rectangle 4"/>
          <p:cNvSpPr>
            <a:spLocks noChangeArrowheads="1"/>
          </p:cNvSpPr>
          <p:nvPr/>
        </p:nvSpPr>
        <p:spPr bwMode="auto">
          <a:xfrm>
            <a:off x="2699792" y="1928794"/>
            <a:ext cx="3528392" cy="428628"/>
          </a:xfrm>
          <a:prstGeom prst="rect">
            <a:avLst/>
          </a:prstGeom>
          <a:solidFill>
            <a:srgbClr val="CCFFCC">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
        <p:nvSpPr>
          <p:cNvPr id="10" name="Rectangle 4"/>
          <p:cNvSpPr>
            <a:spLocks noChangeArrowheads="1"/>
          </p:cNvSpPr>
          <p:nvPr/>
        </p:nvSpPr>
        <p:spPr bwMode="auto">
          <a:xfrm>
            <a:off x="1979712" y="3573016"/>
            <a:ext cx="2878040" cy="428628"/>
          </a:xfrm>
          <a:prstGeom prst="rect">
            <a:avLst/>
          </a:prstGeom>
          <a:solidFill>
            <a:srgbClr val="CCFFCC">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
        <p:nvSpPr>
          <p:cNvPr id="11" name="Rectangle 4"/>
          <p:cNvSpPr>
            <a:spLocks noChangeArrowheads="1"/>
          </p:cNvSpPr>
          <p:nvPr/>
        </p:nvSpPr>
        <p:spPr bwMode="auto">
          <a:xfrm>
            <a:off x="1979712" y="4532330"/>
            <a:ext cx="2878040" cy="428628"/>
          </a:xfrm>
          <a:prstGeom prst="rect">
            <a:avLst/>
          </a:prstGeom>
          <a:solidFill>
            <a:srgbClr val="CCFFCC">
              <a:alpha val="38823"/>
            </a:srgbClr>
          </a:solidFill>
          <a:ln w="19050" cmpd="thickThin">
            <a:solidFill>
              <a:schemeClr val="accent1"/>
            </a:solidFill>
            <a:miter lim="800000"/>
            <a:headEnd/>
            <a:tailEnd/>
          </a:ln>
        </p:spPr>
        <p:txBody>
          <a:bodyPr wrap="none" lIns="90000" tIns="46800" rIns="90000" bIns="46800" anchor="ctr"/>
          <a:lstStyle/>
          <a:p>
            <a:endParaRPr lang="zh-CN" altLang="zh-CN"/>
          </a:p>
        </p:txBody>
      </p:sp>
      <p:sp>
        <p:nvSpPr>
          <p:cNvPr id="12" name="Text Box 13"/>
          <p:cNvSpPr txBox="1">
            <a:spLocks noChangeArrowheads="1"/>
          </p:cNvSpPr>
          <p:nvPr/>
        </p:nvSpPr>
        <p:spPr bwMode="auto">
          <a:xfrm>
            <a:off x="5325684" y="2495798"/>
            <a:ext cx="3361115" cy="1077218"/>
          </a:xfrm>
          <a:prstGeom prst="rect">
            <a:avLst/>
          </a:prstGeom>
          <a:solidFill>
            <a:srgbClr val="CCFFFF"/>
          </a:solidFill>
          <a:ln w="28575">
            <a:solidFill>
              <a:schemeClr val="accent1"/>
            </a:solidFill>
            <a:miter lim="800000"/>
            <a:headEnd/>
            <a:tailEnd/>
          </a:ln>
        </p:spPr>
        <p:txBody>
          <a:bodyPr wrap="square">
            <a:spAutoFit/>
          </a:bodyPr>
          <a:lstStyle/>
          <a:p>
            <a:r>
              <a:rPr lang="zh-CN" altLang="en-US" sz="3200" b="1" dirty="0" smtClean="0">
                <a:solidFill>
                  <a:srgbClr val="FF0000"/>
                </a:solidFill>
              </a:rPr>
              <a:t>思考题：</a:t>
            </a:r>
            <a:endParaRPr lang="en-US" altLang="zh-CN" sz="3200" b="1" dirty="0" smtClean="0">
              <a:solidFill>
                <a:srgbClr val="FF0000"/>
              </a:solidFill>
            </a:endParaRPr>
          </a:p>
          <a:p>
            <a:r>
              <a:rPr lang="zh-CN" altLang="en-US" sz="3200" b="1" dirty="0" smtClean="0"/>
              <a:t>时间复杂度？</a:t>
            </a:r>
            <a:endParaRPr lang="en-US" altLang="zh-CN" sz="3200" b="1" dirty="0" smtClean="0"/>
          </a:p>
        </p:txBody>
      </p:sp>
      <p:sp>
        <p:nvSpPr>
          <p:cNvPr id="2" name="矩形 1"/>
          <p:cNvSpPr/>
          <p:nvPr/>
        </p:nvSpPr>
        <p:spPr>
          <a:xfrm>
            <a:off x="9900592" y="2988240"/>
            <a:ext cx="1170513" cy="584775"/>
          </a:xfrm>
          <a:prstGeom prst="rect">
            <a:avLst/>
          </a:prstGeom>
        </p:spPr>
        <p:txBody>
          <a:bodyPr wrap="none">
            <a:spAutoFit/>
          </a:bodyPr>
          <a:lstStyle/>
          <a:p>
            <a:r>
              <a:rPr lang="en-US" altLang="zh-CN" sz="3200" b="1" dirty="0" smtClean="0"/>
              <a:t>O(2</a:t>
            </a:r>
            <a:r>
              <a:rPr lang="en-US" altLang="zh-CN" sz="3200" b="1" baseline="30000" dirty="0" smtClean="0"/>
              <a:t>n</a:t>
            </a:r>
            <a:r>
              <a:rPr lang="en-US" altLang="zh-CN" sz="3200" b="1" dirty="0" smtClean="0"/>
              <a:t>)</a:t>
            </a:r>
            <a:endParaRPr lang="en-US" altLang="zh-CN"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par>
                                <p:cTn id="18" presetID="1" presetClass="exit"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500"/>
                                        <p:tgtEl>
                                          <p:spTgt spid="11"/>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Effect transition="in" filter="wipe(left)">
                                      <p:cBhvr>
                                        <p:cTn id="31" dur="500"/>
                                        <p:tgtEl>
                                          <p:spTgt spid="1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xEl>
                                              <p:pRg st="1" end="1"/>
                                            </p:txEl>
                                          </p:spTgt>
                                        </p:tgtEl>
                                        <p:attrNameLst>
                                          <p:attrName>style.visibility</p:attrName>
                                        </p:attrNameLst>
                                      </p:cBhvr>
                                      <p:to>
                                        <p:strVal val="visible"/>
                                      </p:to>
                                    </p:set>
                                    <p:animEffect transition="in" filter="wipe(left)">
                                      <p:cBhvr>
                                        <p:cTn id="36" dur="500"/>
                                        <p:tgtEl>
                                          <p:spTgt spid="12">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p:bldP spid="9" grpId="1" animBg="1"/>
      <p:bldP spid="10" grpId="0" animBg="1"/>
      <p:bldP spid="10" grpId="1" animBg="1"/>
      <p:bldP spid="11" grpId="0" animBg="1"/>
      <p:bldP spid="12" grpId="0" build="p" autoUpdateAnimBg="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smtClean="0">
                <a:latin typeface="华文新魏" pitchFamily="2" charset="-122"/>
              </a:rPr>
              <a:t>递归小结</a:t>
            </a:r>
          </a:p>
        </p:txBody>
      </p:sp>
      <p:sp>
        <p:nvSpPr>
          <p:cNvPr id="108547" name="Rectangle 3"/>
          <p:cNvSpPr>
            <a:spLocks noGrp="1" noChangeArrowheads="1"/>
          </p:cNvSpPr>
          <p:nvPr>
            <p:ph type="body" idx="1"/>
          </p:nvPr>
        </p:nvSpPr>
        <p:spPr/>
        <p:txBody>
          <a:bodyPr>
            <a:normAutofit/>
          </a:bodyPr>
          <a:lstStyle/>
          <a:p>
            <a:pPr eaLnBrk="1" hangingPunct="1"/>
            <a:r>
              <a:rPr lang="zh-CN" altLang="en-US" dirty="0" smtClean="0">
                <a:latin typeface="黑体" pitchFamily="49" charset="-122"/>
              </a:rPr>
              <a:t>优点：</a:t>
            </a:r>
          </a:p>
          <a:p>
            <a:pPr lvl="1" eaLnBrk="1" hangingPunct="1"/>
            <a:r>
              <a:rPr lang="zh-CN" altLang="en-US" dirty="0" smtClean="0">
                <a:latin typeface="楷体_GB2312"/>
              </a:rPr>
              <a:t>结构清晰；</a:t>
            </a:r>
          </a:p>
          <a:p>
            <a:pPr lvl="1" eaLnBrk="1" hangingPunct="1"/>
            <a:r>
              <a:rPr lang="zh-CN" altLang="en-US" dirty="0" smtClean="0">
                <a:latin typeface="楷体_GB2312"/>
              </a:rPr>
              <a:t>可读性强；</a:t>
            </a:r>
          </a:p>
          <a:p>
            <a:pPr lvl="1" eaLnBrk="1" hangingPunct="1"/>
            <a:r>
              <a:rPr lang="zh-CN" altLang="en-US" dirty="0" smtClean="0">
                <a:latin typeface="楷体_GB2312"/>
              </a:rPr>
              <a:t>容易用数学归纳法来证明算法的正确性；</a:t>
            </a:r>
          </a:p>
          <a:p>
            <a:pPr lvl="1" eaLnBrk="1" hangingPunct="1"/>
            <a:r>
              <a:rPr lang="zh-CN" altLang="en-US" dirty="0" smtClean="0">
                <a:latin typeface="楷体_GB2312"/>
              </a:rPr>
              <a:t>为设计算法、调试程序带来很大方便。</a:t>
            </a:r>
          </a:p>
          <a:p>
            <a:pPr eaLnBrk="1" hangingPunct="1"/>
            <a:r>
              <a:rPr lang="zh-CN" altLang="en-US" dirty="0" smtClean="0">
                <a:latin typeface="黑体" pitchFamily="49" charset="-122"/>
              </a:rPr>
              <a:t>缺点：</a:t>
            </a:r>
          </a:p>
          <a:p>
            <a:pPr lvl="1" eaLnBrk="1" hangingPunct="1"/>
            <a:r>
              <a:rPr lang="zh-CN" altLang="en-US" dirty="0" smtClean="0">
                <a:latin typeface="楷体_GB2312"/>
              </a:rPr>
              <a:t>运行效率较低（运行过程中调用自身）</a:t>
            </a:r>
            <a:r>
              <a:rPr lang="zh-CN" altLang="en-US" dirty="0">
                <a:latin typeface="楷体_GB2312"/>
              </a:rPr>
              <a:t>，</a:t>
            </a:r>
            <a:r>
              <a:rPr lang="zh-CN" altLang="en-US" dirty="0" smtClean="0">
                <a:latin typeface="楷体_GB2312"/>
              </a:rPr>
              <a:t>耗费的计算时间还是占用的存储空间都比非递归算法要多；</a:t>
            </a:r>
            <a:endParaRPr lang="en-US" altLang="zh-CN" dirty="0" smtClean="0">
              <a:latin typeface="楷体_GB2312"/>
            </a:endParaRPr>
          </a:p>
        </p:txBody>
      </p:sp>
      <p:sp>
        <p:nvSpPr>
          <p:cNvPr id="51205" name="灯片编号占位符 7"/>
          <p:cNvSpPr>
            <a:spLocks noGrp="1"/>
          </p:cNvSpPr>
          <p:nvPr>
            <p:ph type="sldNum" sz="quarter" idx="12"/>
          </p:nvPr>
        </p:nvSpPr>
        <p:spPr>
          <a:noFill/>
        </p:spPr>
        <p:txBody>
          <a:bodyPr/>
          <a:lstStyle/>
          <a:p>
            <a:fld id="{A845C6E2-B9B4-4DF9-8E65-26545E6479AA}" type="slidenum">
              <a:rPr lang="en-US" altLang="zh-CN" smtClean="0"/>
              <a:pPr/>
              <a:t>36</a:t>
            </a:fld>
            <a:endParaRPr lang="en-US" altLang="zh-CN"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黑体" pitchFamily="49" charset="-122"/>
                <a:ea typeface="黑体" pitchFamily="49" charset="-122"/>
              </a:rPr>
              <a:t>例子：</a:t>
            </a:r>
            <a:r>
              <a:rPr lang="en-US" altLang="zh-CN" sz="3600" dirty="0" smtClean="0">
                <a:latin typeface="黑体" pitchFamily="49" charset="-122"/>
                <a:ea typeface="黑体" pitchFamily="49" charset="-122"/>
              </a:rPr>
              <a:t>Fibonacci</a:t>
            </a:r>
            <a:r>
              <a:rPr lang="zh-CN" altLang="en-US" sz="3600" dirty="0" smtClean="0">
                <a:latin typeface="黑体" pitchFamily="49" charset="-122"/>
                <a:ea typeface="黑体" pitchFamily="49" charset="-122"/>
              </a:rPr>
              <a:t>数列递归求解过程</a:t>
            </a:r>
            <a:endParaRPr lang="zh-CN" altLang="en-US" sz="3600" dirty="0"/>
          </a:p>
        </p:txBody>
      </p:sp>
      <p:pic>
        <p:nvPicPr>
          <p:cNvPr id="4638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778" t="46415" r="19436" b="10186"/>
          <a:stretch/>
        </p:blipFill>
        <p:spPr bwMode="auto">
          <a:xfrm>
            <a:off x="1305000" y="2132856"/>
            <a:ext cx="5832648" cy="3996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3" name="内容占位符 2"/>
          <p:cNvSpPr>
            <a:spLocks noGrp="1"/>
          </p:cNvSpPr>
          <p:nvPr>
            <p:ph sz="quarter" idx="1"/>
          </p:nvPr>
        </p:nvSpPr>
        <p:spPr/>
        <p:txBody>
          <a:bodyPr/>
          <a:lstStyle/>
          <a:p>
            <a:r>
              <a:rPr lang="en-US" altLang="zh-CN" dirty="0" smtClean="0">
                <a:latin typeface="黑体" pitchFamily="49" charset="-122"/>
                <a:ea typeface="黑体" pitchFamily="49" charset="-122"/>
              </a:rPr>
              <a:t>Fib</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5</a:t>
            </a:r>
            <a:r>
              <a:rPr lang="zh-CN" altLang="en-US" dirty="0" smtClean="0">
                <a:latin typeface="黑体" pitchFamily="49" charset="-122"/>
                <a:ea typeface="黑体" pitchFamily="49" charset="-122"/>
              </a:rPr>
              <a:t>）的递归求解过程</a:t>
            </a:r>
            <a:endParaRPr lang="zh-CN" altLang="en-US" dirty="0"/>
          </a:p>
        </p:txBody>
      </p:sp>
      <p:sp>
        <p:nvSpPr>
          <p:cNvPr id="4" name="椭圆 3"/>
          <p:cNvSpPr/>
          <p:nvPr/>
        </p:nvSpPr>
        <p:spPr>
          <a:xfrm>
            <a:off x="3563888" y="4005064"/>
            <a:ext cx="936104" cy="504056"/>
          </a:xfrm>
          <a:prstGeom prst="ellipse">
            <a:avLst/>
          </a:prstGeom>
          <a:solidFill>
            <a:schemeClr val="accent1">
              <a:alpha val="17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619672" y="4941168"/>
            <a:ext cx="936104" cy="504056"/>
          </a:xfrm>
          <a:prstGeom prst="ellipse">
            <a:avLst/>
          </a:prstGeom>
          <a:solidFill>
            <a:schemeClr val="accent1">
              <a:alpha val="17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292080" y="4005064"/>
            <a:ext cx="936104" cy="504056"/>
          </a:xfrm>
          <a:prstGeom prst="ellipse">
            <a:avLst/>
          </a:prstGeom>
          <a:solidFill>
            <a:schemeClr val="accent1">
              <a:alpha val="17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020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63874"/>
                                        </p:tgtEl>
                                        <p:attrNameLst>
                                          <p:attrName>style.visibility</p:attrName>
                                        </p:attrNameLst>
                                      </p:cBhvr>
                                      <p:to>
                                        <p:strVal val="visible"/>
                                      </p:to>
                                    </p:set>
                                    <p:anim calcmode="lin" valueType="num">
                                      <p:cBhvr>
                                        <p:cTn id="7" dur="500" fill="hold"/>
                                        <p:tgtEl>
                                          <p:spTgt spid="463874"/>
                                        </p:tgtEl>
                                        <p:attrNameLst>
                                          <p:attrName>ppt_w</p:attrName>
                                        </p:attrNameLst>
                                      </p:cBhvr>
                                      <p:tavLst>
                                        <p:tav tm="0">
                                          <p:val>
                                            <p:fltVal val="0"/>
                                          </p:val>
                                        </p:tav>
                                        <p:tav tm="100000">
                                          <p:val>
                                            <p:strVal val="#ppt_w"/>
                                          </p:val>
                                        </p:tav>
                                      </p:tavLst>
                                    </p:anim>
                                    <p:anim calcmode="lin" valueType="num">
                                      <p:cBhvr>
                                        <p:cTn id="8" dur="500" fill="hold"/>
                                        <p:tgtEl>
                                          <p:spTgt spid="463874"/>
                                        </p:tgtEl>
                                        <p:attrNameLst>
                                          <p:attrName>ppt_h</p:attrName>
                                        </p:attrNameLst>
                                      </p:cBhvr>
                                      <p:tavLst>
                                        <p:tav tm="0">
                                          <p:val>
                                            <p:fltVal val="0"/>
                                          </p:val>
                                        </p:tav>
                                        <p:tav tm="100000">
                                          <p:val>
                                            <p:strVal val="#ppt_h"/>
                                          </p:val>
                                        </p:tav>
                                      </p:tavLst>
                                    </p:anim>
                                    <p:animEffect transition="in" filter="fade">
                                      <p:cBhvr>
                                        <p:cTn id="9" dur="500"/>
                                        <p:tgtEl>
                                          <p:spTgt spid="46387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引言：你曾用过的分治</a:t>
            </a:r>
            <a:endParaRPr lang="zh-CN" altLang="en-US" dirty="0"/>
          </a:p>
        </p:txBody>
      </p:sp>
      <p:sp>
        <p:nvSpPr>
          <p:cNvPr id="3" name="内容占位符 2"/>
          <p:cNvSpPr>
            <a:spLocks noGrp="1"/>
          </p:cNvSpPr>
          <p:nvPr>
            <p:ph sz="quarter" idx="1"/>
          </p:nvPr>
        </p:nvSpPr>
        <p:spPr>
          <a:xfrm>
            <a:off x="899592" y="1628800"/>
            <a:ext cx="9577064" cy="2629272"/>
          </a:xfrm>
        </p:spPr>
        <p:txBody>
          <a:bodyPr>
            <a:normAutofit/>
          </a:bodyPr>
          <a:lstStyle/>
          <a:p>
            <a:r>
              <a:rPr lang="zh-CN" altLang="en-US" dirty="0" smtClean="0"/>
              <a:t>二分搜索</a:t>
            </a:r>
            <a:endParaRPr lang="en-US" altLang="zh-CN" dirty="0" smtClean="0"/>
          </a:p>
          <a:p>
            <a:endParaRPr lang="en-US" altLang="zh-CN" dirty="0"/>
          </a:p>
          <a:p>
            <a:r>
              <a:rPr lang="zh-CN" altLang="en-US" dirty="0" smtClean="0"/>
              <a:t>快速排序</a:t>
            </a:r>
            <a:endParaRPr lang="en-US" altLang="zh-CN" dirty="0" smtClean="0"/>
          </a:p>
          <a:p>
            <a:endParaRPr lang="en-US" altLang="zh-CN" dirty="0"/>
          </a:p>
          <a:p>
            <a:r>
              <a:rPr lang="zh-CN" altLang="en-US" dirty="0" smtClean="0"/>
              <a:t>归并排序</a:t>
            </a:r>
            <a:endParaRPr lang="zh-CN" altLang="en-US" dirty="0"/>
          </a:p>
        </p:txBody>
      </p:sp>
    </p:spTree>
    <p:extLst>
      <p:ext uri="{BB962C8B-B14F-4D97-AF65-F5344CB8AC3E}">
        <p14:creationId xmlns:p14="http://schemas.microsoft.com/office/powerpoint/2010/main" val="432258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smtClean="0"/>
              <a:t>初步认识：分治的思想</a:t>
            </a:r>
          </a:p>
        </p:txBody>
      </p:sp>
      <p:sp>
        <p:nvSpPr>
          <p:cNvPr id="136195" name="Rectangle 3"/>
          <p:cNvSpPr>
            <a:spLocks noGrp="1" noChangeArrowheads="1"/>
          </p:cNvSpPr>
          <p:nvPr>
            <p:ph type="body" idx="1"/>
          </p:nvPr>
        </p:nvSpPr>
        <p:spPr/>
        <p:txBody>
          <a:bodyPr/>
          <a:lstStyle/>
          <a:p>
            <a:pPr eaLnBrk="1" hangingPunct="1"/>
            <a:r>
              <a:rPr lang="zh-CN" altLang="en-US" dirty="0" smtClean="0"/>
              <a:t>将一个难以直接解决的大问题分割成一些规模较小的</a:t>
            </a:r>
            <a:r>
              <a:rPr lang="zh-CN" altLang="en-US" dirty="0" smtClean="0">
                <a:solidFill>
                  <a:srgbClr val="C00000"/>
                </a:solidFill>
              </a:rPr>
              <a:t>相同问题</a:t>
            </a:r>
            <a:r>
              <a:rPr lang="zh-CN" altLang="en-US" dirty="0" smtClean="0"/>
              <a:t>，各个击破，分而治之。</a:t>
            </a:r>
            <a:endParaRPr lang="en-US" altLang="zh-CN" dirty="0" smtClean="0"/>
          </a:p>
          <a:p>
            <a:pPr eaLnBrk="1" hangingPunct="1"/>
            <a:endParaRPr lang="zh-CN" altLang="en-US" dirty="0" smtClean="0"/>
          </a:p>
          <a:p>
            <a:pPr eaLnBrk="1" hangingPunct="1"/>
            <a:r>
              <a:rPr lang="zh-CN" altLang="en-US" dirty="0" smtClean="0"/>
              <a:t>在分解的过程中，如果子问题的规模仍然不够小，则再划分为多个子问题，如此</a:t>
            </a:r>
            <a:r>
              <a:rPr lang="zh-CN" altLang="en-US" dirty="0" smtClean="0">
                <a:solidFill>
                  <a:srgbClr val="C00000"/>
                </a:solidFill>
              </a:rPr>
              <a:t>递归地</a:t>
            </a:r>
            <a:r>
              <a:rPr lang="zh-CN" altLang="en-US" dirty="0" smtClean="0"/>
              <a:t>进行下去，直到问题规模足够小，很容易求出其解为止。</a:t>
            </a:r>
          </a:p>
        </p:txBody>
      </p:sp>
      <p:sp>
        <p:nvSpPr>
          <p:cNvPr id="8197" name="灯片编号占位符 7"/>
          <p:cNvSpPr>
            <a:spLocks noGrp="1"/>
          </p:cNvSpPr>
          <p:nvPr>
            <p:ph type="sldNum" sz="quarter" idx="12"/>
          </p:nvPr>
        </p:nvSpPr>
        <p:spPr>
          <a:noFill/>
        </p:spPr>
        <p:txBody>
          <a:bodyPr/>
          <a:lstStyle/>
          <a:p>
            <a:fld id="{C1A8A6EE-CCC1-4602-BAD2-288077C74D24}" type="slidenum">
              <a:rPr lang="en-US" altLang="zh-CN" smtClean="0"/>
              <a:pPr/>
              <a:t>5</a:t>
            </a:fld>
            <a:endParaRPr lang="en-US"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Arial" pitchFamily="34" charset="0"/>
                <a:ea typeface="宋体" pitchFamily="2" charset="-122"/>
              </a:rPr>
              <a:t>引言：一个小例子</a:t>
            </a:r>
            <a:r>
              <a:rPr lang="en-US" altLang="zh-CN" dirty="0" smtClean="0">
                <a:solidFill>
                  <a:schemeClr val="tx1"/>
                </a:solidFill>
                <a:latin typeface="Arial" pitchFamily="34" charset="0"/>
                <a:ea typeface="宋体" pitchFamily="2" charset="-122"/>
              </a:rPr>
              <a:t>—</a:t>
            </a:r>
            <a:r>
              <a:rPr lang="zh-CN" altLang="en-US" dirty="0" smtClean="0">
                <a:solidFill>
                  <a:schemeClr val="tx1"/>
                </a:solidFill>
                <a:latin typeface="Arial" pitchFamily="34" charset="0"/>
                <a:ea typeface="宋体" pitchFamily="2" charset="-122"/>
              </a:rPr>
              <a:t>伪币问题</a:t>
            </a:r>
            <a:endParaRPr lang="zh-CN" altLang="en-US" dirty="0"/>
          </a:p>
        </p:txBody>
      </p:sp>
      <p:sp>
        <p:nvSpPr>
          <p:cNvPr id="3" name="内容占位符 2"/>
          <p:cNvSpPr>
            <a:spLocks noGrp="1"/>
          </p:cNvSpPr>
          <p:nvPr>
            <p:ph sz="quarter" idx="1"/>
          </p:nvPr>
        </p:nvSpPr>
        <p:spPr>
          <a:xfrm>
            <a:off x="571472" y="1447800"/>
            <a:ext cx="3714776" cy="4572000"/>
          </a:xfrm>
          <a:solidFill>
            <a:srgbClr val="CCFFFF"/>
          </a:solidFill>
          <a:ln w="38100">
            <a:solidFill>
              <a:schemeClr val="accent1"/>
            </a:solidFill>
          </a:ln>
        </p:spPr>
        <p:txBody>
          <a:bodyPr>
            <a:normAutofit lnSpcReduction="10000"/>
          </a:bodyPr>
          <a:lstStyle/>
          <a:p>
            <a:r>
              <a:rPr lang="zh-CN" altLang="en-US" b="0" dirty="0" smtClean="0">
                <a:latin typeface="Arial" pitchFamily="34" charset="0"/>
                <a:ea typeface="宋体" pitchFamily="2" charset="-122"/>
              </a:rPr>
              <a:t>假设一个袋子中装有</a:t>
            </a:r>
            <a:r>
              <a:rPr lang="en-US" altLang="zh-CN" b="0" dirty="0" smtClean="0">
                <a:latin typeface="Arial" pitchFamily="34" charset="0"/>
                <a:ea typeface="宋体" pitchFamily="2" charset="-122"/>
              </a:rPr>
              <a:t>16</a:t>
            </a:r>
            <a:r>
              <a:rPr lang="zh-CN" altLang="en-US" b="0" dirty="0" smtClean="0">
                <a:latin typeface="Arial" pitchFamily="34" charset="0"/>
                <a:ea typeface="宋体" pitchFamily="2" charset="-122"/>
              </a:rPr>
              <a:t>枚硬币。</a:t>
            </a:r>
            <a:r>
              <a:rPr lang="en-US" altLang="zh-CN" b="0" dirty="0" smtClean="0">
                <a:latin typeface="Arial" pitchFamily="34" charset="0"/>
                <a:ea typeface="宋体" pitchFamily="2" charset="-122"/>
              </a:rPr>
              <a:t>16</a:t>
            </a:r>
            <a:r>
              <a:rPr lang="zh-CN" altLang="en-US" b="0" dirty="0" smtClean="0">
                <a:latin typeface="Arial" pitchFamily="34" charset="0"/>
                <a:ea typeface="宋体" pitchFamily="2" charset="-122"/>
              </a:rPr>
              <a:t>枚硬币中有且仅有</a:t>
            </a:r>
            <a:r>
              <a:rPr lang="zh-CN" altLang="en-US" b="0" dirty="0" smtClean="0">
                <a:solidFill>
                  <a:srgbClr val="FF0000"/>
                </a:solidFill>
                <a:latin typeface="Arial" pitchFamily="34" charset="0"/>
                <a:ea typeface="宋体" pitchFamily="2" charset="-122"/>
              </a:rPr>
              <a:t>一枚</a:t>
            </a:r>
            <a:r>
              <a:rPr lang="zh-CN" altLang="en-US" b="0" dirty="0" smtClean="0">
                <a:latin typeface="Arial" pitchFamily="34" charset="0"/>
                <a:ea typeface="宋体" pitchFamily="2" charset="-122"/>
              </a:rPr>
              <a:t>是伪造的，并且那枚伪币要较真的硬币轻些。</a:t>
            </a:r>
            <a:endParaRPr lang="en-US" altLang="zh-CN" b="0" dirty="0" smtClean="0">
              <a:latin typeface="Arial" pitchFamily="34" charset="0"/>
              <a:ea typeface="宋体" pitchFamily="2" charset="-122"/>
            </a:endParaRPr>
          </a:p>
          <a:p>
            <a:r>
              <a:rPr lang="zh-CN" altLang="en-US" b="0" dirty="0" smtClean="0">
                <a:latin typeface="Arial" pitchFamily="34" charset="0"/>
                <a:ea typeface="宋体" pitchFamily="2" charset="-122"/>
              </a:rPr>
              <a:t>这里仅提供一台可用于比较两组硬币重量的天平。</a:t>
            </a:r>
            <a:endParaRPr lang="en-US" altLang="zh-CN" b="0" dirty="0" smtClean="0">
              <a:latin typeface="Arial" pitchFamily="34" charset="0"/>
              <a:ea typeface="宋体" pitchFamily="2" charset="-122"/>
            </a:endParaRPr>
          </a:p>
          <a:p>
            <a:r>
              <a:rPr lang="zh-CN" altLang="en-US" b="0" dirty="0">
                <a:latin typeface="Arial" pitchFamily="34" charset="0"/>
                <a:ea typeface="宋体" pitchFamily="2" charset="-122"/>
              </a:rPr>
              <a:t>现在考虑</a:t>
            </a:r>
            <a:r>
              <a:rPr lang="zh-CN" altLang="en-US" b="0" dirty="0" smtClean="0">
                <a:latin typeface="Arial" pitchFamily="34" charset="0"/>
                <a:ea typeface="宋体" pitchFamily="2" charset="-122"/>
              </a:rPr>
              <a:t>如何利用天平</a:t>
            </a:r>
            <a:r>
              <a:rPr lang="zh-CN" altLang="en-US" dirty="0" smtClean="0">
                <a:solidFill>
                  <a:srgbClr val="FF0000"/>
                </a:solidFill>
                <a:latin typeface="Arial" pitchFamily="34" charset="0"/>
                <a:ea typeface="宋体" pitchFamily="2" charset="-122"/>
              </a:rPr>
              <a:t>尽快</a:t>
            </a:r>
            <a:r>
              <a:rPr lang="zh-CN" altLang="en-US" b="0" dirty="0" smtClean="0">
                <a:latin typeface="Arial" pitchFamily="34" charset="0"/>
                <a:ea typeface="宋体" pitchFamily="2" charset="-122"/>
              </a:rPr>
              <a:t>找出</a:t>
            </a:r>
            <a:r>
              <a:rPr lang="zh-CN" altLang="en-US" b="0" dirty="0">
                <a:latin typeface="Arial" pitchFamily="34" charset="0"/>
                <a:ea typeface="宋体" pitchFamily="2" charset="-122"/>
              </a:rPr>
              <a:t>这个伪造的</a:t>
            </a:r>
            <a:r>
              <a:rPr lang="zh-CN" altLang="en-US" b="0" dirty="0" smtClean="0">
                <a:latin typeface="Arial" pitchFamily="34" charset="0"/>
                <a:ea typeface="宋体" pitchFamily="2" charset="-122"/>
              </a:rPr>
              <a:t>硬币。</a:t>
            </a:r>
            <a:endParaRPr lang="en-US" altLang="zh-CN" b="0" dirty="0">
              <a:latin typeface="Arial" pitchFamily="34" charset="0"/>
              <a:ea typeface="宋体" pitchFamily="2" charset="-122"/>
            </a:endParaRPr>
          </a:p>
          <a:p>
            <a:endParaRPr lang="zh-CN" altLang="en-US" dirty="0"/>
          </a:p>
        </p:txBody>
      </p:sp>
      <p:pic>
        <p:nvPicPr>
          <p:cNvPr id="360450" name="Picture 2" descr="c:\users\ADMINI~1\appdata\roaming\360se6\USERDA~1\Temp\339030~1.JPG"/>
          <p:cNvPicPr>
            <a:picLocks noChangeAspect="1" noChangeArrowheads="1"/>
          </p:cNvPicPr>
          <p:nvPr/>
        </p:nvPicPr>
        <p:blipFill>
          <a:blip r:embed="rId3" cstate="print"/>
          <a:srcRect b="3932"/>
          <a:stretch>
            <a:fillRect/>
          </a:stretch>
        </p:blipFill>
        <p:spPr bwMode="auto">
          <a:xfrm>
            <a:off x="4500562" y="1643050"/>
            <a:ext cx="3694506" cy="392909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latin typeface="黑体" pitchFamily="2" charset="-122"/>
                <a:ea typeface="黑体" pitchFamily="2" charset="-122"/>
              </a:rPr>
              <a:t>引言：递归与分治</a:t>
            </a:r>
          </a:p>
        </p:txBody>
      </p:sp>
      <p:sp>
        <p:nvSpPr>
          <p:cNvPr id="13315" name="Rectangle 3"/>
          <p:cNvSpPr>
            <a:spLocks noGrp="1" noChangeArrowheads="1"/>
          </p:cNvSpPr>
          <p:nvPr>
            <p:ph sz="quarter" idx="1"/>
          </p:nvPr>
        </p:nvSpPr>
        <p:spPr>
          <a:xfrm>
            <a:off x="642910" y="1071546"/>
            <a:ext cx="7858180" cy="4643470"/>
          </a:xfrm>
        </p:spPr>
        <p:txBody>
          <a:bodyPr>
            <a:normAutofit/>
          </a:bodyPr>
          <a:lstStyle/>
          <a:p>
            <a:endParaRPr lang="en-US" altLang="zh-CN" b="0" dirty="0" smtClean="0">
              <a:ea typeface="楷体_GB2312" pitchFamily="49" charset="-122"/>
            </a:endParaRPr>
          </a:p>
          <a:p>
            <a:r>
              <a:rPr lang="zh-CN" altLang="en-US" b="0" dirty="0" smtClean="0">
                <a:ea typeface="黑体" pitchFamily="49" charset="-122"/>
              </a:rPr>
              <a:t>由分治法产生的子问题往往是原问题的较小模式，这就为使用递归技术提供了方便。</a:t>
            </a:r>
            <a:endParaRPr lang="en-US" altLang="zh-CN" b="0" dirty="0" smtClean="0">
              <a:ea typeface="黑体" pitchFamily="49" charset="-122"/>
            </a:endParaRPr>
          </a:p>
          <a:p>
            <a:endParaRPr lang="en-US" altLang="zh-CN" b="0" dirty="0" smtClean="0">
              <a:ea typeface="黑体" pitchFamily="49" charset="-122"/>
            </a:endParaRPr>
          </a:p>
          <a:p>
            <a:r>
              <a:rPr lang="zh-CN" altLang="en-US" b="0" dirty="0" smtClean="0">
                <a:ea typeface="黑体" pitchFamily="49" charset="-122"/>
              </a:rPr>
              <a:t>在这种情况下，反复应用分治手段，可以使子问题与原问题</a:t>
            </a:r>
            <a:r>
              <a:rPr lang="zh-CN" altLang="en-US" b="0" dirty="0" smtClean="0">
                <a:solidFill>
                  <a:srgbClr val="FF0000"/>
                </a:solidFill>
                <a:ea typeface="黑体" pitchFamily="49" charset="-122"/>
              </a:rPr>
              <a:t>类型一致</a:t>
            </a:r>
            <a:r>
              <a:rPr lang="zh-CN" altLang="en-US" b="0" dirty="0" smtClean="0">
                <a:ea typeface="黑体" pitchFamily="49" charset="-122"/>
              </a:rPr>
              <a:t>而其规模却不断缩小，最终使子问题缩小到很容易直接求出其解。这自然由此引出递归算法。</a:t>
            </a:r>
            <a:endParaRPr lang="en-US" altLang="zh-CN" b="0" dirty="0" smtClean="0">
              <a:ea typeface="黑体" pitchFamily="49" charset="-122"/>
            </a:endParaRPr>
          </a:p>
          <a:p>
            <a:pPr>
              <a:lnSpc>
                <a:spcPct val="90000"/>
              </a:lnSpc>
              <a:defRPr/>
            </a:pPr>
            <a:endParaRPr lang="en-US" altLang="zh-CN" dirty="0" smtClean="0">
              <a:ea typeface="楷体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7"/>
          <p:cNvSpPr>
            <a:spLocks noGrp="1" noChangeArrowheads="1"/>
          </p:cNvSpPr>
          <p:nvPr>
            <p:ph sz="quarter" idx="1"/>
          </p:nvPr>
        </p:nvSpPr>
        <p:spPr>
          <a:xfrm>
            <a:off x="932843" y="692696"/>
            <a:ext cx="8229600" cy="5632450"/>
          </a:xfrm>
        </p:spPr>
        <p:txBody>
          <a:bodyPr>
            <a:normAutofit fontScale="92500" lnSpcReduction="10000"/>
          </a:bodyPr>
          <a:lstStyle/>
          <a:p>
            <a:pPr>
              <a:lnSpc>
                <a:spcPct val="120000"/>
              </a:lnSpc>
              <a:buFont typeface="Wingdings" pitchFamily="2" charset="2"/>
              <a:buNone/>
              <a:defRPr/>
            </a:pPr>
            <a:r>
              <a:rPr lang="zh-CN" altLang="en-US" sz="3600" dirty="0" smtClean="0">
                <a:solidFill>
                  <a:schemeClr val="tx1">
                    <a:lumMod val="75000"/>
                    <a:lumOff val="25000"/>
                  </a:schemeClr>
                </a:solidFill>
                <a:effectLst>
                  <a:outerShdw blurRad="38100" dist="38100" dir="2700000" algn="tl">
                    <a:srgbClr val="000000">
                      <a:alpha val="43137"/>
                    </a:srgbClr>
                  </a:outerShdw>
                </a:effectLst>
              </a:rPr>
              <a:t>第二章 学习要点</a:t>
            </a:r>
            <a:r>
              <a:rPr lang="en-US" altLang="zh-CN" sz="3600" dirty="0" smtClean="0">
                <a:solidFill>
                  <a:schemeClr val="tx1">
                    <a:lumMod val="75000"/>
                    <a:lumOff val="25000"/>
                  </a:schemeClr>
                </a:solidFill>
                <a:effectLst>
                  <a:outerShdw blurRad="38100" dist="38100" dir="2700000" algn="tl">
                    <a:srgbClr val="000000">
                      <a:alpha val="43137"/>
                    </a:srgbClr>
                  </a:outerShdw>
                </a:effectLst>
              </a:rPr>
              <a:t>:</a:t>
            </a:r>
          </a:p>
          <a:p>
            <a:pPr>
              <a:lnSpc>
                <a:spcPct val="120000"/>
              </a:lnSpc>
              <a:buFont typeface="Symbol" pitchFamily="18" charset="2"/>
              <a:buChar char="·"/>
              <a:defRPr/>
            </a:pPr>
            <a:r>
              <a:rPr lang="zh-CN" altLang="en-US" sz="3200" dirty="0" smtClean="0"/>
              <a:t>理解递归的概念。</a:t>
            </a:r>
          </a:p>
          <a:p>
            <a:pPr>
              <a:lnSpc>
                <a:spcPct val="120000"/>
              </a:lnSpc>
              <a:buFont typeface="Symbol" pitchFamily="18" charset="2"/>
              <a:buChar char="·"/>
              <a:defRPr/>
            </a:pPr>
            <a:r>
              <a:rPr lang="zh-CN" altLang="en-US" sz="3200" dirty="0" smtClean="0"/>
              <a:t>掌握设计有效算法的分治策略。</a:t>
            </a:r>
            <a:endParaRPr lang="zh-CN" altLang="en-US" sz="3200" dirty="0" smtClean="0">
              <a:sym typeface="Symbol" pitchFamily="18" charset="2"/>
            </a:endParaRPr>
          </a:p>
          <a:p>
            <a:pPr>
              <a:lnSpc>
                <a:spcPct val="120000"/>
              </a:lnSpc>
              <a:buFont typeface="Symbol" pitchFamily="18" charset="2"/>
              <a:buChar char="·"/>
              <a:defRPr/>
            </a:pPr>
            <a:r>
              <a:rPr lang="zh-CN" altLang="en-US" sz="3200" dirty="0" smtClean="0"/>
              <a:t>通过下面的范例学习分治策略设计技巧。</a:t>
            </a:r>
          </a:p>
          <a:p>
            <a:pPr>
              <a:lnSpc>
                <a:spcPct val="120000"/>
              </a:lnSpc>
              <a:buFont typeface="Symbol" pitchFamily="18" charset="2"/>
              <a:buChar char="·"/>
              <a:defRPr/>
            </a:pPr>
            <a:r>
              <a:rPr lang="zh-CN" altLang="en-US" dirty="0" smtClean="0"/>
              <a:t>（</a:t>
            </a:r>
            <a:r>
              <a:rPr lang="en-US" altLang="zh-CN" dirty="0" smtClean="0"/>
              <a:t>1</a:t>
            </a:r>
            <a:r>
              <a:rPr lang="zh-CN" altLang="en-US" dirty="0" smtClean="0"/>
              <a:t>）二分搜索技术； </a:t>
            </a:r>
          </a:p>
          <a:p>
            <a:pPr>
              <a:lnSpc>
                <a:spcPct val="120000"/>
              </a:lnSpc>
              <a:buFont typeface="Symbol" pitchFamily="18" charset="2"/>
              <a:buChar char="·"/>
              <a:defRPr/>
            </a:pPr>
            <a:r>
              <a:rPr lang="zh-CN" altLang="en-US" dirty="0" smtClean="0"/>
              <a:t>（</a:t>
            </a:r>
            <a:r>
              <a:rPr lang="en-US" altLang="zh-CN" dirty="0" smtClean="0"/>
              <a:t>2</a:t>
            </a:r>
            <a:r>
              <a:rPr lang="zh-CN" altLang="en-US" dirty="0" smtClean="0"/>
              <a:t>）大整数乘法；</a:t>
            </a:r>
          </a:p>
          <a:p>
            <a:pPr>
              <a:lnSpc>
                <a:spcPct val="120000"/>
              </a:lnSpc>
              <a:buFont typeface="Symbol" pitchFamily="18" charset="2"/>
              <a:buChar char="·"/>
              <a:defRPr/>
            </a:pPr>
            <a:r>
              <a:rPr lang="zh-CN" altLang="en-US" dirty="0" smtClean="0"/>
              <a:t>（</a:t>
            </a:r>
            <a:r>
              <a:rPr lang="en-US" altLang="zh-CN" dirty="0" smtClean="0"/>
              <a:t>3</a:t>
            </a:r>
            <a:r>
              <a:rPr lang="zh-CN" altLang="en-US" dirty="0" smtClean="0"/>
              <a:t>）</a:t>
            </a:r>
            <a:r>
              <a:rPr lang="en-US" altLang="zh-CN" dirty="0" err="1" smtClean="0"/>
              <a:t>Strassen</a:t>
            </a:r>
            <a:r>
              <a:rPr lang="zh-CN" altLang="en-US" dirty="0" smtClean="0"/>
              <a:t>矩阵乘法；</a:t>
            </a:r>
          </a:p>
          <a:p>
            <a:pPr>
              <a:lnSpc>
                <a:spcPct val="120000"/>
              </a:lnSpc>
              <a:buFont typeface="Symbol" pitchFamily="18" charset="2"/>
              <a:buChar char="·"/>
              <a:defRPr/>
            </a:pPr>
            <a:r>
              <a:rPr lang="zh-CN" altLang="en-US" dirty="0" smtClean="0"/>
              <a:t>（</a:t>
            </a:r>
            <a:r>
              <a:rPr lang="en-US" altLang="zh-CN" dirty="0" smtClean="0"/>
              <a:t>4</a:t>
            </a:r>
            <a:r>
              <a:rPr lang="zh-CN" altLang="en-US" dirty="0" smtClean="0"/>
              <a:t>）棋盘覆盖</a:t>
            </a:r>
            <a:endParaRPr lang="en-US" altLang="zh-CN" dirty="0" smtClean="0"/>
          </a:p>
          <a:p>
            <a:pPr>
              <a:lnSpc>
                <a:spcPct val="120000"/>
              </a:lnSpc>
              <a:buFont typeface="Symbol" pitchFamily="18" charset="2"/>
              <a:buChar char="·"/>
              <a:defRPr/>
            </a:pPr>
            <a:r>
              <a:rPr lang="zh-CN" altLang="en-US" dirty="0" smtClean="0"/>
              <a:t>（</a:t>
            </a:r>
            <a:r>
              <a:rPr lang="en-US" altLang="zh-CN" dirty="0" smtClean="0"/>
              <a:t>5</a:t>
            </a:r>
            <a:r>
              <a:rPr lang="zh-CN" altLang="en-US" dirty="0" smtClean="0"/>
              <a:t>）合并排序和快速排序；</a:t>
            </a:r>
            <a:endParaRPr lang="en-US" altLang="zh-CN" dirty="0" smtClean="0"/>
          </a:p>
          <a:p>
            <a:pPr>
              <a:lnSpc>
                <a:spcPct val="120000"/>
              </a:lnSpc>
              <a:buFont typeface="Symbol" pitchFamily="18" charset="2"/>
              <a:buChar char="·"/>
              <a:defRPr/>
            </a:pPr>
            <a:r>
              <a:rPr lang="zh-CN" altLang="en-US" dirty="0" smtClean="0">
                <a:solidFill>
                  <a:schemeClr val="tx2">
                    <a:lumMod val="60000"/>
                    <a:lumOff val="40000"/>
                  </a:schemeClr>
                </a:solidFill>
              </a:rPr>
              <a:t>（</a:t>
            </a:r>
            <a:r>
              <a:rPr lang="en-US" altLang="zh-CN" dirty="0">
                <a:solidFill>
                  <a:schemeClr val="tx2">
                    <a:lumMod val="60000"/>
                    <a:lumOff val="40000"/>
                  </a:schemeClr>
                </a:solidFill>
              </a:rPr>
              <a:t>6</a:t>
            </a:r>
            <a:r>
              <a:rPr lang="zh-CN" altLang="en-US" dirty="0" smtClean="0">
                <a:solidFill>
                  <a:schemeClr val="tx2">
                    <a:lumMod val="60000"/>
                    <a:lumOff val="40000"/>
                  </a:schemeClr>
                </a:solidFill>
              </a:rPr>
              <a:t>）循环赛日程表</a:t>
            </a:r>
          </a:p>
          <a:p>
            <a:pPr>
              <a:defRPr/>
            </a:pPr>
            <a:endParaRPr lang="en-US" altLang="zh-CN"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00034" y="0"/>
            <a:ext cx="7772400" cy="1000108"/>
          </a:xfrm>
        </p:spPr>
        <p:txBody>
          <a:bodyPr/>
          <a:lstStyle/>
          <a:p>
            <a:pPr>
              <a:defRPr/>
            </a:pPr>
            <a:r>
              <a:rPr lang="en-US" altLang="zh-CN" dirty="0" smtClean="0">
                <a:latin typeface="黑体" pitchFamily="2" charset="-122"/>
                <a:ea typeface="黑体" pitchFamily="2" charset="-122"/>
              </a:rPr>
              <a:t>2.1  </a:t>
            </a:r>
            <a:r>
              <a:rPr lang="zh-CN" altLang="en-US" dirty="0" smtClean="0">
                <a:effectLst>
                  <a:outerShdw blurRad="38100" dist="38100" dir="2700000" algn="tl">
                    <a:srgbClr val="C0C0C0"/>
                  </a:outerShdw>
                </a:effectLst>
                <a:latin typeface="黑体" pitchFamily="2" charset="-122"/>
                <a:ea typeface="黑体" pitchFamily="2" charset="-122"/>
              </a:rPr>
              <a:t>递归的概念（</a:t>
            </a:r>
            <a:r>
              <a:rPr lang="en-US" altLang="zh-CN" dirty="0" smtClean="0"/>
              <a:t> recursion </a:t>
            </a:r>
            <a:r>
              <a:rPr lang="zh-CN" altLang="en-US" dirty="0" smtClean="0">
                <a:effectLst>
                  <a:outerShdw blurRad="38100" dist="38100" dir="2700000" algn="tl">
                    <a:srgbClr val="C0C0C0"/>
                  </a:outerShdw>
                </a:effectLst>
                <a:latin typeface="黑体" pitchFamily="2" charset="-122"/>
                <a:ea typeface="黑体" pitchFamily="2" charset="-122"/>
              </a:rPr>
              <a:t>）</a:t>
            </a:r>
          </a:p>
        </p:txBody>
      </p:sp>
      <p:sp>
        <p:nvSpPr>
          <p:cNvPr id="13315" name="Rectangle 3"/>
          <p:cNvSpPr>
            <a:spLocks noGrp="1" noChangeArrowheads="1"/>
          </p:cNvSpPr>
          <p:nvPr>
            <p:ph sz="quarter" idx="4294967295"/>
          </p:nvPr>
        </p:nvSpPr>
        <p:spPr>
          <a:xfrm>
            <a:off x="928688" y="1571625"/>
            <a:ext cx="8215312" cy="4714875"/>
          </a:xfrm>
        </p:spPr>
        <p:txBody>
          <a:bodyPr>
            <a:normAutofit/>
          </a:bodyPr>
          <a:lstStyle/>
          <a:p>
            <a:pPr>
              <a:lnSpc>
                <a:spcPct val="90000"/>
              </a:lnSpc>
              <a:buSzPct val="100000"/>
              <a:buFont typeface="Wingdings" pitchFamily="2" charset="2"/>
              <a:buChar char="p"/>
              <a:defRPr/>
            </a:pPr>
            <a:r>
              <a:rPr lang="zh-CN" altLang="en-US" dirty="0" smtClean="0">
                <a:solidFill>
                  <a:srgbClr val="C00000"/>
                </a:solidFill>
                <a:ea typeface="黑体" pitchFamily="49" charset="-122"/>
              </a:rPr>
              <a:t>递归算法（</a:t>
            </a:r>
            <a:r>
              <a:rPr lang="en-US" altLang="zh-CN" dirty="0" smtClean="0">
                <a:solidFill>
                  <a:srgbClr val="C00000"/>
                </a:solidFill>
                <a:ea typeface="黑体" pitchFamily="49" charset="-122"/>
              </a:rPr>
              <a:t>  recursive algorithm  </a:t>
            </a:r>
            <a:r>
              <a:rPr lang="zh-CN" altLang="en-US" dirty="0" smtClean="0">
                <a:solidFill>
                  <a:srgbClr val="C00000"/>
                </a:solidFill>
                <a:ea typeface="黑体" pitchFamily="49" charset="-122"/>
              </a:rPr>
              <a:t>）</a:t>
            </a:r>
            <a:endParaRPr lang="en-US" altLang="zh-CN" dirty="0" smtClean="0">
              <a:solidFill>
                <a:srgbClr val="C00000"/>
              </a:solidFill>
              <a:ea typeface="黑体" pitchFamily="49" charset="-122"/>
            </a:endParaRPr>
          </a:p>
          <a:p>
            <a:pPr lvl="1">
              <a:lnSpc>
                <a:spcPct val="90000"/>
              </a:lnSpc>
              <a:buSzPct val="100000"/>
              <a:buFont typeface="Wingdings" pitchFamily="2" charset="2"/>
              <a:buChar char="p"/>
              <a:defRPr/>
            </a:pPr>
            <a:r>
              <a:rPr lang="zh-CN" altLang="en-US" dirty="0" smtClean="0">
                <a:ea typeface="楷体_GB2312" pitchFamily="49" charset="-122"/>
              </a:rPr>
              <a:t>直接或间接地调用自身的算法</a:t>
            </a:r>
            <a:endParaRPr lang="en-US" altLang="zh-CN" dirty="0" smtClean="0">
              <a:ea typeface="楷体_GB2312" pitchFamily="49" charset="-122"/>
            </a:endParaRPr>
          </a:p>
          <a:p>
            <a:pPr>
              <a:lnSpc>
                <a:spcPct val="90000"/>
              </a:lnSpc>
              <a:buSzPct val="100000"/>
              <a:buFont typeface="Wingdings" pitchFamily="2" charset="2"/>
              <a:buChar char="p"/>
              <a:defRPr/>
            </a:pPr>
            <a:endParaRPr lang="en-US" altLang="zh-CN" dirty="0" smtClean="0">
              <a:ea typeface="楷体_GB2312" pitchFamily="49" charset="-122"/>
            </a:endParaRPr>
          </a:p>
          <a:p>
            <a:pPr>
              <a:lnSpc>
                <a:spcPct val="90000"/>
              </a:lnSpc>
              <a:buSzPct val="100000"/>
              <a:buFont typeface="Wingdings" pitchFamily="2" charset="2"/>
              <a:buChar char="p"/>
              <a:defRPr/>
            </a:pPr>
            <a:r>
              <a:rPr lang="zh-CN" altLang="en-US" dirty="0" smtClean="0">
                <a:solidFill>
                  <a:srgbClr val="C00000"/>
                </a:solidFill>
                <a:ea typeface="黑体" pitchFamily="49" charset="-122"/>
              </a:rPr>
              <a:t>递归函数（</a:t>
            </a:r>
            <a:r>
              <a:rPr lang="en-US" altLang="zh-CN" dirty="0" smtClean="0">
                <a:solidFill>
                  <a:srgbClr val="C00000"/>
                </a:solidFill>
                <a:ea typeface="黑体" pitchFamily="49" charset="-122"/>
              </a:rPr>
              <a:t>  recursive function </a:t>
            </a:r>
            <a:r>
              <a:rPr lang="zh-CN" altLang="en-US" dirty="0" smtClean="0">
                <a:solidFill>
                  <a:srgbClr val="C00000"/>
                </a:solidFill>
                <a:ea typeface="黑体" pitchFamily="49" charset="-122"/>
              </a:rPr>
              <a:t>）</a:t>
            </a:r>
            <a:endParaRPr lang="en-US" altLang="zh-CN" dirty="0" smtClean="0">
              <a:solidFill>
                <a:srgbClr val="C00000"/>
              </a:solidFill>
              <a:ea typeface="黑体" pitchFamily="49" charset="-122"/>
            </a:endParaRPr>
          </a:p>
          <a:p>
            <a:pPr lvl="1">
              <a:lnSpc>
                <a:spcPct val="90000"/>
              </a:lnSpc>
              <a:buSzPct val="100000"/>
              <a:buFont typeface="Wingdings" pitchFamily="2" charset="2"/>
              <a:buChar char="p"/>
              <a:defRPr/>
            </a:pPr>
            <a:r>
              <a:rPr lang="zh-CN" altLang="en-US" dirty="0" smtClean="0">
                <a:ea typeface="楷体_GB2312" pitchFamily="49" charset="-122"/>
              </a:rPr>
              <a:t>用函数自身给出定义的函数</a:t>
            </a:r>
            <a:endParaRPr lang="en-US" altLang="zh-CN" dirty="0" smtClean="0">
              <a:ea typeface="楷体_GB2312" pitchFamily="49" charset="-122"/>
            </a:endParaRPr>
          </a:p>
        </p:txBody>
      </p:sp>
      <p:pic>
        <p:nvPicPr>
          <p:cNvPr id="5" name="Picture 8" descr="clickhere3">
            <a:hlinkClick r:id="" action="ppaction://hlinkshowjump?jump=nextslide" highlightClick="1"/>
          </p:cNvPr>
          <p:cNvPicPr>
            <a:picLocks noChangeAspect="1" noChangeArrowheads="1"/>
          </p:cNvPicPr>
          <p:nvPr/>
        </p:nvPicPr>
        <p:blipFill>
          <a:blip r:embed="rId3" cstate="print"/>
          <a:srcRect/>
          <a:stretch>
            <a:fillRect/>
          </a:stretch>
        </p:blipFill>
        <p:spPr>
          <a:xfrm>
            <a:off x="6858016" y="1643050"/>
            <a:ext cx="1433513" cy="911225"/>
          </a:xfrm>
          <a:prstGeom prst="rect">
            <a:avLst/>
          </a:prstGeom>
        </p:spPr>
      </p:pic>
      <p:pic>
        <p:nvPicPr>
          <p:cNvPr id="6" name="Picture 9" descr="File:Droste.jpg">
            <a:hlinkClick r:id="rId4"/>
          </p:cNvPr>
          <p:cNvPicPr>
            <a:picLocks noChangeAspect="1" noChangeArrowheads="1"/>
          </p:cNvPicPr>
          <p:nvPr/>
        </p:nvPicPr>
        <p:blipFill>
          <a:blip r:embed="rId5" cstate="print"/>
          <a:srcRect/>
          <a:stretch>
            <a:fillRect/>
          </a:stretch>
        </p:blipFill>
        <p:spPr bwMode="auto">
          <a:xfrm>
            <a:off x="2464579" y="1393494"/>
            <a:ext cx="4071966" cy="5235452"/>
          </a:xfrm>
          <a:prstGeom prst="rect">
            <a:avLst/>
          </a:prstGeom>
          <a:noFill/>
          <a:ln w="9525">
            <a:noFill/>
            <a:miter lim="800000"/>
            <a:headEnd/>
            <a:tailEnd/>
          </a:ln>
        </p:spPr>
      </p:pic>
      <p:sp>
        <p:nvSpPr>
          <p:cNvPr id="7" name="右箭头 6"/>
          <p:cNvSpPr/>
          <p:nvPr/>
        </p:nvSpPr>
        <p:spPr>
          <a:xfrm>
            <a:off x="500034" y="928670"/>
            <a:ext cx="800105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315">
                                            <p:txEl>
                                              <p:pRg st="0" end="0"/>
                                            </p:txEl>
                                          </p:spTgt>
                                        </p:tgtEl>
                                        <p:attrNameLst>
                                          <p:attrName>style.visibility</p:attrName>
                                        </p:attrNameLst>
                                      </p:cBhvr>
                                      <p:to>
                                        <p:strVal val="visible"/>
                                      </p:to>
                                    </p:set>
                                    <p:animEffect transition="in" filter="wipe(left)">
                                      <p:cBhvr>
                                        <p:cTn id="19" dur="500"/>
                                        <p:tgtEl>
                                          <p:spTgt spid="13315">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315">
                                            <p:txEl>
                                              <p:pRg st="1" end="1"/>
                                            </p:txEl>
                                          </p:spTgt>
                                        </p:tgtEl>
                                        <p:attrNameLst>
                                          <p:attrName>style.visibility</p:attrName>
                                        </p:attrNameLst>
                                      </p:cBhvr>
                                      <p:to>
                                        <p:strVal val="visible"/>
                                      </p:to>
                                    </p:set>
                                    <p:animEffect transition="in" filter="wipe(left)">
                                      <p:cBhvr>
                                        <p:cTn id="22" dur="500"/>
                                        <p:tgtEl>
                                          <p:spTgt spid="1331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5">
                                            <p:txEl>
                                              <p:pRg st="3" end="3"/>
                                            </p:txEl>
                                          </p:spTgt>
                                        </p:tgtEl>
                                        <p:attrNameLst>
                                          <p:attrName>style.visibility</p:attrName>
                                        </p:attrNameLst>
                                      </p:cBhvr>
                                      <p:to>
                                        <p:strVal val="visible"/>
                                      </p:to>
                                    </p:set>
                                    <p:animEffect transition="in" filter="wipe(left)">
                                      <p:cBhvr>
                                        <p:cTn id="27" dur="500"/>
                                        <p:tgtEl>
                                          <p:spTgt spid="13315">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3315">
                                            <p:txEl>
                                              <p:pRg st="4" end="4"/>
                                            </p:txEl>
                                          </p:spTgt>
                                        </p:tgtEl>
                                        <p:attrNameLst>
                                          <p:attrName>style.visibility</p:attrName>
                                        </p:attrNameLst>
                                      </p:cBhvr>
                                      <p:to>
                                        <p:strVal val="visible"/>
                                      </p:to>
                                    </p:set>
                                    <p:animEffect transition="in" filter="wipe(left)">
                                      <p:cBhvr>
                                        <p:cTn id="30" dur="500"/>
                                        <p:tgtEl>
                                          <p:spTgt spid="1331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8|53"/>
</p:tagLst>
</file>

<file path=ppt/tags/tag2.xml><?xml version="1.0" encoding="utf-8"?>
<p:tagLst xmlns:a="http://schemas.openxmlformats.org/drawingml/2006/main" xmlns:r="http://schemas.openxmlformats.org/officeDocument/2006/relationships" xmlns:p="http://schemas.openxmlformats.org/presentationml/2006/main">
  <p:tag name="TIMING" val="|19.3|83.4"/>
</p:tagLst>
</file>

<file path=ppt/tags/tag3.xml><?xml version="1.0" encoding="utf-8"?>
<p:tagLst xmlns:a="http://schemas.openxmlformats.org/drawingml/2006/main" xmlns:r="http://schemas.openxmlformats.org/officeDocument/2006/relationships" xmlns:p="http://schemas.openxmlformats.org/presentationml/2006/main">
  <p:tag name="TIMING" val="|476|0.8|16.5|11.3"/>
</p:tagLst>
</file>

<file path=ppt/tags/tag4.xml><?xml version="1.0" encoding="utf-8"?>
<p:tagLst xmlns:a="http://schemas.openxmlformats.org/drawingml/2006/main" xmlns:r="http://schemas.openxmlformats.org/officeDocument/2006/relationships" xmlns:p="http://schemas.openxmlformats.org/presentationml/2006/main">
  <p:tag name="TIMING" val="|11.2|5|46.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算法模版</Template>
  <TotalTime>26652</TotalTime>
  <Words>3262</Words>
  <Application>Microsoft Office PowerPoint</Application>
  <PresentationFormat>全屏显示(4:3)</PresentationFormat>
  <Paragraphs>415</Paragraphs>
  <Slides>37</Slides>
  <Notes>18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40" baseType="lpstr">
      <vt:lpstr>平衡</vt:lpstr>
      <vt:lpstr>公式</vt:lpstr>
      <vt:lpstr>Microsoft 公式 3.0</vt:lpstr>
      <vt:lpstr>第2章  递归与分治策略</vt:lpstr>
      <vt:lpstr>为什么要分治？</vt:lpstr>
      <vt:lpstr>引言：历史上的分治</vt:lpstr>
      <vt:lpstr>引言：你曾用过的分治</vt:lpstr>
      <vt:lpstr>初步认识：分治的思想</vt:lpstr>
      <vt:lpstr>引言：一个小例子—伪币问题</vt:lpstr>
      <vt:lpstr>引言：递归与分治</vt:lpstr>
      <vt:lpstr>PowerPoint 演示文稿</vt:lpstr>
      <vt:lpstr>2.1  递归的概念（ recursion ）</vt:lpstr>
      <vt:lpstr>2.1  递归的概念（ recursion ）</vt:lpstr>
      <vt:lpstr>2.1  递归的概念</vt:lpstr>
      <vt:lpstr>2.1  递归的概念</vt:lpstr>
      <vt:lpstr>例2  Fibonacci数列</vt:lpstr>
      <vt:lpstr>PowerPoint 演示文稿</vt:lpstr>
      <vt:lpstr>Fibonacci数列递归求解过程</vt:lpstr>
      <vt:lpstr>2.1  递归的概念</vt:lpstr>
      <vt:lpstr>2.1  递归的概念</vt:lpstr>
      <vt:lpstr>2.1  递归的概念</vt:lpstr>
      <vt:lpstr>2.1  递归的概念</vt:lpstr>
      <vt:lpstr>2.1  递归的概念</vt:lpstr>
      <vt:lpstr>2.1  递归的概念</vt:lpstr>
      <vt:lpstr>2.1  递归的概念</vt:lpstr>
      <vt:lpstr>排列问题的进一步分析</vt:lpstr>
      <vt:lpstr>2.1  递归的概念</vt:lpstr>
      <vt:lpstr>2.1  递归的概念</vt:lpstr>
      <vt:lpstr>例5  正整数划分问题</vt:lpstr>
      <vt:lpstr>例5  正整数划分问题</vt:lpstr>
      <vt:lpstr>例5  正整数划分问题</vt:lpstr>
      <vt:lpstr>2.1  递归的概念</vt:lpstr>
      <vt:lpstr>课后实践</vt:lpstr>
      <vt:lpstr>例6  Hanoi塔问题</vt:lpstr>
      <vt:lpstr>例6  Hanoi塔问题</vt:lpstr>
      <vt:lpstr>例6  Hanoi塔问题  </vt:lpstr>
      <vt:lpstr>采用递归技术解决Hanoi塔问题</vt:lpstr>
      <vt:lpstr>2.1  递归的概念</vt:lpstr>
      <vt:lpstr>递归小结</vt:lpstr>
      <vt:lpstr>例子：Fibonacci数列递归求解过程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递归与分治策略</dc:title>
  <dc:creator>ren</dc:creator>
  <cp:lastModifiedBy>PC</cp:lastModifiedBy>
  <cp:revision>458</cp:revision>
  <dcterms:created xsi:type="dcterms:W3CDTF">2003-07-22T09:28:10Z</dcterms:created>
  <dcterms:modified xsi:type="dcterms:W3CDTF">2020-02-23T14:00:25Z</dcterms:modified>
</cp:coreProperties>
</file>