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4"/>
  </p:notesMasterIdLst>
  <p:sldIdLst>
    <p:sldId id="535" r:id="rId2"/>
    <p:sldId id="536" r:id="rId3"/>
    <p:sldId id="537" r:id="rId4"/>
    <p:sldId id="482" r:id="rId5"/>
    <p:sldId id="508" r:id="rId6"/>
    <p:sldId id="484" r:id="rId7"/>
    <p:sldId id="497" r:id="rId8"/>
    <p:sldId id="509" r:id="rId9"/>
    <p:sldId id="510" r:id="rId10"/>
    <p:sldId id="498" r:id="rId11"/>
    <p:sldId id="511" r:id="rId12"/>
    <p:sldId id="527" r:id="rId13"/>
    <p:sldId id="528" r:id="rId14"/>
    <p:sldId id="529" r:id="rId15"/>
    <p:sldId id="530" r:id="rId16"/>
    <p:sldId id="532" r:id="rId17"/>
    <p:sldId id="533" r:id="rId18"/>
    <p:sldId id="534" r:id="rId19"/>
    <p:sldId id="319" r:id="rId20"/>
    <p:sldId id="315" r:id="rId21"/>
    <p:sldId id="474" r:id="rId22"/>
    <p:sldId id="50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0000"/>
    <a:srgbClr val="00CC00"/>
    <a:srgbClr val="FF9900"/>
    <a:srgbClr val="0000CC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3" autoAdjust="0"/>
    <p:restoredTop sz="81031" autoAdjust="0"/>
  </p:normalViewPr>
  <p:slideViewPr>
    <p:cSldViewPr>
      <p:cViewPr varScale="1">
        <p:scale>
          <a:sx n="57" d="100"/>
          <a:sy n="57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2" y="224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27F324-508A-4285-8395-2A567CBB0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19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44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71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7F324-508A-4285-8395-2A567CBB054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2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600" b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400" b="1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E9A1F4-C678-4A28-B72A-AD95C89EE3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53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AB3C9-4212-480C-846A-DD9153F9AC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7B89-6084-4DF2-BC6E-56719AF21D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2B522-ED7B-452F-B079-33B0601DD80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DFF9-42A6-4CF7-BF5F-98571D8B4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AAB2E-4D05-40E6-9FD4-8AE368219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785813" y="1214438"/>
            <a:ext cx="7786215" cy="21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71500" y="1000125"/>
            <a:ext cx="500033" cy="50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8625" y="928688"/>
            <a:ext cx="285733" cy="285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8625" y="571501"/>
            <a:ext cx="428599" cy="428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7724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p"/>
              <a:defRPr sz="2800" b="1"/>
            </a:lvl1pPr>
            <a:lvl2pPr>
              <a:buFont typeface="Wingdings" pitchFamily="2" charset="2"/>
              <a:buChar char="l"/>
              <a:defRPr sz="2800"/>
            </a:lvl2pPr>
            <a:lvl3pPr>
              <a:buClr>
                <a:schemeClr val="accent1"/>
              </a:buClr>
              <a:buFont typeface="Wingdings" pitchFamily="2" charset="2"/>
              <a:buChar char="Ø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2B816-5C38-4FAB-A1D6-1319351C5C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A9C44-2C24-4CA0-83D8-18688B83B5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60FB-FBF5-4564-92D2-35F1F9A969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183A-1F24-494C-B1FD-F055EE7544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EA071-8CEB-497B-9DFC-7333B5A7CB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A262A-22A6-40C4-A25D-2E0CEBF05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094BD-7B51-426E-B9E0-F7C662A35B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F5FE8-DF49-4BCB-A41C-698A2747E40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4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4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1F612E9-D0F2-4434-AB9D-C560CD001E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幼圆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  <a:ea typeface="幼圆"/>
          <a:cs typeface="幼圆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File:Merge_sort_algorithm_diagram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9156" name="Picture 4" descr="t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933825"/>
            <a:ext cx="201612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5" descr="t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575" y="4149725"/>
            <a:ext cx="5040313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2.6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b="0" dirty="0" smtClean="0">
                <a:latin typeface="+mn-ea"/>
              </a:rPr>
              <a:t>在一个</a:t>
            </a:r>
            <a:r>
              <a:rPr lang="en-US" altLang="zh-CN" sz="2400" b="0" dirty="0" smtClean="0">
                <a:latin typeface="+mn-ea"/>
              </a:rPr>
              <a:t>2</a:t>
            </a:r>
            <a:r>
              <a:rPr lang="en-US" altLang="zh-CN" sz="2400" b="0" baseline="30000" dirty="0" smtClean="0">
                <a:latin typeface="+mn-ea"/>
              </a:rPr>
              <a:t>k</a:t>
            </a:r>
            <a:r>
              <a:rPr lang="en-US" altLang="en-US" sz="2400" b="0" dirty="0" smtClean="0">
                <a:latin typeface="+mn-ea"/>
              </a:rPr>
              <a:t>×</a:t>
            </a:r>
            <a:r>
              <a:rPr lang="en-US" altLang="zh-CN" sz="2400" b="0" dirty="0" smtClean="0">
                <a:latin typeface="+mn-ea"/>
              </a:rPr>
              <a:t>2</a:t>
            </a:r>
            <a:r>
              <a:rPr lang="en-US" altLang="zh-CN" sz="2400" b="0" baseline="30000" dirty="0" smtClean="0">
                <a:latin typeface="+mn-ea"/>
              </a:rPr>
              <a:t>k</a:t>
            </a:r>
            <a:r>
              <a:rPr lang="en-US" altLang="zh-CN" sz="2400" b="0" dirty="0" smtClean="0">
                <a:latin typeface="+mn-ea"/>
              </a:rPr>
              <a:t> </a:t>
            </a:r>
            <a:r>
              <a:rPr lang="zh-CN" altLang="en-US" sz="2400" b="0" dirty="0" smtClean="0">
                <a:latin typeface="+mn-ea"/>
              </a:rPr>
              <a:t>个方格组成的棋盘中，恰有一个方格与其它方格不同，称该方格为一特殊方格，且称该棋盘为一特殊棋盘。在棋盘覆盖问题中，要用图示的</a:t>
            </a:r>
            <a:r>
              <a:rPr lang="en-US" altLang="zh-CN" sz="2400" b="0" dirty="0" smtClean="0">
                <a:latin typeface="+mn-ea"/>
              </a:rPr>
              <a:t>4</a:t>
            </a:r>
            <a:r>
              <a:rPr lang="zh-CN" altLang="en-US" sz="2400" b="0" dirty="0" smtClean="0">
                <a:latin typeface="+mn-ea"/>
              </a:rPr>
              <a:t>种不同形态的</a:t>
            </a:r>
            <a:r>
              <a:rPr lang="en-US" altLang="zh-CN" sz="2400" b="0" dirty="0" smtClean="0">
                <a:latin typeface="+mn-ea"/>
              </a:rPr>
              <a:t>L</a:t>
            </a:r>
            <a:r>
              <a:rPr lang="zh-CN" altLang="en-US" sz="2400" b="0" dirty="0" smtClean="0">
                <a:latin typeface="+mn-ea"/>
              </a:rPr>
              <a:t>型骨牌覆盖给定的特殊棋盘上除特殊方格以外的所有方格，且任何</a:t>
            </a:r>
            <a:r>
              <a:rPr lang="en-US" altLang="zh-CN" sz="2400" b="0" dirty="0" smtClean="0">
                <a:latin typeface="+mn-ea"/>
              </a:rPr>
              <a:t>2</a:t>
            </a:r>
            <a:r>
              <a:rPr lang="zh-CN" altLang="en-US" sz="2400" b="0" dirty="0" smtClean="0">
                <a:latin typeface="+mn-ea"/>
              </a:rPr>
              <a:t>个</a:t>
            </a:r>
            <a:r>
              <a:rPr lang="en-US" altLang="zh-CN" sz="2400" b="0" dirty="0" smtClean="0">
                <a:latin typeface="+mn-ea"/>
              </a:rPr>
              <a:t>L</a:t>
            </a:r>
            <a:r>
              <a:rPr lang="zh-CN" altLang="en-US" sz="2400" b="0" dirty="0" smtClean="0">
                <a:latin typeface="+mn-ea"/>
              </a:rPr>
              <a:t>型骨牌不得重叠覆盖。</a:t>
            </a:r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83704" y="3933826"/>
            <a:ext cx="2016633" cy="1998662"/>
            <a:chOff x="2195736" y="3308337"/>
            <a:chExt cx="1512168" cy="84074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195736" y="3717032"/>
              <a:ext cx="1512168" cy="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951820" y="3308337"/>
              <a:ext cx="0" cy="840743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477959" y="3933825"/>
            <a:ext cx="46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A             B              C             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80257" name="Picture 1" descr="C:\Users\Administrator.Z1551BGK6GFCPV3.000\AppData\Roaming\Tencent\Users\610572362\QQ\WinTemp\RichOle\]H16QL52VLS1B4]YO}G_$@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73" y="603832"/>
            <a:ext cx="2808584" cy="274739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2.7合并排序: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非递归实现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err="1" smtClean="0"/>
              <a:t>MergSort</a:t>
            </a:r>
            <a:r>
              <a:rPr lang="zh-CN" altLang="en-US" dirty="0" smtClean="0"/>
              <a:t>存在递归过程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它是将序列一分为二，直到序列只剩下一个元素为止，然后不断合并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个排好序列的序列。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改进为非递归算法的思想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将初始序列看成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的有序子序列，然后两两归并，得到</a:t>
            </a:r>
            <a:r>
              <a:rPr lang="en-US" altLang="zh-CN" dirty="0" smtClean="0"/>
              <a:t>n/2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的有序子序列；再两两归并，如此重复，直到得到一个长度为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的有序序列为止。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65038" y="5157192"/>
            <a:ext cx="6699250" cy="427038"/>
            <a:chOff x="113" y="3158"/>
            <a:chExt cx="4220" cy="269"/>
          </a:xfrm>
        </p:grpSpPr>
        <p:sp>
          <p:nvSpPr>
            <p:cNvPr id="53299" name="Rectangle 17"/>
            <p:cNvSpPr>
              <a:spLocks noChangeArrowheads="1"/>
            </p:cNvSpPr>
            <p:nvPr/>
          </p:nvSpPr>
          <p:spPr bwMode="auto">
            <a:xfrm>
              <a:off x="113" y="3158"/>
              <a:ext cx="9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宋体" pitchFamily="2" charset="-122"/>
                </a:rPr>
                <a:t>三趟归并：</a:t>
              </a:r>
              <a:endParaRPr lang="zh-CN" altLang="en-US" b="1"/>
            </a:p>
          </p:txBody>
        </p:sp>
        <p:sp>
          <p:nvSpPr>
            <p:cNvPr id="53300" name="Rectangle 18"/>
            <p:cNvSpPr>
              <a:spLocks noChangeArrowheads="1"/>
            </p:cNvSpPr>
            <p:nvPr/>
          </p:nvSpPr>
          <p:spPr bwMode="auto">
            <a:xfrm>
              <a:off x="1383" y="3158"/>
              <a:ext cx="295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[05  13  17  42  46  55   70  94  ]</a:t>
              </a:r>
              <a:endParaRPr lang="en-US" altLang="zh-CN" sz="2800" b="1"/>
            </a:p>
          </p:txBody>
        </p:sp>
      </p:grpSp>
      <p:sp>
        <p:nvSpPr>
          <p:cNvPr id="53254" name="Rectangle 19"/>
          <p:cNvSpPr>
            <a:spLocks noChangeArrowheads="1"/>
          </p:cNvSpPr>
          <p:nvPr/>
        </p:nvSpPr>
        <p:spPr bwMode="auto">
          <a:xfrm>
            <a:off x="7704138" y="6369050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544763" y="4797425"/>
            <a:ext cx="3097212" cy="219075"/>
            <a:chOff x="1878" y="2571"/>
            <a:chExt cx="1951" cy="138"/>
          </a:xfrm>
        </p:grpSpPr>
        <p:sp>
          <p:nvSpPr>
            <p:cNvPr id="53296" name="Line 20"/>
            <p:cNvSpPr>
              <a:spLocks noChangeShapeType="1"/>
            </p:cNvSpPr>
            <p:nvPr/>
          </p:nvSpPr>
          <p:spPr bwMode="auto">
            <a:xfrm>
              <a:off x="3828" y="2571"/>
              <a:ext cx="1" cy="137"/>
            </a:xfrm>
            <a:prstGeom prst="line">
              <a:avLst/>
            </a:prstGeom>
            <a:noFill/>
            <a:ln w="429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Line 21"/>
            <p:cNvSpPr>
              <a:spLocks noChangeShapeType="1"/>
            </p:cNvSpPr>
            <p:nvPr/>
          </p:nvSpPr>
          <p:spPr bwMode="auto">
            <a:xfrm>
              <a:off x="1878" y="2571"/>
              <a:ext cx="1" cy="137"/>
            </a:xfrm>
            <a:prstGeom prst="line">
              <a:avLst/>
            </a:prstGeom>
            <a:noFill/>
            <a:ln w="429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8" name="Line 22"/>
            <p:cNvSpPr>
              <a:spLocks noChangeShapeType="1"/>
            </p:cNvSpPr>
            <p:nvPr/>
          </p:nvSpPr>
          <p:spPr bwMode="auto">
            <a:xfrm>
              <a:off x="1878" y="2708"/>
              <a:ext cx="1950" cy="1"/>
            </a:xfrm>
            <a:prstGeom prst="line">
              <a:avLst/>
            </a:prstGeom>
            <a:noFill/>
            <a:ln w="42926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17425" y="4294188"/>
            <a:ext cx="6796088" cy="427037"/>
            <a:chOff x="146" y="2387"/>
            <a:chExt cx="4281" cy="269"/>
          </a:xfrm>
        </p:grpSpPr>
        <p:sp>
          <p:nvSpPr>
            <p:cNvPr id="53294" name="Rectangle 25"/>
            <p:cNvSpPr>
              <a:spLocks noChangeArrowheads="1"/>
            </p:cNvSpPr>
            <p:nvPr/>
          </p:nvSpPr>
          <p:spPr bwMode="auto">
            <a:xfrm>
              <a:off x="146" y="2387"/>
              <a:ext cx="9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宋体" pitchFamily="2" charset="-122"/>
                </a:rPr>
                <a:t>二趟归并：</a:t>
              </a:r>
              <a:endParaRPr lang="zh-CN" altLang="en-US" b="1"/>
            </a:p>
          </p:txBody>
        </p:sp>
        <p:sp>
          <p:nvSpPr>
            <p:cNvPr id="53295" name="Rectangle 26"/>
            <p:cNvSpPr>
              <a:spLocks noChangeArrowheads="1"/>
            </p:cNvSpPr>
            <p:nvPr/>
          </p:nvSpPr>
          <p:spPr bwMode="auto">
            <a:xfrm>
              <a:off x="1383" y="2387"/>
              <a:ext cx="30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[13  42  46  55]   [05  17  70  94 ]</a:t>
              </a:r>
              <a:endParaRPr lang="en-US" altLang="zh-CN" sz="2800" b="1"/>
            </a:p>
          </p:txBody>
        </p:sp>
      </p:grpSp>
      <p:sp>
        <p:nvSpPr>
          <p:cNvPr id="53258" name="Rectangle 27"/>
          <p:cNvSpPr>
            <a:spLocks noChangeArrowheads="1"/>
          </p:cNvSpPr>
          <p:nvPr/>
        </p:nvSpPr>
        <p:spPr bwMode="auto">
          <a:xfrm>
            <a:off x="8150100" y="5541367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53259" name="Rectangle 28"/>
          <p:cNvSpPr>
            <a:spLocks noChangeArrowheads="1"/>
          </p:cNvSpPr>
          <p:nvPr/>
        </p:nvSpPr>
        <p:spPr bwMode="auto">
          <a:xfrm>
            <a:off x="1522288" y="5445274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3041525" y="3862388"/>
            <a:ext cx="4525963" cy="219075"/>
            <a:chOff x="1878" y="3075"/>
            <a:chExt cx="2851" cy="138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3678" y="3087"/>
              <a:ext cx="1051" cy="126"/>
              <a:chOff x="3678" y="1983"/>
              <a:chExt cx="1051" cy="126"/>
            </a:xfrm>
          </p:grpSpPr>
          <p:sp>
            <p:nvSpPr>
              <p:cNvPr id="53291" name="Line 29"/>
              <p:cNvSpPr>
                <a:spLocks noChangeShapeType="1"/>
              </p:cNvSpPr>
              <p:nvPr/>
            </p:nvSpPr>
            <p:spPr bwMode="auto">
              <a:xfrm>
                <a:off x="3678" y="1983"/>
                <a:ext cx="1" cy="125"/>
              </a:xfrm>
              <a:prstGeom prst="line">
                <a:avLst/>
              </a:prstGeom>
              <a:noFill/>
              <a:ln w="39751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2" name="Line 30"/>
              <p:cNvSpPr>
                <a:spLocks noChangeShapeType="1"/>
              </p:cNvSpPr>
              <p:nvPr/>
            </p:nvSpPr>
            <p:spPr bwMode="auto">
              <a:xfrm>
                <a:off x="4728" y="1983"/>
                <a:ext cx="1" cy="125"/>
              </a:xfrm>
              <a:prstGeom prst="line">
                <a:avLst/>
              </a:prstGeom>
              <a:noFill/>
              <a:ln w="39751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3" name="Line 31"/>
              <p:cNvSpPr>
                <a:spLocks noChangeShapeType="1"/>
              </p:cNvSpPr>
              <p:nvPr/>
            </p:nvSpPr>
            <p:spPr bwMode="auto">
              <a:xfrm>
                <a:off x="3678" y="2108"/>
                <a:ext cx="1050" cy="1"/>
              </a:xfrm>
              <a:prstGeom prst="line">
                <a:avLst/>
              </a:prstGeom>
              <a:noFill/>
              <a:ln w="39751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878" y="3075"/>
              <a:ext cx="901" cy="126"/>
              <a:chOff x="1878" y="1971"/>
              <a:chExt cx="901" cy="126"/>
            </a:xfrm>
          </p:grpSpPr>
          <p:sp>
            <p:nvSpPr>
              <p:cNvPr id="53288" name="Line 33"/>
              <p:cNvSpPr>
                <a:spLocks noChangeShapeType="1"/>
              </p:cNvSpPr>
              <p:nvPr/>
            </p:nvSpPr>
            <p:spPr bwMode="auto">
              <a:xfrm>
                <a:off x="1878" y="1971"/>
                <a:ext cx="1" cy="125"/>
              </a:xfrm>
              <a:prstGeom prst="line">
                <a:avLst/>
              </a:prstGeom>
              <a:noFill/>
              <a:ln w="39751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9" name="Line 34"/>
              <p:cNvSpPr>
                <a:spLocks noChangeShapeType="1"/>
              </p:cNvSpPr>
              <p:nvPr/>
            </p:nvSpPr>
            <p:spPr bwMode="auto">
              <a:xfrm>
                <a:off x="2778" y="1971"/>
                <a:ext cx="1" cy="125"/>
              </a:xfrm>
              <a:prstGeom prst="line">
                <a:avLst/>
              </a:prstGeom>
              <a:noFill/>
              <a:ln w="39751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0" name="Line 35"/>
              <p:cNvSpPr>
                <a:spLocks noChangeShapeType="1"/>
              </p:cNvSpPr>
              <p:nvPr/>
            </p:nvSpPr>
            <p:spPr bwMode="auto">
              <a:xfrm>
                <a:off x="1878" y="2096"/>
                <a:ext cx="900" cy="1"/>
              </a:xfrm>
              <a:prstGeom prst="line">
                <a:avLst/>
              </a:prstGeom>
              <a:noFill/>
              <a:ln w="39751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09500" y="3429000"/>
            <a:ext cx="7142163" cy="427038"/>
            <a:chOff x="204" y="1842"/>
            <a:chExt cx="4499" cy="269"/>
          </a:xfrm>
        </p:grpSpPr>
        <p:sp>
          <p:nvSpPr>
            <p:cNvPr id="53284" name="Rectangle 38"/>
            <p:cNvSpPr>
              <a:spLocks noChangeArrowheads="1"/>
            </p:cNvSpPr>
            <p:nvPr/>
          </p:nvSpPr>
          <p:spPr bwMode="auto">
            <a:xfrm>
              <a:off x="204" y="1842"/>
              <a:ext cx="9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宋体" pitchFamily="2" charset="-122"/>
                </a:rPr>
                <a:t>一趟归并：</a:t>
              </a:r>
              <a:endParaRPr lang="zh-CN" altLang="en-US" b="1"/>
            </a:p>
          </p:txBody>
        </p:sp>
        <p:sp>
          <p:nvSpPr>
            <p:cNvPr id="53285" name="Rectangle 39"/>
            <p:cNvSpPr>
              <a:spLocks noChangeArrowheads="1"/>
            </p:cNvSpPr>
            <p:nvPr/>
          </p:nvSpPr>
          <p:spPr bwMode="auto">
            <a:xfrm>
              <a:off x="1247" y="1842"/>
              <a:ext cx="34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[46  55]   [13   42 ]  [05  94]   [17  70]</a:t>
              </a:r>
              <a:endParaRPr lang="en-US" altLang="zh-CN" sz="2800" b="1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665288" y="3046859"/>
            <a:ext cx="5345112" cy="238125"/>
            <a:chOff x="1373" y="1333"/>
            <a:chExt cx="3367" cy="150"/>
          </a:xfrm>
        </p:grpSpPr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1373" y="1358"/>
              <a:ext cx="450" cy="125"/>
              <a:chOff x="1766" y="1358"/>
              <a:chExt cx="450" cy="125"/>
            </a:xfrm>
          </p:grpSpPr>
          <p:sp>
            <p:nvSpPr>
              <p:cNvPr id="53281" name="Line 41"/>
              <p:cNvSpPr>
                <a:spLocks noChangeShapeType="1"/>
              </p:cNvSpPr>
              <p:nvPr/>
            </p:nvSpPr>
            <p:spPr bwMode="auto">
              <a:xfrm>
                <a:off x="1766" y="1358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2" name="Line 42"/>
              <p:cNvSpPr>
                <a:spLocks noChangeShapeType="1"/>
              </p:cNvSpPr>
              <p:nvPr/>
            </p:nvSpPr>
            <p:spPr bwMode="auto">
              <a:xfrm>
                <a:off x="2203" y="1358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Line 43"/>
              <p:cNvSpPr>
                <a:spLocks noChangeShapeType="1"/>
              </p:cNvSpPr>
              <p:nvPr/>
            </p:nvSpPr>
            <p:spPr bwMode="auto">
              <a:xfrm>
                <a:off x="1766" y="1471"/>
                <a:ext cx="450" cy="1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4135" y="1346"/>
              <a:ext cx="605" cy="134"/>
              <a:chOff x="4528" y="1346"/>
              <a:chExt cx="451" cy="126"/>
            </a:xfrm>
          </p:grpSpPr>
          <p:sp>
            <p:nvSpPr>
              <p:cNvPr id="53278" name="Line 45"/>
              <p:cNvSpPr>
                <a:spLocks noChangeShapeType="1"/>
              </p:cNvSpPr>
              <p:nvPr/>
            </p:nvSpPr>
            <p:spPr bwMode="auto">
              <a:xfrm>
                <a:off x="4528" y="1346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Line 46"/>
              <p:cNvSpPr>
                <a:spLocks noChangeShapeType="1"/>
              </p:cNvSpPr>
              <p:nvPr/>
            </p:nvSpPr>
            <p:spPr bwMode="auto">
              <a:xfrm>
                <a:off x="4978" y="1346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Line 47"/>
              <p:cNvSpPr>
                <a:spLocks noChangeShapeType="1"/>
              </p:cNvSpPr>
              <p:nvPr/>
            </p:nvSpPr>
            <p:spPr bwMode="auto">
              <a:xfrm>
                <a:off x="4528" y="1471"/>
                <a:ext cx="450" cy="1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3259" y="1333"/>
              <a:ext cx="619" cy="147"/>
              <a:chOff x="3516" y="1333"/>
              <a:chExt cx="600" cy="126"/>
            </a:xfrm>
          </p:grpSpPr>
          <p:sp>
            <p:nvSpPr>
              <p:cNvPr id="53275" name="Line 49"/>
              <p:cNvSpPr>
                <a:spLocks noChangeShapeType="1"/>
              </p:cNvSpPr>
              <p:nvPr/>
            </p:nvSpPr>
            <p:spPr bwMode="auto">
              <a:xfrm>
                <a:off x="3516" y="1333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Line 50"/>
              <p:cNvSpPr>
                <a:spLocks noChangeShapeType="1"/>
              </p:cNvSpPr>
              <p:nvPr/>
            </p:nvSpPr>
            <p:spPr bwMode="auto">
              <a:xfrm>
                <a:off x="4091" y="1333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7" name="Line 51"/>
              <p:cNvSpPr>
                <a:spLocks noChangeShapeType="1"/>
              </p:cNvSpPr>
              <p:nvPr/>
            </p:nvSpPr>
            <p:spPr bwMode="auto">
              <a:xfrm>
                <a:off x="3516" y="1458"/>
                <a:ext cx="600" cy="1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2298" y="1333"/>
              <a:ext cx="537" cy="147"/>
              <a:chOff x="2691" y="1333"/>
              <a:chExt cx="451" cy="138"/>
            </a:xfrm>
          </p:grpSpPr>
          <p:sp>
            <p:nvSpPr>
              <p:cNvPr id="53272" name="Line 53"/>
              <p:cNvSpPr>
                <a:spLocks noChangeShapeType="1"/>
              </p:cNvSpPr>
              <p:nvPr/>
            </p:nvSpPr>
            <p:spPr bwMode="auto">
              <a:xfrm>
                <a:off x="2691" y="1333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3" name="Line 54"/>
              <p:cNvSpPr>
                <a:spLocks noChangeShapeType="1"/>
              </p:cNvSpPr>
              <p:nvPr/>
            </p:nvSpPr>
            <p:spPr bwMode="auto">
              <a:xfrm>
                <a:off x="3141" y="1346"/>
                <a:ext cx="1" cy="125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4" name="Line 55"/>
              <p:cNvSpPr>
                <a:spLocks noChangeShapeType="1"/>
              </p:cNvSpPr>
              <p:nvPr/>
            </p:nvSpPr>
            <p:spPr bwMode="auto">
              <a:xfrm>
                <a:off x="2691" y="1458"/>
                <a:ext cx="450" cy="1"/>
              </a:xfrm>
              <a:prstGeom prst="line">
                <a:avLst/>
              </a:prstGeom>
              <a:noFill/>
              <a:ln w="30226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880938" y="2630934"/>
            <a:ext cx="7472362" cy="427037"/>
            <a:chOff x="260" y="1083"/>
            <a:chExt cx="4707" cy="269"/>
          </a:xfrm>
        </p:grpSpPr>
        <p:sp>
          <p:nvSpPr>
            <p:cNvPr id="53265" name="Rectangle 58"/>
            <p:cNvSpPr>
              <a:spLocks noChangeArrowheads="1"/>
            </p:cNvSpPr>
            <p:nvPr/>
          </p:nvSpPr>
          <p:spPr bwMode="auto">
            <a:xfrm>
              <a:off x="260" y="1096"/>
              <a:ext cx="88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b="1">
                  <a:solidFill>
                    <a:srgbClr val="000000"/>
                  </a:solidFill>
                  <a:latin typeface="宋体" pitchFamily="2" charset="-122"/>
                </a:rPr>
                <a:t>初始状态：</a:t>
              </a:r>
              <a:endParaRPr lang="zh-CN" altLang="en-US" b="1"/>
            </a:p>
          </p:txBody>
        </p:sp>
        <p:sp>
          <p:nvSpPr>
            <p:cNvPr id="53266" name="Rectangle 59"/>
            <p:cNvSpPr>
              <a:spLocks noChangeArrowheads="1"/>
            </p:cNvSpPr>
            <p:nvPr/>
          </p:nvSpPr>
          <p:spPr bwMode="auto">
            <a:xfrm>
              <a:off x="1135" y="1083"/>
              <a:ext cx="38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[46]  [55]  [13]  [42]  [94]  [05]  [17]  [70]</a:t>
              </a:r>
              <a:endParaRPr lang="en-US" altLang="zh-CN" sz="2800" b="1"/>
            </a:p>
          </p:txBody>
        </p:sp>
        <p:sp>
          <p:nvSpPr>
            <p:cNvPr id="53267" name="Rectangle 60"/>
            <p:cNvSpPr>
              <a:spLocks noChangeArrowheads="1"/>
            </p:cNvSpPr>
            <p:nvPr/>
          </p:nvSpPr>
          <p:spPr bwMode="auto">
            <a:xfrm>
              <a:off x="4823" y="108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2.7合并排序: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非递归实现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280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例，</a:t>
            </a:r>
            <a:r>
              <a:rPr lang="zh-CN" altLang="en-US" dirty="0">
                <a:latin typeface="Times New Roman" pitchFamily="18" charset="0"/>
              </a:rPr>
              <a:t>给定排序码</a:t>
            </a:r>
            <a:r>
              <a:rPr lang="en-US" altLang="zh-CN" dirty="0">
                <a:latin typeface="Times New Roman" pitchFamily="18" charset="0"/>
              </a:rPr>
              <a:t>46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55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13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42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94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05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17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70</a:t>
            </a:r>
            <a:r>
              <a:rPr lang="zh-CN" altLang="en-US" dirty="0">
                <a:latin typeface="Times New Roman" pitchFamily="18" charset="0"/>
              </a:rPr>
              <a:t>，二路归并排序过程如下：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4357686" y="928670"/>
            <a:ext cx="7772400" cy="1143000"/>
          </a:xfrm>
        </p:spPr>
        <p:txBody>
          <a:bodyPr/>
          <a:lstStyle/>
          <a:p>
            <a:r>
              <a:rPr lang="zh-CN" altLang="en-US" sz="2400" dirty="0" smtClean="0"/>
              <a:t>发明</a:t>
            </a:r>
            <a:r>
              <a:rPr lang="en-US" altLang="zh-CN" sz="2400" dirty="0" smtClean="0"/>
              <a:t>Quick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C. A. R. Hoare </a:t>
            </a:r>
            <a:endParaRPr lang="zh-CN" altLang="en-US" sz="2400" dirty="0" smtClean="0"/>
          </a:p>
        </p:txBody>
      </p:sp>
      <p:sp>
        <p:nvSpPr>
          <p:cNvPr id="9318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95E892-0B4F-420E-9A19-0717092EDDBA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743" y="2274412"/>
            <a:ext cx="3453552" cy="31575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矩形 6"/>
          <p:cNvSpPr/>
          <p:nvPr/>
        </p:nvSpPr>
        <p:spPr>
          <a:xfrm>
            <a:off x="285720" y="2131536"/>
            <a:ext cx="4929222" cy="4154984"/>
          </a:xfrm>
          <a:prstGeom prst="rect">
            <a:avLst/>
          </a:prstGeom>
          <a:solidFill>
            <a:srgbClr val="CCFFFF"/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生于</a:t>
            </a:r>
            <a:r>
              <a:rPr lang="en-US" altLang="zh-CN" sz="2400" dirty="0" smtClean="0"/>
              <a:t>1934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日</a:t>
            </a:r>
            <a:r>
              <a:rPr lang="en-US" altLang="zh-CN" sz="2400" dirty="0" smtClean="0"/>
              <a:t> (age 75)</a:t>
            </a: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闻名：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Quicksort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1962</a:t>
            </a:r>
            <a:r>
              <a:rPr lang="zh-CN" altLang="en-US" sz="2400" dirty="0" smtClean="0"/>
              <a:t>年于</a:t>
            </a:r>
            <a:r>
              <a:rPr lang="en-US" altLang="zh-CN" sz="2400" dirty="0" smtClean="0"/>
              <a:t>Moscow State University , </a:t>
            </a:r>
            <a:r>
              <a:rPr lang="en-US" altLang="zh-CN" sz="2400" dirty="0" err="1" smtClean="0"/>
              <a:t>Kolmogorov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学院）、</a:t>
            </a:r>
            <a:r>
              <a:rPr lang="en-US" altLang="zh-CN" sz="2400" dirty="0" smtClean="0"/>
              <a:t>Hoare logic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CSP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Communicating Sequential Processes 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</a:t>
            </a:r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endParaRPr lang="en-US" altLang="zh-CN" sz="2400" dirty="0" smtClean="0"/>
          </a:p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奖项：</a:t>
            </a:r>
            <a:r>
              <a:rPr lang="en-US" altLang="zh-CN" sz="2400" dirty="0" smtClean="0"/>
              <a:t>1980</a:t>
            </a:r>
            <a:r>
              <a:rPr lang="zh-CN" altLang="en-US" sz="2400" dirty="0" smtClean="0"/>
              <a:t>年图灵奖（原因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程序设计语言的定义与设计</a:t>
            </a:r>
            <a:r>
              <a:rPr lang="en-US" altLang="zh-CN" sz="2400" dirty="0" smtClean="0"/>
              <a:t>—ALGOL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60, Hoare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logic</a:t>
            </a:r>
            <a:r>
              <a:rPr lang="zh-CN" altLang="en-US" sz="2400" dirty="0" smtClean="0"/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1071538" y="50004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2.8 </a:t>
            </a:r>
            <a:r>
              <a:rPr lang="en-US" altLang="en-US" sz="4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72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857224" y="1571612"/>
            <a:ext cx="7715304" cy="1569660"/>
          </a:xfrm>
          <a:prstGeom prst="rect">
            <a:avLst/>
          </a:prstGeom>
          <a:solidFill>
            <a:srgbClr val="CC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在快速排序中，记录的比较和交换是从两端向中间进行的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关键字较大的记录一次就能交换到后面单元，关键字较小的记录一次就能交换到前面单元，记录每次移动的距离较大，因而总的比较和移动次数较少。</a:t>
            </a:r>
            <a:endParaRPr kumimoji="1" lang="ja-JP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9258" t="54375" r="25000" b="36250"/>
          <a:stretch>
            <a:fillRect/>
          </a:stretch>
        </p:blipFill>
        <p:spPr bwMode="auto">
          <a:xfrm>
            <a:off x="2143108" y="3429024"/>
            <a:ext cx="435768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5743" t="78750" r="19140" b="10000"/>
          <a:stretch>
            <a:fillRect/>
          </a:stretch>
        </p:blipFill>
        <p:spPr bwMode="auto">
          <a:xfrm>
            <a:off x="1571588" y="4212840"/>
            <a:ext cx="5500726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2.8快速排序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1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00034" y="-214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2.8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(Type a[], int p, int r)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     if (p&lt;r) {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       int q=Partition(</a:t>
            </a:r>
            <a:r>
              <a:rPr kumimoji="1" lang="en-US" altLang="zh-CN" dirty="0" err="1" smtClean="0">
                <a:latin typeface="Times New Roman" pitchFamily="18" charset="0"/>
                <a:cs typeface="Times New Roman" pitchFamily="18" charset="0"/>
              </a:rPr>
              <a:t>a,p,r</a:t>
            </a: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(a,p,q-1); //</a:t>
            </a:r>
            <a:r>
              <a:rPr kumimoji="1" lang="zh-CN" altLang="en-US" dirty="0" smtClean="0">
                <a:latin typeface="Times New Roman" pitchFamily="18" charset="0"/>
                <a:cs typeface="Times New Roman" pitchFamily="18" charset="0"/>
              </a:rPr>
              <a:t>对左半段排序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 (a,q+1,r); //</a:t>
            </a:r>
            <a:r>
              <a:rPr kumimoji="1" lang="zh-CN" altLang="en-US" dirty="0" smtClean="0">
                <a:latin typeface="Times New Roman" pitchFamily="18" charset="0"/>
                <a:cs typeface="Times New Roman" pitchFamily="18" charset="0"/>
              </a:rPr>
              <a:t>对右半段排序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28729" y="2571744"/>
            <a:ext cx="1785950" cy="571504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00166" y="3143248"/>
            <a:ext cx="4176713" cy="504825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00166" y="3714752"/>
            <a:ext cx="4176713" cy="504825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28" y="4214818"/>
            <a:ext cx="4176713" cy="504825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例如，给定排序码为：（</a:t>
            </a:r>
            <a:r>
              <a:rPr lang="en-US" altLang="zh-CN" b="1">
                <a:latin typeface="Times New Roman" pitchFamily="18" charset="0"/>
              </a:rPr>
              <a:t>46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55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13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42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94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05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17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70</a:t>
            </a:r>
            <a:r>
              <a:rPr lang="zh-CN" altLang="en-US" b="1">
                <a:latin typeface="Times New Roman" pitchFamily="18" charset="0"/>
              </a:rPr>
              <a:t>）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43250" y="1633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2" name="Rectangle 183"/>
          <p:cNvSpPr>
            <a:spLocks noChangeArrowheads="1"/>
          </p:cNvSpPr>
          <p:nvPr/>
        </p:nvSpPr>
        <p:spPr bwMode="auto">
          <a:xfrm>
            <a:off x="5843588" y="6640513"/>
            <a:ext cx="539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/>
          </a:p>
        </p:txBody>
      </p:sp>
      <p:sp>
        <p:nvSpPr>
          <p:cNvPr id="27653" name="Rectangle 188"/>
          <p:cNvSpPr>
            <a:spLocks noChangeArrowheads="1"/>
          </p:cNvSpPr>
          <p:nvPr/>
        </p:nvSpPr>
        <p:spPr bwMode="auto">
          <a:xfrm>
            <a:off x="179388" y="0"/>
            <a:ext cx="3856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800000"/>
                </a:solidFill>
                <a:ea typeface="隶书" pitchFamily="49" charset="-122"/>
              </a:rPr>
              <a:t>快速排序的过程为：</a:t>
            </a:r>
          </a:p>
        </p:txBody>
      </p:sp>
      <p:sp>
        <p:nvSpPr>
          <p:cNvPr id="27654" name="Line 189"/>
          <p:cNvSpPr>
            <a:spLocks noChangeShapeType="1"/>
          </p:cNvSpPr>
          <p:nvPr/>
        </p:nvSpPr>
        <p:spPr bwMode="auto">
          <a:xfrm>
            <a:off x="250825" y="549275"/>
            <a:ext cx="3529013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894" name="Rectangle 190"/>
          <p:cNvSpPr>
            <a:spLocks noChangeArrowheads="1"/>
          </p:cNvSpPr>
          <p:nvPr/>
        </p:nvSpPr>
        <p:spPr bwMode="auto">
          <a:xfrm>
            <a:off x="323850" y="1773238"/>
            <a:ext cx="8351838" cy="3860800"/>
          </a:xfrm>
          <a:prstGeom prst="rect">
            <a:avLst/>
          </a:prstGeom>
          <a:solidFill>
            <a:srgbClr val="CCFFFF"/>
          </a:solidFill>
          <a:ln w="76200" cmpd="tri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95" name="Rectangle 191"/>
          <p:cNvSpPr>
            <a:spLocks noChangeArrowheads="1"/>
          </p:cNvSpPr>
          <p:nvPr/>
        </p:nvSpPr>
        <p:spPr bwMode="auto">
          <a:xfrm>
            <a:off x="468313" y="2941638"/>
            <a:ext cx="7705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4000" b="1">
                <a:solidFill>
                  <a:srgbClr val="000000"/>
                </a:solidFill>
                <a:latin typeface="Times New Roman" pitchFamily="18" charset="0"/>
              </a:rPr>
              <a:t>[  46   55   13   42   94   05   17   70  ]</a:t>
            </a:r>
            <a:endParaRPr lang="en-US" altLang="zh-CN" sz="4000" b="1"/>
          </a:p>
        </p:txBody>
      </p:sp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684213" y="3589338"/>
            <a:ext cx="609600" cy="703262"/>
            <a:chOff x="431" y="1570"/>
            <a:chExt cx="384" cy="443"/>
          </a:xfrm>
        </p:grpSpPr>
        <p:sp>
          <p:nvSpPr>
            <p:cNvPr id="27694" name="Rectangle 193"/>
            <p:cNvSpPr>
              <a:spLocks noChangeArrowheads="1"/>
            </p:cNvSpPr>
            <p:nvPr/>
          </p:nvSpPr>
          <p:spPr bwMode="auto">
            <a:xfrm>
              <a:off x="431" y="1706"/>
              <a:ext cx="38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low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95" name="Line 194"/>
            <p:cNvSpPr>
              <a:spLocks noChangeShapeType="1"/>
            </p:cNvSpPr>
            <p:nvPr/>
          </p:nvSpPr>
          <p:spPr bwMode="auto">
            <a:xfrm flipV="1">
              <a:off x="748" y="1570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6732588" y="3517900"/>
            <a:ext cx="766762" cy="703263"/>
            <a:chOff x="4241" y="1525"/>
            <a:chExt cx="483" cy="443"/>
          </a:xfrm>
        </p:grpSpPr>
        <p:sp>
          <p:nvSpPr>
            <p:cNvPr id="27692" name="Rectangle 196"/>
            <p:cNvSpPr>
              <a:spLocks noChangeArrowheads="1"/>
            </p:cNvSpPr>
            <p:nvPr/>
          </p:nvSpPr>
          <p:spPr bwMode="auto">
            <a:xfrm>
              <a:off x="4241" y="1661"/>
              <a:ext cx="48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high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93" name="Line 197"/>
            <p:cNvSpPr>
              <a:spLocks noChangeShapeType="1"/>
            </p:cNvSpPr>
            <p:nvPr/>
          </p:nvSpPr>
          <p:spPr bwMode="auto">
            <a:xfrm flipV="1">
              <a:off x="4649" y="1525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902" name="Rectangle 198"/>
          <p:cNvSpPr>
            <a:spLocks noChangeArrowheads="1"/>
          </p:cNvSpPr>
          <p:nvPr/>
        </p:nvSpPr>
        <p:spPr bwMode="auto">
          <a:xfrm>
            <a:off x="539750" y="1989138"/>
            <a:ext cx="2519363" cy="576262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Pivotkey:</a:t>
            </a:r>
          </a:p>
        </p:txBody>
      </p:sp>
      <p:sp>
        <p:nvSpPr>
          <p:cNvPr id="72903" name="Rectangle 199"/>
          <p:cNvSpPr>
            <a:spLocks noChangeArrowheads="1"/>
          </p:cNvSpPr>
          <p:nvPr/>
        </p:nvSpPr>
        <p:spPr bwMode="auto">
          <a:xfrm>
            <a:off x="2195513" y="2060575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800000"/>
                </a:solidFill>
              </a:rPr>
              <a:t>46</a:t>
            </a:r>
          </a:p>
        </p:txBody>
      </p:sp>
      <p:sp>
        <p:nvSpPr>
          <p:cNvPr id="72905" name="Rectangle 201"/>
          <p:cNvSpPr>
            <a:spLocks noChangeArrowheads="1"/>
          </p:cNvSpPr>
          <p:nvPr/>
        </p:nvSpPr>
        <p:spPr bwMode="auto">
          <a:xfrm>
            <a:off x="755650" y="2976563"/>
            <a:ext cx="701675" cy="57943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800000"/>
                </a:solidFill>
              </a:rPr>
              <a:t>17</a:t>
            </a:r>
          </a:p>
        </p:txBody>
      </p:sp>
      <p:sp>
        <p:nvSpPr>
          <p:cNvPr id="72906" name="Rectangle 202"/>
          <p:cNvSpPr>
            <a:spLocks noChangeArrowheads="1"/>
          </p:cNvSpPr>
          <p:nvPr/>
        </p:nvSpPr>
        <p:spPr bwMode="auto">
          <a:xfrm>
            <a:off x="6084888" y="2932113"/>
            <a:ext cx="76517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46</a:t>
            </a:r>
          </a:p>
        </p:txBody>
      </p:sp>
      <p:grpSp>
        <p:nvGrpSpPr>
          <p:cNvPr id="4" name="Group 203"/>
          <p:cNvGrpSpPr>
            <a:grpSpLocks/>
          </p:cNvGrpSpPr>
          <p:nvPr/>
        </p:nvGrpSpPr>
        <p:grpSpPr bwMode="auto">
          <a:xfrm>
            <a:off x="5940425" y="3500438"/>
            <a:ext cx="766763" cy="703262"/>
            <a:chOff x="4241" y="1525"/>
            <a:chExt cx="483" cy="443"/>
          </a:xfrm>
        </p:grpSpPr>
        <p:sp>
          <p:nvSpPr>
            <p:cNvPr id="27690" name="Rectangle 204"/>
            <p:cNvSpPr>
              <a:spLocks noChangeArrowheads="1"/>
            </p:cNvSpPr>
            <p:nvPr/>
          </p:nvSpPr>
          <p:spPr bwMode="auto">
            <a:xfrm>
              <a:off x="4241" y="1661"/>
              <a:ext cx="48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high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91" name="Line 205"/>
            <p:cNvSpPr>
              <a:spLocks noChangeShapeType="1"/>
            </p:cNvSpPr>
            <p:nvPr/>
          </p:nvSpPr>
          <p:spPr bwMode="auto">
            <a:xfrm flipV="1">
              <a:off x="4649" y="1525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06"/>
          <p:cNvGrpSpPr>
            <a:grpSpLocks/>
          </p:cNvGrpSpPr>
          <p:nvPr/>
        </p:nvGrpSpPr>
        <p:grpSpPr bwMode="auto">
          <a:xfrm>
            <a:off x="1585913" y="3589338"/>
            <a:ext cx="609600" cy="703262"/>
            <a:chOff x="431" y="1570"/>
            <a:chExt cx="384" cy="443"/>
          </a:xfrm>
        </p:grpSpPr>
        <p:sp>
          <p:nvSpPr>
            <p:cNvPr id="27688" name="Rectangle 207"/>
            <p:cNvSpPr>
              <a:spLocks noChangeArrowheads="1"/>
            </p:cNvSpPr>
            <p:nvPr/>
          </p:nvSpPr>
          <p:spPr bwMode="auto">
            <a:xfrm>
              <a:off x="431" y="1706"/>
              <a:ext cx="38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low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89" name="Line 208"/>
            <p:cNvSpPr>
              <a:spLocks noChangeShapeType="1"/>
            </p:cNvSpPr>
            <p:nvPr/>
          </p:nvSpPr>
          <p:spPr bwMode="auto">
            <a:xfrm flipV="1">
              <a:off x="748" y="1570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913" name="Rectangle 209"/>
          <p:cNvSpPr>
            <a:spLocks noChangeArrowheads="1"/>
          </p:cNvSpPr>
          <p:nvPr/>
        </p:nvSpPr>
        <p:spPr bwMode="auto">
          <a:xfrm>
            <a:off x="6084888" y="2924175"/>
            <a:ext cx="76517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55</a:t>
            </a:r>
          </a:p>
        </p:txBody>
      </p:sp>
      <p:sp>
        <p:nvSpPr>
          <p:cNvPr id="72914" name="Rectangle 210"/>
          <p:cNvSpPr>
            <a:spLocks noChangeArrowheads="1"/>
          </p:cNvSpPr>
          <p:nvPr/>
        </p:nvSpPr>
        <p:spPr bwMode="auto">
          <a:xfrm>
            <a:off x="1646238" y="2924175"/>
            <a:ext cx="76517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46</a:t>
            </a:r>
          </a:p>
        </p:txBody>
      </p:sp>
      <p:grpSp>
        <p:nvGrpSpPr>
          <p:cNvPr id="6" name="Group 211"/>
          <p:cNvGrpSpPr>
            <a:grpSpLocks/>
          </p:cNvGrpSpPr>
          <p:nvPr/>
        </p:nvGrpSpPr>
        <p:grpSpPr bwMode="auto">
          <a:xfrm>
            <a:off x="4932363" y="3517900"/>
            <a:ext cx="766762" cy="703263"/>
            <a:chOff x="4241" y="1525"/>
            <a:chExt cx="483" cy="443"/>
          </a:xfrm>
        </p:grpSpPr>
        <p:sp>
          <p:nvSpPr>
            <p:cNvPr id="27686" name="Rectangle 212"/>
            <p:cNvSpPr>
              <a:spLocks noChangeArrowheads="1"/>
            </p:cNvSpPr>
            <p:nvPr/>
          </p:nvSpPr>
          <p:spPr bwMode="auto">
            <a:xfrm>
              <a:off x="4241" y="1661"/>
              <a:ext cx="48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high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87" name="Line 213"/>
            <p:cNvSpPr>
              <a:spLocks noChangeShapeType="1"/>
            </p:cNvSpPr>
            <p:nvPr/>
          </p:nvSpPr>
          <p:spPr bwMode="auto">
            <a:xfrm flipV="1">
              <a:off x="4649" y="1525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918" name="Rectangle 214"/>
          <p:cNvSpPr>
            <a:spLocks noChangeArrowheads="1"/>
          </p:cNvSpPr>
          <p:nvPr/>
        </p:nvSpPr>
        <p:spPr bwMode="auto">
          <a:xfrm>
            <a:off x="1692275" y="2924175"/>
            <a:ext cx="76517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05</a:t>
            </a:r>
          </a:p>
        </p:txBody>
      </p:sp>
      <p:sp>
        <p:nvSpPr>
          <p:cNvPr id="72919" name="Rectangle 215"/>
          <p:cNvSpPr>
            <a:spLocks noChangeArrowheads="1"/>
          </p:cNvSpPr>
          <p:nvPr/>
        </p:nvSpPr>
        <p:spPr bwMode="auto">
          <a:xfrm>
            <a:off x="5148263" y="2932113"/>
            <a:ext cx="76517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46</a:t>
            </a:r>
          </a:p>
        </p:txBody>
      </p:sp>
      <p:grpSp>
        <p:nvGrpSpPr>
          <p:cNvPr id="7" name="Group 216"/>
          <p:cNvGrpSpPr>
            <a:grpSpLocks/>
          </p:cNvGrpSpPr>
          <p:nvPr/>
        </p:nvGrpSpPr>
        <p:grpSpPr bwMode="auto">
          <a:xfrm>
            <a:off x="2411413" y="3573463"/>
            <a:ext cx="609600" cy="703262"/>
            <a:chOff x="431" y="1570"/>
            <a:chExt cx="384" cy="443"/>
          </a:xfrm>
        </p:grpSpPr>
        <p:sp>
          <p:nvSpPr>
            <p:cNvPr id="27684" name="Rectangle 217"/>
            <p:cNvSpPr>
              <a:spLocks noChangeArrowheads="1"/>
            </p:cNvSpPr>
            <p:nvPr/>
          </p:nvSpPr>
          <p:spPr bwMode="auto">
            <a:xfrm>
              <a:off x="431" y="1706"/>
              <a:ext cx="38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low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85" name="Line 218"/>
            <p:cNvSpPr>
              <a:spLocks noChangeShapeType="1"/>
            </p:cNvSpPr>
            <p:nvPr/>
          </p:nvSpPr>
          <p:spPr bwMode="auto">
            <a:xfrm flipV="1">
              <a:off x="748" y="1570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19"/>
          <p:cNvGrpSpPr>
            <a:grpSpLocks/>
          </p:cNvGrpSpPr>
          <p:nvPr/>
        </p:nvGrpSpPr>
        <p:grpSpPr bwMode="auto">
          <a:xfrm>
            <a:off x="3276600" y="3573463"/>
            <a:ext cx="609600" cy="703262"/>
            <a:chOff x="431" y="1570"/>
            <a:chExt cx="384" cy="443"/>
          </a:xfrm>
        </p:grpSpPr>
        <p:sp>
          <p:nvSpPr>
            <p:cNvPr id="27682" name="Rectangle 220"/>
            <p:cNvSpPr>
              <a:spLocks noChangeArrowheads="1"/>
            </p:cNvSpPr>
            <p:nvPr/>
          </p:nvSpPr>
          <p:spPr bwMode="auto">
            <a:xfrm>
              <a:off x="431" y="1706"/>
              <a:ext cx="38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low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83" name="Line 221"/>
            <p:cNvSpPr>
              <a:spLocks noChangeShapeType="1"/>
            </p:cNvSpPr>
            <p:nvPr/>
          </p:nvSpPr>
          <p:spPr bwMode="auto">
            <a:xfrm flipV="1">
              <a:off x="748" y="1570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22"/>
          <p:cNvGrpSpPr>
            <a:grpSpLocks/>
          </p:cNvGrpSpPr>
          <p:nvPr/>
        </p:nvGrpSpPr>
        <p:grpSpPr bwMode="auto">
          <a:xfrm>
            <a:off x="4178300" y="3573463"/>
            <a:ext cx="609600" cy="703262"/>
            <a:chOff x="431" y="1570"/>
            <a:chExt cx="384" cy="443"/>
          </a:xfrm>
        </p:grpSpPr>
        <p:sp>
          <p:nvSpPr>
            <p:cNvPr id="27680" name="Rectangle 223"/>
            <p:cNvSpPr>
              <a:spLocks noChangeArrowheads="1"/>
            </p:cNvSpPr>
            <p:nvPr/>
          </p:nvSpPr>
          <p:spPr bwMode="auto">
            <a:xfrm>
              <a:off x="431" y="1706"/>
              <a:ext cx="38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low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81" name="Line 224"/>
            <p:cNvSpPr>
              <a:spLocks noChangeShapeType="1"/>
            </p:cNvSpPr>
            <p:nvPr/>
          </p:nvSpPr>
          <p:spPr bwMode="auto">
            <a:xfrm flipV="1">
              <a:off x="748" y="1570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929" name="Rectangle 225"/>
          <p:cNvSpPr>
            <a:spLocks noChangeArrowheads="1"/>
          </p:cNvSpPr>
          <p:nvPr/>
        </p:nvSpPr>
        <p:spPr bwMode="auto">
          <a:xfrm>
            <a:off x="5175250" y="2924175"/>
            <a:ext cx="76517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94</a:t>
            </a:r>
          </a:p>
        </p:txBody>
      </p:sp>
      <p:sp>
        <p:nvSpPr>
          <p:cNvPr id="72930" name="Rectangle 226"/>
          <p:cNvSpPr>
            <a:spLocks noChangeArrowheads="1"/>
          </p:cNvSpPr>
          <p:nvPr/>
        </p:nvSpPr>
        <p:spPr bwMode="auto">
          <a:xfrm>
            <a:off x="4284663" y="2924175"/>
            <a:ext cx="765175" cy="6413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800000"/>
                </a:solidFill>
              </a:rPr>
              <a:t>46</a:t>
            </a:r>
          </a:p>
        </p:txBody>
      </p:sp>
      <p:grpSp>
        <p:nvGrpSpPr>
          <p:cNvPr id="10" name="Group 227"/>
          <p:cNvGrpSpPr>
            <a:grpSpLocks/>
          </p:cNvGrpSpPr>
          <p:nvPr/>
        </p:nvGrpSpPr>
        <p:grpSpPr bwMode="auto">
          <a:xfrm>
            <a:off x="4140200" y="3500438"/>
            <a:ext cx="766763" cy="703262"/>
            <a:chOff x="4241" y="1525"/>
            <a:chExt cx="483" cy="443"/>
          </a:xfrm>
        </p:grpSpPr>
        <p:sp>
          <p:nvSpPr>
            <p:cNvPr id="27678" name="Rectangle 228"/>
            <p:cNvSpPr>
              <a:spLocks noChangeArrowheads="1"/>
            </p:cNvSpPr>
            <p:nvPr/>
          </p:nvSpPr>
          <p:spPr bwMode="auto">
            <a:xfrm>
              <a:off x="4241" y="1661"/>
              <a:ext cx="48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chemeClr val="hlink"/>
                  </a:solidFill>
                  <a:latin typeface="Times New Roman" pitchFamily="18" charset="0"/>
                </a:rPr>
                <a:t>high</a:t>
              </a:r>
              <a:endParaRPr lang="en-US" altLang="zh-CN" sz="3200" b="1">
                <a:solidFill>
                  <a:schemeClr val="hlink"/>
                </a:solidFill>
              </a:endParaRPr>
            </a:p>
          </p:txBody>
        </p:sp>
        <p:sp>
          <p:nvSpPr>
            <p:cNvPr id="27679" name="Line 229"/>
            <p:cNvSpPr>
              <a:spLocks noChangeShapeType="1"/>
            </p:cNvSpPr>
            <p:nvPr/>
          </p:nvSpPr>
          <p:spPr bwMode="auto">
            <a:xfrm flipV="1">
              <a:off x="4649" y="1525"/>
              <a:ext cx="0" cy="1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937" name="Rectangle 233"/>
          <p:cNvSpPr>
            <a:spLocks noChangeArrowheads="1"/>
          </p:cNvSpPr>
          <p:nvPr/>
        </p:nvSpPr>
        <p:spPr bwMode="auto">
          <a:xfrm>
            <a:off x="755650" y="2852738"/>
            <a:ext cx="3529013" cy="792162"/>
          </a:xfrm>
          <a:prstGeom prst="rect">
            <a:avLst/>
          </a:prstGeom>
          <a:solidFill>
            <a:srgbClr val="FF99CC">
              <a:alpha val="43921"/>
            </a:srgbClr>
          </a:solidFill>
          <a:ln w="57150" cmpd="thinThick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941" name="Rectangle 237"/>
          <p:cNvSpPr>
            <a:spLocks noChangeArrowheads="1"/>
          </p:cNvSpPr>
          <p:nvPr/>
        </p:nvSpPr>
        <p:spPr bwMode="auto">
          <a:xfrm>
            <a:off x="5076825" y="2852738"/>
            <a:ext cx="2735263" cy="792162"/>
          </a:xfrm>
          <a:prstGeom prst="rect">
            <a:avLst/>
          </a:prstGeom>
          <a:solidFill>
            <a:srgbClr val="FF99CC">
              <a:alpha val="43921"/>
            </a:srgbClr>
          </a:solidFill>
          <a:ln w="57150" cmpd="thinThick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2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2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3" dur="500"/>
                                        <p:tgtEl>
                                          <p:spTgt spid="7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6" dur="500"/>
                                        <p:tgtEl>
                                          <p:spTgt spid="7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894" grpId="0" animBg="1"/>
      <p:bldP spid="72895" grpId="0"/>
      <p:bldP spid="72902" grpId="0" animBg="1"/>
      <p:bldP spid="72903" grpId="0"/>
      <p:bldP spid="72905" grpId="0" animBg="1"/>
      <p:bldP spid="72906" grpId="0" animBg="1"/>
      <p:bldP spid="72913" grpId="0" animBg="1"/>
      <p:bldP spid="72914" grpId="0" animBg="1"/>
      <p:bldP spid="72918" grpId="0" animBg="1"/>
      <p:bldP spid="72919" grpId="0" animBg="1"/>
      <p:bldP spid="72929" grpId="0" animBg="1"/>
      <p:bldP spid="72930" grpId="0" animBg="1"/>
      <p:bldP spid="72937" grpId="0" animBg="1"/>
      <p:bldP spid="729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5"/>
          <p:cNvSpPr>
            <a:spLocks noChangeArrowheads="1"/>
          </p:cNvSpPr>
          <p:nvPr/>
        </p:nvSpPr>
        <p:spPr bwMode="auto">
          <a:xfrm>
            <a:off x="0" y="637164"/>
            <a:ext cx="4648200" cy="651870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 smtClean="0"/>
              <a:t>int </a:t>
            </a:r>
            <a:r>
              <a:rPr kumimoji="1" lang="en-US" altLang="zh-CN" sz="2400" b="1" dirty="0"/>
              <a:t>Partition</a:t>
            </a:r>
            <a:r>
              <a:rPr kumimoji="1" lang="en-US" altLang="zh-CN" sz="2400" dirty="0"/>
              <a:t> (Type a[], int p, int r)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{       int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= p, j = r + 1;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 Type x=a[p];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dirty="0"/>
              <a:t>      </a:t>
            </a:r>
            <a:r>
              <a:rPr kumimoji="1" lang="en-US" altLang="zh-CN" sz="2400" dirty="0" smtClean="0"/>
              <a:t>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//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将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 x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的元素交换到左边区域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         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//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将</a:t>
            </a:r>
            <a:r>
              <a:rPr kumimoji="1" lang="en-US" altLang="zh-CN" dirty="0" smtClean="0">
                <a:solidFill>
                  <a:srgbClr val="FF0000"/>
                </a:solidFill>
              </a:rPr>
              <a:t>&gt; x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的元素交换到右边区域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        </a:t>
            </a:r>
            <a:r>
              <a:rPr kumimoji="1" lang="en-US" altLang="zh-CN" sz="2400" dirty="0"/>
              <a:t>while (true) {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    while </a:t>
            </a:r>
            <a:r>
              <a:rPr kumimoji="1" lang="en-US" altLang="zh-CN" sz="2400" dirty="0" smtClean="0"/>
              <a:t>(a[- -j] &gt;x);</a:t>
            </a:r>
            <a:endParaRPr kumimoji="1" lang="en-US" altLang="zh-CN" sz="2400" dirty="0"/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    </a:t>
            </a:r>
            <a:r>
              <a:rPr kumimoji="1" lang="en-US" altLang="zh-CN" sz="2400" dirty="0" smtClean="0"/>
              <a:t>while (a[++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 smtClean="0"/>
              <a:t>] &lt;</a:t>
            </a:r>
            <a:r>
              <a:rPr kumimoji="1" lang="en-US" altLang="zh-CN" sz="2400" dirty="0"/>
              <a:t>x &amp;&amp;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&lt;r </a:t>
            </a:r>
            <a:r>
              <a:rPr kumimoji="1" lang="en-US" altLang="zh-CN" sz="2400" dirty="0" smtClean="0"/>
              <a:t>);</a:t>
            </a:r>
            <a:endParaRPr kumimoji="1" lang="en-US" altLang="zh-CN" sz="2400" dirty="0"/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    if 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&gt;= j) break; 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    Swap(a[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], a[j]);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    }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a[p] = a[j];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a[j] = x;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return j;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}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285720" y="214290"/>
            <a:ext cx="693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 dirty="0">
                <a:latin typeface="宋体" charset="-122"/>
              </a:rPr>
              <a:t>2</a:t>
            </a:r>
            <a:r>
              <a:rPr lang="zh-CN" altLang="en-US" sz="2000" b="1" dirty="0">
                <a:latin typeface="宋体" charset="-122"/>
              </a:rPr>
              <a:t>．快速排序的算法实</a:t>
            </a:r>
            <a:r>
              <a:rPr lang="zh-CN" altLang="en-US" sz="2000" b="1" dirty="0" smtClean="0">
                <a:latin typeface="宋体" charset="-122"/>
              </a:rPr>
              <a:t>现 方法</a:t>
            </a:r>
            <a:r>
              <a:rPr lang="en-US" altLang="zh-CN" sz="2000" b="1" dirty="0" smtClean="0">
                <a:latin typeface="宋体" charset="-122"/>
              </a:rPr>
              <a:t>2</a:t>
            </a:r>
            <a:endParaRPr lang="zh-CN" altLang="en-US" sz="2000" b="1" dirty="0">
              <a:latin typeface="宋体" charset="-122"/>
            </a:endParaRP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250825" y="692150"/>
            <a:ext cx="40386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357686" y="1142984"/>
            <a:ext cx="4786314" cy="5500726"/>
          </a:xfrm>
          <a:prstGeom prst="rect">
            <a:avLst/>
          </a:prstGeom>
          <a:solidFill>
            <a:srgbClr val="CCFF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643043" y="714357"/>
            <a:ext cx="2928958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500034" y="1214422"/>
            <a:ext cx="2928958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428596" y="1643050"/>
            <a:ext cx="2928958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1" name="Rectangle 8"/>
          <p:cNvSpPr>
            <a:spLocks noChangeArrowheads="1"/>
          </p:cNvSpPr>
          <p:nvPr/>
        </p:nvSpPr>
        <p:spPr bwMode="auto">
          <a:xfrm>
            <a:off x="642910" y="2857496"/>
            <a:ext cx="1928826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653232" y="3289660"/>
            <a:ext cx="3286148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45" name="Group 122"/>
          <p:cNvGrpSpPr>
            <a:grpSpLocks/>
          </p:cNvGrpSpPr>
          <p:nvPr/>
        </p:nvGrpSpPr>
        <p:grpSpPr bwMode="auto">
          <a:xfrm>
            <a:off x="5262564" y="1484313"/>
            <a:ext cx="1830388" cy="4249738"/>
            <a:chOff x="3315" y="935"/>
            <a:chExt cx="1153" cy="2677"/>
          </a:xfrm>
        </p:grpSpPr>
        <p:sp>
          <p:nvSpPr>
            <p:cNvPr id="146" name="Oval 117"/>
            <p:cNvSpPr>
              <a:spLocks noChangeArrowheads="1"/>
            </p:cNvSpPr>
            <p:nvPr/>
          </p:nvSpPr>
          <p:spPr bwMode="auto">
            <a:xfrm>
              <a:off x="3606" y="3385"/>
              <a:ext cx="227" cy="227"/>
            </a:xfrm>
            <a:prstGeom prst="ellipse">
              <a:avLst/>
            </a:prstGeom>
            <a:solidFill>
              <a:srgbClr val="FFCC0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Oval 118"/>
            <p:cNvSpPr>
              <a:spLocks noChangeArrowheads="1"/>
            </p:cNvSpPr>
            <p:nvPr/>
          </p:nvSpPr>
          <p:spPr bwMode="auto">
            <a:xfrm>
              <a:off x="3315" y="3385"/>
              <a:ext cx="227" cy="227"/>
            </a:xfrm>
            <a:prstGeom prst="ellipse">
              <a:avLst/>
            </a:prstGeom>
            <a:solidFill>
              <a:srgbClr val="FFCC0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Oval 119"/>
            <p:cNvSpPr>
              <a:spLocks noChangeArrowheads="1"/>
            </p:cNvSpPr>
            <p:nvPr/>
          </p:nvSpPr>
          <p:spPr bwMode="auto">
            <a:xfrm>
              <a:off x="4241" y="935"/>
              <a:ext cx="227" cy="227"/>
            </a:xfrm>
            <a:prstGeom prst="ellipse">
              <a:avLst/>
            </a:prstGeom>
            <a:solidFill>
              <a:srgbClr val="FFCC0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Oval 120"/>
            <p:cNvSpPr>
              <a:spLocks noChangeArrowheads="1"/>
            </p:cNvSpPr>
            <p:nvPr/>
          </p:nvSpPr>
          <p:spPr bwMode="auto">
            <a:xfrm>
              <a:off x="3606" y="935"/>
              <a:ext cx="227" cy="227"/>
            </a:xfrm>
            <a:prstGeom prst="ellipse">
              <a:avLst/>
            </a:prstGeom>
            <a:solidFill>
              <a:srgbClr val="FFCC0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1" name="Text Box 64"/>
          <p:cNvSpPr txBox="1">
            <a:spLocks noChangeArrowheads="1"/>
          </p:cNvSpPr>
          <p:nvPr/>
        </p:nvSpPr>
        <p:spPr bwMode="auto">
          <a:xfrm>
            <a:off x="7891484" y="1484313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初始序列</a:t>
            </a:r>
          </a:p>
        </p:txBody>
      </p:sp>
      <p:sp>
        <p:nvSpPr>
          <p:cNvPr id="152" name="Text Box 70"/>
          <p:cNvSpPr txBox="1">
            <a:spLocks noChangeArrowheads="1"/>
          </p:cNvSpPr>
          <p:nvPr/>
        </p:nvSpPr>
        <p:spPr bwMode="auto">
          <a:xfrm>
            <a:off x="7874022" y="2025650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--j;--j;</a:t>
            </a:r>
          </a:p>
        </p:txBody>
      </p:sp>
      <p:grpSp>
        <p:nvGrpSpPr>
          <p:cNvPr id="153" name="组合 152"/>
          <p:cNvGrpSpPr/>
          <p:nvPr/>
        </p:nvGrpSpPr>
        <p:grpSpPr>
          <a:xfrm>
            <a:off x="4591050" y="2008188"/>
            <a:ext cx="3257550" cy="868362"/>
            <a:chOff x="4591050" y="2008188"/>
            <a:chExt cx="3257550" cy="868362"/>
          </a:xfrm>
        </p:grpSpPr>
        <p:grpSp>
          <p:nvGrpSpPr>
            <p:cNvPr id="154" name="Group 66"/>
            <p:cNvGrpSpPr>
              <a:grpSpLocks/>
            </p:cNvGrpSpPr>
            <p:nvPr/>
          </p:nvGrpSpPr>
          <p:grpSpPr bwMode="auto">
            <a:xfrm>
              <a:off x="4591050" y="2008188"/>
              <a:ext cx="3257550" cy="519112"/>
              <a:chOff x="1176" y="1537"/>
              <a:chExt cx="2052" cy="327"/>
            </a:xfrm>
          </p:grpSpPr>
          <p:sp>
            <p:nvSpPr>
              <p:cNvPr id="159" name="Text Box 67"/>
              <p:cNvSpPr txBox="1">
                <a:spLocks noChangeArrowheads="1"/>
              </p:cNvSpPr>
              <p:nvPr/>
            </p:nvSpPr>
            <p:spPr bwMode="auto">
              <a:xfrm>
                <a:off x="1176" y="1537"/>
                <a:ext cx="20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ja-JP" altLang="en-US" sz="2800" dirty="0">
                    <a:latin typeface="Verdana" pitchFamily="34" charset="0"/>
                    <a:ea typeface="黑体" pitchFamily="49" charset="-122"/>
                  </a:rPr>
                  <a:t>{</a:t>
                </a:r>
                <a:r>
                  <a:rPr kumimoji="1" lang="ja-JP" altLang="en-US" sz="2800" dirty="0">
                    <a:solidFill>
                      <a:srgbClr val="00CCFF"/>
                    </a:solidFill>
                    <a:latin typeface="Verdana" pitchFamily="34" charset="0"/>
                    <a:ea typeface="黑体" pitchFamily="49" charset="-122"/>
                  </a:rPr>
                  <a:t>6</a:t>
                </a:r>
                <a:r>
                  <a:rPr kumimoji="1" lang="en-US" altLang="zh-CN" sz="2800" dirty="0">
                    <a:latin typeface="Verdana" pitchFamily="34" charset="0"/>
                    <a:ea typeface="黑体" pitchFamily="49" charset="-122"/>
                  </a:rPr>
                  <a:t>, </a:t>
                </a:r>
                <a:r>
                  <a:rPr kumimoji="1" lang="ja-JP" altLang="en-US" sz="2800" dirty="0">
                    <a:latin typeface="Verdana" pitchFamily="34" charset="0"/>
                    <a:ea typeface="黑体" pitchFamily="49" charset="-122"/>
                  </a:rPr>
                  <a:t>7, 5, 2, 5, 8}</a:t>
                </a:r>
              </a:p>
            </p:txBody>
          </p:sp>
          <p:sp>
            <p:nvSpPr>
              <p:cNvPr id="160" name="Line 68"/>
              <p:cNvSpPr>
                <a:spLocks noChangeShapeType="1"/>
              </p:cNvSpPr>
              <p:nvPr/>
            </p:nvSpPr>
            <p:spPr bwMode="auto">
              <a:xfrm>
                <a:off x="2608" y="1565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5" name="Line 73"/>
            <p:cNvSpPr>
              <a:spLocks noChangeShapeType="1"/>
            </p:cNvSpPr>
            <p:nvPr/>
          </p:nvSpPr>
          <p:spPr bwMode="auto">
            <a:xfrm flipV="1">
              <a:off x="6948488" y="2447925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74"/>
            <p:cNvSpPr>
              <a:spLocks noChangeShapeType="1"/>
            </p:cNvSpPr>
            <p:nvPr/>
          </p:nvSpPr>
          <p:spPr bwMode="auto">
            <a:xfrm flipV="1">
              <a:off x="5003800" y="2438400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7" name="Object 2"/>
            <p:cNvGraphicFramePr>
              <a:graphicFrameLocks noChangeAspect="1"/>
            </p:cNvGraphicFramePr>
            <p:nvPr/>
          </p:nvGraphicFramePr>
          <p:xfrm>
            <a:off x="7019925" y="2463800"/>
            <a:ext cx="2159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0" name="Equation" r:id="rId4" imgW="126890" imgH="190335" progId="">
                    <p:embed/>
                  </p:oleObj>
                </mc:Choice>
                <mc:Fallback>
                  <p:oleObj name="Equation" r:id="rId4" imgW="126890" imgH="19033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9925" y="2463800"/>
                          <a:ext cx="21590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Object 3"/>
            <p:cNvGraphicFramePr>
              <a:graphicFrameLocks noChangeAspect="1"/>
            </p:cNvGraphicFramePr>
            <p:nvPr/>
          </p:nvGraphicFramePr>
          <p:xfrm>
            <a:off x="5003800" y="2470150"/>
            <a:ext cx="2190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1" name="Equation" r:id="rId6" imgW="88707" imgH="164742" progId="">
                    <p:embed/>
                  </p:oleObj>
                </mc:Choice>
                <mc:Fallback>
                  <p:oleObj name="Equation" r:id="rId6" imgW="88707" imgH="16474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800" y="2470150"/>
                          <a:ext cx="2190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" name="Text Box 80"/>
          <p:cNvSpPr txBox="1">
            <a:spLocks noChangeArrowheads="1"/>
          </p:cNvSpPr>
          <p:nvPr/>
        </p:nvSpPr>
        <p:spPr bwMode="auto">
          <a:xfrm>
            <a:off x="7989934" y="2857496"/>
            <a:ext cx="771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++</a:t>
            </a:r>
            <a:r>
              <a:rPr kumimoji="1" lang="en-US" altLang="zh-CN" b="1" dirty="0" err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i</a:t>
            </a:r>
            <a:r>
              <a:rPr kumimoji="1" lang="en-US" altLang="zh-CN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;</a:t>
            </a:r>
          </a:p>
        </p:txBody>
      </p:sp>
      <p:grpSp>
        <p:nvGrpSpPr>
          <p:cNvPr id="162" name="组合 161"/>
          <p:cNvGrpSpPr/>
          <p:nvPr/>
        </p:nvGrpSpPr>
        <p:grpSpPr>
          <a:xfrm>
            <a:off x="4572000" y="2865438"/>
            <a:ext cx="3287713" cy="849312"/>
            <a:chOff x="4572000" y="2865438"/>
            <a:chExt cx="3287713" cy="849312"/>
          </a:xfrm>
        </p:grpSpPr>
        <p:sp>
          <p:nvSpPr>
            <p:cNvPr id="163" name="Text Box 78"/>
            <p:cNvSpPr txBox="1">
              <a:spLocks noChangeArrowheads="1"/>
            </p:cNvSpPr>
            <p:nvPr/>
          </p:nvSpPr>
          <p:spPr bwMode="auto">
            <a:xfrm>
              <a:off x="4572000" y="2865438"/>
              <a:ext cx="32877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ja-JP" altLang="en-US" sz="2800">
                  <a:latin typeface="Verdana" pitchFamily="34" charset="0"/>
                  <a:ea typeface="黑体" pitchFamily="49" charset="-122"/>
                </a:rPr>
                <a:t>{</a:t>
              </a:r>
              <a:r>
                <a:rPr kumimoji="1" lang="ja-JP" altLang="en-US" sz="2800">
                  <a:solidFill>
                    <a:schemeClr val="accent1"/>
                  </a:solidFill>
                  <a:latin typeface="Verdana" pitchFamily="34" charset="0"/>
                  <a:ea typeface="黑体" pitchFamily="49" charset="-122"/>
                </a:rPr>
                <a:t>6</a:t>
              </a:r>
              <a:r>
                <a:rPr kumimoji="1" lang="en-US" altLang="zh-CN" sz="2800">
                  <a:latin typeface="Verdana" pitchFamily="34" charset="0"/>
                  <a:ea typeface="黑体" pitchFamily="49" charset="-122"/>
                </a:rPr>
                <a:t>, </a:t>
              </a:r>
              <a:r>
                <a:rPr kumimoji="1" lang="ja-JP" altLang="en-US" sz="2800">
                  <a:latin typeface="Verdana" pitchFamily="34" charset="0"/>
                  <a:ea typeface="黑体" pitchFamily="49" charset="-122"/>
                </a:rPr>
                <a:t>7, 5, 2, 5, 8}</a:t>
              </a:r>
            </a:p>
          </p:txBody>
        </p:sp>
        <p:sp>
          <p:nvSpPr>
            <p:cNvPr id="164" name="Line 79"/>
            <p:cNvSpPr>
              <a:spLocks noChangeShapeType="1"/>
            </p:cNvSpPr>
            <p:nvPr/>
          </p:nvSpPr>
          <p:spPr bwMode="auto">
            <a:xfrm>
              <a:off x="6824663" y="2909888"/>
              <a:ext cx="195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83"/>
            <p:cNvSpPr>
              <a:spLocks noChangeShapeType="1"/>
            </p:cNvSpPr>
            <p:nvPr/>
          </p:nvSpPr>
          <p:spPr bwMode="auto">
            <a:xfrm flipV="1">
              <a:off x="6892925" y="3295650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84"/>
            <p:cNvSpPr>
              <a:spLocks noChangeShapeType="1"/>
            </p:cNvSpPr>
            <p:nvPr/>
          </p:nvSpPr>
          <p:spPr bwMode="auto">
            <a:xfrm flipV="1">
              <a:off x="5445125" y="3286125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7" name="Object 4"/>
            <p:cNvGraphicFramePr>
              <a:graphicFrameLocks noChangeAspect="1"/>
            </p:cNvGraphicFramePr>
            <p:nvPr/>
          </p:nvGraphicFramePr>
          <p:xfrm>
            <a:off x="6985000" y="3368675"/>
            <a:ext cx="2159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2" name="Equation" r:id="rId8" imgW="126890" imgH="190335" progId="">
                    <p:embed/>
                  </p:oleObj>
                </mc:Choice>
                <mc:Fallback>
                  <p:oleObj name="Equation" r:id="rId8" imgW="126890" imgH="19033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5000" y="3368675"/>
                          <a:ext cx="21590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5"/>
            <p:cNvGraphicFramePr>
              <a:graphicFrameLocks noChangeAspect="1"/>
            </p:cNvGraphicFramePr>
            <p:nvPr/>
          </p:nvGraphicFramePr>
          <p:xfrm>
            <a:off x="5484813" y="3308350"/>
            <a:ext cx="2190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3" name="Equation" r:id="rId9" imgW="88707" imgH="164742" progId="">
                    <p:embed/>
                  </p:oleObj>
                </mc:Choice>
                <mc:Fallback>
                  <p:oleObj name="Equation" r:id="rId9" imgW="88707" imgH="16474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4813" y="3308350"/>
                          <a:ext cx="2190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" name="Text Box 90"/>
          <p:cNvSpPr txBox="1">
            <a:spLocks noChangeArrowheads="1"/>
          </p:cNvSpPr>
          <p:nvPr/>
        </p:nvSpPr>
        <p:spPr bwMode="auto">
          <a:xfrm>
            <a:off x="7658122" y="3692525"/>
            <a:ext cx="1441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swap; --j;</a:t>
            </a:r>
          </a:p>
        </p:txBody>
      </p:sp>
      <p:grpSp>
        <p:nvGrpSpPr>
          <p:cNvPr id="170" name="组合 169"/>
          <p:cNvGrpSpPr/>
          <p:nvPr/>
        </p:nvGrpSpPr>
        <p:grpSpPr>
          <a:xfrm>
            <a:off x="4581525" y="3675063"/>
            <a:ext cx="3287713" cy="858837"/>
            <a:chOff x="4581525" y="3675063"/>
            <a:chExt cx="3287713" cy="858837"/>
          </a:xfrm>
        </p:grpSpPr>
        <p:sp>
          <p:nvSpPr>
            <p:cNvPr id="171" name="Text Box 88"/>
            <p:cNvSpPr txBox="1">
              <a:spLocks noChangeArrowheads="1"/>
            </p:cNvSpPr>
            <p:nvPr/>
          </p:nvSpPr>
          <p:spPr bwMode="auto">
            <a:xfrm>
              <a:off x="4581525" y="3675063"/>
              <a:ext cx="32877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ja-JP" altLang="en-US" sz="2800">
                  <a:latin typeface="Verdana" pitchFamily="34" charset="0"/>
                  <a:ea typeface="黑体" pitchFamily="49" charset="-122"/>
                </a:rPr>
                <a:t>{</a:t>
              </a:r>
              <a:r>
                <a:rPr kumimoji="1" lang="ja-JP" altLang="en-US" sz="2800">
                  <a:solidFill>
                    <a:schemeClr val="accent1"/>
                  </a:solidFill>
                  <a:latin typeface="Verdana" pitchFamily="34" charset="0"/>
                  <a:ea typeface="黑体" pitchFamily="49" charset="-122"/>
                </a:rPr>
                <a:t>6</a:t>
              </a:r>
              <a:r>
                <a:rPr kumimoji="1" lang="en-US" altLang="zh-CN" sz="2800">
                  <a:latin typeface="Verdana" pitchFamily="34" charset="0"/>
                  <a:ea typeface="黑体" pitchFamily="49" charset="-122"/>
                </a:rPr>
                <a:t>, </a:t>
              </a:r>
              <a:r>
                <a:rPr kumimoji="1" lang="ja-JP" altLang="en-US" sz="2800">
                  <a:latin typeface="Verdana" pitchFamily="34" charset="0"/>
                  <a:ea typeface="黑体" pitchFamily="49" charset="-122"/>
                </a:rPr>
                <a:t>5, 5, 2, 7, 8}</a:t>
              </a:r>
            </a:p>
          </p:txBody>
        </p:sp>
        <p:sp>
          <p:nvSpPr>
            <p:cNvPr id="172" name="Line 89"/>
            <p:cNvSpPr>
              <a:spLocks noChangeShapeType="1"/>
            </p:cNvSpPr>
            <p:nvPr/>
          </p:nvSpPr>
          <p:spPr bwMode="auto">
            <a:xfrm>
              <a:off x="5384800" y="3719513"/>
              <a:ext cx="195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93"/>
            <p:cNvSpPr>
              <a:spLocks noChangeShapeType="1"/>
            </p:cNvSpPr>
            <p:nvPr/>
          </p:nvSpPr>
          <p:spPr bwMode="auto">
            <a:xfrm flipV="1">
              <a:off x="6416675" y="4105275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Line 94"/>
            <p:cNvSpPr>
              <a:spLocks noChangeShapeType="1"/>
            </p:cNvSpPr>
            <p:nvPr/>
          </p:nvSpPr>
          <p:spPr bwMode="auto">
            <a:xfrm flipV="1">
              <a:off x="5454650" y="4105275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5" name="Object 6"/>
            <p:cNvGraphicFramePr>
              <a:graphicFrameLocks noChangeAspect="1"/>
            </p:cNvGraphicFramePr>
            <p:nvPr/>
          </p:nvGraphicFramePr>
          <p:xfrm>
            <a:off x="6489700" y="4149725"/>
            <a:ext cx="2159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4" name="Equation" r:id="rId10" imgW="126890" imgH="190335" progId="">
                    <p:embed/>
                  </p:oleObj>
                </mc:Choice>
                <mc:Fallback>
                  <p:oleObj name="Equation" r:id="rId10" imgW="126890" imgH="19033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9700" y="4149725"/>
                          <a:ext cx="21590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" name="Object 7"/>
            <p:cNvGraphicFramePr>
              <a:graphicFrameLocks noChangeAspect="1"/>
            </p:cNvGraphicFramePr>
            <p:nvPr/>
          </p:nvGraphicFramePr>
          <p:xfrm>
            <a:off x="5532438" y="4127500"/>
            <a:ext cx="2190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5" name="Equation" r:id="rId11" imgW="88707" imgH="164742" progId="">
                    <p:embed/>
                  </p:oleObj>
                </mc:Choice>
                <mc:Fallback>
                  <p:oleObj name="Equation" r:id="rId11" imgW="88707" imgH="16474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2438" y="4127500"/>
                          <a:ext cx="2190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" name="Text Box 100"/>
          <p:cNvSpPr txBox="1">
            <a:spLocks noChangeArrowheads="1"/>
          </p:cNvSpPr>
          <p:nvPr/>
        </p:nvSpPr>
        <p:spPr bwMode="auto">
          <a:xfrm>
            <a:off x="7643834" y="4492625"/>
            <a:ext cx="15906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++i; ++i;</a:t>
            </a:r>
          </a:p>
          <a:p>
            <a:r>
              <a:rPr kumimoji="1" lang="en-US" altLang="zh-CN" b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++i;break;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4552950" y="4475163"/>
            <a:ext cx="3287713" cy="820737"/>
            <a:chOff x="4552950" y="4475163"/>
            <a:chExt cx="3287713" cy="820737"/>
          </a:xfrm>
        </p:grpSpPr>
        <p:sp>
          <p:nvSpPr>
            <p:cNvPr id="179" name="Text Box 98"/>
            <p:cNvSpPr txBox="1">
              <a:spLocks noChangeArrowheads="1"/>
            </p:cNvSpPr>
            <p:nvPr/>
          </p:nvSpPr>
          <p:spPr bwMode="auto">
            <a:xfrm>
              <a:off x="4552950" y="4475163"/>
              <a:ext cx="328771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ja-JP" altLang="en-US" sz="2800" dirty="0">
                  <a:latin typeface="Verdana" pitchFamily="34" charset="0"/>
                  <a:ea typeface="黑体" pitchFamily="49" charset="-122"/>
                </a:rPr>
                <a:t>{</a:t>
              </a:r>
              <a:r>
                <a:rPr kumimoji="1" lang="ja-JP" altLang="en-US" sz="2800" dirty="0">
                  <a:solidFill>
                    <a:schemeClr val="accent1"/>
                  </a:solidFill>
                  <a:latin typeface="Verdana" pitchFamily="34" charset="0"/>
                  <a:ea typeface="黑体" pitchFamily="49" charset="-122"/>
                </a:rPr>
                <a:t>6</a:t>
              </a:r>
              <a:r>
                <a:rPr kumimoji="1" lang="en-US" altLang="zh-CN" sz="2800" dirty="0">
                  <a:latin typeface="Verdana" pitchFamily="34" charset="0"/>
                  <a:ea typeface="黑体" pitchFamily="49" charset="-122"/>
                </a:rPr>
                <a:t>, </a:t>
              </a:r>
              <a:r>
                <a:rPr kumimoji="1" lang="en-US" altLang="ja-JP" sz="2800" dirty="0">
                  <a:latin typeface="Verdana" pitchFamily="34" charset="0"/>
                  <a:ea typeface="黑体" pitchFamily="49" charset="-122"/>
                </a:rPr>
                <a:t>5</a:t>
              </a:r>
              <a:r>
                <a:rPr kumimoji="1" lang="ja-JP" altLang="en-US" sz="2800" dirty="0">
                  <a:latin typeface="Verdana" pitchFamily="34" charset="0"/>
                  <a:ea typeface="黑体" pitchFamily="49" charset="-122"/>
                </a:rPr>
                <a:t>, 5, </a:t>
              </a:r>
              <a:r>
                <a:rPr kumimoji="1" lang="en-US" altLang="ja-JP" sz="2800" dirty="0">
                  <a:latin typeface="Verdana" pitchFamily="34" charset="0"/>
                  <a:ea typeface="黑体" pitchFamily="49" charset="-122"/>
                </a:rPr>
                <a:t>2</a:t>
              </a:r>
              <a:r>
                <a:rPr kumimoji="1" lang="ja-JP" altLang="en-US" sz="2800" dirty="0">
                  <a:latin typeface="Verdana" pitchFamily="34" charset="0"/>
                  <a:ea typeface="黑体" pitchFamily="49" charset="-122"/>
                </a:rPr>
                <a:t>, 7, 8}</a:t>
              </a:r>
            </a:p>
          </p:txBody>
        </p:sp>
        <p:sp>
          <p:nvSpPr>
            <p:cNvPr id="180" name="Line 99"/>
            <p:cNvSpPr>
              <a:spLocks noChangeShapeType="1"/>
            </p:cNvSpPr>
            <p:nvPr/>
          </p:nvSpPr>
          <p:spPr bwMode="auto">
            <a:xfrm>
              <a:off x="5384800" y="4519613"/>
              <a:ext cx="195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103"/>
            <p:cNvSpPr>
              <a:spLocks noChangeShapeType="1"/>
            </p:cNvSpPr>
            <p:nvPr/>
          </p:nvSpPr>
          <p:spPr bwMode="auto">
            <a:xfrm flipV="1">
              <a:off x="6388100" y="4905375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Line 104"/>
            <p:cNvSpPr>
              <a:spLocks noChangeShapeType="1"/>
            </p:cNvSpPr>
            <p:nvPr/>
          </p:nvSpPr>
          <p:spPr bwMode="auto">
            <a:xfrm flipV="1">
              <a:off x="6875463" y="4905375"/>
              <a:ext cx="0" cy="269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3" name="Object 8"/>
            <p:cNvGraphicFramePr>
              <a:graphicFrameLocks noChangeAspect="1"/>
            </p:cNvGraphicFramePr>
            <p:nvPr/>
          </p:nvGraphicFramePr>
          <p:xfrm>
            <a:off x="6461125" y="4949825"/>
            <a:ext cx="2159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6" name="Equation" r:id="rId12" imgW="126890" imgH="190335" progId="">
                    <p:embed/>
                  </p:oleObj>
                </mc:Choice>
                <mc:Fallback>
                  <p:oleObj name="Equation" r:id="rId12" imgW="126890" imgH="19033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1125" y="4949825"/>
                          <a:ext cx="215900" cy="32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Object 9"/>
            <p:cNvGraphicFramePr>
              <a:graphicFrameLocks noChangeAspect="1"/>
            </p:cNvGraphicFramePr>
            <p:nvPr/>
          </p:nvGraphicFramePr>
          <p:xfrm>
            <a:off x="6945313" y="4889500"/>
            <a:ext cx="2190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7" name="Equation" r:id="rId13" imgW="88707" imgH="164742" progId="">
                    <p:embed/>
                  </p:oleObj>
                </mc:Choice>
                <mc:Fallback>
                  <p:oleObj name="Equation" r:id="rId13" imgW="88707" imgH="16474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5313" y="4889500"/>
                          <a:ext cx="2190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" name="Line 109"/>
          <p:cNvSpPr>
            <a:spLocks noChangeShapeType="1"/>
          </p:cNvSpPr>
          <p:nvPr/>
        </p:nvSpPr>
        <p:spPr bwMode="auto">
          <a:xfrm>
            <a:off x="5364163" y="5319713"/>
            <a:ext cx="195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 Box 110"/>
          <p:cNvSpPr txBox="1">
            <a:spLocks noChangeArrowheads="1"/>
          </p:cNvSpPr>
          <p:nvPr/>
        </p:nvSpPr>
        <p:spPr bwMode="auto">
          <a:xfrm>
            <a:off x="7834334" y="527208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完成</a:t>
            </a:r>
          </a:p>
        </p:txBody>
      </p:sp>
      <p:grpSp>
        <p:nvGrpSpPr>
          <p:cNvPr id="187" name="Group 61"/>
          <p:cNvGrpSpPr>
            <a:grpSpLocks/>
          </p:cNvGrpSpPr>
          <p:nvPr/>
        </p:nvGrpSpPr>
        <p:grpSpPr bwMode="auto">
          <a:xfrm>
            <a:off x="4572000" y="1412875"/>
            <a:ext cx="3257550" cy="519113"/>
            <a:chOff x="1936" y="1009"/>
            <a:chExt cx="2052" cy="327"/>
          </a:xfrm>
        </p:grpSpPr>
        <p:sp>
          <p:nvSpPr>
            <p:cNvPr id="188" name="Text Box 62"/>
            <p:cNvSpPr txBox="1">
              <a:spLocks noChangeArrowheads="1"/>
            </p:cNvSpPr>
            <p:nvPr/>
          </p:nvSpPr>
          <p:spPr bwMode="auto">
            <a:xfrm>
              <a:off x="1936" y="1009"/>
              <a:ext cx="20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ja-JP" altLang="en-US" sz="2800" dirty="0">
                  <a:latin typeface="Verdana" pitchFamily="34" charset="0"/>
                  <a:ea typeface="黑体" pitchFamily="49" charset="-122"/>
                </a:rPr>
                <a:t>{</a:t>
              </a:r>
              <a:r>
                <a:rPr kumimoji="1" lang="ja-JP" altLang="en-US" sz="2800" dirty="0">
                  <a:solidFill>
                    <a:srgbClr val="00CCFF"/>
                  </a:solidFill>
                  <a:latin typeface="Verdana" pitchFamily="34" charset="0"/>
                  <a:ea typeface="黑体" pitchFamily="49" charset="-122"/>
                </a:rPr>
                <a:t>6</a:t>
              </a:r>
              <a:r>
                <a:rPr kumimoji="1" lang="en-US" altLang="zh-CN" sz="2800" dirty="0">
                  <a:latin typeface="Verdana" pitchFamily="34" charset="0"/>
                  <a:ea typeface="黑体" pitchFamily="49" charset="-122"/>
                </a:rPr>
                <a:t>, </a:t>
              </a:r>
              <a:r>
                <a:rPr kumimoji="1" lang="ja-JP" altLang="en-US" sz="2800" dirty="0">
                  <a:latin typeface="Verdana" pitchFamily="34" charset="0"/>
                  <a:ea typeface="黑体" pitchFamily="49" charset="-122"/>
                </a:rPr>
                <a:t>7, 5, 2, 5, 8}</a:t>
              </a:r>
            </a:p>
          </p:txBody>
        </p:sp>
        <p:sp>
          <p:nvSpPr>
            <p:cNvPr id="189" name="Line 63"/>
            <p:cNvSpPr>
              <a:spLocks noChangeShapeType="1"/>
            </p:cNvSpPr>
            <p:nvPr/>
          </p:nvSpPr>
          <p:spPr bwMode="auto">
            <a:xfrm>
              <a:off x="3368" y="1037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0" name="Text Box 108"/>
          <p:cNvSpPr txBox="1">
            <a:spLocks noChangeArrowheads="1"/>
          </p:cNvSpPr>
          <p:nvPr/>
        </p:nvSpPr>
        <p:spPr bwMode="auto">
          <a:xfrm>
            <a:off x="4543425" y="5275263"/>
            <a:ext cx="3482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latin typeface="Verdana" pitchFamily="34" charset="0"/>
                <a:ea typeface="黑体" pitchFamily="49" charset="-122"/>
              </a:rPr>
              <a:t>{2</a:t>
            </a:r>
            <a:r>
              <a:rPr kumimoji="1" lang="en-US" altLang="zh-CN" sz="2800" dirty="0">
                <a:latin typeface="Verdana" pitchFamily="34" charset="0"/>
                <a:ea typeface="黑体" pitchFamily="49" charset="-122"/>
              </a:rPr>
              <a:t>,</a:t>
            </a:r>
            <a:r>
              <a:rPr kumimoji="1" lang="ja-JP" altLang="en-US" sz="2800" dirty="0">
                <a:latin typeface="Verdana" pitchFamily="34" charset="0"/>
                <a:ea typeface="黑体" pitchFamily="49" charset="-122"/>
              </a:rPr>
              <a:t> 5, 5} </a:t>
            </a:r>
            <a:r>
              <a:rPr kumimoji="1" lang="ja-JP" altLang="en-US" sz="2800" dirty="0">
                <a:solidFill>
                  <a:schemeClr val="accent1"/>
                </a:solidFill>
                <a:latin typeface="Verdana" pitchFamily="34" charset="0"/>
                <a:ea typeface="黑体" pitchFamily="49" charset="-122"/>
              </a:rPr>
              <a:t>6</a:t>
            </a:r>
            <a:r>
              <a:rPr kumimoji="1" lang="ja-JP" altLang="en-US" sz="2800" dirty="0">
                <a:latin typeface="Verdana" pitchFamily="34" charset="0"/>
                <a:ea typeface="黑体" pitchFamily="49" charset="-122"/>
              </a:rPr>
              <a:t> {7, 8}</a:t>
            </a:r>
          </a:p>
        </p:txBody>
      </p:sp>
      <p:sp>
        <p:nvSpPr>
          <p:cNvPr id="191" name="Rectangle 8"/>
          <p:cNvSpPr>
            <a:spLocks noChangeArrowheads="1"/>
          </p:cNvSpPr>
          <p:nvPr/>
        </p:nvSpPr>
        <p:spPr bwMode="auto">
          <a:xfrm>
            <a:off x="949933" y="3729528"/>
            <a:ext cx="3275992" cy="342414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3" name="Rectangle 8"/>
          <p:cNvSpPr>
            <a:spLocks noChangeArrowheads="1"/>
          </p:cNvSpPr>
          <p:nvPr/>
        </p:nvSpPr>
        <p:spPr bwMode="auto">
          <a:xfrm>
            <a:off x="500034" y="4572008"/>
            <a:ext cx="2928958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" name="Rectangle 8"/>
          <p:cNvSpPr>
            <a:spLocks noChangeArrowheads="1"/>
          </p:cNvSpPr>
          <p:nvPr/>
        </p:nvSpPr>
        <p:spPr bwMode="auto">
          <a:xfrm>
            <a:off x="357158" y="5429264"/>
            <a:ext cx="2357454" cy="928694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5" name="Rectangle 8"/>
          <p:cNvSpPr>
            <a:spLocks noChangeArrowheads="1"/>
          </p:cNvSpPr>
          <p:nvPr/>
        </p:nvSpPr>
        <p:spPr bwMode="auto">
          <a:xfrm>
            <a:off x="571472" y="4214818"/>
            <a:ext cx="2928958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1" name="Text Box 121"/>
          <p:cNvSpPr txBox="1">
            <a:spLocks noChangeArrowheads="1"/>
          </p:cNvSpPr>
          <p:nvPr/>
        </p:nvSpPr>
        <p:spPr bwMode="auto">
          <a:xfrm>
            <a:off x="4716463" y="6021388"/>
            <a:ext cx="3889375" cy="520700"/>
          </a:xfrm>
          <a:prstGeom prst="rect">
            <a:avLst/>
          </a:prstGeom>
          <a:solidFill>
            <a:srgbClr val="FFFF00"/>
          </a:solidFill>
          <a:ln w="635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楷体_GB2312"/>
              </a:rPr>
              <a:t>快速排序具有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不稳定性</a:t>
            </a:r>
            <a:r>
              <a:rPr lang="zh-CN" altLang="en-US" sz="2800" dirty="0">
                <a:latin typeface="楷体_GB231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01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97" grpId="0" animBg="1"/>
      <p:bldP spid="97" grpId="1" animBg="1"/>
      <p:bldP spid="98" grpId="0" animBg="1"/>
      <p:bldP spid="98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51" grpId="0"/>
      <p:bldP spid="152" grpId="0"/>
      <p:bldP spid="185" grpId="0" animBg="1"/>
      <p:bldP spid="190" grpId="0"/>
      <p:bldP spid="191" grpId="0" animBg="1"/>
      <p:bldP spid="191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00034" y="-214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2.8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4138" y="1631214"/>
            <a:ext cx="4600058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sz="28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(Type a[], int p, int r)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{   if 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(p&lt;r) {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q=Partition(</a:t>
            </a:r>
            <a:r>
              <a:rPr kumimoji="1" lang="en-US" altLang="zh-CN" sz="2800" dirty="0" err="1">
                <a:latin typeface="Times New Roman" pitchFamily="18" charset="0"/>
                <a:cs typeface="Times New Roman" pitchFamily="18" charset="0"/>
              </a:rPr>
              <a:t>a,p,r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8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(a,p,q-1); 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对左半段排序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800" dirty="0" err="1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 (a,q+1,r); 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对右半段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}}</a:t>
            </a:r>
            <a:endParaRPr kumimoji="1"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32"/>
          <p:cNvSpPr>
            <a:spLocks noChangeArrowheads="1"/>
          </p:cNvSpPr>
          <p:nvPr/>
        </p:nvSpPr>
        <p:spPr bwMode="auto">
          <a:xfrm>
            <a:off x="4904196" y="1465573"/>
            <a:ext cx="3988284" cy="458354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38100">
            <a:solidFill>
              <a:srgbClr val="063DE8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  <a:ea typeface="仿宋_GB2312"/>
                <a:cs typeface="仿宋_GB2312"/>
              </a:rPr>
              <a:t>复杂度</a:t>
            </a:r>
            <a:r>
              <a:rPr lang="zh-CN" altLang="en-US" sz="2800" b="1" dirty="0" smtClean="0">
                <a:latin typeface="Times New Roman" pitchFamily="18" charset="0"/>
                <a:ea typeface="仿宋_GB2312"/>
                <a:cs typeface="仿宋_GB2312"/>
              </a:rPr>
              <a:t>分析</a:t>
            </a:r>
            <a:r>
              <a:rPr lang="en-US" altLang="zh-CN" sz="2800" b="1" dirty="0" smtClean="0">
                <a:latin typeface="Times New Roman" pitchFamily="18" charset="0"/>
                <a:ea typeface="仿宋_GB2312"/>
                <a:cs typeface="仿宋_GB2312"/>
              </a:rPr>
              <a:t>:</a:t>
            </a:r>
          </a:p>
          <a:p>
            <a:pPr marL="457200" indent="-457200" eaLnBrk="0" hangingPunct="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Times New Roman" pitchFamily="18" charset="0"/>
                <a:ea typeface="仿宋_GB2312"/>
                <a:cs typeface="仿宋_GB2312"/>
              </a:rPr>
              <a:t>最好情况</a:t>
            </a:r>
            <a:endParaRPr lang="en-US" altLang="zh-CN" sz="2800" b="1" dirty="0" smtClean="0">
              <a:latin typeface="Times New Roman" pitchFamily="18" charset="0"/>
              <a:ea typeface="仿宋_GB2312"/>
              <a:cs typeface="仿宋_GB2312"/>
            </a:endParaRPr>
          </a:p>
          <a:p>
            <a:pPr eaLnBrk="0" hangingPunct="0"/>
            <a:endParaRPr lang="en-US" altLang="zh-CN" sz="3200" b="1" dirty="0">
              <a:latin typeface="Times New Roman" pitchFamily="18" charset="0"/>
              <a:ea typeface="仿宋_GB2312"/>
              <a:cs typeface="仿宋_GB2312"/>
            </a:endParaRPr>
          </a:p>
          <a:p>
            <a:pPr eaLnBrk="0" hangingPunct="0"/>
            <a:endParaRPr lang="en-US" altLang="zh-CN" sz="3200" b="1" dirty="0" smtClean="0">
              <a:latin typeface="Times New Roman" pitchFamily="18" charset="0"/>
              <a:ea typeface="仿宋_GB2312"/>
              <a:cs typeface="仿宋_GB2312"/>
            </a:endParaRPr>
          </a:p>
          <a:p>
            <a:pPr eaLnBrk="0" hangingPunct="0"/>
            <a:endParaRPr lang="en-US" altLang="zh-CN" sz="2800" b="1" dirty="0" smtClean="0">
              <a:latin typeface="Times New Roman" pitchFamily="18" charset="0"/>
              <a:ea typeface="仿宋_GB2312"/>
              <a:cs typeface="仿宋_GB2312"/>
            </a:endParaRPr>
          </a:p>
          <a:p>
            <a:pPr marL="457200" indent="-457200" eaLnBrk="0" hangingPunct="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itchFamily="18" charset="0"/>
                <a:ea typeface="仿宋_GB2312"/>
                <a:cs typeface="仿宋_GB2312"/>
              </a:rPr>
              <a:t>最坏情况</a:t>
            </a:r>
          </a:p>
          <a:p>
            <a:pPr eaLnBrk="0" hangingPunct="0"/>
            <a:endParaRPr lang="en-US" altLang="zh-CN" sz="3200" b="1" dirty="0" smtClean="0">
              <a:latin typeface="Times New Roman" pitchFamily="18" charset="0"/>
              <a:ea typeface="仿宋_GB2312"/>
              <a:cs typeface="仿宋_GB2312"/>
            </a:endParaRPr>
          </a:p>
          <a:p>
            <a:pPr eaLnBrk="0" hangingPunct="0"/>
            <a:endParaRPr lang="zh-CN" altLang="en-US" sz="3200" b="1" dirty="0">
              <a:latin typeface="Times New Roman" pitchFamily="18" charset="0"/>
              <a:ea typeface="仿宋_GB2312"/>
              <a:cs typeface="仿宋_GB2312"/>
            </a:endParaRPr>
          </a:p>
          <a:p>
            <a:pPr algn="ctr" eaLnBrk="0" hangingPunct="0"/>
            <a:endParaRPr lang="en-US" altLang="zh-CN" sz="2800" b="1" dirty="0" smtClean="0">
              <a:latin typeface="Times New Roman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15" name="Object 33"/>
          <p:cNvGraphicFramePr>
            <a:graphicFrameLocks noChangeAspect="1"/>
          </p:cNvGraphicFramePr>
          <p:nvPr>
            <p:extLst/>
          </p:nvPr>
        </p:nvGraphicFramePr>
        <p:xfrm>
          <a:off x="4904196" y="2708920"/>
          <a:ext cx="3868304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32" name="公式" r:id="rId4" imgW="2222280" imgH="457200" progId="Equation.3">
                  <p:embed/>
                </p:oleObj>
              </mc:Choice>
              <mc:Fallback>
                <p:oleObj name="公式" r:id="rId4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196" y="2708920"/>
                        <a:ext cx="3868304" cy="96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3"/>
          <p:cNvGraphicFramePr>
            <a:graphicFrameLocks noChangeAspect="1"/>
          </p:cNvGraphicFramePr>
          <p:nvPr>
            <p:extLst/>
          </p:nvPr>
        </p:nvGraphicFramePr>
        <p:xfrm>
          <a:off x="5283200" y="4581525"/>
          <a:ext cx="33543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33" name="公式" r:id="rId6" imgW="2057400" imgH="457200" progId="Equation.3">
                  <p:embed/>
                </p:oleObj>
              </mc:Choice>
              <mc:Fallback>
                <p:oleObj name="公式" r:id="rId6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4581525"/>
                        <a:ext cx="3354388" cy="96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30756" y="3864625"/>
            <a:ext cx="1056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0756" y="2094859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sz="2400" b="1" dirty="0" err="1">
                <a:solidFill>
                  <a:srgbClr val="FF0000"/>
                </a:solidFill>
                <a:ea typeface="楷体_GB2312" pitchFamily="49" charset="-122"/>
              </a:rPr>
              <a:t>nlogn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3" animBg="1"/>
      <p:bldP spid="4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794905" y="2882122"/>
            <a:ext cx="7809543" cy="2677656"/>
          </a:xfrm>
          <a:prstGeom prst="rect">
            <a:avLst/>
          </a:prstGeom>
          <a:solidFill>
            <a:srgbClr val="CCFFFF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1" lang="en-US" altLang="zh-CN" sz="2400" dirty="0"/>
              <a:t>template&lt;class Type&gt;</a:t>
            </a:r>
          </a:p>
          <a:p>
            <a:r>
              <a:rPr kumimoji="1" lang="en-US" altLang="zh-CN" sz="2400" dirty="0"/>
              <a:t>int </a:t>
            </a:r>
            <a:r>
              <a:rPr kumimoji="1" lang="en-US" altLang="zh-CN" sz="2400" b="1" dirty="0" err="1"/>
              <a:t>RandomizedPartition</a:t>
            </a:r>
            <a:r>
              <a:rPr kumimoji="1" lang="en-US" altLang="zh-CN" sz="2400" dirty="0"/>
              <a:t> (Type a[], int p, int r)</a:t>
            </a:r>
          </a:p>
          <a:p>
            <a:r>
              <a:rPr kumimoji="1" lang="en-US" altLang="zh-CN" sz="2400" dirty="0"/>
              <a:t>{</a:t>
            </a:r>
          </a:p>
          <a:p>
            <a:r>
              <a:rPr kumimoji="1" lang="en-US" altLang="zh-CN" sz="2400" dirty="0"/>
              <a:t>        int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= Random(</a:t>
            </a:r>
            <a:r>
              <a:rPr kumimoji="1" lang="en-US" altLang="zh-CN" sz="2400" dirty="0" err="1"/>
              <a:t>p,r</a:t>
            </a:r>
            <a:r>
              <a:rPr kumimoji="1" lang="en-US" altLang="zh-CN" sz="2400" dirty="0"/>
              <a:t>);</a:t>
            </a:r>
          </a:p>
          <a:p>
            <a:r>
              <a:rPr kumimoji="1" lang="en-US" altLang="zh-CN" sz="2400" dirty="0"/>
              <a:t>        Swap(a[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], a[p]);</a:t>
            </a:r>
          </a:p>
          <a:p>
            <a:r>
              <a:rPr kumimoji="1" lang="en-US" altLang="zh-CN" sz="2400" dirty="0"/>
              <a:t>        return Partition (a, p, r);</a:t>
            </a:r>
          </a:p>
          <a:p>
            <a:r>
              <a:rPr kumimoji="1" lang="en-US" altLang="zh-CN" sz="2400" dirty="0"/>
              <a:t>}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285852" y="285728"/>
            <a:ext cx="6486548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0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71538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2.8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快速排序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09696"/>
          </a:xfrm>
        </p:spPr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快速排序算法的性能取决于划分的对称性。通过修改算法</a:t>
            </a:r>
            <a:r>
              <a:rPr lang="en-US" altLang="zh-CN" dirty="0" smtClean="0">
                <a:ea typeface="楷体_GB2312" pitchFamily="49" charset="-122"/>
              </a:rPr>
              <a:t>partition</a:t>
            </a:r>
            <a:r>
              <a:rPr lang="zh-CN" altLang="en-US" dirty="0" smtClean="0">
                <a:ea typeface="楷体_GB2312" pitchFamily="49" charset="-122"/>
              </a:rPr>
              <a:t>，可以设计出采用随机选择策略的快速排序算法。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5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kumimoji="1" lang="zh-CN" altLang="zh-CN" sz="4400" b="1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71" name="Text Box 8"/>
          <p:cNvSpPr txBox="1">
            <a:spLocks noChangeArrowheads="1"/>
          </p:cNvSpPr>
          <p:nvPr/>
        </p:nvSpPr>
        <p:spPr bwMode="auto">
          <a:xfrm>
            <a:off x="428596" y="1500174"/>
            <a:ext cx="8372475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2458" name="Group 10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33421"/>
              </p:ext>
            </p:extLst>
          </p:nvPr>
        </p:nvGraphicFramePr>
        <p:xfrm>
          <a:off x="1835696" y="3388799"/>
          <a:ext cx="4679950" cy="2613026"/>
        </p:xfrm>
        <a:graphic>
          <a:graphicData uri="http://schemas.openxmlformats.org/drawingml/2006/table">
            <a:tbl>
              <a:tblPr/>
              <a:tblGrid>
                <a:gridCol w="585787"/>
                <a:gridCol w="584200"/>
                <a:gridCol w="585788"/>
                <a:gridCol w="584200"/>
                <a:gridCol w="585787"/>
                <a:gridCol w="584200"/>
                <a:gridCol w="585788"/>
                <a:gridCol w="584200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2.11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循环赛日程表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535892" cy="45720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zh-CN" altLang="en-US" sz="2400" b="0" dirty="0" smtClean="0">
                <a:latin typeface="+mn-ea"/>
              </a:rPr>
              <a:t>设计一个满足以下要求的比赛日程表</a:t>
            </a:r>
            <a:r>
              <a:rPr lang="zh-CN" altLang="en-US" sz="2400" dirty="0">
                <a:latin typeface="Times New Roman" pitchFamily="18" charset="0"/>
                <a:ea typeface="仿宋_GB2312"/>
                <a:cs typeface="Times New Roman" pitchFamily="18" charset="0"/>
              </a:rPr>
              <a:t>（假设</a:t>
            </a:r>
            <a:r>
              <a:rPr lang="en-US" altLang="zh-CN" sz="24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n=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 smtClean="0">
                <a:latin typeface="Times New Roman" pitchFamily="18" charset="0"/>
                <a:ea typeface="仿宋_GB2312"/>
                <a:cs typeface="Times New Roman" pitchFamily="18" charset="0"/>
              </a:rPr>
              <a:t>）</a:t>
            </a:r>
            <a:r>
              <a:rPr lang="zh-CN" altLang="en-US" sz="2400" b="0" dirty="0" smtClean="0">
                <a:latin typeface="+mn-ea"/>
              </a:rPr>
              <a:t>：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 smtClean="0">
                <a:latin typeface="+mn-ea"/>
              </a:rPr>
              <a:t>(1)</a:t>
            </a:r>
            <a:r>
              <a:rPr lang="zh-CN" altLang="en-US" sz="2400" b="0" dirty="0" smtClean="0">
                <a:latin typeface="+mn-ea"/>
              </a:rPr>
              <a:t>每个选手必须与其他</a:t>
            </a:r>
            <a:r>
              <a:rPr lang="en-US" altLang="zh-CN" sz="2400" b="0" dirty="0" smtClean="0">
                <a:latin typeface="+mn-ea"/>
              </a:rPr>
              <a:t>n-1</a:t>
            </a:r>
            <a:r>
              <a:rPr lang="zh-CN" altLang="en-US" sz="2400" b="0" dirty="0" smtClean="0">
                <a:latin typeface="+mn-ea"/>
              </a:rPr>
              <a:t>个选手各赛一次；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 smtClean="0">
                <a:latin typeface="+mn-ea"/>
              </a:rPr>
              <a:t>(2)</a:t>
            </a:r>
            <a:r>
              <a:rPr lang="zh-CN" altLang="en-US" sz="2400" b="0" dirty="0" smtClean="0">
                <a:latin typeface="+mn-ea"/>
              </a:rPr>
              <a:t>每个选手一天只能赛一次；</a:t>
            </a:r>
          </a:p>
          <a:p>
            <a:pPr>
              <a:spcBef>
                <a:spcPts val="300"/>
              </a:spcBef>
            </a:pPr>
            <a:r>
              <a:rPr lang="en-US" altLang="zh-CN" sz="2400" b="0" dirty="0" smtClean="0">
                <a:latin typeface="+mn-ea"/>
              </a:rPr>
              <a:t>(3)</a:t>
            </a:r>
            <a:r>
              <a:rPr lang="zh-CN" altLang="en-US" sz="2400" b="0" dirty="0" smtClean="0">
                <a:latin typeface="+mn-ea"/>
              </a:rPr>
              <a:t>循环赛一共进行</a:t>
            </a:r>
            <a:r>
              <a:rPr lang="en-US" altLang="zh-CN" sz="2400" b="0" dirty="0" smtClean="0">
                <a:latin typeface="+mn-ea"/>
              </a:rPr>
              <a:t>n-1</a:t>
            </a:r>
            <a:r>
              <a:rPr lang="zh-CN" altLang="en-US" sz="2400" b="0" dirty="0" smtClean="0">
                <a:latin typeface="+mn-ea"/>
              </a:rPr>
              <a:t>天。</a:t>
            </a:r>
          </a:p>
          <a:p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79388" y="1319213"/>
            <a:ext cx="8713787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0180" name="Picture 4" descr="t26"/>
          <p:cNvPicPr>
            <a:picLocks noChangeAspect="1" noChangeArrowheads="1"/>
          </p:cNvPicPr>
          <p:nvPr/>
        </p:nvPicPr>
        <p:blipFill rotWithShape="1">
          <a:blip r:embed="rId3" cstate="print"/>
          <a:srcRect r="49086"/>
          <a:stretch/>
        </p:blipFill>
        <p:spPr bwMode="auto">
          <a:xfrm>
            <a:off x="1785918" y="3929066"/>
            <a:ext cx="278608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2.6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786874" cy="613048"/>
          </a:xfrm>
        </p:spPr>
        <p:txBody>
          <a:bodyPr>
            <a:normAutofit/>
          </a:bodyPr>
          <a:lstStyle/>
          <a:p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k&gt;0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时，将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400" b="0" dirty="0" smtClean="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棋盘分割为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en-US" sz="2400" b="0" dirty="0" smtClean="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en-US" altLang="zh-CN" sz="24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子棋盘</a:t>
            </a:r>
            <a:r>
              <a:rPr lang="en-US" altLang="zh-CN" sz="2400" b="0" dirty="0" smtClean="0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400" b="0" dirty="0" smtClean="0">
                <a:latin typeface="楷体_GB2312" pitchFamily="49" charset="-122"/>
                <a:ea typeface="楷体_GB2312" pitchFamily="49" charset="-122"/>
              </a:rPr>
              <a:t>所示。</a:t>
            </a:r>
          </a:p>
          <a:p>
            <a:endParaRPr lang="zh-CN" altLang="en-US" sz="2400" b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786987" y="3861048"/>
            <a:ext cx="2570058" cy="2701925"/>
            <a:chOff x="2195736" y="3308337"/>
            <a:chExt cx="1512168" cy="84074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195736" y="3717032"/>
              <a:ext cx="1512168" cy="0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951820" y="3308337"/>
              <a:ext cx="0" cy="840743"/>
            </a:xfrm>
            <a:prstGeom prst="line">
              <a:avLst/>
            </a:pr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1614"/>
              </p:ext>
            </p:extLst>
          </p:nvPr>
        </p:nvGraphicFramePr>
        <p:xfrm>
          <a:off x="4572000" y="4005064"/>
          <a:ext cx="2520280" cy="2232248"/>
        </p:xfrm>
        <a:graphic>
          <a:graphicData uri="http://schemas.openxmlformats.org/drawingml/2006/table">
            <a:tbl>
              <a:tblPr firstRow="1" bandRow="1"/>
              <a:tblGrid>
                <a:gridCol w="1224136"/>
                <a:gridCol w="1296144"/>
              </a:tblGrid>
              <a:tr h="10781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15412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80112" y="400506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t26"/>
          <p:cNvPicPr>
            <a:picLocks noChangeAspect="1" noChangeArrowheads="1"/>
          </p:cNvPicPr>
          <p:nvPr/>
        </p:nvPicPr>
        <p:blipFill rotWithShape="1">
          <a:blip r:embed="rId3" cstate="print"/>
          <a:srcRect l="52341"/>
          <a:stretch/>
        </p:blipFill>
        <p:spPr bwMode="auto">
          <a:xfrm>
            <a:off x="4492152" y="3910342"/>
            <a:ext cx="2607967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79388" y="1990074"/>
            <a:ext cx="84250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特殊方格必位于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个较小子棋盘之一中，其余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个子棋盘中无特殊方格。为了将这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个无特殊方格的子棋盘转化为特殊棋盘，可以用一个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型骨牌覆盖这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个较小棋盘的会合处，如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(b)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所示，从而将原问题转化为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个较小规模的棋盘覆盖问题。递归地使用这种分割，直至棋盘简化为棋盘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7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 smtClean="0">
                <a:latin typeface="黑体" pitchFamily="2" charset="-122"/>
                <a:ea typeface="黑体" pitchFamily="2" charset="-122"/>
              </a:rPr>
              <a:t>2.11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循环赛日程表</a:t>
            </a:r>
          </a:p>
        </p:txBody>
      </p:sp>
      <p:sp>
        <p:nvSpPr>
          <p:cNvPr id="5734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0" dirty="0" smtClean="0">
                <a:latin typeface="+mn-ea"/>
              </a:rPr>
              <a:t> </a:t>
            </a:r>
            <a:r>
              <a:rPr lang="zh-CN" altLang="en-US" b="0" dirty="0" smtClean="0">
                <a:latin typeface="+mn-ea"/>
              </a:rPr>
              <a:t>按分治策略，将所有的选手分为两半，</a:t>
            </a:r>
            <a:r>
              <a:rPr lang="en-US" altLang="zh-CN" b="0" dirty="0" smtClean="0">
                <a:latin typeface="+mn-ea"/>
              </a:rPr>
              <a:t>n</a:t>
            </a:r>
            <a:r>
              <a:rPr lang="zh-CN" altLang="en-US" b="0" dirty="0" smtClean="0">
                <a:latin typeface="+mn-ea"/>
              </a:rPr>
              <a:t>个选手的比赛日程表就可以通过为</a:t>
            </a:r>
            <a:r>
              <a:rPr lang="en-US" altLang="zh-CN" b="0" dirty="0" smtClean="0">
                <a:latin typeface="+mn-ea"/>
              </a:rPr>
              <a:t>n/2</a:t>
            </a:r>
            <a:r>
              <a:rPr lang="zh-CN" altLang="en-US" b="0" dirty="0" smtClean="0">
                <a:latin typeface="+mn-ea"/>
              </a:rPr>
              <a:t>个选手设计的比赛日程表来决定。</a:t>
            </a:r>
            <a:endParaRPr lang="en-US" altLang="zh-CN" b="0" dirty="0" smtClean="0">
              <a:latin typeface="+mn-ea"/>
            </a:endParaRPr>
          </a:p>
          <a:p>
            <a:endParaRPr lang="en-US" altLang="zh-CN" b="0" dirty="0" smtClean="0">
              <a:latin typeface="+mn-ea"/>
            </a:endParaRPr>
          </a:p>
          <a:p>
            <a:r>
              <a:rPr lang="zh-CN" altLang="en-US" b="0" dirty="0" smtClean="0">
                <a:latin typeface="+mn-ea"/>
              </a:rPr>
              <a:t>递归地用对选手进行分割，直到只剩下</a:t>
            </a:r>
            <a:r>
              <a:rPr lang="en-US" altLang="zh-CN" b="0" dirty="0" smtClean="0">
                <a:latin typeface="+mn-ea"/>
              </a:rPr>
              <a:t>2</a:t>
            </a:r>
            <a:r>
              <a:rPr lang="zh-CN" altLang="en-US" b="0" dirty="0" smtClean="0">
                <a:latin typeface="+mn-ea"/>
              </a:rPr>
              <a:t>个选手时，比赛日程表的制定就变得很简单。此时只要让这</a:t>
            </a:r>
            <a:r>
              <a:rPr lang="en-US" altLang="zh-CN" b="0" dirty="0" smtClean="0">
                <a:latin typeface="+mn-ea"/>
              </a:rPr>
              <a:t>2</a:t>
            </a:r>
            <a:r>
              <a:rPr lang="zh-CN" altLang="en-US" b="0" dirty="0" smtClean="0">
                <a:latin typeface="+mn-ea"/>
              </a:rPr>
              <a:t>个选手进行比赛即可。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28596" y="428604"/>
            <a:ext cx="8358246" cy="4572000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  Table (int  k, int **a);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  int n=1;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for(int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k;i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   n*=2;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for(int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   a[1][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 m =1; 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 (int s=1;s&lt;=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k;s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   n/=2;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 t=1;t&lt;=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     for(int 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=m+1;i&lt;=2*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for(int  j=m+1;j&lt;=2*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][j+(t-1)*m*2]=a[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-m][j+(t-1)*m*2-m];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][j+(t-1)*m*2-m]=a[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-m][j+(t-1)*m*2];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}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 *= 2;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14348" y="1214422"/>
            <a:ext cx="3571900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14348" y="1571612"/>
            <a:ext cx="4071966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14348" y="1928802"/>
            <a:ext cx="1428760" cy="35719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1472" y="2357430"/>
            <a:ext cx="6715172" cy="3857652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8662" y="2714620"/>
            <a:ext cx="1214446" cy="357190"/>
          </a:xfrm>
          <a:prstGeom prst="rect">
            <a:avLst/>
          </a:prstGeom>
          <a:solidFill>
            <a:srgbClr val="C00000">
              <a:alpha val="38823"/>
            </a:srgbClr>
          </a:solidFill>
          <a:ln w="19050" cmpd="thickThin">
            <a:solidFill>
              <a:srgbClr val="00B05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00100" y="3071810"/>
            <a:ext cx="6143668" cy="2714644"/>
          </a:xfrm>
          <a:prstGeom prst="rect">
            <a:avLst/>
          </a:prstGeom>
          <a:solidFill>
            <a:srgbClr val="FFC000">
              <a:alpha val="38823"/>
            </a:srgbClr>
          </a:solidFill>
          <a:ln w="19050" cmpd="thickThin">
            <a:solidFill>
              <a:srgbClr val="00B05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714480" y="4571977"/>
            <a:ext cx="4679188" cy="928694"/>
          </a:xfrm>
          <a:prstGeom prst="rect">
            <a:avLst/>
          </a:prstGeom>
          <a:solidFill>
            <a:srgbClr val="00B0F0">
              <a:alpha val="38823"/>
            </a:srgbClr>
          </a:solidFill>
          <a:ln w="19050" cmpd="thickThin">
            <a:solidFill>
              <a:srgbClr val="00B05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929190" y="1428736"/>
            <a:ext cx="2214546" cy="535783"/>
          </a:xfrm>
          <a:prstGeom prst="wedgeRoundRectCallout">
            <a:avLst>
              <a:gd name="adj1" fmla="val -172123"/>
              <a:gd name="adj2" fmla="val 140790"/>
              <a:gd name="adj3" fmla="val 16667"/>
            </a:avLst>
          </a:prstGeom>
          <a:solidFill>
            <a:schemeClr val="accent2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：循环（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次）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594456" y="62756"/>
            <a:ext cx="3384376" cy="1357354"/>
          </a:xfrm>
          <a:prstGeom prst="wedgeRoundRectCallout">
            <a:avLst>
              <a:gd name="adj1" fmla="val -49471"/>
              <a:gd name="adj2" fmla="val 19536"/>
              <a:gd name="adj3" fmla="val 16667"/>
            </a:avLst>
          </a:prstGeom>
          <a:solidFill>
            <a:srgbClr val="CC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b="1" dirty="0" smtClean="0">
                <a:solidFill>
                  <a:sysClr val="windowText" lastClr="000000"/>
                </a:solidFill>
              </a:rPr>
              <a:t>思考</a:t>
            </a:r>
            <a:r>
              <a:rPr lang="zh-CN" altLang="en-US" sz="2000" b="1" dirty="0" smtClean="0">
                <a:solidFill>
                  <a:sysClr val="windowText" lastClr="000000"/>
                </a:solidFill>
              </a:rPr>
              <a:t>：</a:t>
            </a:r>
            <a:r>
              <a:rPr lang="en-US" altLang="zh-CN" sz="2000" b="1" smtClean="0">
                <a:solidFill>
                  <a:sysClr val="windowText" lastClr="000000"/>
                </a:solidFill>
              </a:rPr>
              <a:t>k=3</a:t>
            </a:r>
            <a:r>
              <a:rPr lang="zh-CN" altLang="en-US" sz="2000" b="1" dirty="0" smtClean="0">
                <a:solidFill>
                  <a:sysClr val="windowText" lastClr="000000"/>
                </a:solidFill>
              </a:rPr>
              <a:t>的循环赛日程表采用分治算法生成的过程。</a:t>
            </a:r>
            <a:endParaRPr lang="zh-CN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689437" y="0"/>
            <a:ext cx="1365872" cy="500035"/>
          </a:xfrm>
          <a:prstGeom prst="wedgeRoundRectCallout">
            <a:avLst>
              <a:gd name="adj1" fmla="val -65848"/>
              <a:gd name="adj2" fmla="val 72575"/>
              <a:gd name="adj3" fmla="val 16667"/>
            </a:avLst>
          </a:prstGeom>
          <a:solidFill>
            <a:schemeClr val="accent2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k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444778" y="4214816"/>
            <a:ext cx="2413502" cy="750099"/>
          </a:xfrm>
          <a:prstGeom prst="wedgeRoundRectCallout">
            <a:avLst>
              <a:gd name="adj1" fmla="val -57374"/>
              <a:gd name="adj2" fmla="val 66420"/>
              <a:gd name="adj3" fmla="val 16667"/>
            </a:avLst>
          </a:prstGeom>
          <a:solidFill>
            <a:schemeClr val="accent2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左上角填到右下角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右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上角填到左下角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21505" y="5786422"/>
            <a:ext cx="1214446" cy="357190"/>
          </a:xfrm>
          <a:prstGeom prst="rect">
            <a:avLst/>
          </a:prstGeom>
          <a:solidFill>
            <a:srgbClr val="C00000">
              <a:alpha val="38823"/>
            </a:srgbClr>
          </a:solidFill>
          <a:ln w="19050" cmpd="thickThin">
            <a:solidFill>
              <a:srgbClr val="00B05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990435" y="2416794"/>
            <a:ext cx="2162998" cy="619297"/>
          </a:xfrm>
          <a:prstGeom prst="wedgeRoundRectCallout">
            <a:avLst>
              <a:gd name="adj1" fmla="val -68218"/>
              <a:gd name="adj2" fmla="val 74169"/>
              <a:gd name="adj3" fmla="val 16667"/>
            </a:avLst>
          </a:prstGeom>
          <a:solidFill>
            <a:schemeClr val="accent2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t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：需要填几部分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689437" y="1977702"/>
            <a:ext cx="2457432" cy="338362"/>
          </a:xfrm>
          <a:prstGeom prst="wedgeRoundRectCallout">
            <a:avLst>
              <a:gd name="adj1" fmla="val -87736"/>
              <a:gd name="adj2" fmla="val -10302"/>
              <a:gd name="adj3" fmla="val 16667"/>
            </a:avLst>
          </a:prstGeom>
          <a:solidFill>
            <a:schemeClr val="accent2"/>
          </a:solidFill>
          <a:ln w="6350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填表时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j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的步长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/>
      <p:bldP spid="16" grpId="1" animBg="1"/>
      <p:bldP spid="1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本章结束！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棋盘覆盖</a:t>
            </a:r>
            <a:endParaRPr lang="zh-CN" altLang="en-US" sz="440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981075"/>
            <a:ext cx="6300788" cy="58594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void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(int 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, int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, int 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, int dc, int size)</a:t>
            </a:r>
          </a:p>
          <a:p>
            <a:r>
              <a:rPr lang="en-US" altLang="zh-CN" dirty="0">
                <a:ea typeface="楷体_GB2312" pitchFamily="49" charset="-122"/>
              </a:rPr>
              <a:t>   {</a:t>
            </a:r>
          </a:p>
          <a:p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if</a:t>
            </a:r>
            <a:r>
              <a:rPr lang="en-US" altLang="zh-CN" dirty="0">
                <a:ea typeface="楷体_GB2312" pitchFamily="49" charset="-122"/>
              </a:rPr>
              <a:t> (size == 1) </a:t>
            </a:r>
            <a:r>
              <a:rPr lang="en-US" altLang="zh-CN" b="1" dirty="0">
                <a:ea typeface="楷体_GB2312" pitchFamily="49" charset="-122"/>
              </a:rPr>
              <a:t>return</a:t>
            </a:r>
            <a:r>
              <a:rPr lang="en-US" altLang="zh-CN" dirty="0">
                <a:ea typeface="楷体_GB2312" pitchFamily="49" charset="-122"/>
              </a:rPr>
              <a:t>;</a:t>
            </a:r>
          </a:p>
          <a:p>
            <a:r>
              <a:rPr lang="en-US" altLang="zh-CN" dirty="0">
                <a:ea typeface="楷体_GB2312" pitchFamily="49" charset="-122"/>
              </a:rPr>
              <a:t>      int t = tile++, </a:t>
            </a:r>
            <a:r>
              <a:rPr lang="en-US" altLang="zh-CN" dirty="0" smtClean="0">
                <a:ea typeface="楷体_GB2312" pitchFamily="49" charset="-122"/>
              </a:rPr>
              <a:t>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L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型骨牌号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lang="zh-CN" altLang="en-US" dirty="0">
                <a:ea typeface="楷体_GB2312" pitchFamily="49" charset="-122"/>
              </a:rPr>
              <a:t>        </a:t>
            </a:r>
            <a:r>
              <a:rPr lang="en-US" altLang="zh-CN" dirty="0">
                <a:ea typeface="楷体_GB2312" pitchFamily="49" charset="-122"/>
              </a:rPr>
              <a:t>s = size/2;  </a:t>
            </a:r>
            <a:r>
              <a:rPr lang="en-US" altLang="zh-CN" dirty="0" smtClean="0">
                <a:ea typeface="楷体_GB2312" pitchFamily="49" charset="-122"/>
              </a:rPr>
              <a:t>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分割棋盘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   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覆盖左上角子棋盘</a:t>
            </a:r>
          </a:p>
          <a:p>
            <a:r>
              <a:rPr lang="zh-CN" altLang="en-US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if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 &lt; 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 &amp;&amp; dc &lt;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s)</a:t>
            </a:r>
          </a:p>
          <a:p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en-US" altLang="zh-CN" dirty="0" smtClean="0">
                <a:ea typeface="楷体_GB2312" pitchFamily="49" charset="-122"/>
              </a:rPr>
              <a:t>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特殊方格在此棋盘中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, dc, s);</a:t>
            </a:r>
          </a:p>
          <a:p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else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1600" dirty="0" smtClean="0">
                <a:ea typeface="楷体_GB2312" pitchFamily="49" charset="-122"/>
              </a:rPr>
              <a:t>{               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此棋盘中无特殊方格</a:t>
            </a:r>
          </a:p>
          <a:p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14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用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t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号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型骨牌覆盖右下角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dirty="0">
                <a:ea typeface="楷体_GB2312" pitchFamily="49" charset="-122"/>
              </a:rPr>
              <a:t>board[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 - 1][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 - 1] = t;</a:t>
            </a:r>
          </a:p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dirty="0" smtClean="0">
                <a:ea typeface="楷体_GB2312" pitchFamily="49" charset="-122"/>
              </a:rPr>
              <a:t>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覆盖其余方格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, tr+s-1, tc+s-1, s);}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覆盖右上角子棋盘</a:t>
            </a:r>
          </a:p>
          <a:p>
            <a:r>
              <a:rPr lang="zh-CN" altLang="en-US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if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 &lt; 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 &amp;&amp; dc &gt;=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s)</a:t>
            </a:r>
          </a:p>
          <a:p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特殊方格在此棋盘中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, dc, s);</a:t>
            </a:r>
          </a:p>
          <a:p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else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1600" dirty="0" smtClean="0">
                <a:ea typeface="楷体_GB2312" pitchFamily="49" charset="-122"/>
              </a:rPr>
              <a:t>{                   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此棋盘中无特殊方格</a:t>
            </a:r>
          </a:p>
          <a:p>
            <a:r>
              <a:rPr lang="zh-CN" altLang="en-US" dirty="0">
                <a:ea typeface="楷体_GB2312" pitchFamily="49" charset="-122"/>
              </a:rPr>
              <a:t>       </a:t>
            </a:r>
            <a:r>
              <a:rPr lang="zh-CN" altLang="en-US" dirty="0" smtClean="0">
                <a:ea typeface="楷体_GB2312" pitchFamily="49" charset="-122"/>
              </a:rPr>
              <a:t>                       </a:t>
            </a:r>
            <a:r>
              <a:rPr lang="zh-CN" altLang="en-US" sz="14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用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t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号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型骨牌覆盖左下角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286248" y="1273175"/>
            <a:ext cx="4857752" cy="532453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board[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 - 1][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s] = t;</a:t>
            </a:r>
          </a:p>
          <a:p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  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覆盖其余方格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tc+s</a:t>
            </a:r>
            <a:r>
              <a:rPr lang="en-US" altLang="zh-CN" dirty="0">
                <a:ea typeface="楷体_GB2312" pitchFamily="49" charset="-122"/>
              </a:rPr>
              <a:t>, tr+s-1, </a:t>
            </a:r>
            <a:r>
              <a:rPr lang="en-US" altLang="zh-CN" dirty="0" err="1">
                <a:ea typeface="楷体_GB2312" pitchFamily="49" charset="-122"/>
              </a:rPr>
              <a:t>tc+s</a:t>
            </a:r>
            <a:r>
              <a:rPr lang="en-US" altLang="zh-CN" dirty="0">
                <a:ea typeface="楷体_GB2312" pitchFamily="49" charset="-122"/>
              </a:rPr>
              <a:t>, s);}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// </a:t>
            </a:r>
            <a:r>
              <a:rPr lang="zh-CN" altLang="en-US" sz="1400" dirty="0" smtClean="0">
                <a:solidFill>
                  <a:srgbClr val="FF0000"/>
                </a:solidFill>
                <a:ea typeface="楷体_GB2312" pitchFamily="49" charset="-122"/>
              </a:rPr>
              <a:t>覆盖左下角子棋盘  </a:t>
            </a:r>
            <a:endParaRPr lang="zh-CN" altLang="en-US" sz="1400" dirty="0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lang="zh-CN" altLang="en-US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if</a:t>
            </a:r>
            <a:r>
              <a:rPr lang="en-US" altLang="zh-CN" dirty="0">
                <a:ea typeface="楷体_GB2312" pitchFamily="49" charset="-122"/>
              </a:rPr>
              <a:t> (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 &gt;= 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 &amp;&amp; dc &lt;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s)</a:t>
            </a:r>
          </a:p>
          <a:p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特殊方格在此棋盘中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, dc, s);</a:t>
            </a:r>
          </a:p>
          <a:p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en-US" altLang="zh-CN" b="1" dirty="0">
                <a:ea typeface="楷体_GB2312" pitchFamily="49" charset="-122"/>
              </a:rPr>
              <a:t> else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1600" dirty="0" smtClean="0">
                <a:ea typeface="楷体_GB2312" pitchFamily="49" charset="-122"/>
              </a:rPr>
              <a:t>{           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用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t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号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型骨牌覆盖右上角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dirty="0">
                <a:ea typeface="楷体_GB2312" pitchFamily="49" charset="-122"/>
              </a:rPr>
              <a:t>board[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s][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 - 1] = t;</a:t>
            </a:r>
          </a:p>
          <a:p>
            <a:r>
              <a:rPr lang="en-US" altLang="zh-CN" dirty="0">
                <a:ea typeface="楷体_GB2312" pitchFamily="49" charset="-122"/>
              </a:rPr>
              <a:t>       </a:t>
            </a:r>
            <a:r>
              <a:rPr lang="en-US" altLang="zh-CN" dirty="0" smtClean="0">
                <a:ea typeface="楷体_GB2312" pitchFamily="49" charset="-122"/>
              </a:rPr>
              <a:t>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覆盖其余方格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tr+s</a:t>
            </a:r>
            <a:r>
              <a:rPr lang="en-US" altLang="zh-CN" dirty="0">
                <a:ea typeface="楷体_GB2312" pitchFamily="49" charset="-122"/>
              </a:rPr>
              <a:t>, tc+s-1, s);}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覆盖右下角子棋盘</a:t>
            </a:r>
          </a:p>
          <a:p>
            <a:r>
              <a:rPr lang="zh-CN" altLang="en-US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if</a:t>
            </a:r>
            <a:r>
              <a:rPr lang="en-US" altLang="zh-CN" dirty="0">
                <a:ea typeface="楷体_GB2312" pitchFamily="49" charset="-122"/>
              </a:rPr>
              <a:t> (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 &gt;= 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 &amp;&amp; dc &gt;= 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s)</a:t>
            </a:r>
          </a:p>
          <a:p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  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特殊方格在此棋盘中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dr</a:t>
            </a:r>
            <a:r>
              <a:rPr lang="en-US" altLang="zh-CN" dirty="0">
                <a:ea typeface="楷体_GB2312" pitchFamily="49" charset="-122"/>
              </a:rPr>
              <a:t>, dc, s);</a:t>
            </a:r>
          </a:p>
          <a:p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b="1" dirty="0">
                <a:ea typeface="楷体_GB2312" pitchFamily="49" charset="-122"/>
              </a:rPr>
              <a:t>else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{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                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用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t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号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型骨牌覆盖左上角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dirty="0">
                <a:ea typeface="楷体_GB2312" pitchFamily="49" charset="-122"/>
              </a:rPr>
              <a:t>board[</a:t>
            </a:r>
            <a:r>
              <a:rPr lang="en-US" altLang="zh-CN" dirty="0" err="1">
                <a:ea typeface="楷体_GB2312" pitchFamily="49" charset="-122"/>
              </a:rPr>
              <a:t>tr</a:t>
            </a:r>
            <a:r>
              <a:rPr lang="en-US" altLang="zh-CN" dirty="0">
                <a:ea typeface="楷体_GB2312" pitchFamily="49" charset="-122"/>
              </a:rPr>
              <a:t> + s][</a:t>
            </a:r>
            <a:r>
              <a:rPr lang="en-US" altLang="zh-CN" dirty="0" err="1">
                <a:ea typeface="楷体_GB2312" pitchFamily="49" charset="-122"/>
              </a:rPr>
              <a:t>tc</a:t>
            </a:r>
            <a:r>
              <a:rPr lang="en-US" altLang="zh-CN" dirty="0">
                <a:ea typeface="楷体_GB2312" pitchFamily="49" charset="-122"/>
              </a:rPr>
              <a:t> + s] = t;</a:t>
            </a:r>
          </a:p>
          <a:p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        </a:t>
            </a:r>
            <a:r>
              <a:rPr lang="en-US" altLang="zh-CN" sz="14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           </a:t>
            </a:r>
            <a:r>
              <a:rPr lang="en-US" altLang="zh-CN" sz="140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ea typeface="楷体_GB2312" pitchFamily="49" charset="-122"/>
              </a:rPr>
              <a:t>覆盖其余方格</a:t>
            </a:r>
          </a:p>
          <a:p>
            <a:r>
              <a:rPr lang="zh-CN" altLang="en-US" dirty="0">
                <a:ea typeface="楷体_GB2312" pitchFamily="49" charset="-122"/>
              </a:rPr>
              <a:t>         </a:t>
            </a:r>
            <a:r>
              <a:rPr lang="en-US" altLang="zh-CN" b="1" dirty="0" err="1">
                <a:ea typeface="楷体_GB2312" pitchFamily="49" charset="-122"/>
              </a:rPr>
              <a:t>chessBoard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dirty="0" err="1">
                <a:ea typeface="楷体_GB2312" pitchFamily="49" charset="-122"/>
              </a:rPr>
              <a:t>tr+s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tr+s</a:t>
            </a:r>
            <a:r>
              <a:rPr lang="en-US" altLang="zh-CN" dirty="0">
                <a:ea typeface="楷体_GB2312" pitchFamily="49" charset="-122"/>
              </a:rPr>
              <a:t>, </a:t>
            </a:r>
            <a:r>
              <a:rPr lang="en-US" altLang="zh-CN" dirty="0" err="1">
                <a:ea typeface="楷体_GB2312" pitchFamily="49" charset="-122"/>
              </a:rPr>
              <a:t>tc+s</a:t>
            </a:r>
            <a:r>
              <a:rPr lang="en-US" altLang="zh-CN" dirty="0">
                <a:ea typeface="楷体_GB2312" pitchFamily="49" charset="-122"/>
              </a:rPr>
              <a:t>, s);}</a:t>
            </a:r>
          </a:p>
          <a:p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dirty="0" smtClean="0">
                <a:ea typeface="楷体_GB2312" pitchFamily="49" charset="-122"/>
              </a:rPr>
              <a:t>        </a:t>
            </a:r>
            <a:r>
              <a:rPr lang="en-US" altLang="zh-CN" dirty="0">
                <a:ea typeface="楷体_GB2312" pitchFamily="49" charset="-122"/>
              </a:rPr>
              <a:t>}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1000108"/>
            <a:ext cx="5214942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1858150" y="3999710"/>
            <a:ext cx="5143536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57158" y="1428736"/>
            <a:ext cx="2428892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5720" y="1857364"/>
            <a:ext cx="3071834" cy="851556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5720" y="2571744"/>
            <a:ext cx="3571900" cy="1000132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85720" y="3500438"/>
            <a:ext cx="4071966" cy="1285884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85720" y="5000636"/>
            <a:ext cx="4000528" cy="714380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643438" y="1357298"/>
            <a:ext cx="4143404" cy="714380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643438" y="2071678"/>
            <a:ext cx="4143404" cy="1000132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643438" y="3071810"/>
            <a:ext cx="4286280" cy="1143008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572000" y="4143380"/>
            <a:ext cx="3857652" cy="1071570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572000" y="5143512"/>
            <a:ext cx="4357718" cy="1214446"/>
          </a:xfrm>
          <a:prstGeom prst="rect">
            <a:avLst/>
          </a:prstGeom>
          <a:solidFill>
            <a:srgbClr val="CCFFCC">
              <a:alpha val="38823"/>
            </a:srgbClr>
          </a:solidFill>
          <a:ln w="19050" cmpd="thickThin">
            <a:solidFill>
              <a:srgbClr val="FF99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559175" y="442178"/>
            <a:ext cx="4113213" cy="830997"/>
          </a:xfrm>
          <a:prstGeom prst="rect">
            <a:avLst/>
          </a:prstGeom>
          <a:solidFill>
            <a:srgbClr val="CCFFFF"/>
          </a:solidFill>
          <a:ln w="381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zh-CN" altLang="en-US" sz="2400" b="1" dirty="0" smtClean="0">
                <a:solidFill>
                  <a:sysClr val="windowText" lastClr="000000"/>
                </a:solidFill>
                <a:latin typeface="+mn-ea"/>
              </a:rPr>
              <a:t>思考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zh-CN" sz="2400" b="1" dirty="0" err="1" smtClean="0">
                <a:solidFill>
                  <a:sysClr val="windowText" lastClr="000000"/>
                </a:solidFill>
                <a:latin typeface="+mn-ea"/>
                <a:sym typeface="Wingdings" panose="05000000000000000000" pitchFamily="2" charset="2"/>
              </a:rPr>
              <a:t>chessBoard</a:t>
            </a:r>
            <a:r>
              <a:rPr lang="en-US" altLang="zh-CN" sz="2400" b="1" dirty="0" smtClean="0">
                <a:solidFill>
                  <a:sysClr val="windowText" lastClr="000000"/>
                </a:solidFill>
                <a:latin typeface="+mn-ea"/>
                <a:sym typeface="Wingdings" panose="05000000000000000000" pitchFamily="2" charset="2"/>
              </a:rPr>
              <a:t>(0,0,0,1,4)</a:t>
            </a:r>
            <a:r>
              <a:rPr lang="zh-CN" altLang="en-US" sz="2400" b="1" dirty="0" smtClean="0">
                <a:solidFill>
                  <a:sysClr val="windowText" lastClr="000000"/>
                </a:solidFill>
                <a:latin typeface="+mn-ea"/>
              </a:rPr>
              <a:t>写结果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+mn-ea"/>
              </a:rPr>
              <a:t>。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+mn-ea"/>
                <a:cs typeface=""/>
              </a:rPr>
              <a:t> </a:t>
            </a:r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1897047" y="155574"/>
            <a:ext cx="6988175" cy="1736726"/>
            <a:chOff x="1458" y="1139"/>
            <a:chExt cx="4402" cy="1094"/>
          </a:xfrm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458" y="1139"/>
              <a:ext cx="4402" cy="109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381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en-US" altLang="zh-CN" sz="2400" b="1" dirty="0" smtClean="0"/>
            </a:p>
            <a:p>
              <a:pPr eaLnBrk="0" hangingPunct="0">
                <a:defRPr/>
              </a:pPr>
              <a:endParaRPr lang="zh-CN" altLang="en-US" sz="2400" b="1" dirty="0"/>
            </a:p>
          </p:txBody>
        </p:sp>
        <p:graphicFrame>
          <p:nvGraphicFramePr>
            <p:cNvPr id="27" name="Object 2048"/>
            <p:cNvGraphicFramePr>
              <a:graphicFrameLocks noChangeAspect="1"/>
            </p:cNvGraphicFramePr>
            <p:nvPr>
              <p:extLst/>
            </p:nvPr>
          </p:nvGraphicFramePr>
          <p:xfrm>
            <a:off x="2267" y="1279"/>
            <a:ext cx="263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39" name="公式" r:id="rId4" imgW="1955800" imgH="457200" progId="">
                    <p:embed/>
                  </p:oleObj>
                </mc:Choice>
                <mc:Fallback>
                  <p:oleObj name="公式" r:id="rId4" imgW="1955800" imgH="4572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1279"/>
                          <a:ext cx="2631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2420152" y="1381781"/>
            <a:ext cx="4809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sz="2400" b="1" dirty="0"/>
              <a:t>T(n)=O(4</a:t>
            </a:r>
            <a:r>
              <a:rPr lang="en-US" altLang="zh-CN" sz="2400" b="1" baseline="30000" dirty="0"/>
              <a:t>k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渐进意义下的最优算法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23" name="Picture 4" descr="t26"/>
          <p:cNvPicPr>
            <a:picLocks noChangeAspect="1" noChangeArrowheads="1"/>
          </p:cNvPicPr>
          <p:nvPr/>
        </p:nvPicPr>
        <p:blipFill rotWithShape="1">
          <a:blip r:embed="rId6" cstate="print"/>
          <a:srcRect l="52341" b="9387"/>
          <a:stretch/>
        </p:blipFill>
        <p:spPr bwMode="auto">
          <a:xfrm>
            <a:off x="7380575" y="161020"/>
            <a:ext cx="1274296" cy="119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10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57224" y="21429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</a:t>
            </a:r>
            <a:r>
              <a:rPr lang="en-US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合并排序(</a:t>
            </a:r>
            <a:r>
              <a:rPr kumimoji="1" lang="en-US" altLang="zh-CN" sz="4400" b="1" dirty="0" smtClean="0"/>
              <a:t>Merging Sort)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14282" y="1500174"/>
            <a:ext cx="8569325" cy="1187450"/>
          </a:xfrm>
          <a:prstGeom prst="rect">
            <a:avLst/>
          </a:prstGeom>
          <a:solidFill>
            <a:srgbClr val="CCFFFF"/>
          </a:solidFill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b="1" dirty="0">
                <a:ea typeface="黑体" pitchFamily="49" charset="-122"/>
              </a:rPr>
              <a:t>基本思想：</a:t>
            </a:r>
            <a:r>
              <a:rPr lang="zh-CN" altLang="en-US" sz="2400" dirty="0">
                <a:ea typeface="楷体_GB2312" pitchFamily="49" charset="-122"/>
              </a:rPr>
              <a:t>将待排序元素分成大小大致相同的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个子集合，分别对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个子集合进行排序，最终将排好序的子集合合并成为所要求的排好序的集合。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3851" y="3152001"/>
            <a:ext cx="8177240" cy="271458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p"/>
            </a:pPr>
            <a:r>
              <a:rPr kumimoji="1" lang="zh-CN" altLang="en-US" sz="2400" dirty="0" smtClean="0"/>
              <a:t>求解步骤：</a:t>
            </a:r>
            <a:endParaRPr kumimoji="1" lang="en-US" altLang="zh-CN" sz="2400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分解（</a:t>
            </a:r>
            <a:r>
              <a:rPr lang="en-US" altLang="zh-CN" sz="2400" dirty="0" smtClean="0"/>
              <a:t>Divide</a:t>
            </a:r>
            <a:r>
              <a:rPr lang="zh-CN" altLang="en-US" sz="2400" dirty="0" smtClean="0"/>
              <a:t>）：将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个元素分成各含</a:t>
            </a:r>
            <a:r>
              <a:rPr lang="en-US" altLang="zh-CN" sz="2400" dirty="0" smtClean="0"/>
              <a:t>n/2</a:t>
            </a:r>
            <a:r>
              <a:rPr lang="zh-CN" altLang="en-US" sz="2400" dirty="0" smtClean="0"/>
              <a:t>个元素的子序列</a:t>
            </a:r>
            <a:endParaRPr lang="en-US" altLang="zh-CN" sz="2400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解决（</a:t>
            </a:r>
            <a:r>
              <a:rPr lang="en-US" altLang="zh-CN" sz="2400" dirty="0" smtClean="0"/>
              <a:t>Conquer</a:t>
            </a:r>
            <a:r>
              <a:rPr lang="zh-CN" altLang="en-US" sz="2400" dirty="0" smtClean="0"/>
              <a:t>）：用合并排序方法对两个子序列递归的排序；</a:t>
            </a:r>
            <a:endParaRPr lang="en-US" altLang="zh-CN" sz="2400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/>
              <a:t>合并（</a:t>
            </a:r>
            <a:r>
              <a:rPr lang="en-US" altLang="zh-CN" sz="2400" dirty="0" smtClean="0"/>
              <a:t>Combine</a:t>
            </a:r>
            <a:r>
              <a:rPr lang="zh-CN" altLang="en-US" sz="2400" dirty="0" smtClean="0"/>
              <a:t>）：合并两个已排好序列的子序列以得到有序的完整序列。</a:t>
            </a:r>
            <a:endParaRPr lang="zh-CN" altLang="en-US" sz="2400" dirty="0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合并排序(</a:t>
            </a:r>
            <a:r>
              <a:rPr kumimoji="1" lang="en-US" altLang="zh-CN" b="1" dirty="0" smtClean="0"/>
              <a:t>Merging Sort)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2009/04/17</a:t>
            </a:r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fld id="{B806D38F-4D13-4646-9F59-5AABB60B5B8B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pic>
        <p:nvPicPr>
          <p:cNvPr id="8" name="Picture 2" descr="http://upload.wikimedia.org/wikipedia/en/thumb/e/e6/Merge_sort_algorithm_diagram.svg/300px-Merge_sort_algorithm_diagram.svg.png">
            <a:hlinkClick r:id="rId2" tooltip="A recursive merge sort algorithm used to sort an array of 7 integer values.  These are the steps a human would take to emulate merge sort (top-down).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1428750"/>
            <a:ext cx="5357830" cy="516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214678" y="5786454"/>
            <a:ext cx="2857520" cy="78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28860" y="5000636"/>
            <a:ext cx="4143404" cy="78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71670" y="4214818"/>
            <a:ext cx="5143536" cy="78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85918" y="3500438"/>
            <a:ext cx="5429288" cy="78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28794" y="2714620"/>
            <a:ext cx="5286412" cy="78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14480" y="1928802"/>
            <a:ext cx="5072098" cy="78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20766" y="1822467"/>
            <a:ext cx="2505814" cy="547061"/>
            <a:chOff x="3420766" y="1822467"/>
            <a:chExt cx="2505814" cy="547061"/>
          </a:xfrm>
        </p:grpSpPr>
        <p:sp>
          <p:nvSpPr>
            <p:cNvPr id="2" name="矩形 1"/>
            <p:cNvSpPr/>
            <p:nvPr/>
          </p:nvSpPr>
          <p:spPr>
            <a:xfrm>
              <a:off x="3420766" y="2000196"/>
              <a:ext cx="2505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                          right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3707904" y="1847806"/>
              <a:ext cx="0" cy="3047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580112" y="1822467"/>
              <a:ext cx="0" cy="3047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2976" y="35716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 </a:t>
            </a:r>
            <a:r>
              <a:rPr lang="en-US" alt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kumimoji="1"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(Type a[], int left, int right)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if (left&lt;right) 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                        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至少有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left+right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)/2;             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取中点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mergeSort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 left,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mergeSort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(a, i+1, right);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merge(a, b, left, </a:t>
            </a:r>
            <a:r>
              <a:rPr lang="en-US" altLang="zh-CN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right);          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合并到数组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copy(a, b, left, right);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复制回数组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}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61661" y="2271706"/>
            <a:ext cx="2928958" cy="500066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71604" y="2804368"/>
            <a:ext cx="2919015" cy="500066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71604" y="3286124"/>
            <a:ext cx="3216420" cy="428628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28" y="3643314"/>
            <a:ext cx="4071966" cy="500066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64447" y="4103899"/>
            <a:ext cx="3899641" cy="500066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25262" y="4428381"/>
            <a:ext cx="3506778" cy="571504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2.7合并排序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20" y="1600200"/>
            <a:ext cx="8643998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 (Type c[],Type d[], int left, int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middle,int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合并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left:middle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c[middle+1:right]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d[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left:right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int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left,j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=middle+1,k=1;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while((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&lt;=middle)&amp;&amp;(j&lt;=right))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if(c[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]&lt;=c[j])   d[k++]=c[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else     d[k++]=c[j++];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if(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&gt;middle)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for( q=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j;q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right;q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   d[k++]=c[q];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else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for(q=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i;q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middle;q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   d[k++]=c[q];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}</a:t>
            </a: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23030" y="1628800"/>
            <a:ext cx="7749369" cy="504056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23030" y="2357430"/>
            <a:ext cx="4292986" cy="500066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50067" y="2857496"/>
            <a:ext cx="4572032" cy="1071570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50067" y="3950938"/>
            <a:ext cx="5406109" cy="796078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0067" y="4640382"/>
            <a:ext cx="5622133" cy="792088"/>
          </a:xfrm>
          <a:prstGeom prst="rect">
            <a:avLst/>
          </a:prstGeom>
          <a:solidFill>
            <a:srgbClr val="CCFFCC">
              <a:alpha val="38823"/>
            </a:srgbClr>
          </a:solidFill>
          <a:ln w="57150" cmpd="thickThin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1537" y="188913"/>
            <a:ext cx="7385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</a:t>
            </a:r>
            <a:r>
              <a:rPr lang="en-US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合并排序(</a:t>
            </a:r>
            <a:r>
              <a:rPr kumimoji="1" lang="en-US" altLang="zh-CN" sz="4400" b="1" dirty="0" smtClean="0"/>
              <a:t>Merging Sort)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8569325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4022743"/>
            <a:ext cx="9144000" cy="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28662" y="3179774"/>
            <a:ext cx="6988175" cy="2145954"/>
            <a:chOff x="793" y="1480"/>
            <a:chExt cx="4402" cy="1472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793" y="1480"/>
              <a:ext cx="4402" cy="14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ea typeface="黑体" pitchFamily="2" charset="-122"/>
                </a:rPr>
                <a:t>复杂度分析</a:t>
              </a:r>
            </a:p>
            <a:p>
              <a:pPr eaLnBrk="0" hangingPunct="0">
                <a:defRPr/>
              </a:pPr>
              <a:endPara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  <a:p>
              <a:pPr eaLnBrk="0" hangingPunct="0">
                <a:defRPr/>
              </a:pPr>
              <a:endParaRPr lang="en-US" altLang="zh-CN" sz="2400" b="1" dirty="0" smtClean="0"/>
            </a:p>
            <a:p>
              <a:pPr eaLnBrk="0" hangingPunct="0">
                <a:defRPr/>
              </a:pPr>
              <a:endParaRPr lang="en-US" altLang="zh-CN" sz="2400" b="1" dirty="0"/>
            </a:p>
            <a:p>
              <a:pPr eaLnBrk="0" hangingPunct="0">
                <a:defRPr/>
              </a:pPr>
              <a:endParaRPr lang="zh-CN" altLang="en-US" sz="2400" b="1" dirty="0"/>
            </a:p>
          </p:txBody>
        </p:sp>
        <p:graphicFrame>
          <p:nvGraphicFramePr>
            <p:cNvPr id="9" name="Object 0"/>
            <p:cNvGraphicFramePr>
              <a:graphicFrameLocks noChangeAspect="1"/>
            </p:cNvGraphicFramePr>
            <p:nvPr/>
          </p:nvGraphicFramePr>
          <p:xfrm>
            <a:off x="1746" y="1661"/>
            <a:ext cx="231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33" name="公式" r:id="rId3" imgW="1930400" imgH="457200" progId="">
                    <p:embed/>
                  </p:oleObj>
                </mc:Choice>
                <mc:Fallback>
                  <p:oleObj name="公式" r:id="rId3" imgW="1930400" imgH="457200" progId="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61"/>
                          <a:ext cx="2313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05136"/>
          </a:xfrm>
        </p:spPr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算法</a:t>
            </a:r>
            <a:r>
              <a:rPr lang="en-US" altLang="zh-CN" dirty="0" smtClean="0">
                <a:ea typeface="楷体_GB2312" pitchFamily="49" charset="-122"/>
              </a:rPr>
              <a:t>Merge</a:t>
            </a:r>
            <a:r>
              <a:rPr lang="zh-CN" altLang="en-US" dirty="0" smtClean="0">
                <a:ea typeface="楷体_GB2312" pitchFamily="49" charset="-122"/>
              </a:rPr>
              <a:t>和</a:t>
            </a:r>
            <a:r>
              <a:rPr lang="en-US" altLang="zh-CN" dirty="0" smtClean="0">
                <a:ea typeface="楷体_GB2312" pitchFamily="49" charset="-122"/>
              </a:rPr>
              <a:t>copy</a:t>
            </a:r>
            <a:r>
              <a:rPr lang="zh-CN" altLang="en-US" dirty="0" smtClean="0">
                <a:ea typeface="楷体_GB2312" pitchFamily="49" charset="-122"/>
              </a:rPr>
              <a:t>显示可以在</a:t>
            </a:r>
            <a:r>
              <a:rPr lang="en-US" altLang="zh-CN" dirty="0" smtClean="0">
                <a:ea typeface="楷体_GB2312" pitchFamily="49" charset="-122"/>
              </a:rPr>
              <a:t>O(n)</a:t>
            </a:r>
            <a:r>
              <a:rPr lang="zh-CN" altLang="en-US" dirty="0" smtClean="0">
                <a:ea typeface="楷体_GB2312" pitchFamily="49" charset="-122"/>
              </a:rPr>
              <a:t>时间内完成，因此归并排序在最坏情况下的运算时间满足递</a:t>
            </a:r>
            <a:r>
              <a:rPr lang="zh-CN" altLang="en-US" b="0" dirty="0" smtClean="0">
                <a:ea typeface="楷体_GB2312" pitchFamily="49" charset="-122"/>
              </a:rPr>
              <a:t>归式：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1278298" y="4509120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T(n)=O(</a:t>
            </a:r>
            <a:r>
              <a:rPr lang="en-US" altLang="zh-CN" sz="2800" b="1" dirty="0" err="1">
                <a:solidFill>
                  <a:srgbClr val="FF0000"/>
                </a:solidFill>
                <a:latin typeface="+mn-ea"/>
                <a:ea typeface="+mn-ea"/>
              </a:rPr>
              <a:t>nlogn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渐进意义下的最优算法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371600" y="35716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2.7合并排序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790575" y="2214554"/>
            <a:ext cx="7281887" cy="1604962"/>
          </a:xfrm>
          <a:prstGeom prst="rect">
            <a:avLst/>
          </a:prstGeom>
          <a:solidFill>
            <a:srgbClr val="CCFFFF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9900"/>
              </a:buClr>
              <a:buFont typeface="Wingdings" pitchFamily="2" charset="2"/>
              <a:buChar char="p"/>
            </a:pPr>
            <a:r>
              <a:rPr lang="zh-CN" altLang="en-US" sz="3200" b="1" dirty="0">
                <a:ea typeface="楷体_GB2312" pitchFamily="49" charset="-122"/>
              </a:rPr>
              <a:t>最坏时间复杂度：</a:t>
            </a:r>
            <a:r>
              <a:rPr lang="en-US" altLang="zh-CN" sz="3200" b="1" dirty="0">
                <a:ea typeface="楷体_GB2312" pitchFamily="49" charset="-122"/>
              </a:rPr>
              <a:t>O(</a:t>
            </a:r>
            <a:r>
              <a:rPr lang="en-US" altLang="zh-CN" sz="3200" b="1" dirty="0" err="1">
                <a:ea typeface="楷体_GB2312" pitchFamily="49" charset="-122"/>
              </a:rPr>
              <a:t>nlogn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</a:p>
          <a:p>
            <a:pPr>
              <a:buClr>
                <a:srgbClr val="FF9900"/>
              </a:buClr>
              <a:buFont typeface="Wingdings" pitchFamily="2" charset="2"/>
              <a:buChar char="p"/>
            </a:pPr>
            <a:r>
              <a:rPr lang="zh-CN" altLang="en-US" sz="3200" b="1" dirty="0">
                <a:ea typeface="楷体_GB2312" pitchFamily="49" charset="-122"/>
              </a:rPr>
              <a:t>平均时间复杂度：</a:t>
            </a:r>
            <a:r>
              <a:rPr lang="en-US" altLang="zh-CN" sz="3200" b="1" dirty="0">
                <a:ea typeface="楷体_GB2312" pitchFamily="49" charset="-122"/>
              </a:rPr>
              <a:t>O(</a:t>
            </a:r>
            <a:r>
              <a:rPr lang="en-US" altLang="zh-CN" sz="3200" b="1" dirty="0" err="1">
                <a:ea typeface="楷体_GB2312" pitchFamily="49" charset="-122"/>
              </a:rPr>
              <a:t>nlogn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</a:p>
          <a:p>
            <a:pPr>
              <a:buClr>
                <a:srgbClr val="FF9900"/>
              </a:buClr>
              <a:buFont typeface="Wingdings" pitchFamily="2" charset="2"/>
              <a:buChar char="p"/>
            </a:pPr>
            <a:r>
              <a:rPr lang="zh-CN" altLang="en-US" sz="3200" b="1" dirty="0">
                <a:ea typeface="楷体_GB2312" pitchFamily="49" charset="-122"/>
              </a:rPr>
              <a:t>辅助空间：</a:t>
            </a:r>
            <a:r>
              <a:rPr lang="en-US" altLang="zh-CN" sz="3200" b="1" dirty="0">
                <a:ea typeface="楷体_GB2312" pitchFamily="49" charset="-122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算法模版</Template>
  <TotalTime>27383</TotalTime>
  <Words>1984</Words>
  <Application>Microsoft Office PowerPoint</Application>
  <PresentationFormat>全屏显示(4:3)</PresentationFormat>
  <Paragraphs>315</Paragraphs>
  <Slides>22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平衡</vt:lpstr>
      <vt:lpstr>公式</vt:lpstr>
      <vt:lpstr>Equation</vt:lpstr>
      <vt:lpstr>2.6 棋盘覆盖</vt:lpstr>
      <vt:lpstr>2.6 棋盘覆盖</vt:lpstr>
      <vt:lpstr>PowerPoint 演示文稿</vt:lpstr>
      <vt:lpstr>PowerPoint 演示文稿</vt:lpstr>
      <vt:lpstr>2.7合并排序(Merging Sort)</vt:lpstr>
      <vt:lpstr>PowerPoint 演示文稿</vt:lpstr>
      <vt:lpstr>2.7合并排序</vt:lpstr>
      <vt:lpstr>PowerPoint 演示文稿</vt:lpstr>
      <vt:lpstr>PowerPoint 演示文稿</vt:lpstr>
      <vt:lpstr>2.7合并排序:非递归实现</vt:lpstr>
      <vt:lpstr>2.7合并排序:非递归实现</vt:lpstr>
      <vt:lpstr>发明Quick Sort的C. A. R. Hoare </vt:lpstr>
      <vt:lpstr>2.8快速排序 </vt:lpstr>
      <vt:lpstr>2.8 快速排序</vt:lpstr>
      <vt:lpstr>PowerPoint 演示文稿</vt:lpstr>
      <vt:lpstr>PowerPoint 演示文稿</vt:lpstr>
      <vt:lpstr>2.8 快速排序</vt:lpstr>
      <vt:lpstr>2.8 快速排序</vt:lpstr>
      <vt:lpstr>2.11 循环赛日程表</vt:lpstr>
      <vt:lpstr>2.11 循环赛日程表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递归与分治策略</dc:title>
  <dc:creator>ren</dc:creator>
  <cp:lastModifiedBy>PC</cp:lastModifiedBy>
  <cp:revision>484</cp:revision>
  <dcterms:created xsi:type="dcterms:W3CDTF">2003-07-22T09:28:10Z</dcterms:created>
  <dcterms:modified xsi:type="dcterms:W3CDTF">2020-03-01T18:54:32Z</dcterms:modified>
</cp:coreProperties>
</file>