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542" r:id="rId3"/>
    <p:sldId id="543" r:id="rId4"/>
    <p:sldId id="544" r:id="rId6"/>
    <p:sldId id="554" r:id="rId7"/>
    <p:sldId id="359" r:id="rId8"/>
    <p:sldId id="277" r:id="rId9"/>
    <p:sldId id="344" r:id="rId10"/>
    <p:sldId id="278" r:id="rId11"/>
    <p:sldId id="345" r:id="rId12"/>
    <p:sldId id="523" r:id="rId13"/>
    <p:sldId id="360" r:id="rId14"/>
    <p:sldId id="279" r:id="rId15"/>
    <p:sldId id="363" r:id="rId16"/>
    <p:sldId id="280" r:id="rId17"/>
    <p:sldId id="448" r:id="rId18"/>
    <p:sldId id="449" r:id="rId19"/>
    <p:sldId id="450" r:id="rId20"/>
    <p:sldId id="452" r:id="rId21"/>
    <p:sldId id="451" r:id="rId22"/>
    <p:sldId id="283" r:id="rId23"/>
    <p:sldId id="453" r:id="rId24"/>
    <p:sldId id="501" r:id="rId25"/>
    <p:sldId id="524" r:id="rId26"/>
    <p:sldId id="455" r:id="rId27"/>
    <p:sldId id="454" r:id="rId28"/>
    <p:sldId id="287" r:id="rId29"/>
  </p:sldIdLst>
  <p:sldSz cx="9144000" cy="6858000" type="screen4x3"/>
  <p:notesSz cx="6858000" cy="9144000"/>
  <p:custDataLst>
    <p:tags r:id="rId3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FFFF"/>
    <a:srgbClr val="00CC00"/>
    <a:srgbClr val="FF9900"/>
    <a:srgbClr val="0000CC"/>
    <a:srgbClr val="00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23" autoAdjust="0"/>
    <p:restoredTop sz="81031" autoAdjust="0"/>
  </p:normalViewPr>
  <p:slideViewPr>
    <p:cSldViewPr>
      <p:cViewPr varScale="1">
        <p:scale>
          <a:sx n="57" d="100"/>
          <a:sy n="57" d="100"/>
        </p:scale>
        <p:origin x="-160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02" y="22464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88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3" Type="http://schemas.openxmlformats.org/officeDocument/2006/relationships/tags" Target="tags/tag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28.wmf"/><Relationship Id="rId8" Type="http://schemas.openxmlformats.org/officeDocument/2006/relationships/image" Target="../media/image14.wmf"/><Relationship Id="rId7" Type="http://schemas.openxmlformats.org/officeDocument/2006/relationships/image" Target="../media/image27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3" Type="http://schemas.openxmlformats.org/officeDocument/2006/relationships/image" Target="../media/image32.wmf"/><Relationship Id="rId12" Type="http://schemas.openxmlformats.org/officeDocument/2006/relationships/image" Target="../media/image31.wmf"/><Relationship Id="rId11" Type="http://schemas.openxmlformats.org/officeDocument/2006/relationships/image" Target="../media/image30.wmf"/><Relationship Id="rId10" Type="http://schemas.openxmlformats.org/officeDocument/2006/relationships/image" Target="../media/image29.wmf"/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1027F324-508A-4285-8395-2A567CBB054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7" Type="http://schemas.openxmlformats.org/officeDocument/2006/relationships/hyperlink" Target="http://www.msu.ru/english/" TargetMode="External"/><Relationship Id="rId6" Type="http://schemas.openxmlformats.org/officeDocument/2006/relationships/hyperlink" Target="http://www.msu.ru/english/info/struct/facult/mechmath.html" TargetMode="External"/><Relationship Id="rId5" Type="http://schemas.openxmlformats.org/officeDocument/2006/relationships/hyperlink" Target="http://mech.math.msu.su/English/mathanal.htm" TargetMode="External"/><Relationship Id="rId4" Type="http://schemas.openxmlformats.org/officeDocument/2006/relationships/hyperlink" Target="http://www.ras.ru/win/htm/" TargetMode="External"/><Relationship Id="rId3" Type="http://schemas.openxmlformats.org/officeDocument/2006/relationships/hyperlink" Target="http://www.mi.ras.ru/index_e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9" Type="http://schemas.openxmlformats.org/officeDocument/2006/relationships/hyperlink" Target="http://en.wikipedia.org/wiki/Computational_complexity" TargetMode="External"/><Relationship Id="rId8" Type="http://schemas.openxmlformats.org/officeDocument/2006/relationships/hyperlink" Target="http://en.wikipedia.org/wiki/Moscow_State_University" TargetMode="External"/><Relationship Id="rId7" Type="http://schemas.openxmlformats.org/officeDocument/2006/relationships/hyperlink" Target="http://en.wikipedia.org/wiki/Cybernetics" TargetMode="External"/><Relationship Id="rId6" Type="http://schemas.openxmlformats.org/officeDocument/2006/relationships/hyperlink" Target="http://en.wikipedia.org/wiki/Asymptotically_optimal" TargetMode="External"/><Relationship Id="rId5" Type="http://schemas.openxmlformats.org/officeDocument/2006/relationships/hyperlink" Target="http://en.wikipedia.org/wiki/Andrey_Kolmogorov" TargetMode="External"/><Relationship Id="rId4" Type="http://schemas.openxmlformats.org/officeDocument/2006/relationships/hyperlink" Target="http://en.wikipedia.org/wiki/Big-O_notation" TargetMode="External"/><Relationship Id="rId3" Type="http://schemas.openxmlformats.org/officeDocument/2006/relationships/hyperlink" Target="http://baike.baidu.com/view/45337.htm" TargetMode="External"/><Relationship Id="rId2" Type="http://schemas.openxmlformats.org/officeDocument/2006/relationships/notesMaster" Target="../notesMasters/notesMaster1.xml"/><Relationship Id="rId14" Type="http://schemas.openxmlformats.org/officeDocument/2006/relationships/hyperlink" Target="http://en.wikipedia.org/wiki/Yuri_Petrovich_Ofman" TargetMode="External"/><Relationship Id="rId13" Type="http://schemas.openxmlformats.org/officeDocument/2006/relationships/hyperlink" Target="#cite_note-kara1962-0" TargetMode="External"/><Relationship Id="rId12" Type="http://schemas.openxmlformats.org/officeDocument/2006/relationships/hyperlink" Target="http://en.wikipedia.org/wiki/Proceedings_of_the_USSR_Academy_of_Sciences" TargetMode="External"/><Relationship Id="rId11" Type="http://schemas.openxmlformats.org/officeDocument/2006/relationships/hyperlink" Target="#cite_note-kara1995-1" TargetMode="External"/><Relationship Id="rId10" Type="http://schemas.openxmlformats.org/officeDocument/2006/relationships/hyperlink" Target="http://en.wikipedia.org/wiki/Divide_and_conquer_algorithm" TargetMode="Externa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27F324-508A-4285-8395-2A567CBB054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77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</a:rPr>
              <a:t>全名国立莫斯科罗蒙诺索夫大学</a:t>
            </a:r>
            <a:endParaRPr lang="en-US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http://www.mi.ras.ru/~karatsuba/index_e.html 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b="1" dirty="0" smtClean="0">
                <a:latin typeface="Arial" panose="020B0604020202020204" pitchFamily="34" charset="0"/>
              </a:rPr>
              <a:t>– head of Department of Number Theory, </a:t>
            </a:r>
            <a:r>
              <a:rPr lang="en-US" altLang="zh-CN" b="1" dirty="0" err="1" smtClean="0">
                <a:latin typeface="Arial" panose="020B0604020202020204" pitchFamily="34" charset="0"/>
                <a:hlinkClick r:id="rId3" tooltip="Steklov Institute of Mathematics RAS"/>
              </a:rPr>
              <a:t>Steklov</a:t>
            </a:r>
            <a:r>
              <a:rPr lang="en-US" altLang="zh-CN" b="1" dirty="0" smtClean="0">
                <a:latin typeface="Arial" panose="020B0604020202020204" pitchFamily="34" charset="0"/>
                <a:hlinkClick r:id="rId3" tooltip="Steklov Institute of Mathematics RAS"/>
              </a:rPr>
              <a:t> Institute of Mathematics</a:t>
            </a:r>
            <a:r>
              <a:rPr lang="en-US" altLang="zh-CN" b="1" dirty="0" smtClean="0">
                <a:latin typeface="Arial" panose="020B0604020202020204" pitchFamily="34" charset="0"/>
              </a:rPr>
              <a:t> of </a:t>
            </a:r>
            <a:r>
              <a:rPr lang="en-US" altLang="zh-CN" b="1" dirty="0" smtClean="0">
                <a:latin typeface="Arial" panose="020B0604020202020204" pitchFamily="34" charset="0"/>
                <a:hlinkClick r:id="rId4"/>
              </a:rPr>
              <a:t>Russian Academy of Sciences</a:t>
            </a:r>
            <a:r>
              <a:rPr lang="en-US" altLang="zh-CN" b="1" dirty="0" smtClean="0">
                <a:latin typeface="Arial" panose="020B0604020202020204" pitchFamily="34" charset="0"/>
              </a:rPr>
              <a:t>,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b="1" dirty="0" smtClean="0">
                <a:latin typeface="Arial" panose="020B0604020202020204" pitchFamily="34" charset="0"/>
              </a:rPr>
              <a:t>– professor of </a:t>
            </a:r>
            <a:r>
              <a:rPr lang="en-US" altLang="zh-CN" b="1" dirty="0" smtClean="0">
                <a:latin typeface="Arial" panose="020B0604020202020204" pitchFamily="34" charset="0"/>
                <a:hlinkClick r:id="rId5" tooltip="Department &quot;Mathematical Analysis&quot;"/>
              </a:rPr>
              <a:t>Department "Mathematical Analysis"</a:t>
            </a:r>
            <a:r>
              <a:rPr lang="en-US" altLang="zh-CN" b="1" dirty="0" smtClean="0">
                <a:latin typeface="Arial" panose="020B0604020202020204" pitchFamily="34" charset="0"/>
              </a:rPr>
              <a:t>,</a:t>
            </a:r>
            <a:br>
              <a:rPr lang="en-US" altLang="zh-CN" b="1" dirty="0" smtClean="0">
                <a:latin typeface="Arial" panose="020B0604020202020204" pitchFamily="34" charset="0"/>
              </a:rPr>
            </a:br>
            <a:r>
              <a:rPr lang="en-US" altLang="zh-CN" b="1" dirty="0" smtClean="0">
                <a:latin typeface="Arial" panose="020B0604020202020204" pitchFamily="34" charset="0"/>
                <a:hlinkClick r:id="rId6" tooltip="Faculty of&quot;Mechanics and&quot;Mathematics"/>
              </a:rPr>
              <a:t>Faculty of Mechanics and Mathematics</a:t>
            </a:r>
            <a:r>
              <a:rPr lang="en-US" altLang="zh-CN" b="1" dirty="0" smtClean="0">
                <a:latin typeface="Arial" panose="020B0604020202020204" pitchFamily="34" charset="0"/>
              </a:rPr>
              <a:t>, </a:t>
            </a:r>
            <a:r>
              <a:rPr lang="en-US" altLang="zh-CN" b="1" dirty="0" smtClean="0">
                <a:latin typeface="Arial" panose="020B0604020202020204" pitchFamily="34" charset="0"/>
                <a:hlinkClick r:id="rId7" tooltip="M. V. Lomonosov Moscow State University"/>
              </a:rPr>
              <a:t>M. V. </a:t>
            </a:r>
            <a:r>
              <a:rPr lang="en-US" altLang="zh-CN" b="1" dirty="0" err="1" smtClean="0">
                <a:latin typeface="Arial" panose="020B0604020202020204" pitchFamily="34" charset="0"/>
                <a:hlinkClick r:id="rId7" tooltip="M. V. Lomonosov Moscow State University"/>
              </a:rPr>
              <a:t>Lomonosov</a:t>
            </a:r>
            <a:r>
              <a:rPr lang="en-US" altLang="zh-CN" b="1" dirty="0" smtClean="0">
                <a:latin typeface="Arial" panose="020B0604020202020204" pitchFamily="34" charset="0"/>
                <a:hlinkClick r:id="rId7" tooltip="M. V. Lomonosov Moscow State University"/>
              </a:rPr>
              <a:t> Moscow State University (MSU)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1177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2A7FE2-DB6D-4069-B897-67533D9DCC3F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求一个</a:t>
            </a:r>
            <a:r>
              <a:rPr lang="en-US" altLang="zh-CN" dirty="0" smtClean="0"/>
              <a:t>c[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][j],</a:t>
            </a:r>
            <a:r>
              <a:rPr lang="zh-CN" altLang="en-US" dirty="0" smtClean="0"/>
              <a:t>需要计算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次乘法，</a:t>
            </a:r>
            <a:r>
              <a:rPr lang="en-US" altLang="zh-CN" dirty="0" smtClean="0"/>
              <a:t>n-1</a:t>
            </a:r>
            <a:r>
              <a:rPr lang="zh-CN" altLang="en-US" dirty="0" smtClean="0"/>
              <a:t>次加法，所以一个元素的计算时间是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矩阵的所有元素有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*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个，那么将所有元素求出，需要计算</a:t>
            </a:r>
            <a:r>
              <a:rPr lang="en-US" altLang="zh-CN" dirty="0" smtClean="0"/>
              <a:t>O(N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27F324-508A-4285-8395-2A567CBB054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仍假设</a:t>
            </a:r>
            <a:r>
              <a:rPr lang="en-US" altLang="zh-CN" dirty="0" smtClean="0"/>
              <a:t>n</a:t>
            </a:r>
            <a:r>
              <a:rPr lang="zh-CN" altLang="en-US" dirty="0" smtClean="0"/>
              <a:t>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的幂指，需要计算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</a:t>
            </a:r>
            <a:r>
              <a:rPr lang="en-US" altLang="zh-CN" dirty="0" smtClean="0"/>
              <a:t>n/2</a:t>
            </a:r>
            <a:r>
              <a:rPr lang="zh-CN" altLang="en-US" dirty="0" smtClean="0"/>
              <a:t>阶矩阵相乘，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n/2</a:t>
            </a:r>
            <a:r>
              <a:rPr lang="zh-CN" altLang="en-US" dirty="0" smtClean="0"/>
              <a:t>矩阵相加的时间在</a:t>
            </a:r>
            <a:r>
              <a:rPr lang="en-US" altLang="zh-CN" dirty="0" smtClean="0"/>
              <a:t>O(N*N)n</a:t>
            </a:r>
            <a:r>
              <a:rPr lang="zh-CN" altLang="en-US" dirty="0" smtClean="0"/>
              <a:t>内完成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27F324-508A-4285-8395-2A567CBB054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98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panose="020B0604020202020204" pitchFamily="34" charset="0"/>
              </a:rPr>
              <a:t>SODA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pt-BR" altLang="zh-CN" smtClean="0">
                <a:latin typeface="Arial" panose="020B0604020202020204" pitchFamily="34" charset="0"/>
              </a:rPr>
              <a:t>ACM-SIAM Symposium on Discrete Algorithms (SODA09) </a:t>
            </a:r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198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593B6B-16FF-43F9-B4BA-30EE1F752344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27F324-508A-4285-8395-2A567CBB054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latin typeface="Arial" panose="020B0604020202020204" pitchFamily="34" charset="0"/>
              </a:rPr>
              <a:t>木桶原理。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27F324-508A-4285-8395-2A567CBB054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K=n </a:t>
            </a:r>
            <a:r>
              <a:rPr lang="en-US" altLang="zh-CN" baseline="30000" dirty="0" err="1" smtClean="0"/>
              <a:t>log</a:t>
            </a:r>
            <a:r>
              <a:rPr lang="en-US" altLang="zh-CN" baseline="-25000" dirty="0" err="1" smtClean="0"/>
              <a:t>n</a:t>
            </a:r>
            <a:r>
              <a:rPr lang="en-US" altLang="zh-CN" baseline="30000" dirty="0" err="1" smtClean="0"/>
              <a:t>k</a:t>
            </a:r>
            <a:r>
              <a:rPr lang="en-US" altLang="zh-CN" baseline="30000" dirty="0" smtClean="0"/>
              <a:t>  </a:t>
            </a:r>
            <a:endParaRPr lang="zh-CN" altLang="en-US" baseline="30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27F324-508A-4285-8395-2A567CBB054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27F324-508A-4285-8395-2A567CBB054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27F324-508A-4285-8395-2A567CBB054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</a:rPr>
              <a:t>64</a:t>
            </a:r>
            <a:r>
              <a:rPr lang="zh-CN" altLang="en-US" dirty="0" smtClean="0">
                <a:latin typeface="Arial" panose="020B0604020202020204" pitchFamily="34" charset="0"/>
              </a:rPr>
              <a:t>位计算机上可以用一个字来表示，</a:t>
            </a:r>
            <a:r>
              <a:rPr lang="zh-CN" altLang="en-US" dirty="0" smtClean="0"/>
              <a:t>对于超出计算机硬件整数表示范围的大整数相乘，需要用软件的方法来实现。</a:t>
            </a:r>
            <a:endParaRPr lang="en-US" altLang="zh-CN" dirty="0" smtClean="0"/>
          </a:p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861E8D-5FA7-4EAC-AE08-908A7B8C7B2D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计算需要</a:t>
            </a:r>
            <a:r>
              <a:rPr lang="en-US" altLang="zh-CN" dirty="0" smtClean="0"/>
              <a:t>n</a:t>
            </a:r>
            <a:r>
              <a:rPr lang="zh-CN" altLang="en-US" dirty="0" smtClean="0"/>
              <a:t>*</a:t>
            </a:r>
            <a:r>
              <a:rPr lang="en-US" altLang="zh-CN" dirty="0" smtClean="0"/>
              <a:t>m</a:t>
            </a:r>
            <a:r>
              <a:rPr lang="zh-CN" altLang="en-US" dirty="0" smtClean="0"/>
              <a:t>次</a:t>
            </a:r>
            <a:r>
              <a:rPr lang="en-US" altLang="zh-CN" dirty="0" smtClean="0"/>
              <a:t>1</a:t>
            </a:r>
            <a:r>
              <a:rPr lang="zh-CN" altLang="en-US" dirty="0" smtClean="0"/>
              <a:t>位整数乘法操作，</a:t>
            </a:r>
            <a:r>
              <a:rPr lang="en-US" altLang="zh-CN" dirty="0" smtClean="0"/>
              <a:t>m-1</a:t>
            </a:r>
            <a:r>
              <a:rPr lang="zh-CN" altLang="en-US" dirty="0" smtClean="0"/>
              <a:t>次移位操作，</a:t>
            </a:r>
            <a:r>
              <a:rPr lang="en-US" altLang="zh-CN" dirty="0" smtClean="0"/>
              <a:t>m-1</a:t>
            </a:r>
            <a:r>
              <a:rPr lang="zh-CN" altLang="en-US" dirty="0" smtClean="0"/>
              <a:t>次加法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27F324-508A-4285-8395-2A567CBB054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87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TW" altLang="en-US" dirty="0" smtClean="0">
                <a:latin typeface="Arial" panose="020B0604020202020204" pitchFamily="34" charset="0"/>
              </a:rPr>
              <a:t>根據 </a:t>
            </a:r>
            <a:r>
              <a:rPr lang="en-US" altLang="zh-TW" dirty="0" smtClean="0">
                <a:latin typeface="Arial" panose="020B0604020202020204" pitchFamily="34" charset="0"/>
              </a:rPr>
              <a:t>B. V. </a:t>
            </a:r>
            <a:r>
              <a:rPr lang="en-US" altLang="zh-TW" dirty="0" err="1" smtClean="0">
                <a:latin typeface="Arial" panose="020B0604020202020204" pitchFamily="34" charset="0"/>
              </a:rPr>
              <a:t>Gnedenko</a:t>
            </a:r>
            <a:r>
              <a:rPr lang="en-US" altLang="zh-TW" dirty="0" smtClean="0">
                <a:latin typeface="Arial" panose="020B0604020202020204" pitchFamily="34" charset="0"/>
              </a:rPr>
              <a:t> </a:t>
            </a:r>
            <a:r>
              <a:rPr lang="zh-TW" altLang="en-US" dirty="0" smtClean="0">
                <a:latin typeface="Arial" panose="020B0604020202020204" pitchFamily="34" charset="0"/>
              </a:rPr>
              <a:t>在 </a:t>
            </a:r>
            <a:r>
              <a:rPr lang="en-US" altLang="zh-TW" dirty="0" err="1" smtClean="0">
                <a:latin typeface="Arial" panose="020B0604020202020204" pitchFamily="34" charset="0"/>
              </a:rPr>
              <a:t>Kolmogorov</a:t>
            </a:r>
            <a:r>
              <a:rPr lang="en-US" altLang="zh-TW" dirty="0" smtClean="0">
                <a:latin typeface="Arial" panose="020B0604020202020204" pitchFamily="34" charset="0"/>
              </a:rPr>
              <a:t> 70 </a:t>
            </a:r>
            <a:r>
              <a:rPr lang="zh-TW" altLang="en-US" dirty="0" smtClean="0">
                <a:latin typeface="Arial" panose="020B0604020202020204" pitchFamily="34" charset="0"/>
              </a:rPr>
              <a:t>壽辰時的講演， </a:t>
            </a:r>
            <a:r>
              <a:rPr lang="en-US" altLang="zh-TW" dirty="0" err="1" smtClean="0">
                <a:latin typeface="Arial" panose="020B0604020202020204" pitchFamily="34" charset="0"/>
              </a:rPr>
              <a:t>Kolmogorov</a:t>
            </a:r>
            <a:r>
              <a:rPr lang="en-US" altLang="zh-TW" dirty="0" smtClean="0">
                <a:latin typeface="Arial" panose="020B0604020202020204" pitchFamily="34" charset="0"/>
              </a:rPr>
              <a:t> </a:t>
            </a:r>
            <a:r>
              <a:rPr lang="zh-TW" altLang="en-US" dirty="0" smtClean="0">
                <a:latin typeface="Arial" panose="020B0604020202020204" pitchFamily="34" charset="0"/>
              </a:rPr>
              <a:t>於</a:t>
            </a:r>
            <a:r>
              <a:rPr lang="en-US" altLang="zh-TW" dirty="0" smtClean="0">
                <a:latin typeface="Arial" panose="020B0604020202020204" pitchFamily="34" charset="0"/>
              </a:rPr>
              <a:t>1903</a:t>
            </a:r>
            <a:r>
              <a:rPr lang="zh-TW" altLang="en-US" dirty="0" smtClean="0">
                <a:latin typeface="Arial" panose="020B0604020202020204" pitchFamily="34" charset="0"/>
              </a:rPr>
              <a:t>年誕生於俄羅斯的村鎮（現在為市）</a:t>
            </a:r>
            <a:r>
              <a:rPr lang="en-US" altLang="zh-TW" dirty="0" smtClean="0">
                <a:latin typeface="Arial" panose="020B0604020202020204" pitchFamily="34" charset="0"/>
              </a:rPr>
              <a:t>Tambov</a:t>
            </a:r>
            <a:r>
              <a:rPr lang="zh-TW" altLang="en-US" dirty="0" smtClean="0">
                <a:latin typeface="Arial" panose="020B0604020202020204" pitchFamily="34" charset="0"/>
              </a:rPr>
              <a:t>。父親是農學家，母親在生下 </a:t>
            </a:r>
            <a:r>
              <a:rPr lang="en-US" altLang="zh-TW" dirty="0" err="1" smtClean="0">
                <a:latin typeface="Arial" panose="020B0604020202020204" pitchFamily="34" charset="0"/>
              </a:rPr>
              <a:t>Kolmogorov</a:t>
            </a:r>
            <a:r>
              <a:rPr lang="en-US" altLang="zh-TW" dirty="0" smtClean="0">
                <a:latin typeface="Arial" panose="020B0604020202020204" pitchFamily="34" charset="0"/>
              </a:rPr>
              <a:t> </a:t>
            </a:r>
            <a:r>
              <a:rPr lang="zh-TW" altLang="en-US" dirty="0" smtClean="0">
                <a:latin typeface="Arial" panose="020B0604020202020204" pitchFamily="34" charset="0"/>
              </a:rPr>
              <a:t>後不久便離開人世，他是被叔母等撫養長大的。</a:t>
            </a:r>
            <a:r>
              <a:rPr lang="en-US" altLang="zh-TW" dirty="0" smtClean="0">
                <a:latin typeface="Arial" panose="020B0604020202020204" pitchFamily="34" charset="0"/>
              </a:rPr>
              <a:t>1920</a:t>
            </a:r>
            <a:r>
              <a:rPr lang="zh-TW" altLang="en-US" dirty="0" smtClean="0">
                <a:latin typeface="Arial" panose="020B0604020202020204" pitchFamily="34" charset="0"/>
              </a:rPr>
              <a:t>年（</a:t>
            </a:r>
            <a:r>
              <a:rPr lang="en-US" altLang="zh-TW" dirty="0" smtClean="0">
                <a:latin typeface="Arial" panose="020B0604020202020204" pitchFamily="34" charset="0"/>
              </a:rPr>
              <a:t>17</a:t>
            </a:r>
            <a:r>
              <a:rPr lang="zh-TW" altLang="en-US" dirty="0" smtClean="0">
                <a:latin typeface="Arial" panose="020B0604020202020204" pitchFamily="34" charset="0"/>
              </a:rPr>
              <a:t>歲）進入莫斯科大學之前，他當過列車上的乘務員，業餘時間寫了關於牛頓力學定律的論文，論文的原稿未能保存下來，但我們可以想像他是多麼早熟的天才。那時，俄國革命（</a:t>
            </a:r>
            <a:r>
              <a:rPr lang="en-US" altLang="zh-TW" dirty="0" smtClean="0">
                <a:latin typeface="Arial" panose="020B0604020202020204" pitchFamily="34" charset="0"/>
              </a:rPr>
              <a:t>1917</a:t>
            </a:r>
            <a:r>
              <a:rPr lang="zh-TW" altLang="en-US" dirty="0" smtClean="0">
                <a:latin typeface="Arial" panose="020B0604020202020204" pitchFamily="34" charset="0"/>
              </a:rPr>
              <a:t>）已經爆發，我很想知道他當時所處的環境，很遺憾沒有有關的資料。 </a:t>
            </a:r>
            <a:endParaRPr lang="zh-TW" altLang="en-US" dirty="0" smtClean="0">
              <a:latin typeface="Arial" panose="020B0604020202020204" pitchFamily="34" charset="0"/>
            </a:endParaRPr>
          </a:p>
          <a:p>
            <a:r>
              <a:rPr lang="en-US" altLang="zh-TW" dirty="0" smtClean="0">
                <a:latin typeface="Arial" panose="020B0604020202020204" pitchFamily="34" charset="0"/>
              </a:rPr>
              <a:t>1920</a:t>
            </a:r>
            <a:r>
              <a:rPr lang="zh-TW" altLang="en-US" dirty="0" smtClean="0">
                <a:latin typeface="Arial" panose="020B0604020202020204" pitchFamily="34" charset="0"/>
              </a:rPr>
              <a:t>年進入莫斯科大學，最初對俄國的歷史感興趣，還調查了</a:t>
            </a:r>
            <a:r>
              <a:rPr lang="en-US" altLang="zh-TW" dirty="0" smtClean="0">
                <a:latin typeface="Arial" panose="020B0604020202020204" pitchFamily="34" charset="0"/>
              </a:rPr>
              <a:t>15</a:t>
            </a:r>
            <a:r>
              <a:rPr lang="zh-TW" altLang="en-US" dirty="0" smtClean="0">
                <a:latin typeface="Arial" panose="020B0604020202020204" pitchFamily="34" charset="0"/>
              </a:rPr>
              <a:t>～</a:t>
            </a:r>
            <a:r>
              <a:rPr lang="en-US" altLang="zh-TW" dirty="0" smtClean="0">
                <a:latin typeface="Arial" panose="020B0604020202020204" pitchFamily="34" charset="0"/>
              </a:rPr>
              <a:t>16</a:t>
            </a:r>
            <a:r>
              <a:rPr lang="zh-TW" altLang="en-US" dirty="0" smtClean="0">
                <a:latin typeface="Arial" panose="020B0604020202020204" pitchFamily="34" charset="0"/>
              </a:rPr>
              <a:t>世紀的諾布哥羅德的財產登記。以後參加了 </a:t>
            </a:r>
            <a:r>
              <a:rPr lang="en-US" altLang="zh-TW" dirty="0" smtClean="0">
                <a:latin typeface="Arial" panose="020B0604020202020204" pitchFamily="34" charset="0"/>
              </a:rPr>
              <a:t>V.V. </a:t>
            </a:r>
            <a:r>
              <a:rPr lang="en-US" altLang="zh-TW" dirty="0" err="1" smtClean="0">
                <a:latin typeface="Arial" panose="020B0604020202020204" pitchFamily="34" charset="0"/>
              </a:rPr>
              <a:t>Stepanov</a:t>
            </a:r>
            <a:r>
              <a:rPr lang="en-US" altLang="zh-TW" dirty="0" smtClean="0">
                <a:latin typeface="Arial" panose="020B0604020202020204" pitchFamily="34" charset="0"/>
              </a:rPr>
              <a:t> </a:t>
            </a:r>
            <a:r>
              <a:rPr lang="zh-TW" altLang="en-US" dirty="0" smtClean="0">
                <a:latin typeface="Arial" panose="020B0604020202020204" pitchFamily="34" charset="0"/>
              </a:rPr>
              <a:t>的傅里葉級數（三角級數）討論班，並於</a:t>
            </a:r>
            <a:r>
              <a:rPr lang="en-US" altLang="zh-TW" dirty="0" smtClean="0">
                <a:latin typeface="Arial" panose="020B0604020202020204" pitchFamily="34" charset="0"/>
              </a:rPr>
              <a:t>1922</a:t>
            </a:r>
            <a:r>
              <a:rPr lang="zh-TW" altLang="en-US" dirty="0" smtClean="0">
                <a:latin typeface="Arial" panose="020B0604020202020204" pitchFamily="34" charset="0"/>
              </a:rPr>
              <a:t>年（</a:t>
            </a:r>
            <a:r>
              <a:rPr lang="en-US" altLang="zh-TW" dirty="0" smtClean="0">
                <a:latin typeface="Arial" panose="020B0604020202020204" pitchFamily="34" charset="0"/>
              </a:rPr>
              <a:t>19</a:t>
            </a:r>
            <a:r>
              <a:rPr lang="zh-TW" altLang="en-US" dirty="0" smtClean="0">
                <a:latin typeface="Arial" panose="020B0604020202020204" pitchFamily="34" charset="0"/>
              </a:rPr>
              <a:t>歲）寫出了關於傅里葉級數，解析集合的著名論文，震動了學術界。其後猶如天馬行空，連續發表了許多重要的研究成果。</a:t>
            </a:r>
            <a:r>
              <a:rPr lang="en-US" altLang="zh-TW" dirty="0" smtClean="0">
                <a:latin typeface="Arial" panose="020B0604020202020204" pitchFamily="34" charset="0"/>
              </a:rPr>
              <a:t>1925</a:t>
            </a:r>
            <a:r>
              <a:rPr lang="zh-TW" altLang="en-US" dirty="0" smtClean="0">
                <a:latin typeface="Arial" panose="020B0604020202020204" pitchFamily="34" charset="0"/>
              </a:rPr>
              <a:t>年莫斯科大學畢業，</a:t>
            </a:r>
            <a:r>
              <a:rPr lang="en-US" altLang="zh-TW" dirty="0" smtClean="0">
                <a:latin typeface="Arial" panose="020B0604020202020204" pitchFamily="34" charset="0"/>
              </a:rPr>
              <a:t>1931</a:t>
            </a:r>
            <a:r>
              <a:rPr lang="zh-TW" altLang="en-US" dirty="0" smtClean="0">
                <a:latin typeface="Arial" panose="020B0604020202020204" pitchFamily="34" charset="0"/>
              </a:rPr>
              <a:t>年當大學教授，</a:t>
            </a:r>
            <a:r>
              <a:rPr lang="en-US" altLang="zh-TW" dirty="0" smtClean="0">
                <a:latin typeface="Arial" panose="020B0604020202020204" pitchFamily="34" charset="0"/>
              </a:rPr>
              <a:t>1933</a:t>
            </a:r>
            <a:r>
              <a:rPr lang="zh-TW" altLang="en-US" dirty="0" smtClean="0">
                <a:latin typeface="Arial" panose="020B0604020202020204" pitchFamily="34" charset="0"/>
              </a:rPr>
              <a:t>年任大學數學研究所所長，</a:t>
            </a:r>
            <a:r>
              <a:rPr lang="en-US" altLang="zh-TW" dirty="0" smtClean="0">
                <a:latin typeface="Arial" panose="020B0604020202020204" pitchFamily="34" charset="0"/>
              </a:rPr>
              <a:t>1937</a:t>
            </a:r>
            <a:r>
              <a:rPr lang="zh-TW" altLang="en-US" dirty="0" smtClean="0">
                <a:latin typeface="Arial" panose="020B0604020202020204" pitchFamily="34" charset="0"/>
              </a:rPr>
              <a:t>年成為蘇聯科學院院士。至</a:t>
            </a:r>
            <a:r>
              <a:rPr lang="en-US" altLang="zh-TW" dirty="0" smtClean="0">
                <a:latin typeface="Arial" panose="020B0604020202020204" pitchFamily="34" charset="0"/>
              </a:rPr>
              <a:t>1987</a:t>
            </a:r>
            <a:r>
              <a:rPr lang="zh-TW" altLang="en-US" dirty="0" smtClean="0">
                <a:latin typeface="Arial" panose="020B0604020202020204" pitchFamily="34" charset="0"/>
              </a:rPr>
              <a:t>年逝世止，對數學的研究教育作出了很多重大的貢獻。 </a:t>
            </a:r>
            <a:endParaRPr lang="en-US" altLang="zh-TW" dirty="0" smtClean="0">
              <a:latin typeface="Arial" panose="020B0604020202020204" pitchFamily="34" charset="0"/>
            </a:endParaRPr>
          </a:p>
          <a:p>
            <a:endParaRPr lang="en-US" altLang="zh-TW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1920</a:t>
            </a:r>
            <a:r>
              <a:rPr lang="zh-CN" altLang="en-US" dirty="0" smtClean="0">
                <a:latin typeface="Arial" panose="020B0604020202020204" pitchFamily="34" charset="0"/>
              </a:rPr>
              <a:t>年他高中毕业，进入莫斯科大学，先学习冶金，后来转学数学，并决心以数学为终身职业。大学三年级时就发表了论文，表现出卓越的数学才能，载誉国际。</a:t>
            </a:r>
            <a:r>
              <a:rPr lang="en-US" altLang="zh-CN" dirty="0" smtClean="0">
                <a:latin typeface="Arial" panose="020B0604020202020204" pitchFamily="34" charset="0"/>
              </a:rPr>
              <a:t>1925</a:t>
            </a:r>
            <a:r>
              <a:rPr lang="zh-CN" altLang="en-US" dirty="0" smtClean="0">
                <a:latin typeface="Arial" panose="020B0604020202020204" pitchFamily="34" charset="0"/>
              </a:rPr>
              <a:t>年大学毕业后，当研究生。</a:t>
            </a:r>
            <a:r>
              <a:rPr lang="en-US" altLang="zh-CN" dirty="0" smtClean="0">
                <a:latin typeface="Arial" panose="020B0604020202020204" pitchFamily="34" charset="0"/>
              </a:rPr>
              <a:t>1929</a:t>
            </a:r>
            <a:r>
              <a:rPr lang="zh-CN" altLang="en-US" dirty="0" smtClean="0">
                <a:latin typeface="Arial" panose="020B0604020202020204" pitchFamily="34" charset="0"/>
              </a:rPr>
              <a:t>年研究生毕业后，担任莫斯科大学数学力学研究所助理研究员。</a:t>
            </a:r>
            <a:r>
              <a:rPr lang="en-US" altLang="zh-CN" dirty="0" smtClean="0">
                <a:latin typeface="Arial" panose="020B0604020202020204" pitchFamily="34" charset="0"/>
              </a:rPr>
              <a:t>1935</a:t>
            </a:r>
            <a:r>
              <a:rPr lang="zh-CN" altLang="en-US" dirty="0" smtClean="0">
                <a:latin typeface="Arial" panose="020B0604020202020204" pitchFamily="34" charset="0"/>
              </a:rPr>
              <a:t>年获得苏联首批博士学位。</a:t>
            </a:r>
            <a:r>
              <a:rPr lang="en-US" altLang="zh-CN" dirty="0" smtClean="0">
                <a:latin typeface="Arial" panose="020B0604020202020204" pitchFamily="34" charset="0"/>
              </a:rPr>
              <a:t>1931</a:t>
            </a:r>
            <a:r>
              <a:rPr lang="zh-CN" altLang="en-US" dirty="0" smtClean="0">
                <a:latin typeface="Arial" panose="020B0604020202020204" pitchFamily="34" charset="0"/>
              </a:rPr>
              <a:t>年起他担任莫斯科大学教授，并指导研究生。</a:t>
            </a:r>
            <a:r>
              <a:rPr lang="en-US" altLang="zh-CN" dirty="0" smtClean="0">
                <a:latin typeface="Arial" panose="020B0604020202020204" pitchFamily="34" charset="0"/>
              </a:rPr>
              <a:t>1933</a:t>
            </a:r>
            <a:r>
              <a:rPr lang="zh-CN" altLang="en-US" dirty="0" smtClean="0">
                <a:latin typeface="Arial" panose="020B0604020202020204" pitchFamily="34" charset="0"/>
              </a:rPr>
              <a:t>年担任莫斯科大学数学力学研究所所长，创建了</a:t>
            </a:r>
            <a:r>
              <a:rPr lang="zh-CN" altLang="en-US" dirty="0" smtClean="0">
                <a:latin typeface="Arial" panose="020B0604020202020204" pitchFamily="34" charset="0"/>
                <a:hlinkClick r:id="rId3" action="ppaction://hlinkfile"/>
              </a:rPr>
              <a:t>概率论</a:t>
            </a:r>
            <a:r>
              <a:rPr lang="zh-CN" altLang="en-US" dirty="0" smtClean="0">
                <a:latin typeface="Arial" panose="020B0604020202020204" pitchFamily="34" charset="0"/>
              </a:rPr>
              <a:t>、数理统计、数理逻辑、概率统计方法等教研室，先后教过数学分析、常微分方程、复变函数论、概率论、数理逻辑和信息论等课程。</a:t>
            </a:r>
            <a:r>
              <a:rPr lang="en-US" altLang="zh-CN" dirty="0" smtClean="0">
                <a:latin typeface="Arial" panose="020B0604020202020204" pitchFamily="34" charset="0"/>
              </a:rPr>
              <a:t>1939</a:t>
            </a:r>
            <a:r>
              <a:rPr lang="zh-CN" altLang="en-US" dirty="0" smtClean="0">
                <a:latin typeface="Arial" panose="020B0604020202020204" pitchFamily="34" charset="0"/>
              </a:rPr>
              <a:t>年当选为原苏联科学院院士、主席团委员和数学研究所所长。</a:t>
            </a:r>
            <a:r>
              <a:rPr lang="en-US" altLang="zh-CN" dirty="0" smtClean="0">
                <a:latin typeface="Arial" panose="020B0604020202020204" pitchFamily="34" charset="0"/>
              </a:rPr>
              <a:t>1954</a:t>
            </a:r>
            <a:r>
              <a:rPr lang="zh-CN" altLang="en-US" dirty="0" smtClean="0">
                <a:latin typeface="Arial" panose="020B0604020202020204" pitchFamily="34" charset="0"/>
              </a:rPr>
              <a:t>年担任莫斯科大学数学力学系主任。</a:t>
            </a:r>
            <a:r>
              <a:rPr lang="en-US" altLang="zh-CN" dirty="0" smtClean="0">
                <a:latin typeface="Arial" panose="020B0604020202020204" pitchFamily="34" charset="0"/>
              </a:rPr>
              <a:t>1966</a:t>
            </a:r>
            <a:r>
              <a:rPr lang="zh-CN" altLang="en-US" dirty="0" smtClean="0">
                <a:latin typeface="Arial" panose="020B0604020202020204" pitchFamily="34" charset="0"/>
              </a:rPr>
              <a:t>年当选为原苏联教育科学院院士。</a:t>
            </a:r>
            <a:br>
              <a:rPr lang="zh-CN" altLang="en-US" dirty="0" smtClean="0">
                <a:latin typeface="Arial" panose="020B0604020202020204" pitchFamily="34" charset="0"/>
              </a:rPr>
            </a:br>
            <a:endParaRPr lang="en-US" altLang="zh-TW" dirty="0" smtClean="0">
              <a:latin typeface="Arial" panose="020B0604020202020204" pitchFamily="34" charset="0"/>
            </a:endParaRPr>
          </a:p>
          <a:p>
            <a:endParaRPr lang="en-US" altLang="zh-TW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The standard procedure for multiplication of two </a:t>
            </a:r>
            <a:r>
              <a:rPr lang="en-US" altLang="zh-CN" i="1" dirty="0" smtClean="0">
                <a:latin typeface="Arial" panose="020B0604020202020204" pitchFamily="34" charset="0"/>
              </a:rPr>
              <a:t>n</a:t>
            </a:r>
            <a:r>
              <a:rPr lang="en-US" altLang="zh-CN" dirty="0" smtClean="0">
                <a:latin typeface="Arial" panose="020B0604020202020204" pitchFamily="34" charset="0"/>
              </a:rPr>
              <a:t>-digit numbers requires a number of elementary operations proportional to </a:t>
            </a:r>
            <a:r>
              <a:rPr lang="en-US" altLang="zh-CN" i="1" dirty="0" smtClean="0">
                <a:latin typeface="Arial" panose="020B0604020202020204" pitchFamily="34" charset="0"/>
              </a:rPr>
              <a:t>n</a:t>
            </a:r>
            <a:r>
              <a:rPr lang="en-US" altLang="zh-CN" baseline="30000" dirty="0" smtClean="0">
                <a:latin typeface="Arial" panose="020B0604020202020204" pitchFamily="34" charset="0"/>
              </a:rPr>
              <a:t>2</a:t>
            </a:r>
            <a:r>
              <a:rPr lang="en-US" altLang="zh-CN" dirty="0" smtClean="0">
                <a:latin typeface="Arial" panose="020B0604020202020204" pitchFamily="34" charset="0"/>
              </a:rPr>
              <a:t>, or Θ(</a:t>
            </a:r>
            <a:r>
              <a:rPr lang="en-US" altLang="zh-CN" i="1" dirty="0" smtClean="0">
                <a:latin typeface="Arial" panose="020B0604020202020204" pitchFamily="34" charset="0"/>
              </a:rPr>
              <a:t>n</a:t>
            </a:r>
            <a:r>
              <a:rPr lang="en-US" altLang="zh-CN" baseline="30000" dirty="0" smtClean="0">
                <a:latin typeface="Arial" panose="020B0604020202020204" pitchFamily="34" charset="0"/>
              </a:rPr>
              <a:t>2</a:t>
            </a:r>
            <a:r>
              <a:rPr lang="en-US" altLang="zh-CN" dirty="0" smtClean="0">
                <a:latin typeface="Arial" panose="020B0604020202020204" pitchFamily="34" charset="0"/>
              </a:rPr>
              <a:t>) in the </a:t>
            </a:r>
            <a:r>
              <a:rPr lang="en-US" altLang="zh-CN" dirty="0" smtClean="0">
                <a:latin typeface="Arial" panose="020B0604020202020204" pitchFamily="34" charset="0"/>
                <a:hlinkClick r:id="rId4" tooltip="Big-O notation" action="ppaction://hlinkfile"/>
              </a:rPr>
              <a:t>big-O notation</a:t>
            </a:r>
            <a:r>
              <a:rPr lang="en-US" altLang="zh-CN" dirty="0" smtClean="0">
                <a:latin typeface="Arial" panose="020B0604020202020204" pitchFamily="34" charset="0"/>
              </a:rPr>
              <a:t>. In 1952, </a:t>
            </a:r>
            <a:r>
              <a:rPr lang="en-US" altLang="zh-CN" dirty="0" err="1" smtClean="0">
                <a:latin typeface="Arial" panose="020B0604020202020204" pitchFamily="34" charset="0"/>
                <a:hlinkClick r:id="rId5" tooltip="Andrey Kolmogorov" action="ppaction://hlinkfile"/>
              </a:rPr>
              <a:t>Andrey</a:t>
            </a:r>
            <a:r>
              <a:rPr lang="en-US" altLang="zh-CN" dirty="0" smtClean="0">
                <a:latin typeface="Arial" panose="020B0604020202020204" pitchFamily="34" charset="0"/>
                <a:hlinkClick r:id="rId5" tooltip="Andrey Kolmogorov" action="ppaction://hlinkfile"/>
              </a:rPr>
              <a:t> </a:t>
            </a:r>
            <a:r>
              <a:rPr lang="en-US" altLang="zh-CN" dirty="0" err="1" smtClean="0">
                <a:latin typeface="Arial" panose="020B0604020202020204" pitchFamily="34" charset="0"/>
                <a:hlinkClick r:id="rId5" tooltip="Andrey Kolmogorov" action="ppaction://hlinkfile"/>
              </a:rPr>
              <a:t>Kolmogorov</a:t>
            </a:r>
            <a:r>
              <a:rPr lang="en-US" altLang="zh-CN" dirty="0" smtClean="0">
                <a:latin typeface="Arial" panose="020B0604020202020204" pitchFamily="34" charset="0"/>
              </a:rPr>
              <a:t> conjectured that the classical algorithm was </a:t>
            </a:r>
            <a:r>
              <a:rPr lang="en-US" altLang="zh-CN" i="1" dirty="0" smtClean="0">
                <a:latin typeface="Arial" panose="020B0604020202020204" pitchFamily="34" charset="0"/>
                <a:hlinkClick r:id="rId6" tooltip="Asymptotically optimal" action="ppaction://hlinkfile"/>
              </a:rPr>
              <a:t>asymptotically optimal</a:t>
            </a:r>
            <a:r>
              <a:rPr lang="en-US" altLang="zh-CN" i="1" dirty="0" smtClean="0">
                <a:latin typeface="Arial" panose="020B0604020202020204" pitchFamily="34" charset="0"/>
              </a:rPr>
              <a:t>,</a:t>
            </a:r>
            <a:r>
              <a:rPr lang="en-US" altLang="zh-CN" dirty="0" smtClean="0">
                <a:latin typeface="Arial" panose="020B0604020202020204" pitchFamily="34" charset="0"/>
              </a:rPr>
              <a:t> meaning that any algorithm for that task would require Ω(</a:t>
            </a:r>
            <a:r>
              <a:rPr lang="en-US" altLang="zh-CN" i="1" dirty="0" smtClean="0">
                <a:latin typeface="Arial" panose="020B0604020202020204" pitchFamily="34" charset="0"/>
              </a:rPr>
              <a:t>n</a:t>
            </a:r>
            <a:r>
              <a:rPr lang="en-US" altLang="zh-CN" baseline="30000" dirty="0" smtClean="0">
                <a:latin typeface="Arial" panose="020B0604020202020204" pitchFamily="34" charset="0"/>
              </a:rPr>
              <a:t>2</a:t>
            </a:r>
            <a:r>
              <a:rPr lang="en-US" altLang="zh-CN" dirty="0" smtClean="0">
                <a:latin typeface="Arial" panose="020B0604020202020204" pitchFamily="34" charset="0"/>
              </a:rPr>
              <a:t>) elementary operations.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In 1960, </a:t>
            </a:r>
            <a:r>
              <a:rPr lang="en-US" altLang="zh-CN" dirty="0" err="1" smtClean="0">
                <a:latin typeface="Arial" panose="020B0604020202020204" pitchFamily="34" charset="0"/>
              </a:rPr>
              <a:t>Kolmogorov</a:t>
            </a:r>
            <a:r>
              <a:rPr lang="en-US" altLang="zh-CN" dirty="0" smtClean="0">
                <a:latin typeface="Arial" panose="020B0604020202020204" pitchFamily="34" charset="0"/>
              </a:rPr>
              <a:t> organized a seminar on mathematical problems in </a:t>
            </a:r>
            <a:r>
              <a:rPr lang="en-US" altLang="zh-CN" dirty="0" smtClean="0">
                <a:latin typeface="Arial" panose="020B0604020202020204" pitchFamily="34" charset="0"/>
                <a:hlinkClick r:id="rId7" tooltip="Cybernetics" action="ppaction://hlinkfile"/>
              </a:rPr>
              <a:t>cybernetics</a:t>
            </a:r>
            <a:r>
              <a:rPr lang="en-US" altLang="zh-CN" dirty="0" smtClean="0">
                <a:latin typeface="Arial" panose="020B0604020202020204" pitchFamily="34" charset="0"/>
              </a:rPr>
              <a:t> at the </a:t>
            </a:r>
            <a:r>
              <a:rPr lang="en-US" altLang="zh-CN" dirty="0" smtClean="0">
                <a:latin typeface="Arial" panose="020B0604020202020204" pitchFamily="34" charset="0"/>
                <a:hlinkClick r:id="rId8" tooltip="Moscow State University" action="ppaction://hlinkfile"/>
              </a:rPr>
              <a:t>Moscow State University</a:t>
            </a:r>
            <a:r>
              <a:rPr lang="en-US" altLang="zh-CN" dirty="0" smtClean="0">
                <a:latin typeface="Arial" panose="020B0604020202020204" pitchFamily="34" charset="0"/>
              </a:rPr>
              <a:t>, where he stated the Ω(</a:t>
            </a:r>
            <a:r>
              <a:rPr lang="en-US" altLang="zh-CN" i="1" dirty="0" smtClean="0">
                <a:latin typeface="Arial" panose="020B0604020202020204" pitchFamily="34" charset="0"/>
              </a:rPr>
              <a:t>n</a:t>
            </a:r>
            <a:r>
              <a:rPr lang="en-US" altLang="zh-CN" baseline="30000" dirty="0" smtClean="0">
                <a:latin typeface="Arial" panose="020B0604020202020204" pitchFamily="34" charset="0"/>
              </a:rPr>
              <a:t>2</a:t>
            </a:r>
            <a:r>
              <a:rPr lang="en-US" altLang="zh-CN" dirty="0" smtClean="0">
                <a:latin typeface="Arial" panose="020B0604020202020204" pitchFamily="34" charset="0"/>
              </a:rPr>
              <a:t>) conjecture and other problems in the </a:t>
            </a:r>
            <a:r>
              <a:rPr lang="en-US" altLang="zh-CN" dirty="0" smtClean="0">
                <a:latin typeface="Arial" panose="020B0604020202020204" pitchFamily="34" charset="0"/>
                <a:hlinkClick r:id="rId9" tooltip="Computational complexity" action="ppaction://hlinkfile"/>
              </a:rPr>
              <a:t>complexity of computation</a:t>
            </a:r>
            <a:r>
              <a:rPr lang="en-US" altLang="zh-CN" dirty="0" smtClean="0">
                <a:latin typeface="Arial" panose="020B0604020202020204" pitchFamily="34" charset="0"/>
              </a:rPr>
              <a:t>. Within a week, </a:t>
            </a:r>
            <a:r>
              <a:rPr lang="en-US" altLang="zh-CN" dirty="0" err="1" smtClean="0">
                <a:latin typeface="Arial" panose="020B0604020202020204" pitchFamily="34" charset="0"/>
              </a:rPr>
              <a:t>Karatsuba</a:t>
            </a:r>
            <a:r>
              <a:rPr lang="en-US" altLang="zh-CN" dirty="0" smtClean="0">
                <a:latin typeface="Arial" panose="020B0604020202020204" pitchFamily="34" charset="0"/>
              </a:rPr>
              <a:t>, then a 23-year-old student, found a </a:t>
            </a:r>
            <a:r>
              <a:rPr lang="en-US" altLang="zh-CN" dirty="0" smtClean="0">
                <a:latin typeface="Arial" panose="020B0604020202020204" pitchFamily="34" charset="0"/>
                <a:hlinkClick r:id="rId10" tooltip="Divide and conquer algorithm" action="ppaction://hlinkfile"/>
              </a:rPr>
              <a:t>divide and conquer algorithm</a:t>
            </a:r>
            <a:r>
              <a:rPr lang="en-US" altLang="zh-CN" dirty="0" smtClean="0">
                <a:latin typeface="Arial" panose="020B0604020202020204" pitchFamily="34" charset="0"/>
              </a:rPr>
              <a:t> that multiplies two </a:t>
            </a:r>
            <a:r>
              <a:rPr lang="en-US" altLang="zh-CN" i="1" dirty="0" smtClean="0">
                <a:latin typeface="Arial" panose="020B0604020202020204" pitchFamily="34" charset="0"/>
              </a:rPr>
              <a:t>n</a:t>
            </a:r>
            <a:r>
              <a:rPr lang="en-US" altLang="zh-CN" dirty="0" smtClean="0">
                <a:latin typeface="Arial" panose="020B0604020202020204" pitchFamily="34" charset="0"/>
              </a:rPr>
              <a:t>-digit numbers in elementary steps, thus disproving the conjecture. </a:t>
            </a:r>
            <a:r>
              <a:rPr lang="en-US" altLang="zh-CN" dirty="0" err="1" smtClean="0">
                <a:latin typeface="Arial" panose="020B0604020202020204" pitchFamily="34" charset="0"/>
              </a:rPr>
              <a:t>Kolmogorov</a:t>
            </a:r>
            <a:r>
              <a:rPr lang="en-US" altLang="zh-CN" dirty="0" smtClean="0">
                <a:latin typeface="Arial" panose="020B0604020202020204" pitchFamily="34" charset="0"/>
              </a:rPr>
              <a:t> was very upset about the discovery; he communicated it at the next meeting of the seminar, which was then terminated </a:t>
            </a:r>
            <a:r>
              <a:rPr lang="en-US" altLang="zh-CN" baseline="30000" dirty="0" smtClean="0">
                <a:latin typeface="Arial" panose="020B0604020202020204" pitchFamily="34" charset="0"/>
                <a:hlinkClick r:id="rId11" action="ppaction://hlinkfile"/>
              </a:rPr>
              <a:t>[2]</a:t>
            </a:r>
            <a:r>
              <a:rPr lang="en-US" altLang="zh-CN" dirty="0" smtClean="0">
                <a:latin typeface="Arial" panose="020B0604020202020204" pitchFamily="34" charset="0"/>
              </a:rPr>
              <a:t>.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The method was published in 1962, in the </a:t>
            </a:r>
            <a:r>
              <a:rPr lang="en-US" altLang="zh-CN" dirty="0" smtClean="0">
                <a:latin typeface="Arial" panose="020B0604020202020204" pitchFamily="34" charset="0"/>
                <a:hlinkClick r:id="rId12" tooltip="Proceedings of the USSR Academy of Sciences" action="ppaction://hlinkfile"/>
              </a:rPr>
              <a:t>Proceedings of the USSR Academy of Sciences</a:t>
            </a:r>
            <a:r>
              <a:rPr lang="en-US" altLang="zh-CN" dirty="0" smtClean="0">
                <a:latin typeface="Arial" panose="020B0604020202020204" pitchFamily="34" charset="0"/>
              </a:rPr>
              <a:t> </a:t>
            </a:r>
            <a:r>
              <a:rPr lang="en-US" altLang="zh-CN" baseline="30000" dirty="0" smtClean="0">
                <a:latin typeface="Arial" panose="020B0604020202020204" pitchFamily="34" charset="0"/>
                <a:hlinkClick r:id="rId13" action="ppaction://hlinkfile"/>
              </a:rPr>
              <a:t>[1]</a:t>
            </a:r>
            <a:r>
              <a:rPr lang="en-US" altLang="zh-CN" dirty="0" smtClean="0">
                <a:latin typeface="Arial" panose="020B0604020202020204" pitchFamily="34" charset="0"/>
              </a:rPr>
              <a:t>. The article had been written by </a:t>
            </a:r>
            <a:r>
              <a:rPr lang="en-US" altLang="zh-CN" dirty="0" err="1" smtClean="0">
                <a:latin typeface="Arial" panose="020B0604020202020204" pitchFamily="34" charset="0"/>
              </a:rPr>
              <a:t>Kolmogorov</a:t>
            </a:r>
            <a:r>
              <a:rPr lang="en-US" altLang="zh-CN" dirty="0" smtClean="0">
                <a:latin typeface="Arial" panose="020B0604020202020204" pitchFamily="34" charset="0"/>
              </a:rPr>
              <a:t>, possibly in collaboration with </a:t>
            </a:r>
            <a:r>
              <a:rPr lang="en-US" altLang="zh-CN" dirty="0" smtClean="0">
                <a:latin typeface="Arial" panose="020B0604020202020204" pitchFamily="34" charset="0"/>
                <a:hlinkClick r:id="rId14" tooltip="Yuri Petrovich Ofman" action="ppaction://hlinkfile"/>
              </a:rPr>
              <a:t>Yuri </a:t>
            </a:r>
            <a:r>
              <a:rPr lang="en-US" altLang="zh-CN" dirty="0" err="1" smtClean="0">
                <a:latin typeface="Arial" panose="020B0604020202020204" pitchFamily="34" charset="0"/>
                <a:hlinkClick r:id="rId14" tooltip="Yuri Petrovich Ofman" action="ppaction://hlinkfile"/>
              </a:rPr>
              <a:t>Ofman</a:t>
            </a:r>
            <a:r>
              <a:rPr lang="en-US" altLang="zh-CN" dirty="0" smtClean="0">
                <a:latin typeface="Arial" panose="020B0604020202020204" pitchFamily="34" charset="0"/>
              </a:rPr>
              <a:t>, but listed "A. </a:t>
            </a:r>
            <a:r>
              <a:rPr lang="en-US" altLang="zh-CN" dirty="0" err="1" smtClean="0">
                <a:latin typeface="Arial" panose="020B0604020202020204" pitchFamily="34" charset="0"/>
              </a:rPr>
              <a:t>Karatsuba</a:t>
            </a:r>
            <a:r>
              <a:rPr lang="en-US" altLang="zh-CN" dirty="0" smtClean="0">
                <a:latin typeface="Arial" panose="020B0604020202020204" pitchFamily="34" charset="0"/>
              </a:rPr>
              <a:t> and Yu. </a:t>
            </a:r>
            <a:r>
              <a:rPr lang="en-US" altLang="zh-CN" dirty="0" err="1" smtClean="0">
                <a:latin typeface="Arial" panose="020B0604020202020204" pitchFamily="34" charset="0"/>
              </a:rPr>
              <a:t>Ofman</a:t>
            </a:r>
            <a:r>
              <a:rPr lang="en-US" altLang="zh-CN" dirty="0" smtClean="0">
                <a:latin typeface="Arial" panose="020B0604020202020204" pitchFamily="34" charset="0"/>
              </a:rPr>
              <a:t>" as the authors. </a:t>
            </a:r>
            <a:r>
              <a:rPr lang="en-US" altLang="zh-CN" dirty="0" err="1" smtClean="0">
                <a:latin typeface="Arial" panose="020B0604020202020204" pitchFamily="34" charset="0"/>
              </a:rPr>
              <a:t>Karatsuba</a:t>
            </a:r>
            <a:r>
              <a:rPr lang="en-US" altLang="zh-CN" dirty="0" smtClean="0">
                <a:latin typeface="Arial" panose="020B0604020202020204" pitchFamily="34" charset="0"/>
              </a:rPr>
              <a:t> only became aware of the paper when he received the reprints from the publisher </a:t>
            </a:r>
            <a:r>
              <a:rPr lang="en-US" altLang="zh-CN" baseline="30000" dirty="0" smtClean="0">
                <a:latin typeface="Arial" panose="020B0604020202020204" pitchFamily="34" charset="0"/>
                <a:hlinkClick r:id="rId11" action="ppaction://hlinkfile"/>
              </a:rPr>
              <a:t>[2]</a:t>
            </a:r>
            <a:r>
              <a:rPr lang="en-US" altLang="zh-CN" dirty="0" smtClean="0">
                <a:latin typeface="Arial" panose="020B0604020202020204" pitchFamily="34" charset="0"/>
              </a:rPr>
              <a:t>.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endParaRPr lang="zh-TW" altLang="en-US" dirty="0" smtClean="0">
              <a:latin typeface="Arial" panose="020B0604020202020204" pitchFamily="34" charset="0"/>
            </a:endParaRPr>
          </a:p>
        </p:txBody>
      </p:sp>
      <p:sp>
        <p:nvSpPr>
          <p:cNvPr id="1187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998C0-5D47-4623-B6E4-9CC5D55B3D1D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圆角矩形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>
            <a:normAutofit/>
          </a:bodyPr>
          <a:lstStyle>
            <a:lvl1pPr marL="0" indent="0" algn="ctr">
              <a:buNone/>
              <a:defRPr sz="3600" b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>
            <a:normAutofit/>
          </a:bodyPr>
          <a:lstStyle>
            <a:lvl1pPr algn="ctr">
              <a:defRPr lang="en-US" sz="4400" b="1" dirty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7E9A1F4-C678-4A28-B72A-AD95C89EE399}" type="slidenum">
              <a:rPr lang="en-US" altLang="zh-CN" smtClean="0"/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53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AB3C9-4212-480C-846A-DD9153F9ACF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97B89-6084-4DF2-BC6E-56719AF21D6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pic" idx="1" hasCustomPrompt="1"/>
          </p:nvPr>
        </p:nvSpPr>
        <p:spPr>
          <a:xfrm>
            <a:off x="457200" y="1981200"/>
            <a:ext cx="8229600" cy="38862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单击图标添加 </a:t>
            </a:r>
            <a:r>
              <a:rPr lang="en-US" altLang="zh-CN" noProof="0" smtClean="0"/>
              <a:t>SmartArt </a:t>
            </a:r>
            <a:r>
              <a:rPr lang="zh-CN" altLang="en-US" noProof="0" smtClean="0"/>
              <a:t>图形</a:t>
            </a:r>
            <a:endParaRPr lang="zh-CN" altLang="en-US" noProof="0" smtClean="0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2B522-ED7B-452F-B079-33B0601DD80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2DFF9-42A6-4CF7-BF5F-98571D8B4377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617538"/>
            <a:ext cx="7804150" cy="5514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AAB2E-4D05-40E6-9FD4-8AE368219D4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785813" y="1214438"/>
            <a:ext cx="7786215" cy="21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71500" y="1000125"/>
            <a:ext cx="500033" cy="50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28625" y="928688"/>
            <a:ext cx="285733" cy="285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28625" y="571501"/>
            <a:ext cx="428599" cy="428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0100" y="142852"/>
            <a:ext cx="77724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>
            <a:normAutofit/>
          </a:bodyPr>
          <a:lstStyle>
            <a:lvl1pPr>
              <a:buFont typeface="Wingdings" panose="05000000000000000000" pitchFamily="2" charset="2"/>
              <a:buChar char="p"/>
              <a:defRPr sz="2800" b="1"/>
            </a:lvl1pPr>
            <a:lvl2pPr>
              <a:buFont typeface="Wingdings" panose="05000000000000000000" pitchFamily="2" charset="2"/>
              <a:buChar char="l"/>
              <a:defRPr sz="2800"/>
            </a:lvl2pPr>
            <a:lvl3pPr>
              <a:buClr>
                <a:schemeClr val="accent1"/>
              </a:buClr>
              <a:buFont typeface="Wingdings" panose="05000000000000000000" pitchFamily="2" charset="2"/>
              <a:buChar char="Ø"/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2B816-5C38-4FAB-A1D6-1319351C5C3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圆角矩形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A9C44-2C24-4CA0-83D8-18688B83B5AC}" type="slidenum">
              <a:rPr lang="en-US" altLang="zh-CN" smtClean="0"/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260FB-FBF5-4564-92D2-35F1F9A9690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5183A-1F24-494C-B1FD-F055EE75445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2EA071-8CEB-497B-9DFC-7333B5A7CBA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A262A-22A6-40C4-A25D-2E0CEBF0573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圆角矩形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0094BD-7B51-426E-B9E0-F7C662A35B6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F5FE8-DF49-4BCB-A41C-698A2747E40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44" name="标题占位符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9144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45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F1F612E9-D0F2-4434-AB9D-C560CD001EE1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幼圆" panose="02010509060101010101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/>
          <a:ea typeface="幼圆" panose="02010509060101010101" charset="-122"/>
          <a:cs typeface="幼圆" panose="02010509060101010101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/>
          <a:ea typeface="幼圆" panose="02010509060101010101" charset="-122"/>
          <a:cs typeface="幼圆" panose="02010509060101010101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/>
          <a:ea typeface="幼圆" panose="02010509060101010101" charset="-122"/>
          <a:cs typeface="幼圆" panose="02010509060101010101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/>
          <a:ea typeface="幼圆" panose="02010509060101010101" charset="-122"/>
          <a:cs typeface="幼圆" panose="02010509060101010101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/>
          <a:ea typeface="幼圆" panose="02010509060101010101" charset="-122"/>
          <a:cs typeface="幼圆" panose="02010509060101010101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/>
          <a:ea typeface="幼圆" panose="02010509060101010101" charset="-122"/>
          <a:cs typeface="幼圆" panose="02010509060101010101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/>
          <a:ea typeface="幼圆" panose="02010509060101010101" charset="-122"/>
          <a:cs typeface="幼圆" panose="02010509060101010101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/>
          <a:ea typeface="幼圆" panose="02010509060101010101" charset="-122"/>
          <a:cs typeface="幼圆" panose="02010509060101010101" charset="-122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005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9.wmf"/><Relationship Id="rId2" Type="http://schemas.openxmlformats.org/officeDocument/2006/relationships/oleObject" Target="../embeddings/oleObject5.bin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7.xml"/><Relationship Id="rId3" Type="http://schemas.openxmlformats.org/officeDocument/2006/relationships/oleObject" Target="../embeddings/oleObject7.bin"/><Relationship Id="rId2" Type="http://schemas.openxmlformats.org/officeDocument/2006/relationships/image" Target="../media/image12.wmf"/><Relationship Id="rId1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8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17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4.wmf"/><Relationship Id="rId15" Type="http://schemas.openxmlformats.org/officeDocument/2006/relationships/notesSlide" Target="../notesSlides/notesSlide12.xml"/><Relationship Id="rId14" Type="http://schemas.openxmlformats.org/officeDocument/2006/relationships/vmlDrawing" Target="../drawings/vmlDrawing7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9.wmf"/><Relationship Id="rId11" Type="http://schemas.openxmlformats.org/officeDocument/2006/relationships/oleObject" Target="../embeddings/oleObject14.bin"/><Relationship Id="rId10" Type="http://schemas.openxmlformats.org/officeDocument/2006/relationships/image" Target="../media/image18.wmf"/><Relationship Id="rId1" Type="http://schemas.openxmlformats.org/officeDocument/2006/relationships/oleObject" Target="../embeddings/oleObject9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hyperlink" Target="http://en.wikipedia.org/wiki/Solovay&#226;&#128;&#147;Strassen_primality_test" TargetMode="Externa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8" Type="http://schemas.openxmlformats.org/officeDocument/2006/relationships/image" Target="../media/image24.w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16.bin"/><Relationship Id="rId28" Type="http://schemas.openxmlformats.org/officeDocument/2006/relationships/vmlDrawing" Target="../drawings/vmlDrawing8.vml"/><Relationship Id="rId27" Type="http://schemas.openxmlformats.org/officeDocument/2006/relationships/slideLayout" Target="../slideLayouts/slideLayout2.xml"/><Relationship Id="rId26" Type="http://schemas.openxmlformats.org/officeDocument/2006/relationships/image" Target="../media/image32.wmf"/><Relationship Id="rId25" Type="http://schemas.openxmlformats.org/officeDocument/2006/relationships/oleObject" Target="../embeddings/oleObject27.bin"/><Relationship Id="rId24" Type="http://schemas.openxmlformats.org/officeDocument/2006/relationships/image" Target="../media/image31.wmf"/><Relationship Id="rId23" Type="http://schemas.openxmlformats.org/officeDocument/2006/relationships/oleObject" Target="../embeddings/oleObject26.bin"/><Relationship Id="rId22" Type="http://schemas.openxmlformats.org/officeDocument/2006/relationships/image" Target="../media/image30.wmf"/><Relationship Id="rId21" Type="http://schemas.openxmlformats.org/officeDocument/2006/relationships/oleObject" Target="../embeddings/oleObject25.bin"/><Relationship Id="rId20" Type="http://schemas.openxmlformats.org/officeDocument/2006/relationships/image" Target="../media/image29.wmf"/><Relationship Id="rId2" Type="http://schemas.openxmlformats.org/officeDocument/2006/relationships/image" Target="../media/image21.wmf"/><Relationship Id="rId19" Type="http://schemas.openxmlformats.org/officeDocument/2006/relationships/oleObject" Target="../embeddings/oleObject24.bin"/><Relationship Id="rId18" Type="http://schemas.openxmlformats.org/officeDocument/2006/relationships/image" Target="../media/image28.wmf"/><Relationship Id="rId17" Type="http://schemas.openxmlformats.org/officeDocument/2006/relationships/oleObject" Target="../embeddings/oleObject23.bin"/><Relationship Id="rId16" Type="http://schemas.openxmlformats.org/officeDocument/2006/relationships/image" Target="../media/image14.wmf"/><Relationship Id="rId15" Type="http://schemas.openxmlformats.org/officeDocument/2006/relationships/oleObject" Target="../embeddings/oleObject22.bin"/><Relationship Id="rId14" Type="http://schemas.openxmlformats.org/officeDocument/2006/relationships/image" Target="../media/image27.wmf"/><Relationship Id="rId13" Type="http://schemas.openxmlformats.org/officeDocument/2006/relationships/oleObject" Target="../embeddings/oleObject21.bin"/><Relationship Id="rId12" Type="http://schemas.openxmlformats.org/officeDocument/2006/relationships/image" Target="../media/image26.wmf"/><Relationship Id="rId11" Type="http://schemas.openxmlformats.org/officeDocument/2006/relationships/oleObject" Target="../embeddings/oleObject20.bin"/><Relationship Id="rId10" Type="http://schemas.openxmlformats.org/officeDocument/2006/relationships/image" Target="../media/image25.wmf"/><Relationship Id="rId1" Type="http://schemas.openxmlformats.org/officeDocument/2006/relationships/oleObject" Target="../embeddings/oleObject15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00" y="142852"/>
            <a:ext cx="8143900" cy="1143000"/>
          </a:xfrm>
        </p:spPr>
        <p:txBody>
          <a:bodyPr/>
          <a:lstStyle/>
          <a:p>
            <a:pPr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2.2</a:t>
            </a:r>
            <a:r>
              <a:rPr lang="zh-CN" alt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分治法（</a:t>
            </a: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Divide and Conquer</a:t>
            </a:r>
            <a:r>
              <a:rPr lang="zh-CN" alt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）总体思想</a:t>
            </a:r>
            <a:endParaRPr lang="zh-CN" altLang="en-US" sz="3200" dirty="0" smtClean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26627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377360" y="1390644"/>
            <a:ext cx="8784976" cy="928694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将要求解的较大规模的问题分割成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个更小规模的</a:t>
            </a: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与原问题相同的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子问题。</a:t>
            </a:r>
            <a:endParaRPr lang="zh-CN" altLang="en-US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628" name="Oval 5"/>
          <p:cNvSpPr>
            <a:spLocks noChangeArrowheads="1"/>
          </p:cNvSpPr>
          <p:nvPr/>
        </p:nvSpPr>
        <p:spPr bwMode="auto">
          <a:xfrm>
            <a:off x="4323582" y="2605088"/>
            <a:ext cx="800100" cy="609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2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3200">
                <a:latin typeface="Arial Rounded MT Bold" panose="020F0704030504030204" pitchFamily="34" charset="0"/>
              </a:rPr>
              <a:t>n</a:t>
            </a:r>
            <a:endParaRPr lang="en-US" altLang="zh-CN" sz="3200">
              <a:latin typeface="Arial Rounded MT Bold" panose="020F0704030504030204" pitchFamily="34" charset="0"/>
            </a:endParaRPr>
          </a:p>
        </p:txBody>
      </p:sp>
      <p:cxnSp>
        <p:nvCxnSpPr>
          <p:cNvPr id="26629" name="AutoShape 6"/>
          <p:cNvCxnSpPr>
            <a:cxnSpLocks noChangeShapeType="1"/>
            <a:stCxn id="26628" idx="4"/>
            <a:endCxn id="26636" idx="0"/>
          </p:cNvCxnSpPr>
          <p:nvPr/>
        </p:nvCxnSpPr>
        <p:spPr bwMode="auto">
          <a:xfrm>
            <a:off x="4723632" y="3224213"/>
            <a:ext cx="3621087" cy="81280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tailEnd type="triangle" w="med" len="med"/>
          </a:ln>
        </p:spPr>
      </p:cxnSp>
      <p:cxnSp>
        <p:nvCxnSpPr>
          <p:cNvPr id="26630" name="AutoShape 7"/>
          <p:cNvCxnSpPr>
            <a:cxnSpLocks noChangeShapeType="1"/>
            <a:stCxn id="26628" idx="4"/>
            <a:endCxn id="26633" idx="0"/>
          </p:cNvCxnSpPr>
          <p:nvPr/>
        </p:nvCxnSpPr>
        <p:spPr bwMode="auto">
          <a:xfrm flipH="1">
            <a:off x="1305744" y="3224213"/>
            <a:ext cx="3417888" cy="76200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tailEnd type="triangle" w="med" len="med"/>
          </a:ln>
        </p:spPr>
      </p:cxnSp>
      <p:cxnSp>
        <p:nvCxnSpPr>
          <p:cNvPr id="26631" name="AutoShape 8"/>
          <p:cNvCxnSpPr>
            <a:cxnSpLocks noChangeShapeType="1"/>
            <a:stCxn id="26628" idx="4"/>
            <a:endCxn id="26634" idx="0"/>
          </p:cNvCxnSpPr>
          <p:nvPr/>
        </p:nvCxnSpPr>
        <p:spPr bwMode="auto">
          <a:xfrm flipH="1">
            <a:off x="3652069" y="3224213"/>
            <a:ext cx="1071563" cy="81280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tailEnd type="triangle" w="med" len="med"/>
          </a:ln>
        </p:spPr>
      </p:cxnSp>
      <p:cxnSp>
        <p:nvCxnSpPr>
          <p:cNvPr id="26632" name="AutoShape 9"/>
          <p:cNvCxnSpPr>
            <a:cxnSpLocks noChangeShapeType="1"/>
            <a:stCxn id="26628" idx="4"/>
            <a:endCxn id="26635" idx="0"/>
          </p:cNvCxnSpPr>
          <p:nvPr/>
        </p:nvCxnSpPr>
        <p:spPr bwMode="auto">
          <a:xfrm>
            <a:off x="4723632" y="3224213"/>
            <a:ext cx="1274762" cy="81280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tailEnd type="triangle" w="med" len="med"/>
          </a:ln>
        </p:spPr>
      </p:cxnSp>
      <p:sp>
        <p:nvSpPr>
          <p:cNvPr id="26633" name="AutoShape 10"/>
          <p:cNvSpPr>
            <a:spLocks noChangeArrowheads="1"/>
          </p:cNvSpPr>
          <p:nvPr/>
        </p:nvSpPr>
        <p:spPr bwMode="auto">
          <a:xfrm>
            <a:off x="467544" y="3995738"/>
            <a:ext cx="1676400" cy="1473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800" b="1">
                <a:latin typeface="Arial Rounded MT Bold" panose="020F0704030504030204" pitchFamily="34" charset="0"/>
              </a:rPr>
              <a:t>T(n/2)</a:t>
            </a:r>
            <a:endParaRPr lang="en-US" altLang="zh-CN" sz="2800" b="1">
              <a:latin typeface="Arial Rounded MT Bold" panose="020F0704030504030204" pitchFamily="34" charset="0"/>
            </a:endParaRPr>
          </a:p>
        </p:txBody>
      </p:sp>
      <p:sp>
        <p:nvSpPr>
          <p:cNvPr id="26634" name="AutoShape 11"/>
          <p:cNvSpPr>
            <a:spLocks noChangeArrowheads="1"/>
          </p:cNvSpPr>
          <p:nvPr/>
        </p:nvSpPr>
        <p:spPr bwMode="auto">
          <a:xfrm>
            <a:off x="2813869" y="4046538"/>
            <a:ext cx="1676400" cy="1473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800" b="1" dirty="0">
                <a:latin typeface="Arial Rounded MT Bold" panose="020F0704030504030204" pitchFamily="34" charset="0"/>
              </a:rPr>
              <a:t>T(n/2)</a:t>
            </a:r>
            <a:endParaRPr lang="en-US" altLang="zh-CN" sz="2800" b="1" dirty="0">
              <a:latin typeface="Arial Rounded MT Bold" panose="020F0704030504030204" pitchFamily="34" charset="0"/>
            </a:endParaRPr>
          </a:p>
        </p:txBody>
      </p:sp>
      <p:sp>
        <p:nvSpPr>
          <p:cNvPr id="26635" name="AutoShape 12"/>
          <p:cNvSpPr>
            <a:spLocks noChangeArrowheads="1"/>
          </p:cNvSpPr>
          <p:nvPr/>
        </p:nvSpPr>
        <p:spPr bwMode="auto">
          <a:xfrm>
            <a:off x="5160194" y="4046538"/>
            <a:ext cx="1676400" cy="1473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800" b="1">
                <a:latin typeface="Arial Rounded MT Bold" panose="020F0704030504030204" pitchFamily="34" charset="0"/>
              </a:rPr>
              <a:t>T(n/2)</a:t>
            </a:r>
            <a:endParaRPr lang="en-US" altLang="zh-CN" sz="2800" b="1">
              <a:latin typeface="Arial Rounded MT Bold" panose="020F0704030504030204" pitchFamily="34" charset="0"/>
            </a:endParaRPr>
          </a:p>
        </p:txBody>
      </p:sp>
      <p:sp>
        <p:nvSpPr>
          <p:cNvPr id="26636" name="AutoShape 13"/>
          <p:cNvSpPr>
            <a:spLocks noChangeArrowheads="1"/>
          </p:cNvSpPr>
          <p:nvPr/>
        </p:nvSpPr>
        <p:spPr bwMode="auto">
          <a:xfrm>
            <a:off x="7506519" y="4046538"/>
            <a:ext cx="1676400" cy="1473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800" b="1">
                <a:latin typeface="Arial Rounded MT Bold" panose="020F0704030504030204" pitchFamily="34" charset="0"/>
              </a:rPr>
              <a:t>T(n/2)</a:t>
            </a:r>
            <a:endParaRPr lang="en-US" altLang="zh-CN" sz="2800" b="1">
              <a:latin typeface="Arial Rounded MT Bold" panose="020F0704030504030204" pitchFamily="34" charset="0"/>
            </a:endParaRPr>
          </a:p>
        </p:txBody>
      </p:sp>
      <p:sp>
        <p:nvSpPr>
          <p:cNvPr id="26637" name="AutoShape 14"/>
          <p:cNvSpPr>
            <a:spLocks noChangeArrowheads="1"/>
          </p:cNvSpPr>
          <p:nvPr/>
        </p:nvSpPr>
        <p:spPr bwMode="auto">
          <a:xfrm>
            <a:off x="648519" y="2319338"/>
            <a:ext cx="1295400" cy="1066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3200" dirty="0">
                <a:latin typeface="Arial Rounded MT Bold" panose="020F0704030504030204" pitchFamily="34" charset="0"/>
              </a:rPr>
              <a:t>T(n)</a:t>
            </a:r>
            <a:endParaRPr lang="en-US" altLang="zh-CN" sz="3200" dirty="0">
              <a:latin typeface="Arial Rounded MT Bold" panose="020F0704030504030204" pitchFamily="34" charset="0"/>
            </a:endParaRPr>
          </a:p>
        </p:txBody>
      </p:sp>
      <p:sp>
        <p:nvSpPr>
          <p:cNvPr id="26638" name="Text Box 15"/>
          <p:cNvSpPr txBox="1">
            <a:spLocks noChangeArrowheads="1"/>
          </p:cNvSpPr>
          <p:nvPr/>
        </p:nvSpPr>
        <p:spPr bwMode="auto">
          <a:xfrm>
            <a:off x="2934519" y="2654300"/>
            <a:ext cx="10668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3200" dirty="0">
                <a:latin typeface="Arial Rounded MT Bold" panose="020F0704030504030204" pitchFamily="34" charset="0"/>
              </a:rPr>
              <a:t>=</a:t>
            </a:r>
            <a:endParaRPr lang="en-US" altLang="zh-CN" sz="3200" dirty="0">
              <a:latin typeface="Arial Rounded MT Bold" panose="020F07040305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4299" y="5733256"/>
            <a:ext cx="46346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对这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个子问题分别求解。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nimBg="1"/>
      <p:bldP spid="26633" grpId="0" animBg="1"/>
      <p:bldP spid="26634" grpId="0" animBg="1"/>
      <p:bldP spid="26635" grpId="0" animBg="1"/>
      <p:bldP spid="26636" grpId="0" animBg="1"/>
      <p:bldP spid="26637" grpId="0" animBg="1"/>
      <p:bldP spid="26638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755650" y="26035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>
              <a:defRPr/>
            </a:pPr>
            <a:endParaRPr lang="zh-CN" altLang="en-US" sz="440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8198" name="Rectangle 4"/>
          <p:cNvSpPr>
            <a:spLocks noChangeArrowheads="1"/>
          </p:cNvSpPr>
          <p:nvPr/>
        </p:nvSpPr>
        <p:spPr bwMode="auto">
          <a:xfrm>
            <a:off x="0" y="2012964"/>
            <a:ext cx="9144000" cy="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194" name="Object 1024"/>
          <p:cNvGraphicFramePr>
            <a:graphicFrameLocks noChangeAspect="1"/>
          </p:cNvGraphicFramePr>
          <p:nvPr/>
        </p:nvGraphicFramePr>
        <p:xfrm>
          <a:off x="1475656" y="2636912"/>
          <a:ext cx="58928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105" name="公式" r:id="rId1" imgW="54864000" imgH="10972800" progId="Equation.3">
                  <p:embed/>
                </p:oleObj>
              </mc:Choice>
              <mc:Fallback>
                <p:oleObj name="公式" r:id="rId1" imgW="54864000" imgH="10972800" progId="Equation.3">
                  <p:embed/>
                  <p:pic>
                    <p:nvPicPr>
                      <p:cNvPr id="0" name="图片 470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636912"/>
                        <a:ext cx="5892800" cy="118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0" y="2008202"/>
            <a:ext cx="9144000" cy="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408597" y="4564963"/>
            <a:ext cx="8353425" cy="707886"/>
          </a:xfrm>
          <a:prstGeom prst="rect">
            <a:avLst/>
          </a:prstGeom>
          <a:solidFill>
            <a:srgbClr val="CCFFFF"/>
          </a:solidFill>
          <a:ln w="50800">
            <a:solidFill>
              <a:srgbClr val="FF6600"/>
            </a:solidFill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ea typeface="黑体" panose="02010609060101010101" pitchFamily="2" charset="-122"/>
              </a:rPr>
              <a:t>注意</a:t>
            </a:r>
            <a:r>
              <a:rPr lang="zh-CN" altLang="en-US" sz="2000" dirty="0" smtClean="0">
                <a:solidFill>
                  <a:srgbClr val="000000"/>
                </a:solidFill>
                <a:ea typeface="黑体" panose="02010609060101010101" pitchFamily="2" charset="-122"/>
              </a:rPr>
              <a:t>：在讨论最坏情况下的复杂性时，用等号或者小于等于号没有本质区别</a:t>
            </a:r>
            <a:r>
              <a:rPr lang="zh-CN" altLang="en-US" sz="2000" dirty="0" smtClean="0">
                <a:solidFill>
                  <a:srgbClr val="000000"/>
                </a:solidFill>
                <a:ea typeface="楷体_GB2312" pitchFamily="49" charset="-122"/>
              </a:rPr>
              <a:t>。</a:t>
            </a:r>
            <a:r>
              <a:rPr lang="zh-CN" altLang="en-US" sz="2000" dirty="0" smtClean="0">
                <a:ea typeface="楷体_GB2312" pitchFamily="49" charset="-122"/>
              </a:rPr>
              <a:t> </a:t>
            </a:r>
            <a:endParaRPr lang="zh-CN" altLang="en-US" sz="2000" dirty="0">
              <a:ea typeface="楷体_GB2312" pitchFamily="49" charset="-122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989622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分治法的复杂性分析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在分析复杂性时，通常会得到递归不等式：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2.3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二分搜索技术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给定已按升序排好序的</a:t>
            </a: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个元素</a:t>
            </a: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a[0:n-1]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，现要在这</a:t>
            </a: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个元素中找出一特定元素</a:t>
            </a: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 l="38282" t="46875" r="23046" b="41875"/>
          <a:stretch>
            <a:fillRect/>
          </a:stretch>
        </p:blipFill>
        <p:spPr bwMode="auto">
          <a:xfrm>
            <a:off x="1928794" y="2500306"/>
            <a:ext cx="550072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8313" y="3786190"/>
            <a:ext cx="8208962" cy="23177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查找</a:t>
            </a:r>
            <a:r>
              <a:rPr lang="zh-CN" altLang="en-US" sz="2800" b="1" dirty="0" smtClean="0">
                <a:solidFill>
                  <a:schemeClr val="tx2"/>
                </a:solidFill>
                <a:latin typeface="+mn-lt"/>
                <a:ea typeface="+mn-ea"/>
              </a:rPr>
              <a:t>算法：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005" marR="0" lvl="1" indent="-228600" algn="l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顺序查找：从表的一端开始逐个进行比较。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p"/>
              <a:defRPr/>
            </a:pP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940152" y="4907130"/>
            <a:ext cx="2500330" cy="5715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p"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——O</a:t>
            </a:r>
            <a:r>
              <a:rPr lang="en-US" altLang="zh-CN" sz="2400" b="1" dirty="0" smtClean="0">
                <a:latin typeface="+mn-lt"/>
                <a:ea typeface="+mn-ea"/>
              </a:rPr>
              <a:t>(n)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526172" y="4144873"/>
            <a:ext cx="8353425" cy="1238250"/>
          </a:xfrm>
          <a:prstGeom prst="rect">
            <a:avLst/>
          </a:prstGeom>
          <a:solidFill>
            <a:srgbClr val="CCFFFF"/>
          </a:solidFill>
          <a:ln w="38100"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ea typeface="黑体" panose="02010609060101010101" pitchFamily="2" charset="-122"/>
              </a:rPr>
              <a:t>分析：</a:t>
            </a:r>
            <a:r>
              <a:rPr lang="zh-CN" altLang="en-US" sz="2400" dirty="0">
                <a:ea typeface="楷体_GB2312" pitchFamily="49" charset="-122"/>
              </a:rPr>
              <a:t>如果</a:t>
            </a:r>
            <a:r>
              <a:rPr lang="en-US" altLang="zh-CN" sz="2400" dirty="0">
                <a:ea typeface="楷体_GB2312" pitchFamily="49" charset="-122"/>
              </a:rPr>
              <a:t>n=1</a:t>
            </a:r>
            <a:r>
              <a:rPr lang="zh-CN" altLang="en-US" sz="2400" dirty="0">
                <a:ea typeface="楷体_GB2312" pitchFamily="49" charset="-122"/>
              </a:rPr>
              <a:t>即只有一个元素，则只要比较这个元素和</a:t>
            </a:r>
            <a:r>
              <a:rPr lang="en-US" altLang="zh-CN" sz="2400" dirty="0">
                <a:ea typeface="楷体_GB2312" pitchFamily="49" charset="-122"/>
              </a:rPr>
              <a:t>x</a:t>
            </a:r>
            <a:r>
              <a:rPr lang="zh-CN" altLang="en-US" sz="2400" dirty="0">
                <a:ea typeface="楷体_GB2312" pitchFamily="49" charset="-122"/>
              </a:rPr>
              <a:t>就可以确定</a:t>
            </a:r>
            <a:r>
              <a:rPr lang="en-US" altLang="zh-CN" sz="2400" dirty="0">
                <a:ea typeface="楷体_GB2312" pitchFamily="49" charset="-122"/>
              </a:rPr>
              <a:t>x</a:t>
            </a:r>
            <a:r>
              <a:rPr lang="zh-CN" altLang="en-US" sz="2400" dirty="0">
                <a:ea typeface="楷体_GB2312" pitchFamily="49" charset="-122"/>
              </a:rPr>
              <a:t>是否在表中。因此这个问题满足分治法的第一个适用条件</a:t>
            </a:r>
            <a:endParaRPr lang="zh-CN" altLang="en-US" sz="2400" dirty="0">
              <a:ea typeface="楷体_GB2312" pitchFamily="49" charset="-122"/>
            </a:endParaRP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521070" y="4005064"/>
            <a:ext cx="8358527" cy="2308324"/>
          </a:xfrm>
          <a:prstGeom prst="rect">
            <a:avLst/>
          </a:prstGeom>
          <a:solidFill>
            <a:srgbClr val="CCFFFF"/>
          </a:solidFill>
          <a:ln w="38100">
            <a:solidFill>
              <a:schemeClr val="accent1"/>
            </a:solidFill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ea typeface="黑体" panose="02010609060101010101" pitchFamily="2" charset="-122"/>
              </a:rPr>
              <a:t>分析：</a:t>
            </a:r>
            <a:r>
              <a:rPr lang="zh-CN" altLang="en-US" sz="2400" dirty="0">
                <a:ea typeface="楷体_GB2312" pitchFamily="49" charset="-122"/>
              </a:rPr>
              <a:t>比较</a:t>
            </a:r>
            <a:r>
              <a:rPr lang="en-US" altLang="zh-CN" sz="2400" dirty="0">
                <a:ea typeface="楷体_GB2312" pitchFamily="49" charset="-122"/>
              </a:rPr>
              <a:t>x</a:t>
            </a:r>
            <a:r>
              <a:rPr lang="zh-CN" altLang="en-US" sz="2400" dirty="0">
                <a:ea typeface="楷体_GB2312" pitchFamily="49" charset="-122"/>
              </a:rPr>
              <a:t>和</a:t>
            </a:r>
            <a:r>
              <a:rPr lang="en-US" altLang="zh-CN" sz="2400" dirty="0">
                <a:ea typeface="楷体_GB2312" pitchFamily="49" charset="-122"/>
              </a:rPr>
              <a:t>a</a:t>
            </a:r>
            <a:r>
              <a:rPr lang="zh-CN" altLang="en-US" sz="2400" dirty="0">
                <a:ea typeface="楷体_GB2312" pitchFamily="49" charset="-122"/>
              </a:rPr>
              <a:t>的中间元素</a:t>
            </a:r>
            <a:r>
              <a:rPr lang="en-US" altLang="zh-CN" sz="2400" dirty="0">
                <a:ea typeface="楷体_GB2312" pitchFamily="49" charset="-122"/>
              </a:rPr>
              <a:t>a[mid]</a:t>
            </a:r>
            <a:r>
              <a:rPr lang="zh-CN" altLang="en-US" sz="2400" dirty="0">
                <a:ea typeface="楷体_GB2312" pitchFamily="49" charset="-122"/>
              </a:rPr>
              <a:t>，若</a:t>
            </a:r>
            <a:r>
              <a:rPr lang="en-US" altLang="zh-CN" sz="2400" dirty="0">
                <a:ea typeface="楷体_GB2312" pitchFamily="49" charset="-122"/>
              </a:rPr>
              <a:t>x=a[mid]</a:t>
            </a:r>
            <a:r>
              <a:rPr lang="zh-CN" altLang="en-US" sz="2400" dirty="0">
                <a:ea typeface="楷体_GB2312" pitchFamily="49" charset="-122"/>
              </a:rPr>
              <a:t>，则</a:t>
            </a:r>
            <a:r>
              <a:rPr lang="en-US" altLang="zh-CN" sz="2400" dirty="0">
                <a:ea typeface="楷体_GB2312" pitchFamily="49" charset="-122"/>
              </a:rPr>
              <a:t>x</a:t>
            </a:r>
            <a:r>
              <a:rPr lang="zh-CN" altLang="en-US" sz="2400" dirty="0">
                <a:ea typeface="楷体_GB2312" pitchFamily="49" charset="-122"/>
              </a:rPr>
              <a:t>在</a:t>
            </a:r>
            <a:r>
              <a:rPr lang="en-US" altLang="zh-CN" sz="2400" dirty="0">
                <a:ea typeface="楷体_GB2312" pitchFamily="49" charset="-122"/>
              </a:rPr>
              <a:t>L</a:t>
            </a:r>
            <a:r>
              <a:rPr lang="zh-CN" altLang="en-US" sz="2400" dirty="0">
                <a:ea typeface="楷体_GB2312" pitchFamily="49" charset="-122"/>
              </a:rPr>
              <a:t>中的位置就是</a:t>
            </a:r>
            <a:r>
              <a:rPr lang="en-US" altLang="zh-CN" sz="2400" dirty="0">
                <a:ea typeface="楷体_GB2312" pitchFamily="49" charset="-122"/>
              </a:rPr>
              <a:t>mid</a:t>
            </a:r>
            <a:r>
              <a:rPr lang="zh-CN" altLang="en-US" sz="2400" dirty="0">
                <a:ea typeface="楷体_GB2312" pitchFamily="49" charset="-122"/>
              </a:rPr>
              <a:t>；如果</a:t>
            </a:r>
            <a:r>
              <a:rPr lang="en-US" altLang="zh-CN" sz="2400" dirty="0">
                <a:ea typeface="楷体_GB2312" pitchFamily="49" charset="-122"/>
              </a:rPr>
              <a:t>x&lt;a[mid]</a:t>
            </a:r>
            <a:r>
              <a:rPr lang="zh-CN" altLang="en-US" sz="2400" dirty="0">
                <a:ea typeface="楷体_GB2312" pitchFamily="49" charset="-122"/>
              </a:rPr>
              <a:t>，由于</a:t>
            </a:r>
            <a:r>
              <a:rPr lang="en-US" altLang="zh-CN" sz="2400" dirty="0">
                <a:ea typeface="楷体_GB2312" pitchFamily="49" charset="-122"/>
              </a:rPr>
              <a:t>a</a:t>
            </a:r>
            <a:r>
              <a:rPr lang="zh-CN" altLang="en-US" sz="2400" dirty="0">
                <a:ea typeface="楷体_GB2312" pitchFamily="49" charset="-122"/>
              </a:rPr>
              <a:t>是递增排序的，因此假如</a:t>
            </a:r>
            <a:r>
              <a:rPr lang="en-US" altLang="zh-CN" sz="2400" dirty="0">
                <a:ea typeface="楷体_GB2312" pitchFamily="49" charset="-122"/>
              </a:rPr>
              <a:t>x</a:t>
            </a:r>
            <a:r>
              <a:rPr lang="zh-CN" altLang="en-US" sz="2400" dirty="0">
                <a:ea typeface="楷体_GB2312" pitchFamily="49" charset="-122"/>
              </a:rPr>
              <a:t>在</a:t>
            </a:r>
            <a:r>
              <a:rPr lang="en-US" altLang="zh-CN" sz="2400" dirty="0">
                <a:ea typeface="楷体_GB2312" pitchFamily="49" charset="-122"/>
              </a:rPr>
              <a:t>a</a:t>
            </a:r>
            <a:r>
              <a:rPr lang="zh-CN" altLang="en-US" sz="2400" dirty="0">
                <a:ea typeface="楷体_GB2312" pitchFamily="49" charset="-122"/>
              </a:rPr>
              <a:t>中的话，</a:t>
            </a:r>
            <a:r>
              <a:rPr lang="en-US" altLang="zh-CN" sz="2400" dirty="0">
                <a:ea typeface="楷体_GB2312" pitchFamily="49" charset="-122"/>
              </a:rPr>
              <a:t>x</a:t>
            </a:r>
            <a:r>
              <a:rPr lang="zh-CN" altLang="en-US" sz="2400" dirty="0">
                <a:ea typeface="楷体_GB2312" pitchFamily="49" charset="-122"/>
              </a:rPr>
              <a:t>必然排在</a:t>
            </a:r>
            <a:r>
              <a:rPr lang="en-US" altLang="zh-CN" sz="2400" dirty="0">
                <a:ea typeface="楷体_GB2312" pitchFamily="49" charset="-122"/>
              </a:rPr>
              <a:t>a[mid]</a:t>
            </a:r>
            <a:r>
              <a:rPr lang="zh-CN" altLang="en-US" sz="2400" dirty="0">
                <a:ea typeface="楷体_GB2312" pitchFamily="49" charset="-122"/>
              </a:rPr>
              <a:t>的前面，所以我们只要在</a:t>
            </a:r>
            <a:r>
              <a:rPr lang="en-US" altLang="zh-CN" sz="2400" dirty="0">
                <a:ea typeface="楷体_GB2312" pitchFamily="49" charset="-122"/>
              </a:rPr>
              <a:t>a[mid]</a:t>
            </a:r>
            <a:r>
              <a:rPr lang="zh-CN" altLang="en-US" sz="2400" dirty="0">
                <a:ea typeface="楷体_GB2312" pitchFamily="49" charset="-122"/>
              </a:rPr>
              <a:t>的前面查找</a:t>
            </a:r>
            <a:r>
              <a:rPr lang="en-US" altLang="zh-CN" sz="2400" dirty="0">
                <a:ea typeface="楷体_GB2312" pitchFamily="49" charset="-122"/>
              </a:rPr>
              <a:t>x</a:t>
            </a:r>
            <a:r>
              <a:rPr lang="zh-CN" altLang="en-US" sz="2400" dirty="0">
                <a:ea typeface="楷体_GB2312" pitchFamily="49" charset="-122"/>
              </a:rPr>
              <a:t>即可；如果</a:t>
            </a:r>
            <a:r>
              <a:rPr lang="en-US" altLang="zh-CN" sz="2400" dirty="0">
                <a:ea typeface="楷体_GB2312" pitchFamily="49" charset="-122"/>
              </a:rPr>
              <a:t>x&gt;a[</a:t>
            </a:r>
            <a:r>
              <a:rPr lang="en-US" altLang="zh-CN" sz="2400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]</a:t>
            </a:r>
            <a:r>
              <a:rPr lang="zh-CN" altLang="en-US" sz="2400" dirty="0">
                <a:ea typeface="楷体_GB2312" pitchFamily="49" charset="-122"/>
              </a:rPr>
              <a:t>，同理我们只要在</a:t>
            </a:r>
            <a:r>
              <a:rPr lang="en-US" altLang="zh-CN" sz="2400" dirty="0">
                <a:ea typeface="楷体_GB2312" pitchFamily="49" charset="-122"/>
              </a:rPr>
              <a:t>a[mid]</a:t>
            </a:r>
            <a:r>
              <a:rPr lang="zh-CN" altLang="en-US" sz="2400" dirty="0">
                <a:ea typeface="楷体_GB2312" pitchFamily="49" charset="-122"/>
              </a:rPr>
              <a:t>的后面查找</a:t>
            </a:r>
            <a:r>
              <a:rPr lang="en-US" altLang="zh-CN" sz="2400" dirty="0">
                <a:ea typeface="楷体_GB2312" pitchFamily="49" charset="-122"/>
              </a:rPr>
              <a:t>x</a:t>
            </a:r>
            <a:r>
              <a:rPr lang="zh-CN" altLang="en-US" sz="2400" dirty="0">
                <a:ea typeface="楷体_GB2312" pitchFamily="49" charset="-122"/>
              </a:rPr>
              <a:t>即可。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无论是在前面还是后面查找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x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，其方法都和在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中查找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x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一样</a:t>
            </a:r>
            <a:r>
              <a:rPr lang="zh-CN" altLang="en-US" sz="2400" dirty="0">
                <a:ea typeface="楷体_GB2312" pitchFamily="49" charset="-122"/>
              </a:rPr>
              <a:t>，只不过是查找的规模缩小了</a:t>
            </a:r>
            <a:r>
              <a:rPr lang="zh-CN" altLang="en-US" sz="2400" dirty="0" smtClean="0">
                <a:ea typeface="楷体_GB2312" pitchFamily="49" charset="-122"/>
              </a:rPr>
              <a:t>。</a:t>
            </a:r>
            <a:endParaRPr lang="zh-CN" altLang="en-US" sz="2400" dirty="0">
              <a:ea typeface="楷体_GB2312" pitchFamily="49" charset="-122"/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517939" y="4558078"/>
            <a:ext cx="8353425" cy="1238250"/>
          </a:xfrm>
          <a:prstGeom prst="rect">
            <a:avLst/>
          </a:prstGeom>
          <a:solidFill>
            <a:srgbClr val="CCFFFF"/>
          </a:solidFill>
          <a:ln w="38100"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ea typeface="黑体" panose="02010609060101010101" pitchFamily="2" charset="-122"/>
              </a:rPr>
              <a:t>分析：</a:t>
            </a:r>
            <a:r>
              <a:rPr lang="zh-CN" altLang="en-US" sz="2400" dirty="0">
                <a:ea typeface="楷体_GB2312" pitchFamily="49" charset="-122"/>
              </a:rPr>
              <a:t>很显然此问题分解出的子问题相互独立，即在</a:t>
            </a:r>
            <a:r>
              <a:rPr lang="en-US" altLang="zh-CN" sz="2400" dirty="0">
                <a:ea typeface="楷体_GB2312" pitchFamily="49" charset="-122"/>
              </a:rPr>
              <a:t>a[</a:t>
            </a:r>
            <a:r>
              <a:rPr lang="en-US" altLang="zh-CN" sz="2400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]</a:t>
            </a:r>
            <a:r>
              <a:rPr lang="zh-CN" altLang="en-US" sz="2400" dirty="0">
                <a:ea typeface="楷体_GB2312" pitchFamily="49" charset="-122"/>
              </a:rPr>
              <a:t>的前面或后面查找</a:t>
            </a:r>
            <a:r>
              <a:rPr lang="en-US" altLang="zh-CN" sz="2400" dirty="0">
                <a:ea typeface="楷体_GB2312" pitchFamily="49" charset="-122"/>
              </a:rPr>
              <a:t>x</a:t>
            </a:r>
            <a:r>
              <a:rPr lang="zh-CN" altLang="en-US" sz="2400" dirty="0">
                <a:ea typeface="楷体_GB2312" pitchFamily="49" charset="-122"/>
              </a:rPr>
              <a:t>是独立的子问题，因此满足分治法的第四个适用条件。</a:t>
            </a:r>
            <a:endParaRPr lang="zh-CN" altLang="en-US" sz="2400" dirty="0">
              <a:ea typeface="楷体_GB2312" pitchFamily="49" charset="-122"/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>
              <a:defRPr/>
            </a:pPr>
            <a:endParaRPr lang="zh-CN" altLang="en-US" sz="4400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5063" name="Text Box 6"/>
          <p:cNvSpPr txBox="1">
            <a:spLocks noChangeArrowheads="1"/>
          </p:cNvSpPr>
          <p:nvPr/>
        </p:nvSpPr>
        <p:spPr bwMode="auto">
          <a:xfrm>
            <a:off x="250825" y="1463431"/>
            <a:ext cx="8642350" cy="118745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给定已按升序排好序的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个元素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a[0:n-1]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，现要在这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个元素中找出一特定元素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分析：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1248398" y="1798228"/>
            <a:ext cx="7772400" cy="23764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  <a:defRPr/>
            </a:pP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ea typeface="楷体_GB2312" pitchFamily="49" charset="-122"/>
              </a:rPr>
              <a:t>该问题的规模缩小到一定的程度就可以容易地解决；</a:t>
            </a:r>
            <a:endParaRPr lang="zh-CN" altLang="en-US" sz="2400" dirty="0"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ea typeface="楷体_GB2312" pitchFamily="49" charset="-122"/>
              </a:rPr>
              <a:t>该问题可以分解为若干个规模较小的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相同问题</a:t>
            </a:r>
            <a:r>
              <a:rPr lang="en-US" altLang="zh-CN" sz="2400" b="1" dirty="0">
                <a:ea typeface="楷体_GB2312" pitchFamily="49" charset="-122"/>
              </a:rPr>
              <a:t>;</a:t>
            </a:r>
            <a:endParaRPr lang="en-US" altLang="zh-CN" sz="2400" b="1" dirty="0"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ea typeface="楷体_GB2312" pitchFamily="49" charset="-122"/>
              </a:rPr>
              <a:t>分解出的子问题的解可以合并为原问题的解；</a:t>
            </a:r>
            <a:endParaRPr lang="zh-CN" altLang="en-US" sz="2400" b="1" dirty="0"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ea typeface="楷体_GB2312" pitchFamily="49" charset="-122"/>
              </a:rPr>
              <a:t>分解出的各个子问题是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相互独立的</a:t>
            </a:r>
            <a:r>
              <a:rPr lang="zh-CN" altLang="en-US" sz="2400" b="1" dirty="0">
                <a:ea typeface="楷体_GB2312" pitchFamily="49" charset="-122"/>
              </a:rPr>
              <a:t>。 </a:t>
            </a:r>
            <a:endParaRPr lang="zh-CN" altLang="en-US" sz="2400" b="1" dirty="0">
              <a:ea typeface="楷体_GB2312" pitchFamily="49" charset="-122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2.3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二分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搜索技术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7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07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animBg="1"/>
      <p:bldP spid="30723" grpId="1" animBg="1"/>
      <p:bldP spid="30722" grpId="0" animBg="1" uiExpand="1"/>
      <p:bldP spid="30722" grpId="1" animBg="1"/>
      <p:bldP spid="30724" grpId="0" animBg="1" uiExpand="1"/>
      <p:bldP spid="3072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42938" y="1981200"/>
            <a:ext cx="8501062" cy="4159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 b="1" dirty="0" smtClean="0">
              <a:solidFill>
                <a:schemeClr val="tx2"/>
              </a:solidFill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1066800" y="3870325"/>
            <a:ext cx="7299325" cy="625475"/>
            <a:chOff x="961" y="1653"/>
            <a:chExt cx="4000" cy="394"/>
          </a:xfrm>
        </p:grpSpPr>
        <p:grpSp>
          <p:nvGrpSpPr>
            <p:cNvPr id="3" name="Group 4"/>
            <p:cNvGrpSpPr/>
            <p:nvPr/>
          </p:nvGrpSpPr>
          <p:grpSpPr bwMode="auto">
            <a:xfrm>
              <a:off x="961" y="1657"/>
              <a:ext cx="310" cy="390"/>
              <a:chOff x="975" y="1167"/>
              <a:chExt cx="310" cy="390"/>
            </a:xfrm>
          </p:grpSpPr>
          <p:sp>
            <p:nvSpPr>
              <p:cNvPr id="15427" name="Line 5"/>
              <p:cNvSpPr>
                <a:spLocks noChangeShapeType="1"/>
              </p:cNvSpPr>
              <p:nvPr/>
            </p:nvSpPr>
            <p:spPr bwMode="auto">
              <a:xfrm flipV="1">
                <a:off x="1122" y="1167"/>
                <a:ext cx="0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28" name="Text Box 6"/>
              <p:cNvSpPr txBox="1">
                <a:spLocks noChangeArrowheads="1"/>
              </p:cNvSpPr>
              <p:nvPr/>
            </p:nvSpPr>
            <p:spPr bwMode="auto">
              <a:xfrm>
                <a:off x="975" y="1307"/>
                <a:ext cx="310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0">
                    <a:latin typeface="Times New Roman" panose="02020603050405020304" pitchFamily="18" charset="0"/>
                  </a:rPr>
                  <a:t>low</a:t>
                </a:r>
                <a:endParaRPr lang="en-US" altLang="zh-CN" sz="2000" b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" name="Group 7"/>
            <p:cNvGrpSpPr/>
            <p:nvPr/>
          </p:nvGrpSpPr>
          <p:grpSpPr bwMode="auto">
            <a:xfrm>
              <a:off x="4613" y="1653"/>
              <a:ext cx="348" cy="390"/>
              <a:chOff x="975" y="1167"/>
              <a:chExt cx="348" cy="390"/>
            </a:xfrm>
          </p:grpSpPr>
          <p:sp>
            <p:nvSpPr>
              <p:cNvPr id="15425" name="Line 8"/>
              <p:cNvSpPr>
                <a:spLocks noChangeShapeType="1"/>
              </p:cNvSpPr>
              <p:nvPr/>
            </p:nvSpPr>
            <p:spPr bwMode="auto">
              <a:xfrm flipV="1">
                <a:off x="1122" y="1167"/>
                <a:ext cx="0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26" name="Text Box 9"/>
              <p:cNvSpPr txBox="1">
                <a:spLocks noChangeArrowheads="1"/>
              </p:cNvSpPr>
              <p:nvPr/>
            </p:nvSpPr>
            <p:spPr bwMode="auto">
              <a:xfrm>
                <a:off x="975" y="1307"/>
                <a:ext cx="34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0">
                    <a:latin typeface="Times New Roman" panose="02020603050405020304" pitchFamily="18" charset="0"/>
                  </a:rPr>
                  <a:t>high</a:t>
                </a:r>
                <a:endParaRPr lang="en-US" altLang="zh-CN" sz="2000" b="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" name="Group 10"/>
          <p:cNvGrpSpPr/>
          <p:nvPr/>
        </p:nvGrpSpPr>
        <p:grpSpPr bwMode="auto">
          <a:xfrm>
            <a:off x="4298950" y="3886200"/>
            <a:ext cx="577850" cy="619125"/>
            <a:chOff x="975" y="1167"/>
            <a:chExt cx="364" cy="390"/>
          </a:xfrm>
        </p:grpSpPr>
        <p:sp>
          <p:nvSpPr>
            <p:cNvPr id="15421" name="Line 11"/>
            <p:cNvSpPr>
              <a:spLocks noChangeShapeType="1"/>
            </p:cNvSpPr>
            <p:nvPr/>
          </p:nvSpPr>
          <p:spPr bwMode="auto">
            <a:xfrm flipV="1">
              <a:off x="1122" y="1167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2" name="Text Box 12"/>
            <p:cNvSpPr txBox="1">
              <a:spLocks noChangeArrowheads="1"/>
            </p:cNvSpPr>
            <p:nvPr/>
          </p:nvSpPr>
          <p:spPr bwMode="auto">
            <a:xfrm>
              <a:off x="975" y="1307"/>
              <a:ext cx="364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0">
                  <a:latin typeface="Times New Roman" panose="02020603050405020304" pitchFamily="18" charset="0"/>
                </a:rPr>
                <a:t>mid</a:t>
              </a:r>
              <a:endParaRPr lang="en-US" altLang="zh-CN" sz="20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13"/>
          <p:cNvGrpSpPr/>
          <p:nvPr/>
        </p:nvGrpSpPr>
        <p:grpSpPr bwMode="auto">
          <a:xfrm>
            <a:off x="152400" y="2362200"/>
            <a:ext cx="8373996" cy="1438275"/>
            <a:chOff x="528" y="912"/>
            <a:chExt cx="4447" cy="745"/>
          </a:xfrm>
        </p:grpSpPr>
        <p:grpSp>
          <p:nvGrpSpPr>
            <p:cNvPr id="7" name="Group 14"/>
            <p:cNvGrpSpPr/>
            <p:nvPr/>
          </p:nvGrpSpPr>
          <p:grpSpPr bwMode="auto">
            <a:xfrm>
              <a:off x="528" y="1155"/>
              <a:ext cx="4447" cy="502"/>
              <a:chOff x="542" y="665"/>
              <a:chExt cx="4447" cy="502"/>
            </a:xfrm>
          </p:grpSpPr>
          <p:sp>
            <p:nvSpPr>
              <p:cNvPr id="15408" name="Text Box 15"/>
              <p:cNvSpPr txBox="1">
                <a:spLocks noChangeArrowheads="1"/>
              </p:cNvSpPr>
              <p:nvPr/>
            </p:nvSpPr>
            <p:spPr bwMode="auto">
              <a:xfrm>
                <a:off x="542" y="806"/>
                <a:ext cx="266" cy="20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0">
                    <a:latin typeface="Times New Roman" panose="02020603050405020304" pitchFamily="18" charset="0"/>
                  </a:rPr>
                  <a:t>例 </a:t>
                </a:r>
                <a:endParaRPr lang="zh-CN" altLang="en-US" sz="20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09" name="Text Box 16"/>
              <p:cNvSpPr txBox="1">
                <a:spLocks noChangeArrowheads="1"/>
              </p:cNvSpPr>
              <p:nvPr/>
            </p:nvSpPr>
            <p:spPr bwMode="auto">
              <a:xfrm>
                <a:off x="1015" y="665"/>
                <a:ext cx="3974" cy="2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</a:rPr>
                  <a:t>1       2       3       4       5       6        7        8       9      10     11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10" name="Rectangle 17"/>
              <p:cNvSpPr>
                <a:spLocks noChangeArrowheads="1"/>
              </p:cNvSpPr>
              <p:nvPr/>
            </p:nvSpPr>
            <p:spPr bwMode="auto">
              <a:xfrm>
                <a:off x="1033" y="912"/>
                <a:ext cx="3879" cy="255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5      13     19     21     37     56      64      75     80     88     92</a:t>
                </a:r>
                <a:endParaRPr lang="en-US" altLang="zh-CN" sz="2400" dirty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11" name="Line 18"/>
              <p:cNvSpPr>
                <a:spLocks noChangeShapeType="1"/>
              </p:cNvSpPr>
              <p:nvPr/>
            </p:nvSpPr>
            <p:spPr bwMode="auto">
              <a:xfrm>
                <a:off x="1300" y="911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12" name="Line 19"/>
              <p:cNvSpPr>
                <a:spLocks noChangeShapeType="1"/>
              </p:cNvSpPr>
              <p:nvPr/>
            </p:nvSpPr>
            <p:spPr bwMode="auto">
              <a:xfrm>
                <a:off x="1664" y="911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13" name="Line 20"/>
              <p:cNvSpPr>
                <a:spLocks noChangeShapeType="1"/>
              </p:cNvSpPr>
              <p:nvPr/>
            </p:nvSpPr>
            <p:spPr bwMode="auto">
              <a:xfrm>
                <a:off x="2028" y="911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14" name="Line 21"/>
              <p:cNvSpPr>
                <a:spLocks noChangeShapeType="1"/>
              </p:cNvSpPr>
              <p:nvPr/>
            </p:nvSpPr>
            <p:spPr bwMode="auto">
              <a:xfrm>
                <a:off x="2392" y="911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15" name="Line 22"/>
              <p:cNvSpPr>
                <a:spLocks noChangeShapeType="1"/>
              </p:cNvSpPr>
              <p:nvPr/>
            </p:nvSpPr>
            <p:spPr bwMode="auto">
              <a:xfrm>
                <a:off x="2756" y="911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16" name="Line 23"/>
              <p:cNvSpPr>
                <a:spLocks noChangeShapeType="1"/>
              </p:cNvSpPr>
              <p:nvPr/>
            </p:nvSpPr>
            <p:spPr bwMode="auto">
              <a:xfrm>
                <a:off x="3120" y="911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17" name="Line 24"/>
              <p:cNvSpPr>
                <a:spLocks noChangeShapeType="1"/>
              </p:cNvSpPr>
              <p:nvPr/>
            </p:nvSpPr>
            <p:spPr bwMode="auto">
              <a:xfrm>
                <a:off x="3484" y="911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18" name="Line 25"/>
              <p:cNvSpPr>
                <a:spLocks noChangeShapeType="1"/>
              </p:cNvSpPr>
              <p:nvPr/>
            </p:nvSpPr>
            <p:spPr bwMode="auto">
              <a:xfrm>
                <a:off x="3848" y="911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19" name="Line 26"/>
              <p:cNvSpPr>
                <a:spLocks noChangeShapeType="1"/>
              </p:cNvSpPr>
              <p:nvPr/>
            </p:nvSpPr>
            <p:spPr bwMode="auto">
              <a:xfrm>
                <a:off x="4212" y="911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20" name="Line 27"/>
              <p:cNvSpPr>
                <a:spLocks noChangeShapeType="1"/>
              </p:cNvSpPr>
              <p:nvPr/>
            </p:nvSpPr>
            <p:spPr bwMode="auto">
              <a:xfrm>
                <a:off x="4576" y="911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407" name="AutoShape 28"/>
            <p:cNvSpPr>
              <a:spLocks noChangeArrowheads="1"/>
            </p:cNvSpPr>
            <p:nvPr/>
          </p:nvSpPr>
          <p:spPr bwMode="auto">
            <a:xfrm>
              <a:off x="3053" y="912"/>
              <a:ext cx="1022" cy="233"/>
            </a:xfrm>
            <a:prstGeom prst="wedgeEllipseCallout">
              <a:avLst>
                <a:gd name="adj1" fmla="val -43750"/>
                <a:gd name="adj2" fmla="val 70000"/>
              </a:avLst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找</a:t>
              </a:r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21</a:t>
              </a:r>
              <a:endPara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5366" name="Rectangle 74"/>
          <p:cNvSpPr>
            <a:spLocks noChangeArrowheads="1"/>
          </p:cNvSpPr>
          <p:nvPr/>
        </p:nvSpPr>
        <p:spPr bwMode="auto">
          <a:xfrm>
            <a:off x="888224" y="116632"/>
            <a:ext cx="7793037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>
              <a:defRPr/>
            </a:pPr>
            <a:r>
              <a:rPr lang="en-US" altLang="zh-CN" sz="44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2.3 </a:t>
            </a:r>
            <a:r>
              <a:rPr lang="zh-CN" altLang="en-US" sz="44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二分搜索技术</a:t>
            </a:r>
            <a:endParaRPr lang="zh-CN" altLang="en-US" sz="4400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8" name="Group 87"/>
          <p:cNvGrpSpPr/>
          <p:nvPr/>
        </p:nvGrpSpPr>
        <p:grpSpPr bwMode="auto">
          <a:xfrm>
            <a:off x="3810000" y="3810000"/>
            <a:ext cx="4495800" cy="685800"/>
            <a:chOff x="2304" y="2400"/>
            <a:chExt cx="2928" cy="432"/>
          </a:xfrm>
        </p:grpSpPr>
        <p:grpSp>
          <p:nvGrpSpPr>
            <p:cNvPr id="9" name="Group 86"/>
            <p:cNvGrpSpPr/>
            <p:nvPr/>
          </p:nvGrpSpPr>
          <p:grpSpPr bwMode="auto">
            <a:xfrm>
              <a:off x="2640" y="2448"/>
              <a:ext cx="2592" cy="384"/>
              <a:chOff x="2640" y="2448"/>
              <a:chExt cx="2592" cy="384"/>
            </a:xfrm>
          </p:grpSpPr>
          <p:sp>
            <p:nvSpPr>
              <p:cNvPr id="15404" name="Rectangle 78"/>
              <p:cNvSpPr>
                <a:spLocks noChangeArrowheads="1"/>
              </p:cNvSpPr>
              <p:nvPr/>
            </p:nvSpPr>
            <p:spPr bwMode="auto">
              <a:xfrm>
                <a:off x="4848" y="2448"/>
                <a:ext cx="384" cy="38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5" name="Rectangle 79"/>
              <p:cNvSpPr>
                <a:spLocks noChangeArrowheads="1"/>
              </p:cNvSpPr>
              <p:nvPr/>
            </p:nvSpPr>
            <p:spPr bwMode="auto">
              <a:xfrm>
                <a:off x="2640" y="2448"/>
                <a:ext cx="576" cy="38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80"/>
            <p:cNvGrpSpPr/>
            <p:nvPr/>
          </p:nvGrpSpPr>
          <p:grpSpPr bwMode="auto">
            <a:xfrm>
              <a:off x="2304" y="2400"/>
              <a:ext cx="414" cy="390"/>
              <a:chOff x="975" y="1167"/>
              <a:chExt cx="414" cy="390"/>
            </a:xfrm>
          </p:grpSpPr>
          <p:sp>
            <p:nvSpPr>
              <p:cNvPr id="15402" name="Line 81"/>
              <p:cNvSpPr>
                <a:spLocks noChangeShapeType="1"/>
              </p:cNvSpPr>
              <p:nvPr/>
            </p:nvSpPr>
            <p:spPr bwMode="auto">
              <a:xfrm flipV="1">
                <a:off x="1122" y="1167"/>
                <a:ext cx="0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3" name="Text Box 82"/>
              <p:cNvSpPr txBox="1">
                <a:spLocks noChangeArrowheads="1"/>
              </p:cNvSpPr>
              <p:nvPr/>
            </p:nvSpPr>
            <p:spPr bwMode="auto">
              <a:xfrm>
                <a:off x="975" y="1307"/>
                <a:ext cx="414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0">
                    <a:latin typeface="Times New Roman" panose="02020603050405020304" pitchFamily="18" charset="0"/>
                  </a:rPr>
                  <a:t>high</a:t>
                </a:r>
                <a:endParaRPr lang="en-US" altLang="zh-CN" sz="2000" b="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" name="Group 88"/>
          <p:cNvGrpSpPr/>
          <p:nvPr/>
        </p:nvGrpSpPr>
        <p:grpSpPr bwMode="auto">
          <a:xfrm>
            <a:off x="2362200" y="3810000"/>
            <a:ext cx="577850" cy="619125"/>
            <a:chOff x="975" y="1167"/>
            <a:chExt cx="364" cy="390"/>
          </a:xfrm>
        </p:grpSpPr>
        <p:sp>
          <p:nvSpPr>
            <p:cNvPr id="15398" name="Line 89"/>
            <p:cNvSpPr>
              <a:spLocks noChangeShapeType="1"/>
            </p:cNvSpPr>
            <p:nvPr/>
          </p:nvSpPr>
          <p:spPr bwMode="auto">
            <a:xfrm flipV="1">
              <a:off x="1122" y="1167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9" name="Text Box 90"/>
            <p:cNvSpPr txBox="1">
              <a:spLocks noChangeArrowheads="1"/>
            </p:cNvSpPr>
            <p:nvPr/>
          </p:nvSpPr>
          <p:spPr bwMode="auto">
            <a:xfrm>
              <a:off x="975" y="1307"/>
              <a:ext cx="364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0">
                  <a:latin typeface="Times New Roman" panose="02020603050405020304" pitchFamily="18" charset="0"/>
                </a:rPr>
                <a:t>mid</a:t>
              </a:r>
              <a:endParaRPr lang="en-US" altLang="zh-CN" sz="20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" name="Group 95"/>
          <p:cNvGrpSpPr/>
          <p:nvPr/>
        </p:nvGrpSpPr>
        <p:grpSpPr bwMode="auto">
          <a:xfrm>
            <a:off x="1066800" y="3810000"/>
            <a:ext cx="2387600" cy="685800"/>
            <a:chOff x="672" y="2400"/>
            <a:chExt cx="1573" cy="432"/>
          </a:xfrm>
        </p:grpSpPr>
        <p:sp>
          <p:nvSpPr>
            <p:cNvPr id="15394" name="Rectangle 91"/>
            <p:cNvSpPr>
              <a:spLocks noChangeArrowheads="1"/>
            </p:cNvSpPr>
            <p:nvPr/>
          </p:nvSpPr>
          <p:spPr bwMode="auto">
            <a:xfrm>
              <a:off x="672" y="2448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" name="Group 92"/>
            <p:cNvGrpSpPr/>
            <p:nvPr/>
          </p:nvGrpSpPr>
          <p:grpSpPr bwMode="auto">
            <a:xfrm>
              <a:off x="1872" y="2400"/>
              <a:ext cx="373" cy="390"/>
              <a:chOff x="975" y="1167"/>
              <a:chExt cx="373" cy="390"/>
            </a:xfrm>
          </p:grpSpPr>
          <p:sp>
            <p:nvSpPr>
              <p:cNvPr id="15396" name="Line 93"/>
              <p:cNvSpPr>
                <a:spLocks noChangeShapeType="1"/>
              </p:cNvSpPr>
              <p:nvPr/>
            </p:nvSpPr>
            <p:spPr bwMode="auto">
              <a:xfrm flipV="1">
                <a:off x="1122" y="1167"/>
                <a:ext cx="0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7" name="Text Box 94"/>
              <p:cNvSpPr txBox="1">
                <a:spLocks noChangeArrowheads="1"/>
              </p:cNvSpPr>
              <p:nvPr/>
            </p:nvSpPr>
            <p:spPr bwMode="auto">
              <a:xfrm>
                <a:off x="975" y="1307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0">
                    <a:latin typeface="Times New Roman" panose="02020603050405020304" pitchFamily="18" charset="0"/>
                  </a:rPr>
                  <a:t>low</a:t>
                </a:r>
                <a:endParaRPr lang="en-US" altLang="zh-CN" sz="2000" b="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" name="Group 97"/>
          <p:cNvGrpSpPr/>
          <p:nvPr/>
        </p:nvGrpSpPr>
        <p:grpSpPr bwMode="auto">
          <a:xfrm>
            <a:off x="2362200" y="3786190"/>
            <a:ext cx="1492250" cy="650875"/>
            <a:chOff x="1488" y="2400"/>
            <a:chExt cx="940" cy="410"/>
          </a:xfrm>
        </p:grpSpPr>
        <p:grpSp>
          <p:nvGrpSpPr>
            <p:cNvPr id="15" name="Group 75"/>
            <p:cNvGrpSpPr/>
            <p:nvPr/>
          </p:nvGrpSpPr>
          <p:grpSpPr bwMode="auto">
            <a:xfrm>
              <a:off x="2064" y="2400"/>
              <a:ext cx="364" cy="390"/>
              <a:chOff x="975" y="1167"/>
              <a:chExt cx="364" cy="390"/>
            </a:xfrm>
          </p:grpSpPr>
          <p:sp>
            <p:nvSpPr>
              <p:cNvPr id="15392" name="Line 76"/>
              <p:cNvSpPr>
                <a:spLocks noChangeShapeType="1"/>
              </p:cNvSpPr>
              <p:nvPr/>
            </p:nvSpPr>
            <p:spPr bwMode="auto">
              <a:xfrm flipV="1">
                <a:off x="1122" y="1167"/>
                <a:ext cx="0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3" name="Text Box 77"/>
              <p:cNvSpPr txBox="1">
                <a:spLocks noChangeArrowheads="1"/>
              </p:cNvSpPr>
              <p:nvPr/>
            </p:nvSpPr>
            <p:spPr bwMode="auto">
              <a:xfrm>
                <a:off x="975" y="1307"/>
                <a:ext cx="364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0">
                    <a:latin typeface="Times New Roman" panose="02020603050405020304" pitchFamily="18" charset="0"/>
                  </a:rPr>
                  <a:t>mid</a:t>
                </a:r>
                <a:endParaRPr lang="en-US" altLang="zh-CN" sz="2000" b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5391" name="Rectangle 96"/>
            <p:cNvSpPr>
              <a:spLocks noChangeArrowheads="1"/>
            </p:cNvSpPr>
            <p:nvPr/>
          </p:nvSpPr>
          <p:spPr bwMode="auto">
            <a:xfrm>
              <a:off x="1488" y="2426"/>
              <a:ext cx="336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071538" y="260648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zh-CN" sz="4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2.3</a:t>
            </a:r>
            <a:r>
              <a:rPr lang="zh-CN" altLang="en-US" sz="4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二</a:t>
            </a:r>
            <a:r>
              <a:rPr lang="zh-CN" altLang="en-US" sz="44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分搜索技术</a:t>
            </a:r>
            <a:endParaRPr lang="zh-CN" altLang="en-US" sz="4400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714348" y="2301632"/>
            <a:ext cx="8247092" cy="4413516"/>
          </a:xfrm>
          <a:prstGeom prst="rect">
            <a:avLst/>
          </a:prstGeom>
          <a:noFill/>
          <a:ln w="508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kumimoji="1"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BinarySearch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(Type a[], int x, int l, int r)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while </a:t>
            </a:r>
            <a:r>
              <a:rPr kumimoji="1"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(l&lt;=r){ 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int m = (</a:t>
            </a:r>
            <a:r>
              <a:rPr kumimoji="1"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l+r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)/2;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(x == a[m]) return m;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(x &lt; a[m]) r = m-1; else l = m+1;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-1;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62000" y="5589240"/>
            <a:ext cx="7924800" cy="954107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课后思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考题：</a:t>
            </a:r>
            <a:r>
              <a:rPr lang="zh-CN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给定a，用二分法设计出求a</a:t>
            </a:r>
            <a:r>
              <a:rPr lang="zh-CN" altLang="zh-CN" sz="2800" b="1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zh-CN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的</a:t>
            </a:r>
            <a:r>
              <a:rPr lang="zh-CN" altLang="zh-CN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算法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（假设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n=2</a:t>
            </a:r>
            <a:r>
              <a:rPr lang="en-US" altLang="zh-CN" sz="2800" b="1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  <a:r>
              <a:rPr lang="zh-CN" altLang="zh-CN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571472" y="1500174"/>
            <a:ext cx="7772400" cy="4572000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给定已按升序排好序的</a:t>
            </a: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个元素</a:t>
            </a: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a[0:n-1]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，现要在这</a:t>
            </a: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个元素中找出一特定元素</a:t>
            </a: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114876" y="2852936"/>
            <a:ext cx="3729062" cy="1815882"/>
          </a:xfrm>
          <a:prstGeom prst="rect">
            <a:avLst/>
          </a:prstGeom>
          <a:solidFill>
            <a:srgbClr val="CCFFFF"/>
          </a:solidFill>
          <a:ln w="50800">
            <a:solidFill>
              <a:srgbClr val="FF6600"/>
            </a:solidFill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4000" b="1" dirty="0">
                <a:ea typeface="黑体" panose="02010609060101010101" pitchFamily="2" charset="-122"/>
              </a:rPr>
              <a:t>课</a:t>
            </a:r>
            <a:r>
              <a:rPr lang="zh-CN" altLang="en-US" sz="4000" b="1" dirty="0" smtClean="0">
                <a:ea typeface="黑体" panose="02010609060101010101" pitchFamily="2" charset="-122"/>
              </a:rPr>
              <a:t>下作业：</a:t>
            </a:r>
            <a:endParaRPr lang="zh-CN" altLang="en-US" sz="4000" b="1" dirty="0">
              <a:ea typeface="黑体" panose="02010609060101010101" pitchFamily="2" charset="-122"/>
            </a:endParaRPr>
          </a:p>
          <a:p>
            <a:r>
              <a:rPr lang="zh-CN" altLang="en-US" sz="2800" b="1" dirty="0" smtClean="0">
                <a:ea typeface="黑体" panose="02010609060101010101" pitchFamily="2" charset="-122"/>
              </a:rPr>
              <a:t>完成二分搜索算法的复杂</a:t>
            </a:r>
            <a:r>
              <a:rPr lang="zh-CN" altLang="en-US" sz="2800" b="1" dirty="0">
                <a:ea typeface="黑体" panose="02010609060101010101" pitchFamily="2" charset="-122"/>
              </a:rPr>
              <a:t>度</a:t>
            </a:r>
            <a:r>
              <a:rPr lang="zh-CN" altLang="en-US" sz="2800" b="1" dirty="0" smtClean="0">
                <a:ea typeface="黑体" panose="02010609060101010101" pitchFamily="2" charset="-122"/>
              </a:rPr>
              <a:t>分析</a:t>
            </a:r>
            <a:r>
              <a:rPr lang="zh-CN" altLang="en-US" sz="4000" dirty="0" smtClean="0">
                <a:ea typeface="楷体_GB2312" pitchFamily="49" charset="-122"/>
              </a:rPr>
              <a:t>。</a:t>
            </a:r>
            <a:endParaRPr lang="en-US" altLang="zh-CN" sz="4000" dirty="0" smtClean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0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bldLvl="2" uiExpand="1" build="p"/>
      <p:bldP spid="6" grpId="0" animBg="1"/>
      <p:bldP spid="7" grpId="0" bldLvl="2" animBg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>
          <a:xfrm>
            <a:off x="1071533" y="107146"/>
            <a:ext cx="7772400" cy="1143000"/>
          </a:xfrm>
        </p:spPr>
        <p:txBody>
          <a:bodyPr/>
          <a:lstStyle/>
          <a:p>
            <a:r>
              <a:rPr lang="en-US" altLang="zh-CN" b="1" dirty="0" smtClean="0"/>
              <a:t>2.4 </a:t>
            </a:r>
            <a:r>
              <a:rPr lang="zh-CN" altLang="en-US" b="1" dirty="0" smtClean="0"/>
              <a:t>大整数的乘法</a:t>
            </a:r>
            <a:endParaRPr lang="zh-CN" altLang="en-US" b="1" dirty="0" smtClean="0"/>
          </a:p>
        </p:txBody>
      </p:sp>
      <p:sp>
        <p:nvSpPr>
          <p:cNvPr id="70661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C2CB28-54F4-4A3D-BEC9-C8263D9DAD03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3" name="内容占位符 2"/>
          <p:cNvSpPr>
            <a:spLocks noGrp="1"/>
          </p:cNvSpPr>
          <p:nvPr>
            <p:ph type="body" idx="4294967295"/>
          </p:nvPr>
        </p:nvSpPr>
        <p:spPr>
          <a:xfrm>
            <a:off x="785786" y="1428736"/>
            <a:ext cx="7772400" cy="1338262"/>
          </a:xfrm>
        </p:spPr>
        <p:txBody>
          <a:bodyPr/>
          <a:lstStyle/>
          <a:p>
            <a:r>
              <a:rPr lang="zh-CN" altLang="en-US" dirty="0" smtClean="0"/>
              <a:t>什么是大整数</a:t>
            </a:r>
            <a:r>
              <a:rPr lang="en-US" altLang="zh-CN" dirty="0" smtClean="0"/>
              <a:t>?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9223372036854775807                      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en-US" altLang="zh-CN" baseline="30000" dirty="0" smtClean="0"/>
              <a:t>n</a:t>
            </a:r>
            <a:r>
              <a:rPr lang="zh-CN" altLang="en-US" dirty="0" smtClean="0"/>
              <a:t> ，</a:t>
            </a:r>
            <a:r>
              <a:rPr lang="en-US" altLang="zh-CN" dirty="0" smtClean="0"/>
              <a:t>n= 9223372036854775807        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sz="2400" dirty="0" smtClean="0"/>
              <a:t>超出硬件表示范围；浮点表示不精确、受限</a:t>
            </a:r>
            <a:endParaRPr lang="en-US" altLang="zh-CN" sz="2400" dirty="0" smtClean="0"/>
          </a:p>
          <a:p>
            <a:r>
              <a:rPr lang="zh-CN" altLang="en-US" sz="2400" dirty="0" smtClean="0"/>
              <a:t>此时，乘、除法运算不能看作只消耗一个单位时间的基本运算</a:t>
            </a:r>
            <a:endParaRPr lang="en-US" altLang="zh-CN" sz="2400" dirty="0" smtClean="0"/>
          </a:p>
          <a:p>
            <a:r>
              <a:rPr lang="zh-CN" altLang="en-US" sz="2400" dirty="0"/>
              <a:t>位操作才是基本运算，算法复杂度应考查位操作</a:t>
            </a:r>
            <a:r>
              <a:rPr lang="zh-CN" altLang="en-US" sz="2400" dirty="0" smtClean="0"/>
              <a:t>次数</a:t>
            </a:r>
            <a:endParaRPr lang="zh-CN" altLang="en-US" sz="2400" dirty="0"/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45275" y="0"/>
            <a:ext cx="2498725" cy="2071688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929190" y="1785926"/>
            <a:ext cx="207168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742950" lvl="1" indent="-285750" eaLnBrk="0" hangingPunct="0">
              <a:spcBef>
                <a:spcPct val="20000"/>
              </a:spcBef>
              <a:buClr>
                <a:srgbClr val="FF0000"/>
              </a:buClr>
              <a:buSzPct val="55000"/>
              <a:defRPr/>
            </a:pPr>
            <a:r>
              <a:rPr lang="en-US" altLang="zh-CN" sz="2800" b="1" kern="0" dirty="0">
                <a:solidFill>
                  <a:srgbClr val="3333CC"/>
                </a:solidFill>
                <a:latin typeface="Times New Roman" panose="02020603050405020304"/>
                <a:ea typeface="仿宋_GB2312"/>
              </a:rPr>
              <a:t>= 2</a:t>
            </a:r>
            <a:r>
              <a:rPr lang="en-US" altLang="zh-CN" sz="2800" b="1" kern="0" baseline="30000" dirty="0">
                <a:solidFill>
                  <a:srgbClr val="3333CC"/>
                </a:solidFill>
                <a:latin typeface="Times New Roman" panose="02020603050405020304"/>
                <a:ea typeface="仿宋_GB2312"/>
              </a:rPr>
              <a:t>63 </a:t>
            </a:r>
            <a:r>
              <a:rPr lang="en-US" altLang="zh-CN" sz="2800" b="1" kern="0" dirty="0">
                <a:solidFill>
                  <a:srgbClr val="3333CC"/>
                </a:solidFill>
                <a:latin typeface="Times New Roman" panose="02020603050405020304"/>
                <a:ea typeface="仿宋_GB2312"/>
              </a:rPr>
              <a:t>-1</a:t>
            </a:r>
            <a:endParaRPr lang="zh-CN" altLang="en-US" sz="2800" b="1" kern="0" dirty="0">
              <a:solidFill>
                <a:srgbClr val="3333CC"/>
              </a:solidFill>
              <a:latin typeface="Times New Roman" panose="02020603050405020304"/>
              <a:ea typeface="仿宋_GB231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785813" y="1214438"/>
            <a:ext cx="7786215" cy="21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71500" y="1000125"/>
            <a:ext cx="500033" cy="50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28625" y="928688"/>
            <a:ext cx="285733" cy="285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28625" y="571501"/>
            <a:ext cx="428599" cy="428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684213" y="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en-US" altLang="zh-CN" sz="4000" dirty="0" smtClean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2.4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大整数的乘法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279369" y="977901"/>
            <a:ext cx="6035687" cy="519112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两</a:t>
            </a:r>
            <a:r>
              <a:rPr lang="zh-CN" altLang="en-US" sz="2800" b="1" dirty="0" smtClean="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个二进制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大整数的乘法运算</a:t>
            </a:r>
            <a:endParaRPr lang="zh-CN" altLang="en-US" sz="2800" b="1" dirty="0">
              <a:latin typeface="Times New Roman" panose="02020603050405020304" pitchFamily="18" charset="0"/>
              <a:ea typeface="仿宋_GB2312"/>
              <a:cs typeface="Times New Roman" panose="02020603050405020304" pitchFamily="18" charset="0"/>
            </a:endParaRP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423832" y="1497013"/>
            <a:ext cx="6149440" cy="440120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  <a:ea typeface="仿宋_GB2312"/>
                <a:cs typeface="仿宋_GB2312"/>
              </a:rPr>
              <a:t>小学的方法：摆竖</a:t>
            </a:r>
            <a:r>
              <a:rPr lang="zh-CN" altLang="en-US" sz="2800" b="1" dirty="0" smtClean="0">
                <a:latin typeface="Times New Roman" panose="02020603050405020304" pitchFamily="18" charset="0"/>
                <a:ea typeface="仿宋_GB2312"/>
                <a:cs typeface="仿宋_GB2312"/>
              </a:rPr>
              <a:t>式</a:t>
            </a:r>
            <a:endParaRPr lang="en-US" altLang="zh-CN" sz="2800" b="1" dirty="0" smtClean="0">
              <a:latin typeface="Times New Roman" panose="02020603050405020304" pitchFamily="18" charset="0"/>
              <a:ea typeface="仿宋_GB2312"/>
              <a:cs typeface="仿宋_GB2312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CN" sz="2800" b="1" dirty="0" smtClean="0">
              <a:latin typeface="Times New Roman" panose="02020603050405020304" pitchFamily="18" charset="0"/>
              <a:ea typeface="仿宋_GB2312"/>
              <a:cs typeface="仿宋_GB2312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CN" sz="2800" b="1" dirty="0">
              <a:latin typeface="Times New Roman" panose="02020603050405020304" pitchFamily="18" charset="0"/>
              <a:ea typeface="仿宋_GB2312"/>
              <a:cs typeface="仿宋_GB2312"/>
            </a:endParaRPr>
          </a:p>
          <a:p>
            <a:endParaRPr lang="en-US" altLang="zh-CN" sz="2800" b="1" dirty="0">
              <a:latin typeface="Times New Roman" panose="02020603050405020304" pitchFamily="18" charset="0"/>
              <a:ea typeface="仿宋_GB2312"/>
              <a:cs typeface="仿宋_GB2312"/>
            </a:endParaRPr>
          </a:p>
          <a:p>
            <a:endParaRPr lang="en-US" altLang="zh-CN" sz="2800" b="1" dirty="0">
              <a:latin typeface="Times New Roman" panose="02020603050405020304" pitchFamily="18" charset="0"/>
              <a:ea typeface="仿宋_GB2312"/>
              <a:cs typeface="仿宋_GB2312"/>
            </a:endParaRPr>
          </a:p>
          <a:p>
            <a:endParaRPr lang="en-US" altLang="zh-CN" sz="2800" b="1" dirty="0">
              <a:latin typeface="Times New Roman" panose="02020603050405020304" pitchFamily="18" charset="0"/>
              <a:ea typeface="仿宋_GB2312"/>
              <a:cs typeface="仿宋_GB2312"/>
            </a:endParaRPr>
          </a:p>
          <a:p>
            <a:endParaRPr lang="en-US" altLang="zh-CN" sz="2800" b="1" dirty="0">
              <a:latin typeface="Times New Roman" panose="02020603050405020304" pitchFamily="18" charset="0"/>
              <a:ea typeface="仿宋_GB2312"/>
              <a:cs typeface="仿宋_GB2312"/>
            </a:endParaRPr>
          </a:p>
          <a:p>
            <a:endParaRPr lang="en-US" altLang="zh-CN" sz="2800" b="1" dirty="0">
              <a:latin typeface="Times New Roman" panose="02020603050405020304" pitchFamily="18" charset="0"/>
              <a:ea typeface="仿宋_GB2312"/>
              <a:cs typeface="仿宋_GB2312"/>
            </a:endParaRPr>
          </a:p>
          <a:p>
            <a:endParaRPr lang="en-US" altLang="zh-CN" sz="2800" b="1" dirty="0">
              <a:latin typeface="Times New Roman" panose="02020603050405020304" pitchFamily="18" charset="0"/>
              <a:ea typeface="仿宋_GB2312"/>
              <a:cs typeface="仿宋_GB231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  <a:ea typeface="仿宋_GB2312"/>
                <a:cs typeface="仿宋_GB2312"/>
              </a:rPr>
              <a:t>考虑两个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/>
                <a:cs typeface="仿宋_GB2312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/>
                <a:cs typeface="仿宋_GB2312"/>
              </a:rPr>
              <a:t>位整数</a:t>
            </a:r>
            <a:r>
              <a:rPr lang="zh-CN" altLang="en-US" sz="2800" b="1" dirty="0" smtClean="0">
                <a:latin typeface="Times New Roman" panose="02020603050405020304" pitchFamily="18" charset="0"/>
                <a:ea typeface="仿宋_GB2312"/>
                <a:cs typeface="仿宋_GB2312"/>
              </a:rPr>
              <a:t>相乘的时间复杂度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仿宋_GB2312"/>
              <a:cs typeface="仿宋_GB2312"/>
              <a:sym typeface="Wingdings" panose="05000000000000000000" pitchFamily="2" charset="2"/>
            </a:endParaRPr>
          </a:p>
        </p:txBody>
      </p:sp>
      <p:sp>
        <p:nvSpPr>
          <p:cNvPr id="71686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174594" y="5691188"/>
            <a:ext cx="457200" cy="457200"/>
          </a:xfrm>
          <a:noFill/>
        </p:spPr>
        <p:txBody>
          <a:bodyPr/>
          <a:lstStyle/>
          <a:p>
            <a:fld id="{4DF42F45-0B6D-481E-A322-C75D4EB3D4F0}" type="slidenum">
              <a:rPr lang="en-US" altLang="zh-CN" smtClean="0"/>
            </a:fld>
            <a:endParaRPr lang="en-US" altLang="zh-CN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89" t="53888" r="12820" b="14278"/>
          <a:stretch>
            <a:fillRect/>
          </a:stretch>
        </p:blipFill>
        <p:spPr bwMode="auto">
          <a:xfrm>
            <a:off x="1864240" y="2216423"/>
            <a:ext cx="2529285" cy="27363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6712550" y="2707413"/>
            <a:ext cx="1140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O(n</a:t>
            </a:r>
            <a:r>
              <a:rPr lang="en-US" altLang="zh-CN" sz="32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2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)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1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1117787" y="347296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en-US" altLang="zh-CN" sz="4000" dirty="0" smtClean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2.4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大整数的乘法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310747" y="1490296"/>
            <a:ext cx="8642350" cy="954107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两个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位二进制大整数的乘法</a:t>
            </a:r>
            <a:r>
              <a:rPr lang="zh-CN" altLang="en-US" sz="2800" b="1" dirty="0" smtClean="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运算</a:t>
            </a:r>
            <a:endParaRPr lang="en-US" altLang="zh-CN" sz="2800" b="1" dirty="0" smtClean="0">
              <a:latin typeface="Times New Roman" panose="02020603050405020304" pitchFamily="18" charset="0"/>
              <a:ea typeface="仿宋_GB2312"/>
              <a:cs typeface="Times New Roman" panose="02020603050405020304" pitchFamily="18" charset="0"/>
            </a:endParaRPr>
          </a:p>
          <a:p>
            <a:r>
              <a:rPr lang="zh-CN" altLang="en-US" sz="2800" b="1" dirty="0" smtClean="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（假设</a:t>
            </a:r>
            <a:r>
              <a:rPr lang="en-US" altLang="zh-CN" sz="2800" b="1" dirty="0" smtClean="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n</a:t>
            </a:r>
            <a:r>
              <a:rPr lang="zh-CN" altLang="en-US" sz="2800" b="1" dirty="0" smtClean="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是</a:t>
            </a:r>
            <a:r>
              <a:rPr lang="en-US" altLang="zh-CN" sz="2800" b="1" dirty="0" smtClean="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的幂）</a:t>
            </a:r>
            <a:endParaRPr lang="zh-CN" altLang="en-US" sz="2800" b="1" dirty="0">
              <a:latin typeface="Times New Roman" panose="02020603050405020304" pitchFamily="18" charset="0"/>
              <a:ea typeface="仿宋_GB2312"/>
              <a:cs typeface="Times New Roman" panose="02020603050405020304" pitchFamily="18" charset="0"/>
            </a:endParaRP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468313" y="2547231"/>
            <a:ext cx="1825625" cy="52387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  <a:ea typeface="仿宋_GB2312"/>
                <a:cs typeface="仿宋_GB2312"/>
                <a:sym typeface="Wingdings" panose="05000000000000000000" pitchFamily="2" charset="2"/>
              </a:rPr>
              <a:t>分治法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/>
                <a:cs typeface="仿宋_GB2312"/>
                <a:sym typeface="Wingdings" panose="05000000000000000000" pitchFamily="2" charset="2"/>
              </a:rPr>
              <a:t>: </a:t>
            </a:r>
            <a:endParaRPr lang="en-US" altLang="zh-CN" sz="2800" b="1" dirty="0">
              <a:latin typeface="Times New Roman" panose="02020603050405020304" pitchFamily="18" charset="0"/>
              <a:ea typeface="仿宋_GB2312"/>
              <a:cs typeface="仿宋_GB2312"/>
              <a:sym typeface="Wingdings" panose="05000000000000000000" pitchFamily="2" charset="2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468313" y="3078237"/>
            <a:ext cx="8496300" cy="3933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609600" indent="-609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endParaRPr lang="en-US" altLang="zh-CN" sz="3200" b="1" dirty="0">
              <a:latin typeface="Times New Roman" panose="02020603050405020304" pitchFamily="18" charset="0"/>
              <a:ea typeface="仿宋_GB2312"/>
              <a:cs typeface="仿宋_GB2312"/>
            </a:endParaRPr>
          </a:p>
          <a:p>
            <a:pPr marL="609600" indent="-609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endParaRPr lang="en-US" altLang="zh-CN" sz="3200" b="1" dirty="0">
              <a:latin typeface="Times New Roman" panose="02020603050405020304" pitchFamily="18" charset="0"/>
              <a:ea typeface="仿宋_GB2312"/>
              <a:cs typeface="仿宋_GB2312"/>
            </a:endParaRPr>
          </a:p>
          <a:p>
            <a:pPr marL="609600" indent="-609600" algn="ctr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Times New Roman" panose="02020603050405020304" pitchFamily="18" charset="0"/>
                <a:ea typeface="仿宋_GB2312"/>
                <a:cs typeface="仿宋_GB2312"/>
              </a:rPr>
              <a:t>X = A 2</a:t>
            </a:r>
            <a:r>
              <a:rPr lang="en-US" altLang="zh-CN" sz="3200" b="1" baseline="30000" dirty="0">
                <a:latin typeface="Times New Roman" panose="02020603050405020304" pitchFamily="18" charset="0"/>
                <a:ea typeface="仿宋_GB2312"/>
                <a:cs typeface="仿宋_GB2312"/>
              </a:rPr>
              <a:t>n/2</a:t>
            </a:r>
            <a:r>
              <a:rPr lang="en-US" altLang="zh-CN" sz="3200" b="1" dirty="0">
                <a:latin typeface="Times New Roman" panose="02020603050405020304" pitchFamily="18" charset="0"/>
                <a:ea typeface="仿宋_GB2312"/>
                <a:cs typeface="仿宋_GB2312"/>
              </a:rPr>
              <a:t> + B,          Y = C 2</a:t>
            </a:r>
            <a:r>
              <a:rPr lang="en-US" altLang="zh-CN" sz="3200" b="1" baseline="30000" dirty="0">
                <a:latin typeface="Times New Roman" panose="02020603050405020304" pitchFamily="18" charset="0"/>
                <a:ea typeface="仿宋_GB2312"/>
                <a:cs typeface="仿宋_GB2312"/>
              </a:rPr>
              <a:t>n/2</a:t>
            </a:r>
            <a:r>
              <a:rPr lang="en-US" altLang="zh-CN" sz="3200" b="1" dirty="0">
                <a:latin typeface="Times New Roman" panose="02020603050405020304" pitchFamily="18" charset="0"/>
                <a:ea typeface="仿宋_GB2312"/>
                <a:cs typeface="仿宋_GB2312"/>
              </a:rPr>
              <a:t> + D</a:t>
            </a:r>
            <a:endParaRPr lang="en-US" altLang="zh-CN" sz="3200" b="1" dirty="0">
              <a:latin typeface="Times New Roman" panose="02020603050405020304" pitchFamily="18" charset="0"/>
              <a:ea typeface="仿宋_GB2312"/>
              <a:cs typeface="仿宋_GB2312"/>
            </a:endParaRPr>
          </a:p>
          <a:p>
            <a:pPr marL="609600" indent="-609600" algn="ctr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Times New Roman" panose="02020603050405020304" pitchFamily="18" charset="0"/>
                <a:ea typeface="仿宋_GB2312"/>
                <a:cs typeface="仿宋_GB2312"/>
              </a:rPr>
              <a:t>XY = AC 2</a:t>
            </a:r>
            <a:r>
              <a:rPr lang="en-US" altLang="zh-CN" sz="3200" b="1" baseline="30000" dirty="0">
                <a:latin typeface="Times New Roman" panose="02020603050405020304" pitchFamily="18" charset="0"/>
                <a:ea typeface="仿宋_GB2312"/>
                <a:cs typeface="仿宋_GB2312"/>
              </a:rPr>
              <a:t>n</a:t>
            </a:r>
            <a:r>
              <a:rPr lang="en-US" altLang="zh-CN" sz="3200" b="1" dirty="0">
                <a:latin typeface="Times New Roman" panose="02020603050405020304" pitchFamily="18" charset="0"/>
                <a:ea typeface="仿宋_GB2312"/>
                <a:cs typeface="仿宋_GB2312"/>
              </a:rPr>
              <a:t> + (AD+BC) 2</a:t>
            </a:r>
            <a:r>
              <a:rPr lang="en-US" altLang="zh-CN" sz="3200" b="1" baseline="30000" dirty="0">
                <a:latin typeface="Times New Roman" panose="02020603050405020304" pitchFamily="18" charset="0"/>
                <a:ea typeface="仿宋_GB2312"/>
                <a:cs typeface="仿宋_GB2312"/>
              </a:rPr>
              <a:t>n/2</a:t>
            </a:r>
            <a:r>
              <a:rPr lang="en-US" altLang="zh-CN" sz="3200" b="1" dirty="0">
                <a:latin typeface="Times New Roman" panose="02020603050405020304" pitchFamily="18" charset="0"/>
                <a:ea typeface="仿宋_GB2312"/>
                <a:cs typeface="仿宋_GB2312"/>
              </a:rPr>
              <a:t> + BD </a:t>
            </a:r>
            <a:endParaRPr lang="en-US" altLang="zh-CN" sz="3200" b="1" dirty="0">
              <a:latin typeface="Times New Roman" panose="02020603050405020304" pitchFamily="18" charset="0"/>
              <a:ea typeface="仿宋_GB2312"/>
              <a:cs typeface="仿宋_GB2312"/>
            </a:endParaRPr>
          </a:p>
          <a:p>
            <a:pPr marL="609600" indent="-609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u"/>
            </a:pP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仿宋_GB2312"/>
              <a:cs typeface="仿宋_GB2312"/>
              <a:sym typeface="Wingdings" panose="05000000000000000000" pitchFamily="2" charset="2"/>
            </a:endParaRPr>
          </a:p>
          <a:p>
            <a:pPr marL="609600" indent="-609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_GB2312"/>
                <a:cs typeface="仿宋_GB2312"/>
                <a:sym typeface="Wingdings" panose="05000000000000000000" pitchFamily="2" charset="2"/>
              </a:rPr>
              <a:t>与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/>
                <a:cs typeface="仿宋_GB2312"/>
                <a:sym typeface="Wingdings" panose="05000000000000000000" pitchFamily="2" charset="2"/>
              </a:rPr>
              <a:t>小学方法相比，效率没有改善！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仿宋_GB2312"/>
              <a:cs typeface="仿宋_GB2312"/>
              <a:sym typeface="Wingdings" panose="05000000000000000000" pitchFamily="2" charset="2"/>
            </a:endParaRPr>
          </a:p>
          <a:p>
            <a:pPr marL="609600" indent="-609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/>
                <a:cs typeface="仿宋_GB2312"/>
                <a:sym typeface="Wingdings" panose="05000000000000000000" pitchFamily="2" charset="2"/>
              </a:rPr>
              <a:t>为了降低时间复杂度，必须减少乘法次数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仿宋_GB2312"/>
              <a:cs typeface="仿宋_GB2312"/>
              <a:sym typeface="Wingdings" panose="05000000000000000000" pitchFamily="2" charset="2"/>
            </a:endParaRPr>
          </a:p>
          <a:p>
            <a:pPr marL="609600" indent="-609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u"/>
            </a:pP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ea typeface="仿宋_GB2312"/>
              <a:cs typeface="仿宋_GB2312"/>
              <a:sym typeface="Wingdings" panose="05000000000000000000" pitchFamily="2" charset="2"/>
            </a:endParaRPr>
          </a:p>
        </p:txBody>
      </p:sp>
      <p:sp>
        <p:nvSpPr>
          <p:cNvPr id="8200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146050" y="6788224"/>
            <a:ext cx="457200" cy="457200"/>
          </a:xfrm>
          <a:noFill/>
        </p:spPr>
        <p:txBody>
          <a:bodyPr/>
          <a:lstStyle/>
          <a:p>
            <a:fld id="{BF0403DA-1FC2-4403-9367-039A792AAA5A}" type="slidenum">
              <a:rPr lang="en-US" altLang="zh-CN" smtClean="0"/>
            </a:fld>
            <a:endParaRPr lang="en-US" altLang="zh-CN" smtClean="0"/>
          </a:p>
        </p:txBody>
      </p:sp>
      <p:pic>
        <p:nvPicPr>
          <p:cNvPr id="8201" name="Picture 3" descr="image021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89113" y="3006799"/>
            <a:ext cx="6497637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1"/>
          <p:cNvGrpSpPr/>
          <p:nvPr/>
        </p:nvGrpSpPr>
        <p:grpSpPr bwMode="auto">
          <a:xfrm>
            <a:off x="2816225" y="4864180"/>
            <a:ext cx="4775200" cy="428625"/>
            <a:chOff x="2816044" y="4338541"/>
            <a:chExt cx="4775728" cy="429115"/>
          </a:xfrm>
        </p:grpSpPr>
        <p:sp>
          <p:nvSpPr>
            <p:cNvPr id="8204" name="圆角矩形 14"/>
            <p:cNvSpPr>
              <a:spLocks noChangeArrowheads="1"/>
            </p:cNvSpPr>
            <p:nvPr/>
          </p:nvSpPr>
          <p:spPr bwMode="auto">
            <a:xfrm>
              <a:off x="2816044" y="4338541"/>
              <a:ext cx="571500" cy="429115"/>
            </a:xfrm>
            <a:prstGeom prst="roundRect">
              <a:avLst>
                <a:gd name="adj" fmla="val 16667"/>
              </a:avLst>
            </a:prstGeom>
            <a:solidFill>
              <a:srgbClr val="FF0000">
                <a:alpha val="39999"/>
              </a:srgbClr>
            </a:solidFill>
            <a:ln w="3175" algn="ctr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5" name="圆角矩形 14"/>
            <p:cNvSpPr>
              <a:spLocks noChangeArrowheads="1"/>
            </p:cNvSpPr>
            <p:nvPr/>
          </p:nvSpPr>
          <p:spPr bwMode="auto">
            <a:xfrm>
              <a:off x="4432548" y="4338541"/>
              <a:ext cx="571500" cy="429115"/>
            </a:xfrm>
            <a:prstGeom prst="roundRect">
              <a:avLst>
                <a:gd name="adj" fmla="val 16667"/>
              </a:avLst>
            </a:prstGeom>
            <a:solidFill>
              <a:srgbClr val="0000FF">
                <a:alpha val="39999"/>
              </a:srgbClr>
            </a:solidFill>
            <a:ln w="3175" algn="ctr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6" name="圆角矩形 14"/>
            <p:cNvSpPr>
              <a:spLocks noChangeArrowheads="1"/>
            </p:cNvSpPr>
            <p:nvPr/>
          </p:nvSpPr>
          <p:spPr bwMode="auto">
            <a:xfrm>
              <a:off x="5238230" y="4338541"/>
              <a:ext cx="571500" cy="429115"/>
            </a:xfrm>
            <a:prstGeom prst="roundRect">
              <a:avLst>
                <a:gd name="adj" fmla="val 16667"/>
              </a:avLst>
            </a:prstGeom>
            <a:solidFill>
              <a:srgbClr val="66FF33">
                <a:alpha val="39999"/>
              </a:srgbClr>
            </a:solidFill>
            <a:ln w="3175" algn="ctr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7" name="圆角矩形 14"/>
            <p:cNvSpPr>
              <a:spLocks noChangeArrowheads="1"/>
            </p:cNvSpPr>
            <p:nvPr/>
          </p:nvSpPr>
          <p:spPr bwMode="auto">
            <a:xfrm>
              <a:off x="7020272" y="4338541"/>
              <a:ext cx="571500" cy="429115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39999"/>
              </a:srgbClr>
            </a:solidFill>
            <a:ln w="3175" algn="ctr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" name="自选图形 31"/>
          <p:cNvSpPr>
            <a:spLocks noChangeArrowheads="1"/>
          </p:cNvSpPr>
          <p:nvPr/>
        </p:nvSpPr>
        <p:spPr bwMode="auto">
          <a:xfrm>
            <a:off x="1428729" y="3363984"/>
            <a:ext cx="7010400" cy="195580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rgbClr val="063DE8"/>
            </a:solidFill>
            <a:rou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b="1" dirty="0">
                <a:ea typeface="黑体" panose="02010609060101010101" pitchFamily="2" charset="-122"/>
              </a:rPr>
              <a:t>复杂度分析</a:t>
            </a:r>
            <a:endParaRPr lang="zh-CN" altLang="en-US" b="1" dirty="0">
              <a:ea typeface="黑体" panose="02010609060101010101" pitchFamily="2" charset="-122"/>
            </a:endParaRPr>
          </a:p>
          <a:p>
            <a:pPr eaLnBrk="0" hangingPunct="0">
              <a:defRPr/>
            </a:pP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  <a:p>
            <a:pPr eaLnBrk="0" hangingPunct="0">
              <a:defRPr/>
            </a:pPr>
            <a:endParaRPr lang="zh-CN" altLang="en-US" b="1" dirty="0"/>
          </a:p>
          <a:p>
            <a:pPr algn="ctr" eaLnBrk="0" hangingPunct="0">
              <a:defRPr/>
            </a:pPr>
            <a:endParaRPr lang="en-US" altLang="zh-CN" dirty="0"/>
          </a:p>
          <a:p>
            <a:pPr algn="ctr" eaLnBrk="0" hangingPunct="0">
              <a:defRPr/>
            </a:pPr>
            <a:r>
              <a:rPr lang="en-US" altLang="zh-CN" sz="2800" i="1" dirty="0"/>
              <a:t>T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)=</a:t>
            </a:r>
            <a:r>
              <a:rPr lang="en-US" altLang="zh-CN" sz="2800" i="1" dirty="0"/>
              <a:t>O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)</a:t>
            </a:r>
            <a:r>
              <a:rPr lang="en-US" altLang="zh-CN" dirty="0"/>
              <a:t> </a:t>
            </a:r>
            <a:r>
              <a:rPr lang="en-US" altLang="zh-CN" sz="3600" b="1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r>
              <a:rPr lang="zh-CN" altLang="zh-CN" b="1" dirty="0">
                <a:solidFill>
                  <a:srgbClr val="FF0000"/>
                </a:solidFill>
                <a:sym typeface="Wingdings" panose="05000000000000000000" pitchFamily="2" charset="2"/>
              </a:rPr>
              <a:t>没有改进</a:t>
            </a:r>
            <a:r>
              <a:rPr lang="zh-CN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zh-CN" altLang="en-US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21" name="对象 32"/>
          <p:cNvGraphicFramePr>
            <a:graphicFrameLocks noChangeAspect="1"/>
          </p:cNvGraphicFramePr>
          <p:nvPr/>
        </p:nvGraphicFramePr>
        <p:xfrm>
          <a:off x="2446316" y="3375095"/>
          <a:ext cx="5486400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95" name="公式" r:id="rId2" imgW="1930400" imgH="457200" progId="Equation.3">
                  <p:embed/>
                </p:oleObj>
              </mc:Choice>
              <mc:Fallback>
                <p:oleObj name="公式" r:id="rId2" imgW="1930400" imgH="457200" progId="Equation.3">
                  <p:embed/>
                  <p:pic>
                    <p:nvPicPr>
                      <p:cNvPr id="0" name="对象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16" y="3375095"/>
                        <a:ext cx="5486400" cy="1296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1071538" y="3073471"/>
            <a:ext cx="7772400" cy="179070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600" dirty="0"/>
              <a:t>X = </a:t>
            </a:r>
            <a:endParaRPr lang="en-US" altLang="zh-CN" sz="3600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600" dirty="0"/>
              <a:t>Y = </a:t>
            </a:r>
            <a:endParaRPr lang="en-US" altLang="zh-CN" sz="3600" dirty="0"/>
          </a:p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endParaRPr lang="en-US" altLang="zh-CN" sz="3600" dirty="0"/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1966913" y="3144912"/>
            <a:ext cx="2362200" cy="452969"/>
          </a:xfrm>
          <a:prstGeom prst="rect">
            <a:avLst/>
          </a:prstGeom>
          <a:solidFill>
            <a:schemeClr val="hlink"/>
          </a:solidFill>
          <a:ln w="9525">
            <a:solidFill>
              <a:srgbClr val="FF99CC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3200" dirty="0" smtClean="0">
                <a:solidFill>
                  <a:schemeClr val="accent2"/>
                </a:solidFill>
                <a:latin typeface="Arial Rounded MT Bold" panose="020F0704030504030204" pitchFamily="34" charset="0"/>
              </a:rPr>
              <a:t>A</a:t>
            </a:r>
            <a:endParaRPr lang="en-US" altLang="zh-CN" sz="32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4405313" y="3144912"/>
            <a:ext cx="2362200" cy="452969"/>
          </a:xfrm>
          <a:prstGeom prst="rect">
            <a:avLst/>
          </a:prstGeom>
          <a:solidFill>
            <a:schemeClr val="hlink"/>
          </a:solidFill>
          <a:ln w="9525">
            <a:solidFill>
              <a:srgbClr val="FF99CC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3200" dirty="0" smtClean="0">
                <a:solidFill>
                  <a:schemeClr val="accent2"/>
                </a:solidFill>
                <a:latin typeface="Arial Rounded MT Bold" panose="020F0704030504030204" pitchFamily="34" charset="0"/>
              </a:rPr>
              <a:t>B</a:t>
            </a:r>
            <a:endParaRPr lang="en-US" altLang="zh-CN" sz="32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966913" y="3754512"/>
            <a:ext cx="2362200" cy="452969"/>
          </a:xfrm>
          <a:prstGeom prst="rect">
            <a:avLst/>
          </a:prstGeom>
          <a:solidFill>
            <a:schemeClr val="hlink"/>
          </a:solidFill>
          <a:ln w="9525">
            <a:solidFill>
              <a:srgbClr val="FF99CC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3200" dirty="0" smtClean="0">
                <a:solidFill>
                  <a:schemeClr val="accent2"/>
                </a:solidFill>
                <a:latin typeface="Arial Rounded MT Bold" panose="020F0704030504030204" pitchFamily="34" charset="0"/>
              </a:rPr>
              <a:t>C</a:t>
            </a:r>
            <a:endParaRPr lang="en-US" altLang="zh-CN" sz="32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4405313" y="3754512"/>
            <a:ext cx="2362200" cy="452969"/>
          </a:xfrm>
          <a:prstGeom prst="rect">
            <a:avLst/>
          </a:prstGeom>
          <a:solidFill>
            <a:schemeClr val="hlink"/>
          </a:solidFill>
          <a:ln w="9525">
            <a:solidFill>
              <a:srgbClr val="FF99CC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3200" smtClean="0">
                <a:solidFill>
                  <a:schemeClr val="accent2"/>
                </a:solidFill>
                <a:latin typeface="Arial Rounded MT Bold" panose="020F0704030504030204" pitchFamily="34" charset="0"/>
              </a:rPr>
              <a:t>D</a:t>
            </a:r>
            <a:endParaRPr lang="en-US" altLang="zh-CN" sz="32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89" t="53888" r="12820" b="14278"/>
          <a:stretch>
            <a:fillRect/>
          </a:stretch>
        </p:blipFill>
        <p:spPr bwMode="auto">
          <a:xfrm>
            <a:off x="6709228" y="268815"/>
            <a:ext cx="2102290" cy="2274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8" name="矩形 27"/>
          <p:cNvSpPr/>
          <p:nvPr/>
        </p:nvSpPr>
        <p:spPr>
          <a:xfrm>
            <a:off x="2513906" y="4661755"/>
            <a:ext cx="4896544" cy="477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37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uiExpand="1" build="allAtOnce"/>
      <p:bldP spid="20" grpId="0" animBg="1"/>
      <p:bldP spid="22" grpId="0"/>
      <p:bldP spid="22" grpId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5"/>
          <p:cNvPicPr>
            <a:picLocks noChangeAspect="1" noChangeArrowheads="1"/>
          </p:cNvPicPr>
          <p:nvPr/>
        </p:nvPicPr>
        <p:blipFill>
          <a:blip r:embed="rId1" cstate="print"/>
          <a:srcRect t="215" b="-241"/>
          <a:stretch>
            <a:fillRect/>
          </a:stretch>
        </p:blipFill>
        <p:spPr bwMode="auto">
          <a:xfrm>
            <a:off x="6858000" y="3833813"/>
            <a:ext cx="2286000" cy="3024187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</p:pic>
      <p:sp>
        <p:nvSpPr>
          <p:cNvPr id="73731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P.K. </a:t>
            </a:r>
            <a:r>
              <a:rPr lang="zh-CN" altLang="en-US" dirty="0" smtClean="0"/>
              <a:t>权威</a:t>
            </a:r>
            <a:endParaRPr lang="zh-CN" altLang="en-US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2009/04/17</a:t>
            </a:r>
            <a:endParaRPr lang="en-US" altLang="zh-CN"/>
          </a:p>
        </p:txBody>
      </p:sp>
      <p:sp>
        <p:nvSpPr>
          <p:cNvPr id="73733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388D7A-884A-4292-A45C-AF89E9D76170}" type="slidenum">
              <a:rPr lang="en-US" altLang="zh-CN" smtClean="0"/>
            </a:fld>
            <a:endParaRPr lang="en-US" altLang="zh-CN" smtClean="0"/>
          </a:p>
        </p:txBody>
      </p:sp>
      <p:pic>
        <p:nvPicPr>
          <p:cNvPr id="737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437063"/>
            <a:ext cx="3028950" cy="2420937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</p:pic>
      <p:sp>
        <p:nvSpPr>
          <p:cNvPr id="73735" name="TextBox 2"/>
          <p:cNvSpPr txBox="1">
            <a:spLocks noChangeArrowheads="1"/>
          </p:cNvSpPr>
          <p:nvPr/>
        </p:nvSpPr>
        <p:spPr bwMode="auto">
          <a:xfrm>
            <a:off x="5435600" y="6488113"/>
            <a:ext cx="142875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/>
              <a:t>1937</a:t>
            </a:r>
            <a:r>
              <a:rPr lang="zh-CN" altLang="en-US"/>
              <a:t>～</a:t>
            </a:r>
            <a:r>
              <a:rPr lang="en-US" altLang="zh-CN"/>
              <a:t>2008</a:t>
            </a:r>
            <a:endParaRPr lang="zh-CN" altLang="en-US"/>
          </a:p>
        </p:txBody>
      </p:sp>
      <p:sp>
        <p:nvSpPr>
          <p:cNvPr id="73736" name="TextBox 8"/>
          <p:cNvSpPr txBox="1">
            <a:spLocks noChangeArrowheads="1"/>
          </p:cNvSpPr>
          <p:nvPr/>
        </p:nvSpPr>
        <p:spPr bwMode="auto">
          <a:xfrm>
            <a:off x="3059113" y="6488113"/>
            <a:ext cx="142875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/>
              <a:t>1903</a:t>
            </a:r>
            <a:r>
              <a:rPr lang="zh-CN" altLang="en-US"/>
              <a:t>～</a:t>
            </a:r>
            <a:r>
              <a:rPr lang="en-US" altLang="zh-CN"/>
              <a:t>1987</a:t>
            </a:r>
            <a:endParaRPr lang="zh-CN" altLang="en-US"/>
          </a:p>
        </p:txBody>
      </p:sp>
      <p:sp>
        <p:nvSpPr>
          <p:cNvPr id="4" name="圆角矩形​​标注 3"/>
          <p:cNvSpPr>
            <a:spLocks noChangeArrowheads="1"/>
          </p:cNvSpPr>
          <p:nvPr/>
        </p:nvSpPr>
        <p:spPr bwMode="auto">
          <a:xfrm>
            <a:off x="3035300" y="4437063"/>
            <a:ext cx="1452563" cy="1192212"/>
          </a:xfrm>
          <a:prstGeom prst="wedgeRoundRectCallout">
            <a:avLst>
              <a:gd name="adj1" fmla="val -116917"/>
              <a:gd name="adj2" fmla="val 56435"/>
              <a:gd name="adj3" fmla="val 16667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r>
              <a:rPr lang="en-US" altLang="zh-CN" sz="3200"/>
              <a:t>1952</a:t>
            </a:r>
            <a:r>
              <a:rPr lang="zh-CN" altLang="en-US" sz="3200"/>
              <a:t>，</a:t>
            </a:r>
            <a:r>
              <a:rPr lang="en-US" altLang="zh-CN" sz="3200"/>
              <a:t>O(n</a:t>
            </a:r>
            <a:r>
              <a:rPr lang="en-US" altLang="zh-CN" sz="3200" baseline="30000"/>
              <a:t>2</a:t>
            </a:r>
            <a:r>
              <a:rPr lang="en-US" altLang="zh-CN" sz="3200"/>
              <a:t>)</a:t>
            </a:r>
            <a:endParaRPr lang="zh-CN" altLang="en-US" sz="3200"/>
          </a:p>
        </p:txBody>
      </p:sp>
      <p:sp>
        <p:nvSpPr>
          <p:cNvPr id="11" name="圆角矩形​​标注 10"/>
          <p:cNvSpPr>
            <a:spLocks noChangeArrowheads="1"/>
          </p:cNvSpPr>
          <p:nvPr/>
        </p:nvSpPr>
        <p:spPr bwMode="auto">
          <a:xfrm>
            <a:off x="5292725" y="4437063"/>
            <a:ext cx="1552575" cy="1192212"/>
          </a:xfrm>
          <a:prstGeom prst="wedgeRoundRectCallout">
            <a:avLst>
              <a:gd name="adj1" fmla="val 109319"/>
              <a:gd name="adj2" fmla="val -2968"/>
              <a:gd name="adj3" fmla="val 16667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r>
              <a:rPr lang="en-US" altLang="zh-CN" sz="3200" dirty="0" smtClean="0"/>
              <a:t>1962</a:t>
            </a:r>
            <a:r>
              <a:rPr lang="zh-CN" altLang="en-US" sz="3200" dirty="0" smtClean="0"/>
              <a:t>，</a:t>
            </a:r>
            <a:r>
              <a:rPr lang="en-US" altLang="zh-CN" sz="3200" dirty="0"/>
              <a:t>O(n</a:t>
            </a:r>
            <a:r>
              <a:rPr lang="en-US" altLang="zh-CN" sz="3200" baseline="30000" dirty="0"/>
              <a:t>1.59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  <p:sp>
        <p:nvSpPr>
          <p:cNvPr id="73739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0" dirty="0" err="1" smtClean="0"/>
              <a:t>Andrey</a:t>
            </a:r>
            <a:r>
              <a:rPr lang="en-US" altLang="zh-CN" sz="2400" b="0" dirty="0" smtClean="0"/>
              <a:t> </a:t>
            </a:r>
            <a:r>
              <a:rPr lang="en-US" altLang="zh-CN" sz="2400" b="0" dirty="0" err="1" smtClean="0"/>
              <a:t>Kolmogorov</a:t>
            </a:r>
            <a:r>
              <a:rPr lang="zh-CN" altLang="en-US" sz="2400" dirty="0" smtClean="0"/>
              <a:t>（安德雷</a:t>
            </a:r>
            <a:r>
              <a:rPr lang="en-US" altLang="zh-CN" sz="2400" dirty="0" smtClean="0"/>
              <a:t>·</a:t>
            </a:r>
            <a:r>
              <a:rPr lang="zh-CN" altLang="en-US" sz="2400" dirty="0" smtClean="0"/>
              <a:t>柯尔莫哥洛夫）</a:t>
            </a:r>
            <a:r>
              <a:rPr lang="zh-CN" altLang="en-US" sz="2400" b="0" dirty="0" smtClean="0"/>
              <a:t>俄国数学家，主要研究概率论、算法信息论和拓扑学，最为人所道的是对概率论公理化所作出贡献</a:t>
            </a:r>
            <a:r>
              <a:rPr lang="en-US" altLang="zh-CN" sz="2400" b="0" dirty="0" smtClean="0"/>
              <a:t>(</a:t>
            </a:r>
            <a:r>
              <a:rPr lang="zh-CN" altLang="en-US" sz="2400" dirty="0" smtClean="0"/>
              <a:t>柯尔莫哥洛夫公理 </a:t>
            </a:r>
            <a:r>
              <a:rPr lang="en-US" altLang="zh-CN" sz="2400" b="0" dirty="0" smtClean="0"/>
              <a:t>)</a:t>
            </a:r>
            <a:r>
              <a:rPr lang="zh-CN" altLang="en-US" sz="2400" dirty="0" smtClean="0"/>
              <a:t> </a:t>
            </a:r>
            <a:endParaRPr lang="en-US" altLang="zh-CN" sz="2400" dirty="0" smtClean="0"/>
          </a:p>
          <a:p>
            <a:r>
              <a:rPr lang="en-US" altLang="zh-CN" sz="2400" b="0" dirty="0" err="1" smtClean="0"/>
              <a:t>Anatolii</a:t>
            </a:r>
            <a:r>
              <a:rPr lang="en-US" altLang="zh-CN" sz="2400" b="0" dirty="0" smtClean="0"/>
              <a:t> </a:t>
            </a:r>
            <a:r>
              <a:rPr lang="en-US" altLang="zh-CN" sz="2400" b="0" dirty="0" err="1" smtClean="0"/>
              <a:t>Karatsuba</a:t>
            </a:r>
            <a:r>
              <a:rPr lang="zh-CN" altLang="en-US" sz="2400" dirty="0" smtClean="0"/>
              <a:t>（卡拉楚巴）俄数学家，</a:t>
            </a:r>
            <a:r>
              <a:rPr lang="en-US" altLang="zh-CN" sz="2400" dirty="0" smtClean="0"/>
              <a:t>23</a:t>
            </a:r>
            <a:r>
              <a:rPr lang="zh-CN" altLang="en-US" sz="2400" dirty="0" smtClean="0"/>
              <a:t>岁提出著名的</a:t>
            </a:r>
            <a:r>
              <a:rPr lang="en-US" altLang="zh-CN" sz="2400" dirty="0" err="1" smtClean="0"/>
              <a:t>Karatsuba</a:t>
            </a:r>
            <a:r>
              <a:rPr lang="zh-CN" altLang="en-US" sz="2400" dirty="0" smtClean="0"/>
              <a:t>算法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37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37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37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37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5" grpId="0"/>
      <p:bldP spid="73736" grpId="0"/>
      <p:bldP spid="4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684213" y="125413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en-US" altLang="zh-CN" sz="4000" dirty="0" smtClean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2.4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大整数的乘法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9221" name="Text Box 3"/>
          <p:cNvSpPr txBox="1">
            <a:spLocks noChangeArrowheads="1"/>
          </p:cNvSpPr>
          <p:nvPr/>
        </p:nvSpPr>
        <p:spPr bwMode="auto">
          <a:xfrm>
            <a:off x="250825" y="1557338"/>
            <a:ext cx="8642350" cy="519112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两个</a:t>
            </a:r>
            <a:r>
              <a:rPr lang="en-US" altLang="zh-CN" sz="2800" b="1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位二进制大整数的乘法运算</a:t>
            </a:r>
            <a:endParaRPr lang="zh-CN" altLang="en-US" sz="2800" b="1">
              <a:latin typeface="Times New Roman" panose="02020603050405020304" pitchFamily="18" charset="0"/>
              <a:ea typeface="仿宋_GB2312"/>
              <a:cs typeface="Times New Roman" panose="02020603050405020304" pitchFamily="18" charset="0"/>
            </a:endParaRPr>
          </a:p>
        </p:txBody>
      </p:sp>
      <p:sp>
        <p:nvSpPr>
          <p:cNvPr id="9222" name="Text Box 4"/>
          <p:cNvSpPr txBox="1">
            <a:spLocks noChangeArrowheads="1"/>
          </p:cNvSpPr>
          <p:nvPr/>
        </p:nvSpPr>
        <p:spPr bwMode="auto">
          <a:xfrm>
            <a:off x="395288" y="2016125"/>
            <a:ext cx="1825625" cy="52387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2800" b="1">
                <a:latin typeface="Times New Roman" panose="02020603050405020304" pitchFamily="18" charset="0"/>
                <a:ea typeface="仿宋_GB2312"/>
                <a:cs typeface="仿宋_GB2312"/>
                <a:sym typeface="Wingdings" panose="05000000000000000000" pitchFamily="2" charset="2"/>
              </a:rPr>
              <a:t>分治法</a:t>
            </a:r>
            <a:r>
              <a:rPr lang="en-US" altLang="zh-CN" sz="2800" b="1">
                <a:latin typeface="Times New Roman" panose="02020603050405020304" pitchFamily="18" charset="0"/>
                <a:ea typeface="仿宋_GB2312"/>
                <a:cs typeface="仿宋_GB2312"/>
                <a:sym typeface="Wingdings" panose="05000000000000000000" pitchFamily="2" charset="2"/>
              </a:rPr>
              <a:t>: </a:t>
            </a:r>
            <a:endParaRPr lang="en-US" altLang="zh-CN" sz="2800" b="1">
              <a:latin typeface="Times New Roman" panose="02020603050405020304" pitchFamily="18" charset="0"/>
              <a:ea typeface="仿宋_GB2312"/>
              <a:cs typeface="仿宋_GB2312"/>
              <a:sym typeface="Wingdings" panose="05000000000000000000" pitchFamily="2" charset="2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468313" y="2500313"/>
            <a:ext cx="8496300" cy="3933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609600" indent="-609600" algn="ctr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b="1" dirty="0" smtClean="0">
                <a:latin typeface="Times New Roman" panose="02020603050405020304" pitchFamily="18" charset="0"/>
                <a:ea typeface="仿宋_GB2312"/>
                <a:cs typeface="仿宋_GB2312"/>
              </a:rPr>
              <a:t>XY = AC 2</a:t>
            </a:r>
            <a:r>
              <a:rPr lang="en-US" altLang="zh-CN" sz="3200" b="1" baseline="30000" dirty="0" smtClean="0">
                <a:latin typeface="Times New Roman" panose="02020603050405020304" pitchFamily="18" charset="0"/>
                <a:ea typeface="仿宋_GB2312"/>
                <a:cs typeface="仿宋_GB2312"/>
              </a:rPr>
              <a:t>n</a:t>
            </a:r>
            <a:r>
              <a:rPr lang="en-US" altLang="zh-CN" sz="3200" b="1" dirty="0" smtClean="0">
                <a:latin typeface="Times New Roman" panose="02020603050405020304" pitchFamily="18" charset="0"/>
                <a:ea typeface="仿宋_GB2312"/>
                <a:cs typeface="仿宋_GB2312"/>
              </a:rPr>
              <a:t> + (AD+BC) 2</a:t>
            </a:r>
            <a:r>
              <a:rPr lang="en-US" altLang="zh-CN" sz="3200" b="1" baseline="30000" dirty="0" smtClean="0">
                <a:latin typeface="Times New Roman" panose="02020603050405020304" pitchFamily="18" charset="0"/>
                <a:ea typeface="仿宋_GB2312"/>
                <a:cs typeface="仿宋_GB2312"/>
              </a:rPr>
              <a:t>n/2</a:t>
            </a:r>
            <a:r>
              <a:rPr lang="en-US" altLang="zh-CN" sz="3200" b="1" dirty="0" smtClean="0">
                <a:latin typeface="Times New Roman" panose="02020603050405020304" pitchFamily="18" charset="0"/>
                <a:ea typeface="仿宋_GB2312"/>
                <a:cs typeface="仿宋_GB2312"/>
              </a:rPr>
              <a:t> + BD</a:t>
            </a:r>
            <a:endParaRPr lang="en-US" altLang="zh-CN" sz="3200" b="1" dirty="0" smtClean="0">
              <a:latin typeface="Times New Roman" panose="02020603050405020304" pitchFamily="18" charset="0"/>
              <a:ea typeface="仿宋_GB2312"/>
              <a:cs typeface="仿宋_GB2312"/>
            </a:endParaRPr>
          </a:p>
          <a:p>
            <a:pPr marL="609600" indent="-609600" algn="ctr"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US" altLang="zh-CN" sz="3200" b="1" i="1" dirty="0" err="1" smtClean="0">
                <a:solidFill>
                  <a:srgbClr val="0000FF"/>
                </a:solidFill>
                <a:latin typeface="Times New Roman" panose="02020603050405020304" pitchFamily="18" charset="0"/>
              </a:rPr>
              <a:t>Anatolii</a:t>
            </a:r>
            <a:r>
              <a:rPr lang="en-US" altLang="zh-CN" sz="3200" b="1" i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3200" b="1" i="1" dirty="0" err="1" smtClean="0">
                <a:solidFill>
                  <a:srgbClr val="0000FF"/>
                </a:solidFill>
                <a:latin typeface="Times New Roman" panose="02020603050405020304" pitchFamily="18" charset="0"/>
              </a:rPr>
              <a:t>Karatsuba</a:t>
            </a:r>
            <a:r>
              <a:rPr lang="en-US" altLang="zh-CN" sz="3200" i="1" dirty="0" smtClean="0">
                <a:latin typeface="Times New Roman" panose="02020603050405020304" pitchFamily="18" charset="0"/>
              </a:rPr>
              <a:t> in 1962:</a:t>
            </a:r>
            <a:endParaRPr lang="en-US" altLang="zh-CN" sz="3200" b="1" dirty="0" smtClean="0">
              <a:latin typeface="Times New Roman" panose="02020603050405020304" pitchFamily="18" charset="0"/>
              <a:ea typeface="仿宋_GB2312"/>
              <a:cs typeface="仿宋_GB2312"/>
            </a:endParaRPr>
          </a:p>
          <a:p>
            <a:pPr marL="609600" indent="-609600">
              <a:spcBef>
                <a:spcPct val="20000"/>
              </a:spcBef>
              <a:buClr>
                <a:schemeClr val="tx1"/>
              </a:buClr>
              <a:buSzPct val="60000"/>
              <a:buFontTx/>
              <a:buAutoNum type="arabicPeriod"/>
            </a:pPr>
            <a:r>
              <a:rPr lang="en-US" altLang="zh-CN" sz="3000" b="1" dirty="0" smtClean="0">
                <a:latin typeface="Times New Roman" panose="02020603050405020304" pitchFamily="18" charset="0"/>
                <a:ea typeface="仿宋_GB2312"/>
                <a:cs typeface="仿宋_GB2312"/>
              </a:rPr>
              <a:t>XY = AC 2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仿宋_GB2312"/>
                <a:cs typeface="仿宋_GB2312"/>
              </a:rPr>
              <a:t>n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/>
                <a:cs typeface="仿宋_GB2312"/>
              </a:rPr>
              <a:t> + ((A-B)(D-C)+AC+BD) 2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仿宋_GB2312"/>
                <a:cs typeface="仿宋_GB2312"/>
              </a:rPr>
              <a:t>n/2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/>
                <a:cs typeface="仿宋_GB2312"/>
              </a:rPr>
              <a:t> + BD</a:t>
            </a:r>
            <a:endParaRPr lang="en-US" altLang="zh-CN" sz="3000" b="1" dirty="0" smtClean="0">
              <a:latin typeface="Times New Roman" panose="02020603050405020304" pitchFamily="18" charset="0"/>
              <a:ea typeface="仿宋_GB2312"/>
              <a:cs typeface="仿宋_GB2312"/>
            </a:endParaRPr>
          </a:p>
          <a:p>
            <a:pPr marL="609600" indent="-609600">
              <a:spcBef>
                <a:spcPct val="20000"/>
              </a:spcBef>
              <a:buClr>
                <a:schemeClr val="tx1"/>
              </a:buClr>
              <a:buSzPct val="60000"/>
              <a:buFontTx/>
              <a:buAutoNum type="arabicPeriod"/>
            </a:pPr>
            <a:r>
              <a:rPr lang="en-US" altLang="zh-CN" sz="3000" b="1" dirty="0" smtClean="0">
                <a:latin typeface="Times New Roman" panose="02020603050405020304" pitchFamily="18" charset="0"/>
                <a:ea typeface="仿宋_GB2312"/>
                <a:cs typeface="仿宋_GB2312"/>
              </a:rPr>
              <a:t>XY = AC 2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仿宋_GB2312"/>
                <a:cs typeface="仿宋_GB2312"/>
              </a:rPr>
              <a:t>n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/>
                <a:cs typeface="仿宋_GB2312"/>
              </a:rPr>
              <a:t> + ((A+B)(C+D)-AC-BD) 2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仿宋_GB2312"/>
                <a:cs typeface="仿宋_GB2312"/>
              </a:rPr>
              <a:t>n/2</a:t>
            </a:r>
            <a:r>
              <a:rPr lang="en-US" altLang="zh-CN" sz="3000" b="1" dirty="0" smtClean="0">
                <a:latin typeface="Times New Roman" panose="02020603050405020304" pitchFamily="18" charset="0"/>
                <a:ea typeface="仿宋_GB2312"/>
                <a:cs typeface="仿宋_GB2312"/>
              </a:rPr>
              <a:t> + BD</a:t>
            </a:r>
            <a:endParaRPr lang="en-US" altLang="zh-CN" sz="3000" b="1" dirty="0"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9226" name="灯片编号占位符 1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80A555-67F9-4A4F-B691-461DFBA2C916}" type="slidenum">
              <a:rPr lang="en-US" altLang="zh-CN" smtClean="0"/>
            </a:fld>
            <a:endParaRPr lang="en-US" altLang="zh-CN" smtClean="0"/>
          </a:p>
        </p:txBody>
      </p:sp>
      <p:grpSp>
        <p:nvGrpSpPr>
          <p:cNvPr id="2" name="组合 25"/>
          <p:cNvGrpSpPr/>
          <p:nvPr/>
        </p:nvGrpSpPr>
        <p:grpSpPr bwMode="auto">
          <a:xfrm>
            <a:off x="2071688" y="3714750"/>
            <a:ext cx="6572250" cy="455613"/>
            <a:chOff x="2071670" y="3714752"/>
            <a:chExt cx="6572296" cy="455096"/>
          </a:xfrm>
        </p:grpSpPr>
        <p:sp>
          <p:nvSpPr>
            <p:cNvPr id="9237" name="圆角矩形 14"/>
            <p:cNvSpPr>
              <a:spLocks noChangeArrowheads="1"/>
            </p:cNvSpPr>
            <p:nvPr/>
          </p:nvSpPr>
          <p:spPr bwMode="auto">
            <a:xfrm>
              <a:off x="2071670" y="3741220"/>
              <a:ext cx="571504" cy="428628"/>
            </a:xfrm>
            <a:prstGeom prst="roundRect">
              <a:avLst>
                <a:gd name="adj" fmla="val 16667"/>
              </a:avLst>
            </a:prstGeom>
            <a:solidFill>
              <a:srgbClr val="FF0000">
                <a:alpha val="39999"/>
              </a:srgbClr>
            </a:solidFill>
            <a:ln w="3175" algn="ctr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8" name="圆角矩形 15"/>
            <p:cNvSpPr>
              <a:spLocks noChangeArrowheads="1"/>
            </p:cNvSpPr>
            <p:nvPr/>
          </p:nvSpPr>
          <p:spPr bwMode="auto">
            <a:xfrm>
              <a:off x="5572132" y="3714752"/>
              <a:ext cx="642942" cy="428628"/>
            </a:xfrm>
            <a:prstGeom prst="roundRect">
              <a:avLst>
                <a:gd name="adj" fmla="val 16667"/>
              </a:avLst>
            </a:prstGeom>
            <a:solidFill>
              <a:srgbClr val="FF0000">
                <a:alpha val="39999"/>
              </a:srgbClr>
            </a:solidFill>
            <a:ln w="3175" algn="ctr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9" name="圆角矩形 16"/>
            <p:cNvSpPr>
              <a:spLocks noChangeArrowheads="1"/>
            </p:cNvSpPr>
            <p:nvPr/>
          </p:nvSpPr>
          <p:spPr bwMode="auto">
            <a:xfrm>
              <a:off x="3571868" y="3714752"/>
              <a:ext cx="1785950" cy="428628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39999"/>
              </a:srgbClr>
            </a:solidFill>
            <a:ln w="3175" algn="ctr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0" name="圆角矩形 17"/>
            <p:cNvSpPr>
              <a:spLocks noChangeArrowheads="1"/>
            </p:cNvSpPr>
            <p:nvPr/>
          </p:nvSpPr>
          <p:spPr bwMode="auto">
            <a:xfrm>
              <a:off x="6357950" y="3714752"/>
              <a:ext cx="571504" cy="428628"/>
            </a:xfrm>
            <a:prstGeom prst="roundRect">
              <a:avLst>
                <a:gd name="adj" fmla="val 16667"/>
              </a:avLst>
            </a:prstGeom>
            <a:solidFill>
              <a:srgbClr val="0000FF">
                <a:alpha val="39999"/>
              </a:srgbClr>
            </a:solidFill>
            <a:ln w="3175" algn="ctr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1" name="圆角矩形 18"/>
            <p:cNvSpPr>
              <a:spLocks noChangeArrowheads="1"/>
            </p:cNvSpPr>
            <p:nvPr/>
          </p:nvSpPr>
          <p:spPr bwMode="auto">
            <a:xfrm>
              <a:off x="8072462" y="3714752"/>
              <a:ext cx="571504" cy="428628"/>
            </a:xfrm>
            <a:prstGeom prst="roundRect">
              <a:avLst>
                <a:gd name="adj" fmla="val 16667"/>
              </a:avLst>
            </a:prstGeom>
            <a:solidFill>
              <a:srgbClr val="0000FF">
                <a:alpha val="39999"/>
              </a:srgbClr>
            </a:solidFill>
            <a:ln w="3175" algn="ctr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组合 24"/>
          <p:cNvGrpSpPr/>
          <p:nvPr/>
        </p:nvGrpSpPr>
        <p:grpSpPr bwMode="auto">
          <a:xfrm>
            <a:off x="2071688" y="4286250"/>
            <a:ext cx="6572250" cy="428625"/>
            <a:chOff x="2071670" y="4286256"/>
            <a:chExt cx="6572296" cy="428628"/>
          </a:xfrm>
        </p:grpSpPr>
        <p:sp>
          <p:nvSpPr>
            <p:cNvPr id="9232" name="圆角矩形 19"/>
            <p:cNvSpPr>
              <a:spLocks noChangeArrowheads="1"/>
            </p:cNvSpPr>
            <p:nvPr/>
          </p:nvSpPr>
          <p:spPr bwMode="auto">
            <a:xfrm>
              <a:off x="2071670" y="4286256"/>
              <a:ext cx="571504" cy="428628"/>
            </a:xfrm>
            <a:prstGeom prst="roundRect">
              <a:avLst>
                <a:gd name="adj" fmla="val 16667"/>
              </a:avLst>
            </a:prstGeom>
            <a:solidFill>
              <a:srgbClr val="FF0000">
                <a:alpha val="39999"/>
              </a:srgbClr>
            </a:solidFill>
            <a:ln w="3175" algn="ctr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3" name="圆角矩形 20"/>
            <p:cNvSpPr>
              <a:spLocks noChangeArrowheads="1"/>
            </p:cNvSpPr>
            <p:nvPr/>
          </p:nvSpPr>
          <p:spPr bwMode="auto">
            <a:xfrm>
              <a:off x="3571868" y="4286256"/>
              <a:ext cx="1928826" cy="428628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39999"/>
              </a:srgbClr>
            </a:solidFill>
            <a:ln w="3175" algn="ctr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4" name="圆角矩形 21"/>
            <p:cNvSpPr>
              <a:spLocks noChangeArrowheads="1"/>
            </p:cNvSpPr>
            <p:nvPr/>
          </p:nvSpPr>
          <p:spPr bwMode="auto">
            <a:xfrm>
              <a:off x="5643570" y="4286256"/>
              <a:ext cx="642942" cy="428628"/>
            </a:xfrm>
            <a:prstGeom prst="roundRect">
              <a:avLst>
                <a:gd name="adj" fmla="val 16667"/>
              </a:avLst>
            </a:prstGeom>
            <a:solidFill>
              <a:srgbClr val="FF0000">
                <a:alpha val="39999"/>
              </a:srgbClr>
            </a:solidFill>
            <a:ln w="3175" algn="ctr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5" name="圆角矩形 22"/>
            <p:cNvSpPr>
              <a:spLocks noChangeArrowheads="1"/>
            </p:cNvSpPr>
            <p:nvPr/>
          </p:nvSpPr>
          <p:spPr bwMode="auto">
            <a:xfrm>
              <a:off x="6357950" y="4286256"/>
              <a:ext cx="571504" cy="428628"/>
            </a:xfrm>
            <a:prstGeom prst="roundRect">
              <a:avLst>
                <a:gd name="adj" fmla="val 16667"/>
              </a:avLst>
            </a:prstGeom>
            <a:solidFill>
              <a:srgbClr val="0000FF">
                <a:alpha val="39999"/>
              </a:srgbClr>
            </a:solidFill>
            <a:ln w="3175" algn="ctr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6" name="圆角矩形 23"/>
            <p:cNvSpPr>
              <a:spLocks noChangeArrowheads="1"/>
            </p:cNvSpPr>
            <p:nvPr/>
          </p:nvSpPr>
          <p:spPr bwMode="auto">
            <a:xfrm>
              <a:off x="8072462" y="4286256"/>
              <a:ext cx="571504" cy="428628"/>
            </a:xfrm>
            <a:prstGeom prst="roundRect">
              <a:avLst>
                <a:gd name="adj" fmla="val 16667"/>
              </a:avLst>
            </a:prstGeom>
            <a:solidFill>
              <a:srgbClr val="0000FF">
                <a:alpha val="39999"/>
              </a:srgbClr>
            </a:solidFill>
            <a:ln w="3175" algn="ctr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27"/>
          <p:cNvGrpSpPr/>
          <p:nvPr/>
        </p:nvGrpSpPr>
        <p:grpSpPr bwMode="auto">
          <a:xfrm>
            <a:off x="1214438" y="1643063"/>
            <a:ext cx="7286625" cy="2009776"/>
            <a:chOff x="1214469" y="1643065"/>
            <a:chExt cx="7286625" cy="2009776"/>
          </a:xfrm>
        </p:grpSpPr>
        <p:grpSp>
          <p:nvGrpSpPr>
            <p:cNvPr id="5" name="Group 10"/>
            <p:cNvGrpSpPr/>
            <p:nvPr/>
          </p:nvGrpSpPr>
          <p:grpSpPr bwMode="auto">
            <a:xfrm>
              <a:off x="1214469" y="1643065"/>
              <a:ext cx="7286625" cy="2009776"/>
              <a:chOff x="810" y="398"/>
              <a:chExt cx="4590" cy="1266"/>
            </a:xfrm>
          </p:grpSpPr>
          <p:graphicFrame>
            <p:nvGraphicFramePr>
              <p:cNvPr id="9219" name="Object 8"/>
              <p:cNvGraphicFramePr>
                <a:graphicFrameLocks noChangeAspect="1"/>
              </p:cNvGraphicFramePr>
              <p:nvPr/>
            </p:nvGraphicFramePr>
            <p:xfrm>
              <a:off x="2744" y="663"/>
              <a:ext cx="2624" cy="6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622" name="公式" r:id="rId1" imgW="1892300" imgH="457200" progId="Equation.3">
                      <p:embed/>
                    </p:oleObj>
                  </mc:Choice>
                  <mc:Fallback>
                    <p:oleObj name="公式" r:id="rId1" imgW="1892300" imgH="457200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44" y="663"/>
                            <a:ext cx="2624" cy="633"/>
                          </a:xfrm>
                          <a:prstGeom prst="rect">
                            <a:avLst/>
                          </a:prstGeom>
                          <a:solidFill>
                            <a:srgbClr val="00CCFF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3799" name="AutoShape 7"/>
              <p:cNvSpPr>
                <a:spLocks noChangeArrowheads="1"/>
              </p:cNvSpPr>
              <p:nvPr/>
            </p:nvSpPr>
            <p:spPr bwMode="auto">
              <a:xfrm>
                <a:off x="810" y="398"/>
                <a:ext cx="4590" cy="1266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38100">
                <a:solidFill>
                  <a:srgbClr val="063DE8"/>
                </a:solidFill>
                <a:round/>
              </a:ln>
              <a:effectLst/>
            </p:spPr>
            <p:txBody>
              <a:bodyPr wrap="square">
                <a:spAutoFit/>
              </a:bodyPr>
              <a:lstStyle/>
              <a:p>
                <a:pPr eaLnBrk="0" hangingPunct="0">
                  <a:defRPr/>
                </a:pPr>
                <a:r>
                  <a:rPr lang="zh-CN" altLang="en-US" sz="2800" b="1" dirty="0">
                    <a:latin typeface="Times New Roman" panose="02020603050405020304" pitchFamily="18" charset="0"/>
                    <a:ea typeface="仿宋_GB2312" pitchFamily="49" charset="-122"/>
                  </a:rPr>
                  <a:t>复杂度分析</a:t>
                </a:r>
                <a:endParaRPr lang="zh-CN" altLang="en-US" sz="2800" b="1" dirty="0">
                  <a:latin typeface="Times New Roman" panose="02020603050405020304" pitchFamily="18" charset="0"/>
                  <a:ea typeface="仿宋_GB2312" pitchFamily="49" charset="-122"/>
                </a:endParaRPr>
              </a:p>
              <a:p>
                <a:pPr eaLnBrk="0" hangingPunct="0">
                  <a:defRPr/>
                </a:pPr>
                <a:endParaRPr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仿宋_GB2312" pitchFamily="49" charset="-122"/>
                </a:endParaRPr>
              </a:p>
              <a:p>
                <a:pPr eaLnBrk="0" hangingPunct="0">
                  <a:defRPr/>
                </a:pPr>
                <a:endParaRPr lang="en-US" altLang="zh-CN" sz="2800" b="1" dirty="0" smtClean="0">
                  <a:latin typeface="Times New Roman" panose="02020603050405020304" pitchFamily="18" charset="0"/>
                  <a:ea typeface="仿宋_GB2312" pitchFamily="49" charset="-122"/>
                </a:endParaRPr>
              </a:p>
              <a:p>
                <a:pPr eaLnBrk="0" hangingPunct="0">
                  <a:defRPr/>
                </a:pPr>
                <a:endParaRPr lang="en-US" altLang="zh-CN" sz="2800" b="1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graphicFrame>
          <p:nvGraphicFramePr>
            <p:cNvPr id="9218" name="Object 4"/>
            <p:cNvGraphicFramePr>
              <a:graphicFrameLocks noChangeAspect="1"/>
            </p:cNvGraphicFramePr>
            <p:nvPr/>
          </p:nvGraphicFramePr>
          <p:xfrm>
            <a:off x="4192588" y="2000250"/>
            <a:ext cx="4165600" cy="1004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623" name="公式" r:id="rId3" imgW="1892300" imgH="457200" progId="Equation.3">
                    <p:embed/>
                  </p:oleObj>
                </mc:Choice>
                <mc:Fallback>
                  <p:oleObj name="公式" r:id="rId3" imgW="1892300" imgH="4572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2588" y="2000250"/>
                          <a:ext cx="4165600" cy="10048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285720" y="5429264"/>
            <a:ext cx="8569325" cy="830997"/>
          </a:xfrm>
          <a:prstGeom prst="rect">
            <a:avLst/>
          </a:prstGeom>
          <a:solidFill>
            <a:srgbClr val="FFFF99"/>
          </a:solidFill>
          <a:ln w="63500">
            <a:solidFill>
              <a:srgbClr val="FF6600"/>
            </a:solidFill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细节问题：两个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XY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的复杂度都是</a:t>
            </a:r>
            <a:r>
              <a:rPr lang="en-US" altLang="zh-CN" sz="2400" b="1" dirty="0">
                <a:ea typeface="楷体_GB2312" pitchFamily="49" charset="-122"/>
              </a:rPr>
              <a:t>O(n</a:t>
            </a:r>
            <a:r>
              <a:rPr lang="en-US" altLang="zh-CN" sz="2400" b="1" baseline="30000" dirty="0">
                <a:ea typeface="楷体_GB2312" pitchFamily="49" charset="-122"/>
              </a:rPr>
              <a:t>log3</a:t>
            </a:r>
            <a:r>
              <a:rPr lang="en-US" altLang="zh-CN" sz="2400" b="1" dirty="0">
                <a:ea typeface="楷体_GB2312" pitchFamily="49" charset="-122"/>
              </a:rPr>
              <a:t>)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，但考虑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A+B,C+D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可能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得到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m+1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位的结果，使问题的规模变大，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故选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择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种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方案。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14348" y="4786322"/>
            <a:ext cx="6929486" cy="646331"/>
          </a:xfrm>
          <a:prstGeom prst="rect">
            <a:avLst/>
          </a:prstGeom>
          <a:solidFill>
            <a:srgbClr val="CCFFFF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ea typeface="楷体_GB2312" pitchFamily="49" charset="-122"/>
              </a:rPr>
              <a:t> </a:t>
            </a:r>
            <a:r>
              <a:rPr lang="zh-CN" altLang="en-US" sz="2400" b="1" dirty="0" smtClean="0">
                <a:ea typeface="楷体_GB2312" pitchFamily="49" charset="-122"/>
              </a:rPr>
              <a:t>为了降低时间复杂度，必须减少乘法的次数。</a:t>
            </a:r>
            <a:endParaRPr lang="zh-CN" altLang="en-US" sz="2400" b="1" dirty="0"/>
          </a:p>
        </p:txBody>
      </p:sp>
      <p:sp>
        <p:nvSpPr>
          <p:cNvPr id="6" name="矩形 5"/>
          <p:cNvSpPr/>
          <p:nvPr/>
        </p:nvSpPr>
        <p:spPr>
          <a:xfrm>
            <a:off x="1973372" y="3065502"/>
            <a:ext cx="5197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T(n)=O(n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仿宋_GB2312" pitchFamily="49" charset="-122"/>
              </a:rPr>
              <a:t>log3</a:t>
            </a:r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) =O(n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仿宋_GB2312" pitchFamily="49" charset="-122"/>
              </a:rPr>
              <a:t>1.59</a:t>
            </a:r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sym typeface="Wingdings" panose="05000000000000000000" pitchFamily="2" charset="2"/>
              </a:rPr>
              <a:t></a:t>
            </a: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sym typeface="Wingdings" panose="05000000000000000000" pitchFamily="2" charset="2"/>
              </a:rPr>
              <a:t>较大的改进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sym typeface="Wingdings" panose="05000000000000000000" pitchFamily="2" charset="2"/>
              </a:rPr>
              <a:t>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仿宋_GB2312" pitchFamily="49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bldLvl="2" uiExpand="1" build="p"/>
      <p:bldP spid="26" grpId="0" animBg="1"/>
      <p:bldP spid="28" grpId="0" animBg="1"/>
      <p:bldP spid="28" grpId="1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7361" y="1421413"/>
            <a:ext cx="8935311" cy="151447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果子问题的规模仍然不够小，则再划分为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个子问题，如此递归的进行下去，直到问题规模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足够小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，很容易求出其解为止。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652" name="Oval 4"/>
          <p:cNvSpPr>
            <a:spLocks noChangeArrowheads="1"/>
          </p:cNvSpPr>
          <p:nvPr/>
        </p:nvSpPr>
        <p:spPr bwMode="auto">
          <a:xfrm>
            <a:off x="4071199" y="2935885"/>
            <a:ext cx="800100" cy="609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2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3200">
                <a:latin typeface="Arial Rounded MT Bold" panose="020F0704030504030204" pitchFamily="34" charset="0"/>
              </a:rPr>
              <a:t>n</a:t>
            </a:r>
            <a:endParaRPr lang="en-US" altLang="zh-CN" sz="3200">
              <a:latin typeface="Arial Rounded MT Bold" panose="020F0704030504030204" pitchFamily="34" charset="0"/>
            </a:endParaRPr>
          </a:p>
        </p:txBody>
      </p:sp>
      <p:cxnSp>
        <p:nvCxnSpPr>
          <p:cNvPr id="27653" name="AutoShape 5"/>
          <p:cNvCxnSpPr>
            <a:cxnSpLocks noChangeShapeType="1"/>
            <a:stCxn id="27652" idx="4"/>
          </p:cNvCxnSpPr>
          <p:nvPr/>
        </p:nvCxnSpPr>
        <p:spPr bwMode="auto">
          <a:xfrm>
            <a:off x="4471249" y="3555010"/>
            <a:ext cx="3621087" cy="81280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tailEnd type="triangle" w="med" len="med"/>
          </a:ln>
        </p:spPr>
      </p:cxnSp>
      <p:cxnSp>
        <p:nvCxnSpPr>
          <p:cNvPr id="27654" name="AutoShape 6"/>
          <p:cNvCxnSpPr>
            <a:cxnSpLocks noChangeShapeType="1"/>
            <a:stCxn id="27652" idx="4"/>
          </p:cNvCxnSpPr>
          <p:nvPr/>
        </p:nvCxnSpPr>
        <p:spPr bwMode="auto">
          <a:xfrm flipH="1">
            <a:off x="1053361" y="3555010"/>
            <a:ext cx="3417888" cy="76200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tailEnd type="triangle" w="med" len="med"/>
          </a:ln>
        </p:spPr>
      </p:cxnSp>
      <p:cxnSp>
        <p:nvCxnSpPr>
          <p:cNvPr id="27655" name="AutoShape 7"/>
          <p:cNvCxnSpPr>
            <a:cxnSpLocks noChangeShapeType="1"/>
            <a:stCxn id="27652" idx="4"/>
          </p:cNvCxnSpPr>
          <p:nvPr/>
        </p:nvCxnSpPr>
        <p:spPr bwMode="auto">
          <a:xfrm flipH="1">
            <a:off x="3399686" y="3555010"/>
            <a:ext cx="1071563" cy="81280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tailEnd type="triangle" w="med" len="med"/>
          </a:ln>
        </p:spPr>
      </p:cxnSp>
      <p:cxnSp>
        <p:nvCxnSpPr>
          <p:cNvPr id="27656" name="AutoShape 8"/>
          <p:cNvCxnSpPr>
            <a:cxnSpLocks noChangeShapeType="1"/>
            <a:stCxn id="27652" idx="4"/>
          </p:cNvCxnSpPr>
          <p:nvPr/>
        </p:nvCxnSpPr>
        <p:spPr bwMode="auto">
          <a:xfrm>
            <a:off x="4471249" y="3555010"/>
            <a:ext cx="1274762" cy="81280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tailEnd type="triangle" w="med" len="med"/>
          </a:ln>
        </p:spPr>
      </p:cxnSp>
      <p:sp>
        <p:nvSpPr>
          <p:cNvPr id="27657" name="AutoShape 9"/>
          <p:cNvSpPr>
            <a:spLocks noChangeArrowheads="1"/>
          </p:cNvSpPr>
          <p:nvPr/>
        </p:nvSpPr>
        <p:spPr bwMode="auto">
          <a:xfrm>
            <a:off x="396136" y="2650135"/>
            <a:ext cx="1295400" cy="1066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3200">
                <a:latin typeface="Arial Rounded MT Bold" panose="020F0704030504030204" pitchFamily="34" charset="0"/>
              </a:rPr>
              <a:t>T(n)</a:t>
            </a:r>
            <a:endParaRPr lang="en-US" altLang="zh-CN" sz="3200">
              <a:latin typeface="Arial Rounded MT Bold" panose="020F0704030504030204" pitchFamily="34" charset="0"/>
            </a:endParaRP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2682136" y="2985097"/>
            <a:ext cx="10668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3200">
                <a:latin typeface="Arial Rounded MT Bold" panose="020F0704030504030204" pitchFamily="34" charset="0"/>
              </a:rPr>
              <a:t>=</a:t>
            </a:r>
            <a:endParaRPr lang="en-US" altLang="zh-CN" sz="3200">
              <a:latin typeface="Arial Rounded MT Bold" panose="020F0704030504030204" pitchFamily="34" charset="0"/>
            </a:endParaRPr>
          </a:p>
        </p:txBody>
      </p:sp>
      <p:grpSp>
        <p:nvGrpSpPr>
          <p:cNvPr id="27659" name="Group 11"/>
          <p:cNvGrpSpPr/>
          <p:nvPr/>
        </p:nvGrpSpPr>
        <p:grpSpPr bwMode="auto">
          <a:xfrm>
            <a:off x="37361" y="4448772"/>
            <a:ext cx="1981200" cy="1422400"/>
            <a:chOff x="96" y="1296"/>
            <a:chExt cx="1488" cy="1104"/>
          </a:xfrm>
        </p:grpSpPr>
        <p:sp>
          <p:nvSpPr>
            <p:cNvPr id="27692" name="Oval 12"/>
            <p:cNvSpPr>
              <a:spLocks noChangeArrowheads="1"/>
            </p:cNvSpPr>
            <p:nvPr/>
          </p:nvSpPr>
          <p:spPr bwMode="auto">
            <a:xfrm>
              <a:off x="624" y="1296"/>
              <a:ext cx="504" cy="38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>
                  <a:latin typeface="Arial Rounded MT Bold" panose="020F0704030504030204" pitchFamily="34" charset="0"/>
                </a:rPr>
                <a:t>n/2</a:t>
              </a:r>
              <a:endParaRPr lang="en-US" altLang="zh-CN" sz="2800">
                <a:latin typeface="Arial Rounded MT Bold" panose="020F0704030504030204" pitchFamily="34" charset="0"/>
              </a:endParaRPr>
            </a:p>
          </p:txBody>
        </p:sp>
        <p:cxnSp>
          <p:nvCxnSpPr>
            <p:cNvPr id="27693" name="AutoShape 13"/>
            <p:cNvCxnSpPr>
              <a:cxnSpLocks noChangeShapeType="1"/>
              <a:stCxn id="27692" idx="4"/>
              <a:endCxn id="27700" idx="0"/>
            </p:cNvCxnSpPr>
            <p:nvPr/>
          </p:nvCxnSpPr>
          <p:spPr bwMode="auto">
            <a:xfrm>
              <a:off x="876" y="1686"/>
              <a:ext cx="576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</p:cxnSp>
        <p:cxnSp>
          <p:nvCxnSpPr>
            <p:cNvPr id="27694" name="AutoShape 14"/>
            <p:cNvCxnSpPr>
              <a:cxnSpLocks noChangeShapeType="1"/>
              <a:stCxn id="27692" idx="4"/>
              <a:endCxn id="27697" idx="0"/>
            </p:cNvCxnSpPr>
            <p:nvPr/>
          </p:nvCxnSpPr>
          <p:spPr bwMode="auto">
            <a:xfrm flipH="1">
              <a:off x="228" y="1686"/>
              <a:ext cx="648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</p:cxnSp>
        <p:cxnSp>
          <p:nvCxnSpPr>
            <p:cNvPr id="27695" name="AutoShape 15"/>
            <p:cNvCxnSpPr>
              <a:cxnSpLocks noChangeShapeType="1"/>
              <a:stCxn id="27692" idx="4"/>
              <a:endCxn id="27698" idx="0"/>
            </p:cNvCxnSpPr>
            <p:nvPr/>
          </p:nvCxnSpPr>
          <p:spPr bwMode="auto">
            <a:xfrm flipH="1">
              <a:off x="636" y="1686"/>
              <a:ext cx="240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</p:cxnSp>
        <p:cxnSp>
          <p:nvCxnSpPr>
            <p:cNvPr id="27696" name="AutoShape 16"/>
            <p:cNvCxnSpPr>
              <a:cxnSpLocks noChangeShapeType="1"/>
              <a:stCxn id="27692" idx="4"/>
              <a:endCxn id="27699" idx="0"/>
            </p:cNvCxnSpPr>
            <p:nvPr/>
          </p:nvCxnSpPr>
          <p:spPr bwMode="auto">
            <a:xfrm>
              <a:off x="876" y="1686"/>
              <a:ext cx="168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</p:cxnSp>
        <p:sp>
          <p:nvSpPr>
            <p:cNvPr id="27697" name="AutoShape 17"/>
            <p:cNvSpPr>
              <a:spLocks noChangeArrowheads="1"/>
            </p:cNvSpPr>
            <p:nvPr/>
          </p:nvSpPr>
          <p:spPr bwMode="auto">
            <a:xfrm>
              <a:off x="96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  <a:endParaRPr lang="en-US" altLang="zh-CN" sz="1600" b="1">
                <a:latin typeface="Arial Rounded MT Bold" panose="020F0704030504030204" pitchFamily="34" charset="0"/>
              </a:endParaRPr>
            </a:p>
          </p:txBody>
        </p:sp>
        <p:sp>
          <p:nvSpPr>
            <p:cNvPr id="27698" name="AutoShape 18"/>
            <p:cNvSpPr>
              <a:spLocks noChangeArrowheads="1"/>
            </p:cNvSpPr>
            <p:nvPr/>
          </p:nvSpPr>
          <p:spPr bwMode="auto">
            <a:xfrm>
              <a:off x="504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  <a:endParaRPr lang="en-US" altLang="zh-CN" sz="1600" b="1">
                <a:latin typeface="Arial Rounded MT Bold" panose="020F0704030504030204" pitchFamily="34" charset="0"/>
              </a:endParaRPr>
            </a:p>
          </p:txBody>
        </p:sp>
        <p:sp>
          <p:nvSpPr>
            <p:cNvPr id="27699" name="AutoShape 19"/>
            <p:cNvSpPr>
              <a:spLocks noChangeArrowheads="1"/>
            </p:cNvSpPr>
            <p:nvPr/>
          </p:nvSpPr>
          <p:spPr bwMode="auto">
            <a:xfrm>
              <a:off x="912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  <a:endParaRPr lang="en-US" altLang="zh-CN" sz="1600" b="1">
                <a:latin typeface="Arial Rounded MT Bold" panose="020F0704030504030204" pitchFamily="34" charset="0"/>
              </a:endParaRPr>
            </a:p>
          </p:txBody>
        </p:sp>
        <p:sp>
          <p:nvSpPr>
            <p:cNvPr id="27700" name="AutoShape 20"/>
            <p:cNvSpPr>
              <a:spLocks noChangeArrowheads="1"/>
            </p:cNvSpPr>
            <p:nvPr/>
          </p:nvSpPr>
          <p:spPr bwMode="auto">
            <a:xfrm>
              <a:off x="1320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  <a:endParaRPr lang="en-US" altLang="zh-CN" sz="1600" b="1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7660" name="Group 21"/>
          <p:cNvGrpSpPr/>
          <p:nvPr/>
        </p:nvGrpSpPr>
        <p:grpSpPr bwMode="auto">
          <a:xfrm>
            <a:off x="2413849" y="4448772"/>
            <a:ext cx="1981200" cy="1422400"/>
            <a:chOff x="96" y="1296"/>
            <a:chExt cx="1488" cy="1104"/>
          </a:xfrm>
        </p:grpSpPr>
        <p:sp>
          <p:nvSpPr>
            <p:cNvPr id="27683" name="Oval 22"/>
            <p:cNvSpPr>
              <a:spLocks noChangeArrowheads="1"/>
            </p:cNvSpPr>
            <p:nvPr/>
          </p:nvSpPr>
          <p:spPr bwMode="auto">
            <a:xfrm>
              <a:off x="624" y="1296"/>
              <a:ext cx="504" cy="38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>
                  <a:latin typeface="Arial Rounded MT Bold" panose="020F0704030504030204" pitchFamily="34" charset="0"/>
                </a:rPr>
                <a:t>n/2</a:t>
              </a:r>
              <a:endParaRPr lang="en-US" altLang="zh-CN" sz="2800">
                <a:latin typeface="Arial Rounded MT Bold" panose="020F0704030504030204" pitchFamily="34" charset="0"/>
              </a:endParaRPr>
            </a:p>
          </p:txBody>
        </p:sp>
        <p:cxnSp>
          <p:nvCxnSpPr>
            <p:cNvPr id="27684" name="AutoShape 23"/>
            <p:cNvCxnSpPr>
              <a:cxnSpLocks noChangeShapeType="1"/>
              <a:stCxn id="27683" idx="4"/>
              <a:endCxn id="27691" idx="0"/>
            </p:cNvCxnSpPr>
            <p:nvPr/>
          </p:nvCxnSpPr>
          <p:spPr bwMode="auto">
            <a:xfrm>
              <a:off x="876" y="1686"/>
              <a:ext cx="576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</p:cxnSp>
        <p:cxnSp>
          <p:nvCxnSpPr>
            <p:cNvPr id="27685" name="AutoShape 24"/>
            <p:cNvCxnSpPr>
              <a:cxnSpLocks noChangeShapeType="1"/>
              <a:stCxn id="27683" idx="4"/>
              <a:endCxn id="27688" idx="0"/>
            </p:cNvCxnSpPr>
            <p:nvPr/>
          </p:nvCxnSpPr>
          <p:spPr bwMode="auto">
            <a:xfrm flipH="1">
              <a:off x="228" y="1686"/>
              <a:ext cx="648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</p:cxnSp>
        <p:cxnSp>
          <p:nvCxnSpPr>
            <p:cNvPr id="27686" name="AutoShape 25"/>
            <p:cNvCxnSpPr>
              <a:cxnSpLocks noChangeShapeType="1"/>
              <a:stCxn id="27683" idx="4"/>
              <a:endCxn id="27689" idx="0"/>
            </p:cNvCxnSpPr>
            <p:nvPr/>
          </p:nvCxnSpPr>
          <p:spPr bwMode="auto">
            <a:xfrm flipH="1">
              <a:off x="636" y="1686"/>
              <a:ext cx="240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</p:cxnSp>
        <p:cxnSp>
          <p:nvCxnSpPr>
            <p:cNvPr id="27687" name="AutoShape 26"/>
            <p:cNvCxnSpPr>
              <a:cxnSpLocks noChangeShapeType="1"/>
              <a:stCxn id="27683" idx="4"/>
              <a:endCxn id="27690" idx="0"/>
            </p:cNvCxnSpPr>
            <p:nvPr/>
          </p:nvCxnSpPr>
          <p:spPr bwMode="auto">
            <a:xfrm>
              <a:off x="876" y="1686"/>
              <a:ext cx="168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</p:cxnSp>
        <p:sp>
          <p:nvSpPr>
            <p:cNvPr id="27688" name="AutoShape 27"/>
            <p:cNvSpPr>
              <a:spLocks noChangeArrowheads="1"/>
            </p:cNvSpPr>
            <p:nvPr/>
          </p:nvSpPr>
          <p:spPr bwMode="auto">
            <a:xfrm>
              <a:off x="96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  <a:endParaRPr lang="en-US" altLang="zh-CN" sz="1600" b="1">
                <a:latin typeface="Arial Rounded MT Bold" panose="020F0704030504030204" pitchFamily="34" charset="0"/>
              </a:endParaRPr>
            </a:p>
          </p:txBody>
        </p:sp>
        <p:sp>
          <p:nvSpPr>
            <p:cNvPr id="27689" name="AutoShape 28"/>
            <p:cNvSpPr>
              <a:spLocks noChangeArrowheads="1"/>
            </p:cNvSpPr>
            <p:nvPr/>
          </p:nvSpPr>
          <p:spPr bwMode="auto">
            <a:xfrm>
              <a:off x="504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  <a:endParaRPr lang="en-US" altLang="zh-CN" sz="1600" b="1">
                <a:latin typeface="Arial Rounded MT Bold" panose="020F0704030504030204" pitchFamily="34" charset="0"/>
              </a:endParaRPr>
            </a:p>
          </p:txBody>
        </p:sp>
        <p:sp>
          <p:nvSpPr>
            <p:cNvPr id="27690" name="AutoShape 29"/>
            <p:cNvSpPr>
              <a:spLocks noChangeArrowheads="1"/>
            </p:cNvSpPr>
            <p:nvPr/>
          </p:nvSpPr>
          <p:spPr bwMode="auto">
            <a:xfrm>
              <a:off x="912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  <a:endParaRPr lang="en-US" altLang="zh-CN" sz="1600" b="1">
                <a:latin typeface="Arial Rounded MT Bold" panose="020F0704030504030204" pitchFamily="34" charset="0"/>
              </a:endParaRPr>
            </a:p>
          </p:txBody>
        </p:sp>
        <p:sp>
          <p:nvSpPr>
            <p:cNvPr id="27691" name="AutoShape 30"/>
            <p:cNvSpPr>
              <a:spLocks noChangeArrowheads="1"/>
            </p:cNvSpPr>
            <p:nvPr/>
          </p:nvSpPr>
          <p:spPr bwMode="auto">
            <a:xfrm>
              <a:off x="1320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  <a:endParaRPr lang="en-US" altLang="zh-CN" sz="1600" b="1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7661" name="Group 31"/>
          <p:cNvGrpSpPr/>
          <p:nvPr/>
        </p:nvGrpSpPr>
        <p:grpSpPr bwMode="auto">
          <a:xfrm>
            <a:off x="4718899" y="4448772"/>
            <a:ext cx="1981200" cy="1422400"/>
            <a:chOff x="96" y="1296"/>
            <a:chExt cx="1488" cy="1104"/>
          </a:xfrm>
        </p:grpSpPr>
        <p:sp>
          <p:nvSpPr>
            <p:cNvPr id="27674" name="Oval 32"/>
            <p:cNvSpPr>
              <a:spLocks noChangeArrowheads="1"/>
            </p:cNvSpPr>
            <p:nvPr/>
          </p:nvSpPr>
          <p:spPr bwMode="auto">
            <a:xfrm>
              <a:off x="624" y="1296"/>
              <a:ext cx="504" cy="38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>
                  <a:latin typeface="Arial Rounded MT Bold" panose="020F0704030504030204" pitchFamily="34" charset="0"/>
                </a:rPr>
                <a:t>n/2</a:t>
              </a:r>
              <a:endParaRPr lang="en-US" altLang="zh-CN" sz="2800">
                <a:latin typeface="Arial Rounded MT Bold" panose="020F0704030504030204" pitchFamily="34" charset="0"/>
              </a:endParaRPr>
            </a:p>
          </p:txBody>
        </p:sp>
        <p:cxnSp>
          <p:nvCxnSpPr>
            <p:cNvPr id="27675" name="AutoShape 33"/>
            <p:cNvCxnSpPr>
              <a:cxnSpLocks noChangeShapeType="1"/>
              <a:stCxn id="27674" idx="4"/>
              <a:endCxn id="27682" idx="0"/>
            </p:cNvCxnSpPr>
            <p:nvPr/>
          </p:nvCxnSpPr>
          <p:spPr bwMode="auto">
            <a:xfrm>
              <a:off x="876" y="1686"/>
              <a:ext cx="576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</p:cxnSp>
        <p:cxnSp>
          <p:nvCxnSpPr>
            <p:cNvPr id="27676" name="AutoShape 34"/>
            <p:cNvCxnSpPr>
              <a:cxnSpLocks noChangeShapeType="1"/>
              <a:stCxn id="27674" idx="4"/>
              <a:endCxn id="27679" idx="0"/>
            </p:cNvCxnSpPr>
            <p:nvPr/>
          </p:nvCxnSpPr>
          <p:spPr bwMode="auto">
            <a:xfrm flipH="1">
              <a:off x="228" y="1686"/>
              <a:ext cx="648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</p:cxnSp>
        <p:cxnSp>
          <p:nvCxnSpPr>
            <p:cNvPr id="27677" name="AutoShape 35"/>
            <p:cNvCxnSpPr>
              <a:cxnSpLocks noChangeShapeType="1"/>
              <a:stCxn id="27674" idx="4"/>
              <a:endCxn id="27680" idx="0"/>
            </p:cNvCxnSpPr>
            <p:nvPr/>
          </p:nvCxnSpPr>
          <p:spPr bwMode="auto">
            <a:xfrm flipH="1">
              <a:off x="636" y="1686"/>
              <a:ext cx="240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</p:cxnSp>
        <p:cxnSp>
          <p:nvCxnSpPr>
            <p:cNvPr id="27678" name="AutoShape 36"/>
            <p:cNvCxnSpPr>
              <a:cxnSpLocks noChangeShapeType="1"/>
              <a:stCxn id="27674" idx="4"/>
              <a:endCxn id="27681" idx="0"/>
            </p:cNvCxnSpPr>
            <p:nvPr/>
          </p:nvCxnSpPr>
          <p:spPr bwMode="auto">
            <a:xfrm>
              <a:off x="876" y="1686"/>
              <a:ext cx="168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</p:cxnSp>
        <p:sp>
          <p:nvSpPr>
            <p:cNvPr id="27679" name="AutoShape 37"/>
            <p:cNvSpPr>
              <a:spLocks noChangeArrowheads="1"/>
            </p:cNvSpPr>
            <p:nvPr/>
          </p:nvSpPr>
          <p:spPr bwMode="auto">
            <a:xfrm>
              <a:off x="96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  <a:endParaRPr lang="en-US" altLang="zh-CN" sz="1600" b="1">
                <a:latin typeface="Arial Rounded MT Bold" panose="020F0704030504030204" pitchFamily="34" charset="0"/>
              </a:endParaRPr>
            </a:p>
          </p:txBody>
        </p:sp>
        <p:sp>
          <p:nvSpPr>
            <p:cNvPr id="27680" name="AutoShape 38"/>
            <p:cNvSpPr>
              <a:spLocks noChangeArrowheads="1"/>
            </p:cNvSpPr>
            <p:nvPr/>
          </p:nvSpPr>
          <p:spPr bwMode="auto">
            <a:xfrm>
              <a:off x="504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  <a:endParaRPr lang="en-US" altLang="zh-CN" sz="1600" b="1">
                <a:latin typeface="Arial Rounded MT Bold" panose="020F0704030504030204" pitchFamily="34" charset="0"/>
              </a:endParaRPr>
            </a:p>
          </p:txBody>
        </p:sp>
        <p:sp>
          <p:nvSpPr>
            <p:cNvPr id="27681" name="AutoShape 39"/>
            <p:cNvSpPr>
              <a:spLocks noChangeArrowheads="1"/>
            </p:cNvSpPr>
            <p:nvPr/>
          </p:nvSpPr>
          <p:spPr bwMode="auto">
            <a:xfrm>
              <a:off x="912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  <a:endParaRPr lang="en-US" altLang="zh-CN" sz="1600" b="1">
                <a:latin typeface="Arial Rounded MT Bold" panose="020F0704030504030204" pitchFamily="34" charset="0"/>
              </a:endParaRPr>
            </a:p>
          </p:txBody>
        </p:sp>
        <p:sp>
          <p:nvSpPr>
            <p:cNvPr id="27682" name="AutoShape 40"/>
            <p:cNvSpPr>
              <a:spLocks noChangeArrowheads="1"/>
            </p:cNvSpPr>
            <p:nvPr/>
          </p:nvSpPr>
          <p:spPr bwMode="auto">
            <a:xfrm>
              <a:off x="1320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  <a:endParaRPr lang="en-US" altLang="zh-CN" sz="1600" b="1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7662" name="Group 41"/>
          <p:cNvGrpSpPr/>
          <p:nvPr/>
        </p:nvGrpSpPr>
        <p:grpSpPr bwMode="auto">
          <a:xfrm>
            <a:off x="6949336" y="4448772"/>
            <a:ext cx="1981200" cy="1422400"/>
            <a:chOff x="96" y="1296"/>
            <a:chExt cx="1488" cy="1104"/>
          </a:xfrm>
        </p:grpSpPr>
        <p:sp>
          <p:nvSpPr>
            <p:cNvPr id="27665" name="Oval 42"/>
            <p:cNvSpPr>
              <a:spLocks noChangeArrowheads="1"/>
            </p:cNvSpPr>
            <p:nvPr/>
          </p:nvSpPr>
          <p:spPr bwMode="auto">
            <a:xfrm>
              <a:off x="624" y="1296"/>
              <a:ext cx="504" cy="38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>
                  <a:latin typeface="Arial Rounded MT Bold" panose="020F0704030504030204" pitchFamily="34" charset="0"/>
                </a:rPr>
                <a:t>n/2</a:t>
              </a:r>
              <a:endParaRPr lang="en-US" altLang="zh-CN" sz="2800">
                <a:latin typeface="Arial Rounded MT Bold" panose="020F0704030504030204" pitchFamily="34" charset="0"/>
              </a:endParaRPr>
            </a:p>
          </p:txBody>
        </p:sp>
        <p:cxnSp>
          <p:nvCxnSpPr>
            <p:cNvPr id="27666" name="AutoShape 43"/>
            <p:cNvCxnSpPr>
              <a:cxnSpLocks noChangeShapeType="1"/>
              <a:stCxn id="27665" idx="4"/>
              <a:endCxn id="27673" idx="0"/>
            </p:cNvCxnSpPr>
            <p:nvPr/>
          </p:nvCxnSpPr>
          <p:spPr bwMode="auto">
            <a:xfrm>
              <a:off x="876" y="1686"/>
              <a:ext cx="576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</p:cxnSp>
        <p:cxnSp>
          <p:nvCxnSpPr>
            <p:cNvPr id="27667" name="AutoShape 44"/>
            <p:cNvCxnSpPr>
              <a:cxnSpLocks noChangeShapeType="1"/>
              <a:stCxn id="27665" idx="4"/>
              <a:endCxn id="27670" idx="0"/>
            </p:cNvCxnSpPr>
            <p:nvPr/>
          </p:nvCxnSpPr>
          <p:spPr bwMode="auto">
            <a:xfrm flipH="1">
              <a:off x="228" y="1686"/>
              <a:ext cx="648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</p:cxnSp>
        <p:cxnSp>
          <p:nvCxnSpPr>
            <p:cNvPr id="27668" name="AutoShape 45"/>
            <p:cNvCxnSpPr>
              <a:cxnSpLocks noChangeShapeType="1"/>
              <a:stCxn id="27665" idx="4"/>
              <a:endCxn id="27671" idx="0"/>
            </p:cNvCxnSpPr>
            <p:nvPr/>
          </p:nvCxnSpPr>
          <p:spPr bwMode="auto">
            <a:xfrm flipH="1">
              <a:off x="636" y="1686"/>
              <a:ext cx="240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</p:cxnSp>
        <p:cxnSp>
          <p:nvCxnSpPr>
            <p:cNvPr id="27669" name="AutoShape 46"/>
            <p:cNvCxnSpPr>
              <a:cxnSpLocks noChangeShapeType="1"/>
              <a:stCxn id="27665" idx="4"/>
              <a:endCxn id="27672" idx="0"/>
            </p:cNvCxnSpPr>
            <p:nvPr/>
          </p:nvCxnSpPr>
          <p:spPr bwMode="auto">
            <a:xfrm>
              <a:off x="876" y="1686"/>
              <a:ext cx="168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</p:cxnSp>
        <p:sp>
          <p:nvSpPr>
            <p:cNvPr id="27670" name="AutoShape 47"/>
            <p:cNvSpPr>
              <a:spLocks noChangeArrowheads="1"/>
            </p:cNvSpPr>
            <p:nvPr/>
          </p:nvSpPr>
          <p:spPr bwMode="auto">
            <a:xfrm>
              <a:off x="96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  <a:endParaRPr lang="en-US" altLang="zh-CN" sz="1600" b="1">
                <a:latin typeface="Arial Rounded MT Bold" panose="020F0704030504030204" pitchFamily="34" charset="0"/>
              </a:endParaRPr>
            </a:p>
          </p:txBody>
        </p:sp>
        <p:sp>
          <p:nvSpPr>
            <p:cNvPr id="27671" name="AutoShape 48"/>
            <p:cNvSpPr>
              <a:spLocks noChangeArrowheads="1"/>
            </p:cNvSpPr>
            <p:nvPr/>
          </p:nvSpPr>
          <p:spPr bwMode="auto">
            <a:xfrm>
              <a:off x="504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  <a:endParaRPr lang="en-US" altLang="zh-CN" sz="1600" b="1">
                <a:latin typeface="Arial Rounded MT Bold" panose="020F0704030504030204" pitchFamily="34" charset="0"/>
              </a:endParaRPr>
            </a:p>
          </p:txBody>
        </p:sp>
        <p:sp>
          <p:nvSpPr>
            <p:cNvPr id="27672" name="AutoShape 49"/>
            <p:cNvSpPr>
              <a:spLocks noChangeArrowheads="1"/>
            </p:cNvSpPr>
            <p:nvPr/>
          </p:nvSpPr>
          <p:spPr bwMode="auto">
            <a:xfrm>
              <a:off x="912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  <a:endParaRPr lang="en-US" altLang="zh-CN" sz="1600" b="1">
                <a:latin typeface="Arial Rounded MT Bold" panose="020F0704030504030204" pitchFamily="34" charset="0"/>
              </a:endParaRPr>
            </a:p>
          </p:txBody>
        </p:sp>
        <p:sp>
          <p:nvSpPr>
            <p:cNvPr id="27673" name="AutoShape 50"/>
            <p:cNvSpPr>
              <a:spLocks noChangeArrowheads="1"/>
            </p:cNvSpPr>
            <p:nvPr/>
          </p:nvSpPr>
          <p:spPr bwMode="auto">
            <a:xfrm>
              <a:off x="1320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  <a:endParaRPr lang="en-US" altLang="zh-CN" sz="1600" b="1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0100" y="142852"/>
            <a:ext cx="8143900" cy="1143000"/>
          </a:xfrm>
        </p:spPr>
        <p:txBody>
          <a:bodyPr/>
          <a:lstStyle/>
          <a:p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2.2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分治法（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Divide and Conquer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）总体思想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685800" y="65882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>
              <a:defRPr/>
            </a:pPr>
            <a:endParaRPr lang="zh-CN" altLang="en-US" sz="4400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659017" y="1484784"/>
            <a:ext cx="5969000" cy="155575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2400" dirty="0">
                <a:ea typeface="楷体_GB2312" pitchFamily="49" charset="-122"/>
              </a:rPr>
              <a:t>小学的方法：</a:t>
            </a:r>
            <a:r>
              <a:rPr lang="en-US" altLang="zh-CN" sz="2400" dirty="0">
                <a:ea typeface="楷体_GB2312" pitchFamily="49" charset="-122"/>
              </a:rPr>
              <a:t>O(n</a:t>
            </a:r>
            <a:r>
              <a:rPr lang="en-US" altLang="zh-CN" sz="2400" baseline="30000" dirty="0">
                <a:ea typeface="楷体_GB2312" pitchFamily="49" charset="-122"/>
              </a:rPr>
              <a:t>2</a:t>
            </a:r>
            <a:r>
              <a:rPr lang="en-US" altLang="zh-CN" sz="2400" dirty="0">
                <a:ea typeface="楷体_GB2312" pitchFamily="49" charset="-122"/>
              </a:rPr>
              <a:t>)            </a:t>
            </a:r>
            <a:r>
              <a:rPr lang="en-US" altLang="zh-CN" sz="3600" b="1" dirty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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效率太低</a:t>
            </a:r>
            <a:endParaRPr lang="zh-CN" altLang="en-US" sz="2400" dirty="0">
              <a:solidFill>
                <a:srgbClr val="FF0000"/>
              </a:solidFill>
              <a:ea typeface="楷体_GB2312" pitchFamily="49" charset="-122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400" dirty="0">
                <a:ea typeface="楷体_GB2312" pitchFamily="49" charset="-122"/>
                <a:sym typeface="Wingdings" panose="05000000000000000000" pitchFamily="2" charset="2"/>
              </a:rPr>
              <a:t>分治法</a:t>
            </a:r>
            <a:r>
              <a:rPr lang="en-US" altLang="zh-CN" sz="2400" dirty="0">
                <a:ea typeface="楷体_GB2312" pitchFamily="49" charset="-122"/>
                <a:sym typeface="Wingdings" panose="05000000000000000000" pitchFamily="2" charset="2"/>
              </a:rPr>
              <a:t>: O(n</a:t>
            </a:r>
            <a:r>
              <a:rPr lang="en-US" altLang="zh-CN" sz="2400" baseline="30000" dirty="0">
                <a:ea typeface="楷体_GB2312" pitchFamily="49" charset="-122"/>
                <a:sym typeface="Wingdings" panose="05000000000000000000" pitchFamily="2" charset="2"/>
              </a:rPr>
              <a:t>1.59</a:t>
            </a:r>
            <a:r>
              <a:rPr lang="en-US" altLang="zh-CN" sz="2400" dirty="0">
                <a:ea typeface="楷体_GB2312" pitchFamily="49" charset="-122"/>
                <a:sym typeface="Wingdings" panose="05000000000000000000" pitchFamily="2" charset="2"/>
              </a:rPr>
              <a:t>)                  </a:t>
            </a:r>
            <a:r>
              <a:rPr lang="en-US" altLang="zh-CN" sz="3600" b="1" dirty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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较大的改进</a:t>
            </a:r>
            <a:endParaRPr lang="zh-CN" altLang="en-US" sz="2400" dirty="0">
              <a:solidFill>
                <a:srgbClr val="FF0000"/>
              </a:solidFill>
              <a:ea typeface="楷体_GB2312" pitchFamily="49" charset="-122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400" dirty="0">
                <a:ea typeface="楷体_GB2312" pitchFamily="49" charset="-122"/>
                <a:sym typeface="Wingdings" panose="05000000000000000000" pitchFamily="2" charset="2"/>
              </a:rPr>
              <a:t>更快的方法</a:t>
            </a:r>
            <a:r>
              <a:rPr lang="en-US" altLang="zh-CN" sz="2400" dirty="0">
                <a:ea typeface="楷体_GB2312" pitchFamily="49" charset="-122"/>
                <a:sym typeface="Wingdings" panose="05000000000000000000" pitchFamily="2" charset="2"/>
              </a:rPr>
              <a:t>??</a:t>
            </a:r>
            <a:endParaRPr lang="en-US" altLang="zh-CN" sz="2400" dirty="0"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395288" y="3212976"/>
            <a:ext cx="8353425" cy="3046988"/>
          </a:xfrm>
          <a:prstGeom prst="rect">
            <a:avLst/>
          </a:prstGeom>
          <a:solidFill>
            <a:srgbClr val="CCFFFF"/>
          </a:solidFill>
          <a:ln w="50800">
            <a:solidFill>
              <a:schemeClr val="accent2"/>
            </a:solidFill>
            <a:miter lim="800000"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b="1" dirty="0">
                <a:ea typeface="楷体_GB2312" pitchFamily="49" charset="-122"/>
              </a:rPr>
              <a:t>如果将大整数分成更多段，用更复杂的方式把它们组合起来，将有可能得到更优的算法。</a:t>
            </a:r>
            <a:endParaRPr lang="zh-CN" altLang="en-US" sz="2400" b="1" dirty="0"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 sz="2400" b="1" dirty="0"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b="1" dirty="0">
                <a:ea typeface="楷体_GB2312" pitchFamily="49" charset="-122"/>
              </a:rPr>
              <a:t>最</a:t>
            </a:r>
            <a:r>
              <a:rPr lang="zh-CN" altLang="en-US" sz="2400" b="1" dirty="0" smtClean="0">
                <a:ea typeface="楷体_GB2312" pitchFamily="49" charset="-122"/>
              </a:rPr>
              <a:t>终，</a:t>
            </a:r>
            <a:r>
              <a:rPr lang="zh-CN" altLang="en-US" sz="2400" b="1" dirty="0">
                <a:ea typeface="楷体_GB2312" pitchFamily="49" charset="-122"/>
              </a:rPr>
              <a:t>这个思想导致了</a:t>
            </a:r>
            <a:r>
              <a:rPr lang="zh-CN" altLang="en-US" sz="2400" b="1" dirty="0">
                <a:ea typeface="黑体" panose="02010609060101010101" pitchFamily="2" charset="-122"/>
              </a:rPr>
              <a:t>快速傅利叶变换</a:t>
            </a:r>
            <a:r>
              <a:rPr lang="en-US" altLang="zh-CN" sz="2400" b="1" dirty="0">
                <a:ea typeface="楷体_GB2312" pitchFamily="49" charset="-122"/>
              </a:rPr>
              <a:t>(Fast Fourier Transform)</a:t>
            </a:r>
            <a:r>
              <a:rPr lang="zh-CN" altLang="en-US" sz="2400" b="1" dirty="0">
                <a:ea typeface="楷体_GB2312" pitchFamily="49" charset="-122"/>
              </a:rPr>
              <a:t>的产生。该方法也可以看作是一个复杂的分治算法</a:t>
            </a:r>
            <a:r>
              <a:rPr lang="zh-CN" altLang="en-US" sz="2400" b="1" dirty="0" smtClean="0">
                <a:ea typeface="楷体_GB2312" pitchFamily="49" charset="-122"/>
              </a:rPr>
              <a:t>。对于大整数乘法，它能在</a:t>
            </a:r>
            <a:r>
              <a:rPr lang="en-US" altLang="zh-CN" sz="2400" b="1" dirty="0" smtClean="0">
                <a:ea typeface="楷体_GB2312" pitchFamily="49" charset="-122"/>
              </a:rPr>
              <a:t>O(</a:t>
            </a:r>
            <a:r>
              <a:rPr lang="en-US" altLang="zh-CN" sz="2400" b="1" dirty="0" err="1" smtClean="0">
                <a:ea typeface="楷体_GB2312" pitchFamily="49" charset="-122"/>
              </a:rPr>
              <a:t>nlogn</a:t>
            </a:r>
            <a:r>
              <a:rPr lang="en-US" altLang="zh-CN" sz="2400" b="1" dirty="0" smtClean="0">
                <a:ea typeface="楷体_GB2312" pitchFamily="49" charset="-122"/>
              </a:rPr>
              <a:t>)</a:t>
            </a:r>
            <a:r>
              <a:rPr lang="zh-CN" altLang="en-US" sz="2400" b="1" dirty="0" smtClean="0">
                <a:ea typeface="楷体_GB2312" pitchFamily="49" charset="-122"/>
              </a:rPr>
              <a:t>时间内解决。</a:t>
            </a:r>
            <a:endParaRPr lang="en-US" altLang="zh-CN" sz="2400" b="1" dirty="0" smtClean="0"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 sz="2400" b="1" dirty="0" smtClean="0"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ea typeface="楷体_GB2312" pitchFamily="49" charset="-122"/>
              </a:rPr>
              <a:t>是否能找到线性时间的算法</a:t>
            </a:r>
            <a:r>
              <a:rPr lang="en-US" altLang="zh-CN" sz="2400" b="1" dirty="0" smtClean="0">
                <a:ea typeface="楷体_GB2312" pitchFamily="49" charset="-122"/>
              </a:rPr>
              <a:t>,</a:t>
            </a:r>
            <a:r>
              <a:rPr lang="zh-CN" altLang="en-US" sz="2400" b="1" dirty="0" smtClean="0">
                <a:ea typeface="楷体_GB2312" pitchFamily="49" charset="-122"/>
              </a:rPr>
              <a:t>目前为止还没有结果。</a:t>
            </a:r>
            <a:endParaRPr lang="zh-CN" altLang="en-US" sz="2400" b="1" dirty="0" smtClean="0"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2.4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大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整数的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乘法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4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bldLvl="2" build="p"/>
      <p:bldP spid="34821" grpId="0" animBg="1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2.5 </a:t>
            </a:r>
            <a:r>
              <a:rPr lang="en-US" altLang="zh-CN" dirty="0" err="1" smtClean="0"/>
              <a:t>Strassen</a:t>
            </a:r>
            <a:r>
              <a:rPr lang="zh-CN" altLang="en-US" dirty="0" smtClean="0"/>
              <a:t>矩阵乘法</a:t>
            </a:r>
            <a:endParaRPr lang="zh-CN" altLang="en-US" dirty="0" smtClean="0"/>
          </a:p>
        </p:txBody>
      </p:sp>
      <p:sp>
        <p:nvSpPr>
          <p:cNvPr id="23" name="内容占位符 2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481134"/>
          </a:xfrm>
        </p:spPr>
        <p:txBody>
          <a:bodyPr/>
          <a:lstStyle/>
          <a:p>
            <a:r>
              <a:rPr lang="zh-CN" altLang="zh-CN" b="0" dirty="0" smtClean="0">
                <a:latin typeface="Times New Roman" panose="02020603050405020304" pitchFamily="18" charset="0"/>
                <a:ea typeface="仿宋_GB2312"/>
                <a:cs typeface="仿宋_GB2312"/>
              </a:rPr>
              <a:t>传统方法</a:t>
            </a:r>
            <a:r>
              <a:rPr lang="zh-CN" altLang="en-US" b="0" dirty="0" smtClean="0">
                <a:latin typeface="Times New Roman" panose="02020603050405020304" pitchFamily="18" charset="0"/>
                <a:ea typeface="仿宋_GB2312"/>
                <a:cs typeface="仿宋_GB2312"/>
              </a:rPr>
              <a:t>：</a:t>
            </a:r>
            <a:endParaRPr lang="en-US" altLang="zh-CN" b="0" dirty="0" smtClean="0">
              <a:latin typeface="Times New Roman" panose="02020603050405020304" pitchFamily="18" charset="0"/>
              <a:ea typeface="仿宋_GB2312"/>
              <a:cs typeface="仿宋_GB2312"/>
            </a:endParaRPr>
          </a:p>
          <a:p>
            <a:r>
              <a:rPr lang="zh-CN" altLang="en-US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两个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n</a:t>
            </a:r>
            <a:r>
              <a:rPr lang="en-US" altLang="zh-CN" b="0" dirty="0" err="1" smtClean="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×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n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矩阵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A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和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B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的乘积矩阵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C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中元素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C[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i,j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]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定义为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: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　</a:t>
            </a:r>
            <a:r>
              <a:rPr lang="zh-CN" altLang="en-US" dirty="0" smtClean="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 </a:t>
            </a:r>
            <a:endParaRPr lang="zh-CN" altLang="en-US" dirty="0" smtClean="0">
              <a:latin typeface="Times New Roman" panose="02020603050405020304" pitchFamily="18" charset="0"/>
              <a:ea typeface="仿宋_GB231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仿宋_GB2312"/>
              <a:cs typeface="仿宋_GB2312"/>
            </a:endParaRPr>
          </a:p>
          <a:p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2009/04/17</a:t>
            </a:r>
            <a:endParaRPr lang="en-US" altLang="zh-CN"/>
          </a:p>
        </p:txBody>
      </p:sp>
      <p:sp>
        <p:nvSpPr>
          <p:cNvPr id="10247" name="灯片编号占位符 1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096CE4-C266-46F9-A9B4-41ACA2F4D53D}" type="slidenum">
              <a:rPr lang="en-US" altLang="zh-CN" smtClean="0"/>
            </a:fld>
            <a:endParaRPr lang="en-US" altLang="zh-CN" smtClean="0"/>
          </a:p>
        </p:txBody>
      </p:sp>
      <p:graphicFrame>
        <p:nvGraphicFramePr>
          <p:cNvPr id="75782" name="Object 6"/>
          <p:cNvGraphicFramePr>
            <a:graphicFrameLocks noChangeAspect="1"/>
          </p:cNvGraphicFramePr>
          <p:nvPr/>
        </p:nvGraphicFramePr>
        <p:xfrm>
          <a:off x="1285852" y="2714620"/>
          <a:ext cx="4249737" cy="1035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117" name="公式" r:id="rId1" imgW="1688465" imgH="431800" progId="Equation.3">
                  <p:embed/>
                </p:oleObj>
              </mc:Choice>
              <mc:Fallback>
                <p:oleObj name="公式" r:id="rId1" imgW="1688465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2714620"/>
                        <a:ext cx="4249737" cy="10354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34"/>
          <p:cNvGrpSpPr/>
          <p:nvPr/>
        </p:nvGrpSpPr>
        <p:grpSpPr bwMode="auto">
          <a:xfrm>
            <a:off x="1071538" y="3643314"/>
            <a:ext cx="5807075" cy="2303462"/>
            <a:chOff x="1622422" y="4037013"/>
            <a:chExt cx="5807098" cy="2303463"/>
          </a:xfrm>
        </p:grpSpPr>
        <p:sp>
          <p:nvSpPr>
            <p:cNvPr id="10250" name="Rectangle 6"/>
            <p:cNvSpPr>
              <a:spLocks noChangeArrowheads="1"/>
            </p:cNvSpPr>
            <p:nvPr/>
          </p:nvSpPr>
          <p:spPr bwMode="auto">
            <a:xfrm>
              <a:off x="3900507" y="4611688"/>
              <a:ext cx="1512888" cy="12255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7"/>
            <p:cNvSpPr>
              <a:spLocks noChangeArrowheads="1"/>
            </p:cNvSpPr>
            <p:nvPr/>
          </p:nvSpPr>
          <p:spPr bwMode="auto">
            <a:xfrm>
              <a:off x="1957407" y="4611688"/>
              <a:ext cx="1512888" cy="12255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2" name="Rectangle 8"/>
            <p:cNvSpPr>
              <a:spLocks noChangeArrowheads="1"/>
            </p:cNvSpPr>
            <p:nvPr/>
          </p:nvSpPr>
          <p:spPr bwMode="auto">
            <a:xfrm>
              <a:off x="5916632" y="4611688"/>
              <a:ext cx="1512888" cy="12255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3" name="Rectangle 9"/>
            <p:cNvSpPr>
              <a:spLocks noChangeArrowheads="1"/>
            </p:cNvSpPr>
            <p:nvPr/>
          </p:nvSpPr>
          <p:spPr bwMode="auto">
            <a:xfrm>
              <a:off x="1957407" y="5116513"/>
              <a:ext cx="1511300" cy="14446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4" name="Rectangle 10"/>
            <p:cNvSpPr>
              <a:spLocks noChangeArrowheads="1"/>
            </p:cNvSpPr>
            <p:nvPr/>
          </p:nvSpPr>
          <p:spPr bwMode="auto">
            <a:xfrm>
              <a:off x="4549795" y="4611688"/>
              <a:ext cx="144462" cy="122555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5" name="Rectangle 11"/>
            <p:cNvSpPr>
              <a:spLocks noChangeArrowheads="1"/>
            </p:cNvSpPr>
            <p:nvPr/>
          </p:nvSpPr>
          <p:spPr bwMode="auto">
            <a:xfrm>
              <a:off x="6492895" y="5116513"/>
              <a:ext cx="144462" cy="14446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6" name="Rectangle 12"/>
            <p:cNvSpPr>
              <a:spLocks noChangeArrowheads="1"/>
            </p:cNvSpPr>
            <p:nvPr/>
          </p:nvSpPr>
          <p:spPr bwMode="auto">
            <a:xfrm>
              <a:off x="1622422" y="4965707"/>
              <a:ext cx="288925" cy="3603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 b="1" i="1">
                  <a:latin typeface="Times New Roman" panose="02020603050405020304" pitchFamily="18" charset="0"/>
                </a:rPr>
                <a:t>i</a:t>
              </a:r>
              <a:endParaRPr lang="en-US" altLang="zh-CN" sz="2800" b="1" i="1">
                <a:latin typeface="Times New Roman" panose="02020603050405020304" pitchFamily="18" charset="0"/>
              </a:endParaRPr>
            </a:p>
          </p:txBody>
        </p:sp>
        <p:sp>
          <p:nvSpPr>
            <p:cNvPr id="10257" name="Rectangle 13"/>
            <p:cNvSpPr>
              <a:spLocks noChangeArrowheads="1"/>
            </p:cNvSpPr>
            <p:nvPr/>
          </p:nvSpPr>
          <p:spPr bwMode="auto">
            <a:xfrm>
              <a:off x="4476770" y="4037013"/>
              <a:ext cx="288925" cy="4318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 b="1" i="1">
                  <a:latin typeface="Times New Roman" panose="02020603050405020304" pitchFamily="18" charset="0"/>
                </a:rPr>
                <a:t>j</a:t>
              </a:r>
              <a:endParaRPr lang="en-US" altLang="zh-CN" sz="2800" b="1" i="1">
                <a:latin typeface="Times New Roman" panose="02020603050405020304" pitchFamily="18" charset="0"/>
              </a:endParaRPr>
            </a:p>
          </p:txBody>
        </p:sp>
        <p:sp>
          <p:nvSpPr>
            <p:cNvPr id="10258" name="Rectangle 14"/>
            <p:cNvSpPr>
              <a:spLocks noChangeArrowheads="1"/>
            </p:cNvSpPr>
            <p:nvPr/>
          </p:nvSpPr>
          <p:spPr bwMode="auto">
            <a:xfrm>
              <a:off x="3541732" y="5105411"/>
              <a:ext cx="288925" cy="3603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 b="1" i="1">
                  <a:latin typeface="Times New Roman" panose="02020603050405020304" pitchFamily="18" charset="0"/>
                </a:rPr>
                <a:t>*</a:t>
              </a:r>
              <a:endParaRPr lang="en-US" altLang="zh-CN" sz="2800" b="1" i="1">
                <a:latin typeface="Times New Roman" panose="02020603050405020304" pitchFamily="18" charset="0"/>
              </a:endParaRPr>
            </a:p>
          </p:txBody>
        </p:sp>
        <p:sp>
          <p:nvSpPr>
            <p:cNvPr id="10259" name="Rectangle 15"/>
            <p:cNvSpPr>
              <a:spLocks noChangeArrowheads="1"/>
            </p:cNvSpPr>
            <p:nvPr/>
          </p:nvSpPr>
          <p:spPr bwMode="auto">
            <a:xfrm>
              <a:off x="5484832" y="5045076"/>
              <a:ext cx="288925" cy="3603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 b="1" i="1">
                  <a:latin typeface="Times New Roman" panose="02020603050405020304" pitchFamily="18" charset="0"/>
                </a:rPr>
                <a:t>=</a:t>
              </a:r>
              <a:endParaRPr lang="en-US" altLang="zh-CN" sz="2800" b="1" i="1">
                <a:latin typeface="Times New Roman" panose="02020603050405020304" pitchFamily="18" charset="0"/>
              </a:endParaRPr>
            </a:p>
          </p:txBody>
        </p:sp>
        <p:sp>
          <p:nvSpPr>
            <p:cNvPr id="10260" name="Rectangle 16"/>
            <p:cNvSpPr>
              <a:spLocks noChangeArrowheads="1"/>
            </p:cNvSpPr>
            <p:nvPr/>
          </p:nvSpPr>
          <p:spPr bwMode="auto">
            <a:xfrm>
              <a:off x="2389207" y="5962666"/>
              <a:ext cx="288925" cy="3603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endParaRPr lang="en-US" altLang="zh-CN" sz="2800" b="1" i="1">
                <a:latin typeface="Times New Roman" panose="02020603050405020304" pitchFamily="18" charset="0"/>
              </a:endParaRPr>
            </a:p>
          </p:txBody>
        </p:sp>
        <p:sp>
          <p:nvSpPr>
            <p:cNvPr id="10261" name="Rectangle 17"/>
            <p:cNvSpPr>
              <a:spLocks noChangeArrowheads="1"/>
            </p:cNvSpPr>
            <p:nvPr/>
          </p:nvSpPr>
          <p:spPr bwMode="auto">
            <a:xfrm>
              <a:off x="4549795" y="5980113"/>
              <a:ext cx="288925" cy="3603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 b="1" i="1">
                  <a:latin typeface="Times New Roman" panose="02020603050405020304" pitchFamily="18" charset="0"/>
                </a:rPr>
                <a:t>B</a:t>
              </a:r>
              <a:endParaRPr lang="en-US" altLang="zh-CN" sz="2800" b="1" i="1">
                <a:latin typeface="Times New Roman" panose="02020603050405020304" pitchFamily="18" charset="0"/>
              </a:endParaRPr>
            </a:p>
          </p:txBody>
        </p:sp>
        <p:sp>
          <p:nvSpPr>
            <p:cNvPr id="10262" name="Rectangle 18"/>
            <p:cNvSpPr>
              <a:spLocks noChangeArrowheads="1"/>
            </p:cNvSpPr>
            <p:nvPr/>
          </p:nvSpPr>
          <p:spPr bwMode="auto">
            <a:xfrm>
              <a:off x="6565920" y="5980113"/>
              <a:ext cx="288925" cy="3603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 b="1" i="1">
                  <a:latin typeface="Times New Roman" panose="02020603050405020304" pitchFamily="18" charset="0"/>
                </a:rPr>
                <a:t>C</a:t>
              </a:r>
              <a:endParaRPr lang="en-US" altLang="zh-CN" sz="2800" b="1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5857884" y="2500306"/>
            <a:ext cx="3071812" cy="2554545"/>
          </a:xfrm>
          <a:prstGeom prst="rect">
            <a:avLst/>
          </a:prstGeom>
          <a:solidFill>
            <a:srgbClr val="CCFFFF"/>
          </a:solidFill>
          <a:ln w="38100">
            <a:solidFill>
              <a:srgbClr val="C00000"/>
            </a:solidFill>
            <a:miter lim="800000"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若依此定义来计算A和B的乘积矩阵C，则每计算C的一个元素C</a:t>
            </a:r>
            <a:r>
              <a:rPr lang="en-US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</a:t>
            </a:r>
            <a:r>
              <a:rPr lang="en-US" altLang="en-US" sz="2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][j]，需要做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n次乘法和n-1次加法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en-US" altLang="en-US" sz="2000" dirty="0" smtClean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en-US" sz="20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因此</a:t>
            </a:r>
            <a:r>
              <a:rPr lang="en-US" altLang="en-US" sz="2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，算出矩阵C的</a:t>
            </a:r>
            <a:r>
              <a:rPr lang="en-US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个元素所需的计算时间为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(n</a:t>
            </a:r>
            <a:r>
              <a:rPr lang="en-US" altLang="zh-CN" sz="20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03304" y="1404049"/>
            <a:ext cx="1140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O(n</a:t>
            </a:r>
            <a:r>
              <a:rPr lang="en-US" altLang="zh-CN" sz="32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3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)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</a:t>
            </a:r>
            <a:r>
              <a:rPr lang="en-US" altLang="zh-CN" dirty="0" err="1"/>
              <a:t>Strassen</a:t>
            </a:r>
            <a:r>
              <a:rPr lang="zh-CN" altLang="en-US" dirty="0"/>
              <a:t>矩阵乘法</a:t>
            </a:r>
            <a:endParaRPr lang="zh-CN" altLang="en-US" dirty="0"/>
          </a:p>
        </p:txBody>
      </p:sp>
      <p:sp>
        <p:nvSpPr>
          <p:cNvPr id="13824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914400" y="2199600"/>
            <a:ext cx="7772400" cy="3820199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endParaRPr lang="zh-CN" altLang="en-US" sz="2800" b="1" dirty="0" smtClean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for(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=1;i&lt;=n1;++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endParaRPr lang="en-US" altLang="zh-CN" sz="2800" b="1" dirty="0" smtClean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for(j=1;j&lt;=n2;++j){</a:t>
            </a:r>
            <a:endParaRPr lang="en-US" altLang="zh-CN" sz="2800" b="1" dirty="0" smtClean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    q[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][j]=0</a:t>
            </a:r>
            <a:endParaRPr lang="en-US" altLang="zh-CN" sz="2800" b="1" dirty="0" smtClean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    for(k=1;k&lt;=n1;++k)</a:t>
            </a:r>
            <a:endParaRPr lang="en-US" altLang="zh-CN" sz="2800" b="1" dirty="0" smtClean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       q[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][j]+=m[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][k]*n[k][j];</a:t>
            </a:r>
            <a:endParaRPr lang="en-US" altLang="zh-CN" sz="2800" b="1" dirty="0" smtClean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  }</a:t>
            </a:r>
            <a:endParaRPr lang="en-US" altLang="zh-CN" sz="2800" b="1" dirty="0" smtClean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</a:t>
            </a:r>
            <a:endParaRPr lang="en-US" altLang="zh-CN" sz="2800" b="1" dirty="0" smtClean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40491" y="2708250"/>
            <a:ext cx="28280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传统方法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：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O(n</a:t>
            </a:r>
            <a:r>
              <a:rPr lang="en-US" altLang="zh-CN" sz="28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3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)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1419561"/>
            <a:ext cx="76144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 </a:t>
            </a:r>
            <a:r>
              <a:rPr lang="zh-CN" altLang="en-US" sz="2400" b="1" dirty="0">
                <a:ea typeface="楷体_GB2312"/>
                <a:cs typeface="楷体_GB2312"/>
              </a:rPr>
              <a:t>两个矩阵相乘的经典算法若设 </a:t>
            </a:r>
            <a:r>
              <a:rPr lang="en-US" altLang="zh-CN" sz="2400" b="1" dirty="0">
                <a:ea typeface="楷体_GB2312"/>
                <a:cs typeface="楷体_GB2312"/>
              </a:rPr>
              <a:t>Q=M*N</a:t>
            </a:r>
            <a:r>
              <a:rPr lang="zh-CN" altLang="en-US" sz="2400" b="1" dirty="0">
                <a:ea typeface="楷体_GB2312"/>
                <a:cs typeface="楷体_GB2312"/>
              </a:rPr>
              <a:t>其中，</a:t>
            </a:r>
            <a:r>
              <a:rPr lang="en-US" altLang="zh-CN" sz="2400" b="1" dirty="0">
                <a:ea typeface="楷体_GB2312"/>
                <a:cs typeface="楷体_GB2312"/>
              </a:rPr>
              <a:t>M</a:t>
            </a:r>
            <a:r>
              <a:rPr lang="zh-CN" altLang="en-US" sz="2400" b="1" dirty="0">
                <a:ea typeface="楷体_GB2312"/>
                <a:cs typeface="楷体_GB2312"/>
              </a:rPr>
              <a:t>是</a:t>
            </a:r>
            <a:r>
              <a:rPr lang="en-US" altLang="zh-CN" sz="2400" b="1" dirty="0">
                <a:ea typeface="楷体_GB2312"/>
                <a:cs typeface="楷体_GB2312"/>
              </a:rPr>
              <a:t>n</a:t>
            </a:r>
            <a:r>
              <a:rPr lang="en-US" altLang="zh-CN" sz="2400" b="1" baseline="-18000" dirty="0">
                <a:ea typeface="楷体_GB2312"/>
                <a:cs typeface="楷体_GB2312"/>
              </a:rPr>
              <a:t>1</a:t>
            </a:r>
            <a:r>
              <a:rPr lang="en-US" altLang="zh-CN" sz="2400" b="1" dirty="0">
                <a:ea typeface="楷体_GB2312"/>
                <a:cs typeface="楷体_GB2312"/>
              </a:rPr>
              <a:t>*n</a:t>
            </a:r>
            <a:r>
              <a:rPr lang="en-US" altLang="zh-CN" sz="2400" b="1" baseline="-18000" dirty="0">
                <a:ea typeface="楷体_GB2312"/>
                <a:cs typeface="楷体_GB2312"/>
              </a:rPr>
              <a:t>1</a:t>
            </a:r>
            <a:r>
              <a:rPr lang="zh-CN" altLang="en-US" sz="2400" b="1" dirty="0">
                <a:ea typeface="楷体_GB2312"/>
                <a:cs typeface="楷体_GB2312"/>
              </a:rPr>
              <a:t>矩阵，</a:t>
            </a:r>
            <a:r>
              <a:rPr lang="en-US" altLang="zh-CN" sz="2400" b="1" dirty="0">
                <a:ea typeface="楷体_GB2312"/>
                <a:cs typeface="楷体_GB2312"/>
              </a:rPr>
              <a:t>N</a:t>
            </a:r>
            <a:r>
              <a:rPr lang="zh-CN" altLang="en-US" sz="2400" b="1" dirty="0">
                <a:ea typeface="楷体_GB2312"/>
                <a:cs typeface="楷体_GB2312"/>
              </a:rPr>
              <a:t>是</a:t>
            </a:r>
            <a:r>
              <a:rPr lang="en-US" altLang="zh-CN" sz="2400" b="1" dirty="0">
                <a:ea typeface="楷体_GB2312"/>
                <a:cs typeface="楷体_GB2312"/>
              </a:rPr>
              <a:t>n</a:t>
            </a:r>
            <a:r>
              <a:rPr lang="en-US" altLang="zh-CN" sz="2400" b="1" baseline="-18000" dirty="0">
                <a:ea typeface="楷体_GB2312"/>
                <a:cs typeface="楷体_GB2312"/>
              </a:rPr>
              <a:t>2</a:t>
            </a:r>
            <a:r>
              <a:rPr lang="en-US" altLang="zh-CN" sz="2400" b="1" dirty="0">
                <a:ea typeface="楷体_GB2312"/>
                <a:cs typeface="楷体_GB2312"/>
              </a:rPr>
              <a:t>*n</a:t>
            </a:r>
            <a:r>
              <a:rPr lang="en-US" altLang="zh-CN" sz="2400" b="1" baseline="-18000" dirty="0">
                <a:ea typeface="楷体_GB2312"/>
                <a:cs typeface="楷体_GB2312"/>
              </a:rPr>
              <a:t>2</a:t>
            </a:r>
            <a:r>
              <a:rPr lang="zh-CN" altLang="en-US" sz="2400" b="1" dirty="0">
                <a:ea typeface="楷体_GB2312"/>
                <a:cs typeface="楷体_GB2312"/>
              </a:rPr>
              <a:t>矩阵</a:t>
            </a:r>
            <a:r>
              <a:rPr lang="zh-CN" altLang="en-US" sz="2400" b="1" dirty="0" smtClean="0">
                <a:ea typeface="楷体_GB2312"/>
                <a:cs typeface="楷体_GB2312"/>
              </a:rPr>
              <a:t>。当</a:t>
            </a:r>
            <a:r>
              <a:rPr lang="en-US" altLang="zh-CN" sz="2400" b="1" dirty="0">
                <a:ea typeface="楷体_GB2312"/>
                <a:cs typeface="楷体_GB2312"/>
              </a:rPr>
              <a:t>n</a:t>
            </a:r>
            <a:r>
              <a:rPr lang="en-US" altLang="zh-CN" sz="2400" b="1" baseline="-18000" dirty="0">
                <a:ea typeface="楷体_GB2312"/>
                <a:cs typeface="楷体_GB2312"/>
              </a:rPr>
              <a:t>1</a:t>
            </a:r>
            <a:r>
              <a:rPr lang="en-US" altLang="zh-CN" sz="2400" b="1" dirty="0">
                <a:ea typeface="楷体_GB2312"/>
                <a:cs typeface="楷体_GB2312"/>
              </a:rPr>
              <a:t>=n</a:t>
            </a:r>
            <a:r>
              <a:rPr lang="en-US" altLang="zh-CN" sz="2400" b="1" baseline="-18000" dirty="0">
                <a:ea typeface="楷体_GB2312"/>
                <a:cs typeface="楷体_GB2312"/>
              </a:rPr>
              <a:t>2</a:t>
            </a:r>
            <a:r>
              <a:rPr lang="zh-CN" altLang="en-US" sz="2400" b="1" dirty="0">
                <a:ea typeface="楷体_GB2312"/>
                <a:cs typeface="楷体_GB2312"/>
              </a:rPr>
              <a:t>时有：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>
              <a:defRPr/>
            </a:pPr>
            <a:endParaRPr lang="zh-CN" altLang="en-US" sz="4400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2297" name="Text Box 3"/>
          <p:cNvSpPr txBox="1">
            <a:spLocks noChangeArrowheads="1"/>
          </p:cNvSpPr>
          <p:nvPr/>
        </p:nvSpPr>
        <p:spPr bwMode="auto">
          <a:xfrm>
            <a:off x="323850" y="2492375"/>
            <a:ext cx="8642350" cy="46166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>
            <a:spAutoFit/>
          </a:bodyPr>
          <a:lstStyle/>
          <a:p>
            <a:endParaRPr lang="zh-CN" altLang="en-US" sz="2400" b="1" dirty="0"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298" name="Text Box 4"/>
          <p:cNvSpPr txBox="1">
            <a:spLocks noChangeArrowheads="1"/>
          </p:cNvSpPr>
          <p:nvPr/>
        </p:nvSpPr>
        <p:spPr bwMode="auto">
          <a:xfrm>
            <a:off x="395288" y="1700213"/>
            <a:ext cx="487634" cy="46166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u"/>
            </a:pPr>
            <a:endParaRPr lang="en-US" altLang="zh-CN" sz="2400" dirty="0">
              <a:ea typeface="楷体_GB2312" pitchFamily="49" charset="-122"/>
              <a:sym typeface="Wingdings" panose="05000000000000000000" pitchFamily="2" charset="2"/>
            </a:endParaRPr>
          </a:p>
        </p:txBody>
      </p:sp>
      <p:graphicFrame>
        <p:nvGraphicFramePr>
          <p:cNvPr id="12290" name="Object 0"/>
          <p:cNvGraphicFramePr>
            <a:graphicFrameLocks noChangeAspect="1"/>
          </p:cNvGraphicFramePr>
          <p:nvPr/>
        </p:nvGraphicFramePr>
        <p:xfrm>
          <a:off x="2268538" y="3284538"/>
          <a:ext cx="424815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10" name="公式" r:id="rId1" imgW="2222500" imgH="482600" progId="Equation.3">
                  <p:embed/>
                </p:oleObj>
              </mc:Choice>
              <mc:Fallback>
                <p:oleObj name="公式" r:id="rId1" imgW="2222500" imgH="482600" progId="Equation.3">
                  <p:embed/>
                  <p:pic>
                    <p:nvPicPr>
                      <p:cNvPr id="0" name="图片 4715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284538"/>
                        <a:ext cx="4248150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Rectangle 6"/>
          <p:cNvSpPr>
            <a:spLocks noChangeArrowheads="1"/>
          </p:cNvSpPr>
          <p:nvPr/>
        </p:nvSpPr>
        <p:spPr bwMode="auto">
          <a:xfrm>
            <a:off x="571472" y="4286256"/>
            <a:ext cx="7772400" cy="500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400" dirty="0">
                <a:ea typeface="楷体_GB2312" pitchFamily="49" charset="-122"/>
              </a:rPr>
              <a:t>由此可得：</a:t>
            </a:r>
            <a:endParaRPr lang="zh-CN" altLang="en-US" sz="2400" dirty="0">
              <a:ea typeface="楷体_GB2312" pitchFamily="49" charset="-122"/>
            </a:endParaRPr>
          </a:p>
        </p:txBody>
      </p:sp>
      <p:sp>
        <p:nvSpPr>
          <p:cNvPr id="1230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01" name="Rectangle 8"/>
          <p:cNvSpPr>
            <a:spLocks noChangeArrowheads="1"/>
          </p:cNvSpPr>
          <p:nvPr/>
        </p:nvSpPr>
        <p:spPr bwMode="auto">
          <a:xfrm>
            <a:off x="0" y="219075"/>
            <a:ext cx="9144000" cy="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02" name="Rectangle 9"/>
          <p:cNvSpPr>
            <a:spLocks noChangeArrowheads="1"/>
          </p:cNvSpPr>
          <p:nvPr/>
        </p:nvSpPr>
        <p:spPr bwMode="auto">
          <a:xfrm>
            <a:off x="0" y="438150"/>
            <a:ext cx="9144000" cy="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03" name="Rectangle 10"/>
          <p:cNvSpPr>
            <a:spLocks noChangeArrowheads="1"/>
          </p:cNvSpPr>
          <p:nvPr/>
        </p:nvSpPr>
        <p:spPr bwMode="auto">
          <a:xfrm>
            <a:off x="0" y="657225"/>
            <a:ext cx="9144000" cy="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2304" name="Group 11"/>
          <p:cNvGrpSpPr/>
          <p:nvPr/>
        </p:nvGrpSpPr>
        <p:grpSpPr bwMode="auto">
          <a:xfrm>
            <a:off x="2643174" y="4643446"/>
            <a:ext cx="4019562" cy="1954204"/>
            <a:chOff x="0" y="0"/>
            <a:chExt cx="858" cy="552"/>
          </a:xfrm>
        </p:grpSpPr>
        <p:graphicFrame>
          <p:nvGraphicFramePr>
            <p:cNvPr id="12292" name="Object 2"/>
            <p:cNvGraphicFramePr>
              <a:graphicFrameLocks noChangeAspect="1"/>
            </p:cNvGraphicFramePr>
            <p:nvPr/>
          </p:nvGraphicFramePr>
          <p:xfrm>
            <a:off x="0" y="0"/>
            <a:ext cx="822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511" name="公式" r:id="rId3" imgW="1307465" imgH="215900" progId="Equation.3">
                    <p:embed/>
                  </p:oleObj>
                </mc:Choice>
                <mc:Fallback>
                  <p:oleObj name="公式" r:id="rId3" imgW="1307465" imgH="215900" progId="Equation.3">
                    <p:embed/>
                    <p:pic>
                      <p:nvPicPr>
                        <p:cNvPr id="0" name="图片 4715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822" cy="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3" name="Object 3"/>
            <p:cNvGraphicFramePr>
              <a:graphicFrameLocks noChangeAspect="1"/>
            </p:cNvGraphicFramePr>
            <p:nvPr/>
          </p:nvGraphicFramePr>
          <p:xfrm>
            <a:off x="0" y="138"/>
            <a:ext cx="840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512" name="公式" r:id="rId5" imgW="1333500" imgH="215900" progId="Equation.3">
                    <p:embed/>
                  </p:oleObj>
                </mc:Choice>
                <mc:Fallback>
                  <p:oleObj name="公式" r:id="rId5" imgW="1333500" imgH="215900" progId="Equation.3">
                    <p:embed/>
                    <p:pic>
                      <p:nvPicPr>
                        <p:cNvPr id="0" name="图片 4715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38"/>
                          <a:ext cx="840" cy="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4" name="Object 4"/>
            <p:cNvGraphicFramePr>
              <a:graphicFrameLocks noChangeAspect="1"/>
            </p:cNvGraphicFramePr>
            <p:nvPr/>
          </p:nvGraphicFramePr>
          <p:xfrm>
            <a:off x="0" y="276"/>
            <a:ext cx="840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513" name="公式" r:id="rId7" imgW="1333500" imgH="215900" progId="Equation.3">
                    <p:embed/>
                  </p:oleObj>
                </mc:Choice>
                <mc:Fallback>
                  <p:oleObj name="公式" r:id="rId7" imgW="1333500" imgH="215900" progId="Equation.3">
                    <p:embed/>
                    <p:pic>
                      <p:nvPicPr>
                        <p:cNvPr id="0" name="图片 4715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76"/>
                          <a:ext cx="840" cy="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5" name="Object 5"/>
            <p:cNvGraphicFramePr>
              <a:graphicFrameLocks noChangeAspect="1"/>
            </p:cNvGraphicFramePr>
            <p:nvPr/>
          </p:nvGraphicFramePr>
          <p:xfrm>
            <a:off x="0" y="414"/>
            <a:ext cx="858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514" name="公式" r:id="rId9" imgW="1358265" imgH="215900" progId="Equation.3">
                    <p:embed/>
                  </p:oleObj>
                </mc:Choice>
                <mc:Fallback>
                  <p:oleObj name="公式" r:id="rId9" imgW="1358265" imgH="215900" progId="Equation.3">
                    <p:embed/>
                    <p:pic>
                      <p:nvPicPr>
                        <p:cNvPr id="0" name="图片 4715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14"/>
                          <a:ext cx="858" cy="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05" name="Rectangle 16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en-US" altLang="zh-CN" dirty="0" err="1" smtClean="0"/>
              <a:t>Strassen</a:t>
            </a:r>
            <a:r>
              <a:rPr lang="zh-CN" altLang="en-US" dirty="0" smtClean="0"/>
              <a:t>矩阵乘法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"/>
          </p:nvPr>
        </p:nvSpPr>
        <p:spPr>
          <a:xfrm>
            <a:off x="642910" y="1447800"/>
            <a:ext cx="8358246" cy="212407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zh-CN" dirty="0" smtClean="0">
                <a:latin typeface="+mn-ea"/>
              </a:rPr>
              <a:t>传统方法</a:t>
            </a:r>
            <a:r>
              <a:rPr lang="zh-CN" altLang="en-US" dirty="0" smtClean="0">
                <a:latin typeface="+mn-ea"/>
              </a:rPr>
              <a:t>：</a:t>
            </a:r>
            <a:r>
              <a:rPr lang="en-US" altLang="zh-CN" dirty="0" smtClean="0">
                <a:latin typeface="+mn-ea"/>
              </a:rPr>
              <a:t>O(n</a:t>
            </a:r>
            <a:r>
              <a:rPr lang="en-US" altLang="zh-CN" baseline="30000" dirty="0" smtClean="0">
                <a:latin typeface="+mn-ea"/>
              </a:rPr>
              <a:t>3</a:t>
            </a:r>
            <a:r>
              <a:rPr lang="en-US" altLang="zh-CN" dirty="0" smtClean="0">
                <a:latin typeface="+mn-ea"/>
              </a:rPr>
              <a:t>)</a:t>
            </a:r>
            <a:endParaRPr lang="en-US" altLang="zh-CN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+mn-ea"/>
                <a:sym typeface="Wingdings" panose="05000000000000000000" pitchFamily="2" charset="2"/>
              </a:rPr>
              <a:t>分治法</a:t>
            </a:r>
            <a:r>
              <a:rPr lang="en-US" altLang="zh-CN" dirty="0" smtClean="0">
                <a:latin typeface="+mn-ea"/>
                <a:sym typeface="Wingdings" panose="05000000000000000000" pitchFamily="2" charset="2"/>
              </a:rPr>
              <a:t>:</a:t>
            </a:r>
            <a:endParaRPr lang="en-US" altLang="zh-CN" dirty="0" smtClean="0">
              <a:latin typeface="+mn-ea"/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en-US" sz="2400" dirty="0" smtClean="0">
                <a:latin typeface="+mn-ea"/>
                <a:cs typeface="Times New Roman" panose="02020603050405020304" pitchFamily="18" charset="0"/>
              </a:rPr>
              <a:t>使用与上例类似的技术，将矩阵A，B和C中每一矩阵都分块成4个大小相等的子矩阵。</a:t>
            </a:r>
            <a:r>
              <a:rPr lang="en-US" altLang="en-US" sz="2400" dirty="0" err="1" smtClean="0">
                <a:latin typeface="+mn-ea"/>
                <a:cs typeface="Times New Roman" panose="02020603050405020304" pitchFamily="18" charset="0"/>
              </a:rPr>
              <a:t>由此可将方程C</a:t>
            </a:r>
            <a:r>
              <a:rPr lang="en-US" altLang="en-US" sz="2400" dirty="0" smtClean="0"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en-US" sz="2400" dirty="0" err="1" smtClean="0">
                <a:latin typeface="+mn-ea"/>
                <a:cs typeface="Times New Roman" panose="02020603050405020304" pitchFamily="18" charset="0"/>
              </a:rPr>
              <a:t>AB重写为</a:t>
            </a:r>
            <a:r>
              <a:rPr lang="en-US" altLang="en-US" sz="2400" dirty="0" smtClean="0">
                <a:latin typeface="+mn-ea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latin typeface="+mn-ea"/>
              <a:sym typeface="Wingdings" panose="05000000000000000000" pitchFamily="2" charset="2"/>
            </a:endParaRPr>
          </a:p>
        </p:txBody>
      </p:sp>
      <p:grpSp>
        <p:nvGrpSpPr>
          <p:cNvPr id="22" name="Group 22"/>
          <p:cNvGrpSpPr/>
          <p:nvPr/>
        </p:nvGrpSpPr>
        <p:grpSpPr bwMode="auto">
          <a:xfrm>
            <a:off x="1357290" y="1571612"/>
            <a:ext cx="7043738" cy="1736725"/>
            <a:chOff x="113" y="2417"/>
            <a:chExt cx="4437" cy="1094"/>
          </a:xfrm>
        </p:grpSpPr>
        <p:sp>
          <p:nvSpPr>
            <p:cNvPr id="23" name="AutoShape 18"/>
            <p:cNvSpPr>
              <a:spLocks noChangeArrowheads="1"/>
            </p:cNvSpPr>
            <p:nvPr/>
          </p:nvSpPr>
          <p:spPr bwMode="auto">
            <a:xfrm>
              <a:off x="113" y="2417"/>
              <a:ext cx="4437" cy="1094"/>
            </a:xfrm>
            <a:prstGeom prst="roundRect">
              <a:avLst>
                <a:gd name="adj" fmla="val 16667"/>
              </a:avLst>
            </a:prstGeom>
            <a:solidFill>
              <a:srgbClr val="00CCFF"/>
            </a:solidFill>
            <a:ln w="38100">
              <a:solidFill>
                <a:srgbClr val="063DE8"/>
              </a:solidFill>
              <a:rou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3200" b="1" dirty="0">
                  <a:latin typeface="Times New Roman" panose="02020603050405020304" pitchFamily="18" charset="0"/>
                  <a:ea typeface="仿宋_GB2312"/>
                  <a:cs typeface="仿宋_GB2312"/>
                </a:rPr>
                <a:t>复杂度分析</a:t>
              </a:r>
              <a:endParaRPr lang="zh-CN" altLang="en-US" sz="3200" b="1" dirty="0">
                <a:latin typeface="Times New Roman" panose="02020603050405020304" pitchFamily="18" charset="0"/>
                <a:ea typeface="仿宋_GB2312"/>
                <a:cs typeface="仿宋_GB2312"/>
              </a:endParaRPr>
            </a:p>
            <a:p>
              <a:pPr eaLnBrk="0" hangingPunct="0"/>
              <a:endParaRPr lang="zh-CN" altLang="en-US" sz="3200" b="1" dirty="0">
                <a:latin typeface="Times New Roman" panose="02020603050405020304" pitchFamily="18" charset="0"/>
                <a:ea typeface="仿宋_GB2312"/>
                <a:cs typeface="仿宋_GB2312"/>
              </a:endParaRPr>
            </a:p>
            <a:p>
              <a:pPr algn="ctr" eaLnBrk="0" hangingPunct="0"/>
              <a:r>
                <a:rPr lang="en-US" altLang="zh-CN" sz="3200" b="1" dirty="0">
                  <a:latin typeface="Times New Roman" panose="02020603050405020304" pitchFamily="18" charset="0"/>
                  <a:ea typeface="仿宋_GB2312"/>
                  <a:cs typeface="仿宋_GB2312"/>
                </a:rPr>
                <a:t>T(n)=O(n</a:t>
              </a:r>
              <a:r>
                <a:rPr lang="en-US" altLang="zh-CN" sz="3200" b="1" baseline="30000" dirty="0">
                  <a:latin typeface="Times New Roman" panose="02020603050405020304" pitchFamily="18" charset="0"/>
                  <a:ea typeface="仿宋_GB2312"/>
                  <a:cs typeface="仿宋_GB2312"/>
                </a:rPr>
                <a:t>3</a:t>
              </a:r>
              <a:r>
                <a:rPr lang="en-US" altLang="zh-CN" sz="3200" b="1" dirty="0">
                  <a:latin typeface="Times New Roman" panose="02020603050405020304" pitchFamily="18" charset="0"/>
                  <a:ea typeface="仿宋_GB2312"/>
                  <a:cs typeface="仿宋_GB2312"/>
                </a:rPr>
                <a:t>) </a:t>
              </a: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仿宋_GB2312"/>
                  <a:cs typeface="仿宋_GB2312"/>
                  <a:sym typeface="Wingdings" panose="05000000000000000000" pitchFamily="2" charset="2"/>
                </a:rPr>
                <a:t></a:t>
              </a:r>
              <a:r>
                <a:rPr lang="zh-CN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仿宋_GB2312"/>
                  <a:cs typeface="仿宋_GB2312"/>
                  <a:sym typeface="Wingdings" panose="05000000000000000000" pitchFamily="2" charset="2"/>
                </a:rPr>
                <a:t>没有改进</a:t>
              </a:r>
              <a:r>
                <a:rPr lang="zh-CN" altLang="en-US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仿宋_GB2312"/>
                  <a:cs typeface="仿宋_GB2312"/>
                  <a:sym typeface="Wingdings" panose="05000000000000000000" pitchFamily="2" charset="2"/>
                </a:rPr>
                <a:t></a:t>
              </a:r>
              <a:endPara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/>
                <a:cs typeface="仿宋_GB2312"/>
                <a:sym typeface="Wingdings" panose="05000000000000000000" pitchFamily="2" charset="2"/>
              </a:endParaRPr>
            </a:p>
          </p:txBody>
        </p:sp>
        <p:graphicFrame>
          <p:nvGraphicFramePr>
            <p:cNvPr id="24" name="Object 19"/>
            <p:cNvGraphicFramePr>
              <a:graphicFrameLocks noChangeAspect="1"/>
            </p:cNvGraphicFramePr>
            <p:nvPr/>
          </p:nvGraphicFramePr>
          <p:xfrm>
            <a:off x="1625" y="2462"/>
            <a:ext cx="2812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515" name="公式" r:id="rId11" imgW="1981200" imgH="457200" progId="Equation.3">
                    <p:embed/>
                  </p:oleObj>
                </mc:Choice>
                <mc:Fallback>
                  <p:oleObj name="公式" r:id="rId11" imgW="1981200" imgH="457200" progId="Equation.3">
                    <p:embed/>
                    <p:pic>
                      <p:nvPicPr>
                        <p:cNvPr id="0" name="图片 4715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5" y="2462"/>
                          <a:ext cx="2812" cy="680"/>
                        </a:xfrm>
                        <a:prstGeom prst="rect">
                          <a:avLst/>
                        </a:prstGeom>
                        <a:solidFill>
                          <a:srgbClr val="00CC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/>
          <p:cNvGrpSpPr/>
          <p:nvPr/>
        </p:nvGrpSpPr>
        <p:grpSpPr>
          <a:xfrm>
            <a:off x="2195736" y="3308337"/>
            <a:ext cx="1512168" cy="840743"/>
            <a:chOff x="2195736" y="3308337"/>
            <a:chExt cx="1512168" cy="840743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2195736" y="3717032"/>
              <a:ext cx="1512168" cy="0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2951820" y="3308337"/>
              <a:ext cx="0" cy="840743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2339752" y="2722550"/>
            <a:ext cx="4896544" cy="477850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9" grpId="0"/>
      <p:bldP spid="2" grpId="0" animBg="1"/>
      <p:bldP spid="2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Strassen</a:t>
            </a:r>
            <a:r>
              <a:rPr lang="zh-CN" altLang="en-US" dirty="0" smtClean="0"/>
              <a:t>简介</a:t>
            </a:r>
            <a:endParaRPr lang="zh-CN" altLang="en-US" dirty="0" smtClean="0"/>
          </a:p>
        </p:txBody>
      </p:sp>
      <p:sp>
        <p:nvSpPr>
          <p:cNvPr id="74755" name="内容占位符 5"/>
          <p:cNvSpPr>
            <a:spLocks noGrp="1"/>
          </p:cNvSpPr>
          <p:nvPr>
            <p:ph idx="1"/>
          </p:nvPr>
        </p:nvSpPr>
        <p:spPr>
          <a:xfrm>
            <a:off x="3071802" y="1412898"/>
            <a:ext cx="6072198" cy="5016498"/>
          </a:xfrm>
        </p:spPr>
        <p:txBody>
          <a:bodyPr>
            <a:normAutofit/>
          </a:bodyPr>
          <a:lstStyle/>
          <a:p>
            <a:r>
              <a:rPr lang="en-US" altLang="zh-CN" sz="2400" b="0" dirty="0" smtClean="0"/>
              <a:t>Volker </a:t>
            </a:r>
            <a:r>
              <a:rPr lang="en-US" altLang="zh-CN" sz="2400" b="0" dirty="0" err="1" smtClean="0"/>
              <a:t>Strassen</a:t>
            </a:r>
            <a:r>
              <a:rPr lang="zh-CN" altLang="en-US" sz="2400" dirty="0" smtClean="0"/>
              <a:t>：德国数学家，</a:t>
            </a:r>
            <a:r>
              <a:rPr lang="en-US" altLang="zh-CN" sz="2400" dirty="0" smtClean="0"/>
              <a:t>1936</a:t>
            </a:r>
            <a:r>
              <a:rPr lang="zh-CN" altLang="en-US" sz="2400" dirty="0" smtClean="0"/>
              <a:t>，学过音乐、哲学、物理、数学</a:t>
            </a:r>
            <a:endParaRPr lang="en-US" altLang="zh-CN" sz="2400" dirty="0" smtClean="0">
              <a:solidFill>
                <a:schemeClr val="tx2"/>
              </a:solidFill>
              <a:ea typeface="黑体" panose="02010609060101010101" pitchFamily="2" charset="-122"/>
            </a:endParaRPr>
          </a:p>
          <a:p>
            <a:pPr lvl="1"/>
            <a:r>
              <a:rPr lang="zh-CN" altLang="en-US" sz="2400" dirty="0" smtClean="0"/>
              <a:t>概率：</a:t>
            </a:r>
            <a:r>
              <a:rPr lang="en-US" altLang="zh-CN" sz="2400" dirty="0" smtClean="0"/>
              <a:t>1964</a:t>
            </a:r>
            <a:r>
              <a:rPr lang="zh-CN" altLang="en-US" sz="2400" dirty="0" smtClean="0"/>
              <a:t>，</a:t>
            </a:r>
            <a:r>
              <a:rPr lang="en-US" altLang="zh-CN" sz="2400" b="0" i="1" dirty="0" err="1" smtClean="0"/>
              <a:t>Strassen‘s</a:t>
            </a:r>
            <a:r>
              <a:rPr lang="en-US" altLang="zh-CN" sz="2400" b="0" i="1" dirty="0" smtClean="0"/>
              <a:t> invariance principle</a:t>
            </a:r>
            <a:r>
              <a:rPr lang="en-US" altLang="zh-CN" sz="2400" dirty="0" smtClean="0"/>
              <a:t> 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算法分析：</a:t>
            </a:r>
            <a:endParaRPr lang="en-US" altLang="zh-CN" sz="2400" dirty="0" smtClean="0"/>
          </a:p>
          <a:p>
            <a:pPr lvl="2"/>
            <a:r>
              <a:rPr lang="en-US" altLang="zh-CN" sz="2000" dirty="0" smtClean="0"/>
              <a:t>1969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Strassen’s</a:t>
            </a:r>
            <a:r>
              <a:rPr lang="en-US" altLang="zh-CN" sz="2000" dirty="0" smtClean="0"/>
              <a:t> algorithm</a:t>
            </a:r>
            <a:r>
              <a:rPr lang="zh-CN" altLang="en-US" sz="2000" dirty="0" smtClean="0"/>
              <a:t>用于高斯消去法解线性方程组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1971</a:t>
            </a:r>
            <a:r>
              <a:rPr lang="zh-CN" altLang="en-US" sz="2000" dirty="0" smtClean="0"/>
              <a:t>，将</a:t>
            </a:r>
            <a:r>
              <a:rPr lang="en-US" altLang="zh-CN" sz="2000" dirty="0" smtClean="0"/>
              <a:t>FFT</a:t>
            </a:r>
            <a:r>
              <a:rPr lang="zh-CN" altLang="en-US" sz="2000" dirty="0" smtClean="0"/>
              <a:t>用于整数乘法，</a:t>
            </a:r>
            <a:r>
              <a:rPr lang="en-US" altLang="zh-CN" sz="2000" dirty="0" smtClean="0"/>
              <a:t>Schönhage–Strassen algorithm 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1977</a:t>
            </a:r>
            <a:r>
              <a:rPr lang="zh-CN" altLang="en-US" sz="2000" dirty="0" smtClean="0"/>
              <a:t>，概率算法，展示了</a:t>
            </a:r>
            <a:r>
              <a:rPr lang="en-US" altLang="zh-CN" sz="2000" dirty="0" smtClean="0"/>
              <a:t>RSA</a:t>
            </a:r>
            <a:r>
              <a:rPr lang="zh-CN" altLang="en-US" sz="2000" dirty="0" smtClean="0"/>
              <a:t>实用性，</a:t>
            </a:r>
            <a:r>
              <a:rPr lang="en-US" altLang="zh-CN" sz="2000" dirty="0" smtClean="0"/>
              <a:t>Solovay–Strassen primality test</a:t>
            </a:r>
            <a:endParaRPr lang="en-US" altLang="zh-CN" sz="2000" dirty="0" smtClean="0"/>
          </a:p>
          <a:p>
            <a:pPr lvl="2"/>
            <a:r>
              <a:rPr lang="en-US" altLang="en-US" sz="2000" dirty="0" smtClean="0"/>
              <a:t>2008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Knuth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Prize</a:t>
            </a:r>
            <a:endParaRPr lang="en-US" altLang="en-US" sz="2000" dirty="0" smtClean="0">
              <a:hlinkClick r:id="rId1" tooltip="Solovay–Strassen primality test" action="ppaction://hlinkfile"/>
            </a:endParaRPr>
          </a:p>
          <a:p>
            <a:pPr lvl="2"/>
            <a:endParaRPr lang="en-US" altLang="zh-CN" b="0" u="sng" dirty="0" smtClean="0">
              <a:solidFill>
                <a:schemeClr val="folHlink"/>
              </a:solidFill>
            </a:endParaRPr>
          </a:p>
        </p:txBody>
      </p:sp>
      <p:sp>
        <p:nvSpPr>
          <p:cNvPr id="76805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6C3CB2-6BB0-47B5-BE5E-9D0FBDE62623}" type="slidenum">
              <a:rPr lang="en-US" altLang="zh-CN" smtClean="0"/>
            </a:fld>
            <a:endParaRPr lang="en-US" altLang="zh-CN" smtClean="0"/>
          </a:p>
        </p:txBody>
      </p:sp>
      <p:pic>
        <p:nvPicPr>
          <p:cNvPr id="1228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643050"/>
            <a:ext cx="2357438" cy="353536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3" name="Rectangle 2"/>
          <p:cNvSpPr>
            <a:spLocks noChangeArrowheads="1"/>
          </p:cNvSpPr>
          <p:nvPr/>
        </p:nvSpPr>
        <p:spPr bwMode="auto">
          <a:xfrm>
            <a:off x="684213" y="125413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2304" name="Rectangle 4"/>
          <p:cNvSpPr>
            <a:spLocks noChangeArrowheads="1"/>
          </p:cNvSpPr>
          <p:nvPr/>
        </p:nvSpPr>
        <p:spPr bwMode="auto">
          <a:xfrm>
            <a:off x="468313" y="1268413"/>
            <a:ext cx="8496300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609600" indent="-609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12305" name="Rectangle 9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06" name="Rectangle 12"/>
          <p:cNvSpPr>
            <a:spLocks noChangeArrowheads="1"/>
          </p:cNvSpPr>
          <p:nvPr/>
        </p:nvSpPr>
        <p:spPr bwMode="auto">
          <a:xfrm>
            <a:off x="0" y="3986213"/>
            <a:ext cx="9144000" cy="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13"/>
          <p:cNvGrpSpPr/>
          <p:nvPr/>
        </p:nvGrpSpPr>
        <p:grpSpPr bwMode="auto">
          <a:xfrm>
            <a:off x="1231925" y="3286124"/>
            <a:ext cx="3527425" cy="3024187"/>
            <a:chOff x="0" y="1665"/>
            <a:chExt cx="1104" cy="990"/>
          </a:xfrm>
        </p:grpSpPr>
        <p:graphicFrame>
          <p:nvGraphicFramePr>
            <p:cNvPr id="12296" name="Object 14"/>
            <p:cNvGraphicFramePr>
              <a:graphicFrameLocks noChangeAspect="1"/>
            </p:cNvGraphicFramePr>
            <p:nvPr/>
          </p:nvGraphicFramePr>
          <p:xfrm>
            <a:off x="0" y="1665"/>
            <a:ext cx="798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9524" name="公式" r:id="rId1" imgW="1269365" imgH="215900" progId="Equation.3">
                    <p:embed/>
                  </p:oleObj>
                </mc:Choice>
                <mc:Fallback>
                  <p:oleObj name="公式" r:id="rId1" imgW="1269365" imgH="2159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665"/>
                          <a:ext cx="798" cy="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7" name="Object 15"/>
            <p:cNvGraphicFramePr>
              <a:graphicFrameLocks noChangeAspect="1"/>
            </p:cNvGraphicFramePr>
            <p:nvPr/>
          </p:nvGraphicFramePr>
          <p:xfrm>
            <a:off x="0" y="1803"/>
            <a:ext cx="798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9525" name="公式" r:id="rId3" imgW="1269365" imgH="215900" progId="Equation.3">
                    <p:embed/>
                  </p:oleObj>
                </mc:Choice>
                <mc:Fallback>
                  <p:oleObj name="公式" r:id="rId3" imgW="1269365" imgH="2159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803"/>
                          <a:ext cx="798" cy="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8" name="Object 16"/>
            <p:cNvGraphicFramePr>
              <a:graphicFrameLocks noChangeAspect="1"/>
            </p:cNvGraphicFramePr>
            <p:nvPr/>
          </p:nvGraphicFramePr>
          <p:xfrm>
            <a:off x="0" y="1941"/>
            <a:ext cx="79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9526" name="公式" r:id="rId5" imgW="1270000" imgH="228600" progId="Equation.3">
                    <p:embed/>
                  </p:oleObj>
                </mc:Choice>
                <mc:Fallback>
                  <p:oleObj name="公式" r:id="rId5" imgW="1270000" imgH="2286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941"/>
                          <a:ext cx="798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9" name="Object 17"/>
            <p:cNvGraphicFramePr>
              <a:graphicFrameLocks noChangeAspect="1"/>
            </p:cNvGraphicFramePr>
            <p:nvPr/>
          </p:nvGraphicFramePr>
          <p:xfrm>
            <a:off x="0" y="2085"/>
            <a:ext cx="810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9527" name="公式" r:id="rId7" imgW="1282700" imgH="215900" progId="Equation.3">
                    <p:embed/>
                  </p:oleObj>
                </mc:Choice>
                <mc:Fallback>
                  <p:oleObj name="公式" r:id="rId7" imgW="1282700" imgH="2159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085"/>
                          <a:ext cx="810" cy="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0" name="Object 18"/>
            <p:cNvGraphicFramePr>
              <a:graphicFrameLocks noChangeAspect="1"/>
            </p:cNvGraphicFramePr>
            <p:nvPr/>
          </p:nvGraphicFramePr>
          <p:xfrm>
            <a:off x="0" y="2223"/>
            <a:ext cx="109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9528" name="公式" r:id="rId9" imgW="1739900" imgH="228600" progId="Equation.3">
                    <p:embed/>
                  </p:oleObj>
                </mc:Choice>
                <mc:Fallback>
                  <p:oleObj name="公式" r:id="rId9" imgW="1739900" imgH="2286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223"/>
                          <a:ext cx="1098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1" name="Object 19"/>
            <p:cNvGraphicFramePr>
              <a:graphicFrameLocks noChangeAspect="1"/>
            </p:cNvGraphicFramePr>
            <p:nvPr/>
          </p:nvGraphicFramePr>
          <p:xfrm>
            <a:off x="0" y="2367"/>
            <a:ext cx="110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9529" name="公式" r:id="rId11" imgW="1752600" imgH="228600" progId="Equation.3">
                    <p:embed/>
                  </p:oleObj>
                </mc:Choice>
                <mc:Fallback>
                  <p:oleObj name="公式" r:id="rId11" imgW="1752600" imgH="2286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367"/>
                          <a:ext cx="1104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2" name="Object 20"/>
            <p:cNvGraphicFramePr>
              <a:graphicFrameLocks noChangeAspect="1"/>
            </p:cNvGraphicFramePr>
            <p:nvPr/>
          </p:nvGraphicFramePr>
          <p:xfrm>
            <a:off x="0" y="2511"/>
            <a:ext cx="108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9530" name="公式" r:id="rId13" imgW="1714500" imgH="228600" progId="Equation.3">
                    <p:embed/>
                  </p:oleObj>
                </mc:Choice>
                <mc:Fallback>
                  <p:oleObj name="公式" r:id="rId13" imgW="1714500" imgH="2286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511"/>
                          <a:ext cx="1080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08" name="Rectangle 22"/>
          <p:cNvSpPr>
            <a:spLocks noChangeArrowheads="1"/>
          </p:cNvSpPr>
          <p:nvPr/>
        </p:nvSpPr>
        <p:spPr bwMode="auto">
          <a:xfrm>
            <a:off x="0" y="2976563"/>
            <a:ext cx="9144000" cy="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09" name="Rectangle 24"/>
          <p:cNvSpPr>
            <a:spLocks noChangeArrowheads="1"/>
          </p:cNvSpPr>
          <p:nvPr/>
        </p:nvSpPr>
        <p:spPr bwMode="auto">
          <a:xfrm>
            <a:off x="0" y="3424238"/>
            <a:ext cx="9144000" cy="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290" name="Object 5"/>
          <p:cNvGraphicFramePr>
            <a:graphicFrameLocks noChangeAspect="1"/>
          </p:cNvGraphicFramePr>
          <p:nvPr/>
        </p:nvGraphicFramePr>
        <p:xfrm>
          <a:off x="1785918" y="2251100"/>
          <a:ext cx="4500594" cy="978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531" name="公式" r:id="rId15" imgW="2222500" imgH="482600" progId="Equation.3">
                  <p:embed/>
                </p:oleObj>
              </mc:Choice>
              <mc:Fallback>
                <p:oleObj name="公式" r:id="rId15" imgW="22225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2251100"/>
                        <a:ext cx="4500594" cy="9784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6"/>
          <p:cNvGrpSpPr/>
          <p:nvPr/>
        </p:nvGrpSpPr>
        <p:grpSpPr bwMode="auto">
          <a:xfrm>
            <a:off x="5480075" y="3717924"/>
            <a:ext cx="2663825" cy="1873250"/>
            <a:chOff x="0" y="1875"/>
            <a:chExt cx="1062" cy="570"/>
          </a:xfrm>
        </p:grpSpPr>
        <p:graphicFrame>
          <p:nvGraphicFramePr>
            <p:cNvPr id="12292" name="Object 27"/>
            <p:cNvGraphicFramePr>
              <a:graphicFrameLocks noChangeAspect="1"/>
            </p:cNvGraphicFramePr>
            <p:nvPr/>
          </p:nvGraphicFramePr>
          <p:xfrm>
            <a:off x="0" y="1875"/>
            <a:ext cx="106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9532" name="公式" r:id="rId17" imgW="1689100" imgH="228600" progId="Equation.3">
                    <p:embed/>
                  </p:oleObj>
                </mc:Choice>
                <mc:Fallback>
                  <p:oleObj name="公式" r:id="rId17" imgW="1689100" imgH="2286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875"/>
                          <a:ext cx="1062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3" name="Object 28"/>
            <p:cNvGraphicFramePr>
              <a:graphicFrameLocks noChangeAspect="1"/>
            </p:cNvGraphicFramePr>
            <p:nvPr/>
          </p:nvGraphicFramePr>
          <p:xfrm>
            <a:off x="0" y="2019"/>
            <a:ext cx="606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9533" name="公式" r:id="rId19" imgW="964565" imgH="215900" progId="Equation.3">
                    <p:embed/>
                  </p:oleObj>
                </mc:Choice>
                <mc:Fallback>
                  <p:oleObj name="公式" r:id="rId19" imgW="964565" imgH="2159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019"/>
                          <a:ext cx="606" cy="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4" name="Object 29"/>
            <p:cNvGraphicFramePr>
              <a:graphicFrameLocks noChangeAspect="1"/>
            </p:cNvGraphicFramePr>
            <p:nvPr/>
          </p:nvGraphicFramePr>
          <p:xfrm>
            <a:off x="0" y="2157"/>
            <a:ext cx="61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9534" name="公式" r:id="rId21" imgW="977900" imgH="228600" progId="Equation.3">
                    <p:embed/>
                  </p:oleObj>
                </mc:Choice>
                <mc:Fallback>
                  <p:oleObj name="公式" r:id="rId21" imgW="977900" imgH="2286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157"/>
                          <a:ext cx="618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5" name="Object 30"/>
            <p:cNvGraphicFramePr>
              <a:graphicFrameLocks noChangeAspect="1"/>
            </p:cNvGraphicFramePr>
            <p:nvPr/>
          </p:nvGraphicFramePr>
          <p:xfrm>
            <a:off x="0" y="2301"/>
            <a:ext cx="106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9535" name="公式" r:id="rId23" imgW="1689100" imgH="228600" progId="Equation.3">
                    <p:embed/>
                  </p:oleObj>
                </mc:Choice>
                <mc:Fallback>
                  <p:oleObj name="公式" r:id="rId23" imgW="1689100" imgH="2286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301"/>
                          <a:ext cx="1062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11" name="AutoShape 21"/>
          <p:cNvSpPr>
            <a:spLocks noChangeArrowheads="1"/>
          </p:cNvSpPr>
          <p:nvPr/>
        </p:nvSpPr>
        <p:spPr bwMode="auto">
          <a:xfrm>
            <a:off x="4472013" y="4510086"/>
            <a:ext cx="576262" cy="288925"/>
          </a:xfrm>
          <a:prstGeom prst="rightArrow">
            <a:avLst>
              <a:gd name="adj1" fmla="val 50000"/>
              <a:gd name="adj2" fmla="val 49863"/>
            </a:avLst>
          </a:prstGeom>
          <a:solidFill>
            <a:srgbClr val="C00000"/>
          </a:solidFill>
          <a:ln w="6350">
            <a:solidFill>
              <a:srgbClr val="C00000"/>
            </a:solidFill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" name="标题 27"/>
          <p:cNvSpPr>
            <a:spLocks noGrp="1"/>
          </p:cNvSpPr>
          <p:nvPr>
            <p:ph type="title"/>
          </p:nvPr>
        </p:nvSpPr>
        <p:spPr>
          <a:xfrm>
            <a:off x="1000100" y="0"/>
            <a:ext cx="7772400" cy="1143000"/>
          </a:xfrm>
        </p:spPr>
        <p:txBody>
          <a:bodyPr/>
          <a:lstStyle/>
          <a:p>
            <a:r>
              <a:rPr lang="en-US" altLang="zh-CN" dirty="0" smtClean="0"/>
              <a:t>2.5  </a:t>
            </a:r>
            <a:r>
              <a:rPr lang="en-US" altLang="zh-CN" dirty="0" err="1" smtClean="0"/>
              <a:t>Strassen</a:t>
            </a:r>
            <a:r>
              <a:rPr lang="zh-CN" altLang="en-US" dirty="0" smtClean="0"/>
              <a:t>矩阵乘法</a:t>
            </a:r>
            <a:endParaRPr lang="zh-CN" altLang="en-US" dirty="0"/>
          </a:p>
        </p:txBody>
      </p:sp>
      <p:sp>
        <p:nvSpPr>
          <p:cNvPr id="30" name="内容占位符 29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52440"/>
          </a:xfrm>
        </p:spPr>
        <p:txBody>
          <a:bodyPr/>
          <a:lstStyle/>
          <a:p>
            <a:r>
              <a:rPr lang="zh-CN" altLang="en-US" sz="2400" b="0" dirty="0" smtClean="0">
                <a:latin typeface="Times New Roman" panose="02020603050405020304" pitchFamily="18" charset="0"/>
                <a:ea typeface="仿宋_GB2312"/>
                <a:cs typeface="仿宋_GB2312"/>
              </a:rPr>
              <a:t>为了降低时间复杂度，</a:t>
            </a:r>
            <a:r>
              <a:rPr lang="zh-CN" altLang="en-US" sz="2400" b="0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必须减少乘法的次数</a:t>
            </a:r>
            <a:r>
              <a:rPr lang="zh-CN" altLang="en-US" sz="2400" b="0" dirty="0" smtClean="0">
                <a:latin typeface="Times New Roman" panose="02020603050405020304" pitchFamily="18" charset="0"/>
                <a:ea typeface="仿宋_GB2312"/>
                <a:cs typeface="仿宋_GB2312"/>
              </a:rPr>
              <a:t>。</a:t>
            </a:r>
            <a:endParaRPr lang="zh-CN" altLang="en-US" sz="2400" b="0" dirty="0" smtClean="0">
              <a:latin typeface="Times New Roman" panose="02020603050405020304" pitchFamily="18" charset="0"/>
              <a:ea typeface="仿宋_GB2312"/>
              <a:cs typeface="仿宋_GB2312"/>
            </a:endParaRPr>
          </a:p>
          <a:p>
            <a:endParaRPr lang="zh-CN" altLang="en-US" dirty="0"/>
          </a:p>
        </p:txBody>
      </p:sp>
      <p:sp>
        <p:nvSpPr>
          <p:cNvPr id="12314" name="灯片编号占位符 29"/>
          <p:cNvSpPr>
            <a:spLocks noGrp="1"/>
          </p:cNvSpPr>
          <p:nvPr>
            <p:ph type="sldNum" sz="quarter" idx="12"/>
          </p:nvPr>
        </p:nvSpPr>
        <p:spPr>
          <a:xfrm>
            <a:off x="339745" y="6543700"/>
            <a:ext cx="457200" cy="457200"/>
          </a:xfrm>
          <a:noFill/>
        </p:spPr>
        <p:txBody>
          <a:bodyPr/>
          <a:lstStyle/>
          <a:p>
            <a:fld id="{9CF6BD88-14D8-4D0F-B714-C2FDD90D728A}" type="slidenum">
              <a:rPr lang="en-US" altLang="zh-CN" smtClean="0"/>
            </a:fld>
            <a:endParaRPr lang="en-US" altLang="zh-CN" smtClean="0"/>
          </a:p>
        </p:txBody>
      </p:sp>
      <p:grpSp>
        <p:nvGrpSpPr>
          <p:cNvPr id="31" name="Group 36"/>
          <p:cNvGrpSpPr/>
          <p:nvPr/>
        </p:nvGrpSpPr>
        <p:grpSpPr bwMode="auto">
          <a:xfrm>
            <a:off x="1357290" y="1500174"/>
            <a:ext cx="6329357" cy="2145286"/>
            <a:chOff x="521" y="3385"/>
            <a:chExt cx="4437" cy="1601"/>
          </a:xfrm>
        </p:grpSpPr>
        <p:sp>
          <p:nvSpPr>
            <p:cNvPr id="32" name="AutoShape 32"/>
            <p:cNvSpPr>
              <a:spLocks noChangeArrowheads="1"/>
            </p:cNvSpPr>
            <p:nvPr/>
          </p:nvSpPr>
          <p:spPr bwMode="auto">
            <a:xfrm>
              <a:off x="521" y="3385"/>
              <a:ext cx="4437" cy="1601"/>
            </a:xfrm>
            <a:prstGeom prst="roundRect">
              <a:avLst>
                <a:gd name="adj" fmla="val 16667"/>
              </a:avLst>
            </a:prstGeom>
            <a:solidFill>
              <a:srgbClr val="00CCFF"/>
            </a:solidFill>
            <a:ln w="38100">
              <a:solidFill>
                <a:srgbClr val="063DE8"/>
              </a:solidFill>
              <a:rou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3200" b="1" dirty="0">
                  <a:latin typeface="Times New Roman" panose="02020603050405020304" pitchFamily="18" charset="0"/>
                  <a:ea typeface="仿宋_GB2312"/>
                  <a:cs typeface="仿宋_GB2312"/>
                </a:rPr>
                <a:t>复杂度分析</a:t>
              </a:r>
              <a:endParaRPr lang="zh-CN" altLang="en-US" sz="3200" b="1" dirty="0">
                <a:latin typeface="Times New Roman" panose="02020603050405020304" pitchFamily="18" charset="0"/>
                <a:ea typeface="仿宋_GB2312"/>
                <a:cs typeface="仿宋_GB2312"/>
              </a:endParaRPr>
            </a:p>
            <a:p>
              <a:pPr eaLnBrk="0" hangingPunct="0"/>
              <a:endParaRPr lang="zh-CN" altLang="en-US" sz="3200" b="1" dirty="0">
                <a:latin typeface="Times New Roman" panose="02020603050405020304" pitchFamily="18" charset="0"/>
                <a:ea typeface="仿宋_GB2312"/>
                <a:cs typeface="仿宋_GB2312"/>
              </a:endParaRPr>
            </a:p>
            <a:p>
              <a:pPr algn="ctr" eaLnBrk="0" hangingPunct="0"/>
              <a:endParaRPr lang="en-US" altLang="zh-CN" sz="2800" b="1" dirty="0" smtClean="0">
                <a:latin typeface="Times New Roman" panose="02020603050405020304" pitchFamily="18" charset="0"/>
                <a:ea typeface="仿宋_GB2312"/>
                <a:cs typeface="仿宋_GB2312"/>
              </a:endParaRPr>
            </a:p>
            <a:p>
              <a:pPr algn="ctr" eaLnBrk="0" hangingPunct="0"/>
              <a:endParaRPr lang="en-US" altLang="zh-CN" sz="2800" b="1" dirty="0" smtClean="0">
                <a:latin typeface="Times New Roman" panose="02020603050405020304" pitchFamily="18" charset="0"/>
                <a:ea typeface="仿宋_GB2312"/>
                <a:cs typeface="仿宋_GB2312"/>
              </a:endParaRPr>
            </a:p>
          </p:txBody>
        </p:sp>
        <p:graphicFrame>
          <p:nvGraphicFramePr>
            <p:cNvPr id="33" name="Object 33"/>
            <p:cNvGraphicFramePr>
              <a:graphicFrameLocks noChangeAspect="1"/>
            </p:cNvGraphicFramePr>
            <p:nvPr/>
          </p:nvGraphicFramePr>
          <p:xfrm>
            <a:off x="1701" y="3602"/>
            <a:ext cx="3130" cy="7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9536" name="公式" r:id="rId25" imgW="1993900" imgH="457200" progId="Equation.3">
                    <p:embed/>
                  </p:oleObj>
                </mc:Choice>
                <mc:Fallback>
                  <p:oleObj name="公式" r:id="rId25" imgW="1993900" imgH="4572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3602"/>
                          <a:ext cx="3130" cy="7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" name="Rectangle 237"/>
          <p:cNvSpPr>
            <a:spLocks noChangeArrowheads="1"/>
          </p:cNvSpPr>
          <p:nvPr/>
        </p:nvSpPr>
        <p:spPr bwMode="auto">
          <a:xfrm>
            <a:off x="5357818" y="4214818"/>
            <a:ext cx="2000264" cy="500066"/>
          </a:xfrm>
          <a:prstGeom prst="rect">
            <a:avLst/>
          </a:prstGeom>
          <a:solidFill>
            <a:srgbClr val="FF99CC">
              <a:alpha val="43921"/>
            </a:srgbClr>
          </a:solidFill>
          <a:ln w="57150" cmpd="thinThick">
            <a:solidFill>
              <a:srgbClr val="FF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538429" y="2927006"/>
            <a:ext cx="60388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b="1" dirty="0">
                <a:latin typeface="Times New Roman" panose="02020603050405020304" pitchFamily="18" charset="0"/>
                <a:ea typeface="仿宋_GB2312"/>
                <a:cs typeface="仿宋_GB2312"/>
              </a:rPr>
              <a:t>T(n)=O(n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仿宋_GB2312"/>
                <a:cs typeface="仿宋_GB2312"/>
              </a:rPr>
              <a:t>log7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/>
                <a:cs typeface="仿宋_GB2312"/>
              </a:rPr>
              <a:t>) =O(n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仿宋_GB2312"/>
                <a:cs typeface="仿宋_GB2312"/>
              </a:rPr>
              <a:t>2.81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/>
                <a:cs typeface="仿宋_GB2312"/>
              </a:rPr>
              <a:t>)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/>
                <a:cs typeface="仿宋_GB2312"/>
                <a:sym typeface="Wingdings" panose="05000000000000000000" pitchFamily="2" charset="2"/>
              </a:rPr>
              <a:t>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/>
                <a:cs typeface="仿宋_GB2312"/>
                <a:sym typeface="Wingdings" panose="05000000000000000000" pitchFamily="2" charset="2"/>
              </a:rPr>
              <a:t>较大的改进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/>
                <a:cs typeface="仿宋_GB2312"/>
                <a:sym typeface="Wingdings" panose="05000000000000000000" pitchFamily="2" charset="2"/>
              </a:rPr>
              <a:t>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仿宋_GB2312"/>
              <a:cs typeface="仿宋_GB2312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1" grpId="0" animBg="1"/>
      <p:bldP spid="34" grpId="0" animBg="1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642910" y="3143248"/>
            <a:ext cx="8353425" cy="3429000"/>
          </a:xfrm>
          <a:prstGeom prst="rect">
            <a:avLst/>
          </a:prstGeom>
          <a:solidFill>
            <a:srgbClr val="CCFFFF"/>
          </a:solidFill>
          <a:ln w="50800">
            <a:solidFill>
              <a:schemeClr val="accent2"/>
            </a:solidFill>
            <a:miter lim="800000"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>
                <a:ea typeface="楷体_GB2312" pitchFamily="49" charset="-122"/>
              </a:rPr>
              <a:t>Hopcroft</a:t>
            </a:r>
            <a:r>
              <a:rPr lang="zh-CN" altLang="en-US" sz="2400" b="1">
                <a:ea typeface="楷体_GB2312" pitchFamily="49" charset="-122"/>
              </a:rPr>
              <a:t>和</a:t>
            </a:r>
            <a:r>
              <a:rPr lang="en-US" altLang="zh-CN" sz="2400" b="1">
                <a:ea typeface="楷体_GB2312" pitchFamily="49" charset="-122"/>
              </a:rPr>
              <a:t>Kerr</a:t>
            </a:r>
            <a:r>
              <a:rPr lang="zh-CN" altLang="en-US" sz="2400" b="1">
                <a:ea typeface="楷体_GB2312" pitchFamily="49" charset="-122"/>
              </a:rPr>
              <a:t>已经证明</a:t>
            </a:r>
            <a:r>
              <a:rPr lang="en-US" altLang="zh-CN" sz="2400" b="1">
                <a:ea typeface="楷体_GB2312" pitchFamily="49" charset="-122"/>
              </a:rPr>
              <a:t>(1971)</a:t>
            </a:r>
            <a:r>
              <a:rPr lang="zh-CN" altLang="en-US" sz="2400" b="1">
                <a:ea typeface="楷体_GB2312" pitchFamily="49" charset="-122"/>
              </a:rPr>
              <a:t>，计算</a:t>
            </a:r>
            <a:r>
              <a:rPr lang="en-US" altLang="zh-CN" sz="2400" b="1">
                <a:ea typeface="楷体_GB2312" pitchFamily="49" charset="-122"/>
              </a:rPr>
              <a:t>2</a:t>
            </a:r>
            <a:r>
              <a:rPr lang="zh-CN" altLang="en-US" sz="2400" b="1">
                <a:ea typeface="楷体_GB2312" pitchFamily="49" charset="-122"/>
              </a:rPr>
              <a:t>个２</a:t>
            </a:r>
            <a:r>
              <a:rPr lang="en-US" altLang="zh-CN" sz="2400" b="1">
                <a:ea typeface="楷体_GB2312" pitchFamily="49" charset="-122"/>
              </a:rPr>
              <a:t>×</a:t>
            </a:r>
            <a:r>
              <a:rPr lang="zh-CN" altLang="en-US" sz="2400" b="1">
                <a:ea typeface="楷体_GB2312" pitchFamily="49" charset="-122"/>
              </a:rPr>
              <a:t>２矩阵的乘积，</a:t>
            </a:r>
            <a:r>
              <a:rPr lang="en-US" altLang="zh-CN" sz="2400" b="1">
                <a:ea typeface="楷体_GB2312" pitchFamily="49" charset="-122"/>
              </a:rPr>
              <a:t>7</a:t>
            </a:r>
            <a:r>
              <a:rPr lang="zh-CN" altLang="en-US" sz="2400" b="1">
                <a:ea typeface="楷体_GB2312" pitchFamily="49" charset="-122"/>
              </a:rPr>
              <a:t>次乘法是必要的。因此，要想进一步改进矩阵乘法的时间复杂性，就不能再基于计算</a:t>
            </a:r>
            <a:r>
              <a:rPr lang="en-US" altLang="zh-CN" sz="2400" b="1">
                <a:ea typeface="楷体_GB2312" pitchFamily="49" charset="-122"/>
              </a:rPr>
              <a:t>2×2</a:t>
            </a:r>
            <a:r>
              <a:rPr lang="zh-CN" altLang="en-US" sz="2400" b="1">
                <a:ea typeface="楷体_GB2312" pitchFamily="49" charset="-122"/>
              </a:rPr>
              <a:t>矩阵的</a:t>
            </a:r>
            <a:r>
              <a:rPr lang="en-US" altLang="zh-CN" sz="2400" b="1">
                <a:ea typeface="楷体_GB2312" pitchFamily="49" charset="-122"/>
              </a:rPr>
              <a:t>7</a:t>
            </a:r>
            <a:r>
              <a:rPr lang="zh-CN" altLang="en-US" sz="2400" b="1">
                <a:ea typeface="楷体_GB2312" pitchFamily="49" charset="-122"/>
              </a:rPr>
              <a:t>次乘法这样的方法了。或许应当研究３</a:t>
            </a:r>
            <a:r>
              <a:rPr lang="en-US" altLang="zh-CN" sz="2400" b="1">
                <a:ea typeface="楷体_GB2312" pitchFamily="49" charset="-122"/>
              </a:rPr>
              <a:t>×</a:t>
            </a:r>
            <a:r>
              <a:rPr lang="zh-CN" altLang="en-US" sz="2400" b="1">
                <a:ea typeface="楷体_GB2312" pitchFamily="49" charset="-122"/>
              </a:rPr>
              <a:t>３或５</a:t>
            </a:r>
            <a:r>
              <a:rPr lang="en-US" altLang="zh-CN" sz="2400" b="1">
                <a:ea typeface="楷体_GB2312" pitchFamily="49" charset="-122"/>
              </a:rPr>
              <a:t>×</a:t>
            </a:r>
            <a:r>
              <a:rPr lang="zh-CN" altLang="en-US" sz="2400" b="1">
                <a:ea typeface="楷体_GB2312" pitchFamily="49" charset="-122"/>
              </a:rPr>
              <a:t>５矩阵的更好算法。</a:t>
            </a:r>
            <a:endParaRPr lang="zh-CN" altLang="en-US" sz="2400" b="1"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 sz="2400" b="1"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b="1">
                <a:ea typeface="楷体_GB2312" pitchFamily="49" charset="-122"/>
              </a:rPr>
              <a:t>在</a:t>
            </a:r>
            <a:r>
              <a:rPr lang="en-US" altLang="zh-CN" sz="2400" b="1">
                <a:ea typeface="楷体_GB2312" pitchFamily="49" charset="-122"/>
              </a:rPr>
              <a:t>Strassen</a:t>
            </a:r>
            <a:r>
              <a:rPr lang="zh-CN" altLang="en-US" sz="2400" b="1">
                <a:ea typeface="楷体_GB2312" pitchFamily="49" charset="-122"/>
              </a:rPr>
              <a:t>之后又有许多算法改进了矩阵乘法的计算时间复杂性。目前最好的计算时间上界是 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O(n</a:t>
            </a:r>
            <a:r>
              <a:rPr lang="en-US" altLang="zh-CN" sz="2400" b="1" baseline="30000">
                <a:solidFill>
                  <a:srgbClr val="FF0000"/>
                </a:solidFill>
                <a:ea typeface="楷体_GB2312" pitchFamily="49" charset="-122"/>
              </a:rPr>
              <a:t>2.376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)</a:t>
            </a:r>
            <a:endParaRPr lang="en-US" altLang="zh-CN" sz="2400" b="1">
              <a:solidFill>
                <a:srgbClr val="FF0000"/>
              </a:solidFill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b="1"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b="1">
                <a:ea typeface="楷体_GB2312" pitchFamily="49" charset="-122"/>
              </a:rPr>
              <a:t>是否能找到</a:t>
            </a:r>
            <a:r>
              <a:rPr lang="en-US" altLang="zh-CN" sz="2400" b="1">
                <a:ea typeface="楷体_GB2312" pitchFamily="49" charset="-122"/>
              </a:rPr>
              <a:t>O(n</a:t>
            </a:r>
            <a:r>
              <a:rPr lang="en-US" altLang="zh-CN" sz="2400" b="1" baseline="30000">
                <a:ea typeface="楷体_GB2312" pitchFamily="49" charset="-122"/>
              </a:rPr>
              <a:t>2</a:t>
            </a:r>
            <a:r>
              <a:rPr lang="en-US" altLang="zh-CN" sz="2400" b="1">
                <a:ea typeface="楷体_GB2312" pitchFamily="49" charset="-122"/>
              </a:rPr>
              <a:t>)</a:t>
            </a:r>
            <a:r>
              <a:rPr lang="zh-CN" altLang="en-US" sz="2400" b="1">
                <a:ea typeface="楷体_GB2312" pitchFamily="49" charset="-122"/>
              </a:rPr>
              <a:t>的算法？</a:t>
            </a:r>
            <a:endParaRPr lang="zh-CN" altLang="en-US" sz="2400" b="1">
              <a:ea typeface="楷体_GB2312" pitchFamily="49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en-US" altLang="zh-CN" dirty="0" err="1" smtClean="0"/>
              <a:t>Strassen</a:t>
            </a:r>
            <a:r>
              <a:rPr lang="zh-CN" altLang="en-US" dirty="0" smtClean="0"/>
              <a:t>矩阵乘法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zh-CN" dirty="0" smtClean="0">
                <a:ea typeface="楷体_GB2312" pitchFamily="49" charset="-122"/>
              </a:rPr>
              <a:t>传统方法</a:t>
            </a:r>
            <a:r>
              <a:rPr lang="zh-CN" altLang="en-US" dirty="0" smtClean="0">
                <a:ea typeface="楷体_GB2312" pitchFamily="49" charset="-122"/>
              </a:rPr>
              <a:t>：</a:t>
            </a:r>
            <a:r>
              <a:rPr lang="en-US" altLang="zh-CN" dirty="0" smtClean="0">
                <a:ea typeface="楷体_GB2312" pitchFamily="49" charset="-122"/>
              </a:rPr>
              <a:t>O(n</a:t>
            </a:r>
            <a:r>
              <a:rPr lang="en-US" altLang="zh-CN" baseline="30000" dirty="0" smtClean="0">
                <a:ea typeface="楷体_GB2312" pitchFamily="49" charset="-122"/>
              </a:rPr>
              <a:t>3</a:t>
            </a:r>
            <a:r>
              <a:rPr lang="en-US" altLang="zh-CN" dirty="0" smtClean="0">
                <a:ea typeface="楷体_GB2312" pitchFamily="49" charset="-122"/>
              </a:rPr>
              <a:t>)</a:t>
            </a:r>
            <a:endParaRPr lang="en-US" altLang="zh-CN" dirty="0" smtClean="0"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>
                <a:ea typeface="楷体_GB2312" pitchFamily="49" charset="-122"/>
                <a:sym typeface="Wingdings" panose="05000000000000000000" pitchFamily="2" charset="2"/>
              </a:rPr>
              <a:t>分治法</a:t>
            </a:r>
            <a:r>
              <a:rPr lang="en-US" altLang="zh-CN" dirty="0" smtClean="0">
                <a:ea typeface="楷体_GB2312" pitchFamily="49" charset="-122"/>
                <a:sym typeface="Wingdings" panose="05000000000000000000" pitchFamily="2" charset="2"/>
              </a:rPr>
              <a:t>: </a:t>
            </a:r>
            <a:r>
              <a:rPr lang="en-US" altLang="zh-CN" dirty="0" smtClean="0"/>
              <a:t>O(n</a:t>
            </a:r>
            <a:r>
              <a:rPr lang="en-US" altLang="zh-CN" baseline="30000" dirty="0" smtClean="0"/>
              <a:t>2.81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>
                <a:ea typeface="楷体_GB2312" pitchFamily="49" charset="-122"/>
                <a:sym typeface="Wingdings" panose="05000000000000000000" pitchFamily="2" charset="2"/>
              </a:rPr>
              <a:t>更快的方法</a:t>
            </a:r>
            <a:r>
              <a:rPr lang="en-US" altLang="zh-CN" dirty="0" smtClean="0">
                <a:ea typeface="楷体_GB2312" pitchFamily="49" charset="-122"/>
                <a:sym typeface="Wingdings" panose="05000000000000000000" pitchFamily="2" charset="2"/>
              </a:rPr>
              <a:t>??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bldLvl="2" animBg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641713" y="1343592"/>
            <a:ext cx="8183547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dirty="0">
                <a:ea typeface="楷体_GB2312" pitchFamily="49" charset="-122"/>
              </a:rPr>
              <a:t>将求出的小规模的问题的解合并为一个更大规模的问题的解，自底向上逐步求出原来问题的解。</a:t>
            </a:r>
            <a:endParaRPr lang="zh-CN" altLang="en-US" sz="2800" dirty="0">
              <a:ea typeface="楷体_GB2312" pitchFamily="49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07504" y="2486592"/>
            <a:ext cx="8893175" cy="3221037"/>
            <a:chOff x="250825" y="2714620"/>
            <a:chExt cx="8893175" cy="3221037"/>
          </a:xfrm>
        </p:grpSpPr>
        <p:sp>
          <p:nvSpPr>
            <p:cNvPr id="28676" name="Oval 4"/>
            <p:cNvSpPr>
              <a:spLocks noChangeArrowheads="1"/>
            </p:cNvSpPr>
            <p:nvPr/>
          </p:nvSpPr>
          <p:spPr bwMode="auto">
            <a:xfrm>
              <a:off x="4284663" y="3000370"/>
              <a:ext cx="800100" cy="6096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3200">
                  <a:latin typeface="Arial Rounded MT Bold" panose="020F0704030504030204" pitchFamily="34" charset="0"/>
                </a:rPr>
                <a:t>n</a:t>
              </a:r>
              <a:endParaRPr lang="en-US" altLang="zh-CN" sz="3200">
                <a:latin typeface="Arial Rounded MT Bold" panose="020F0704030504030204" pitchFamily="34" charset="0"/>
              </a:endParaRPr>
            </a:p>
          </p:txBody>
        </p:sp>
        <p:cxnSp>
          <p:nvCxnSpPr>
            <p:cNvPr id="28677" name="AutoShape 5"/>
            <p:cNvCxnSpPr>
              <a:cxnSpLocks noChangeShapeType="1"/>
              <a:stCxn id="28676" idx="4"/>
            </p:cNvCxnSpPr>
            <p:nvPr/>
          </p:nvCxnSpPr>
          <p:spPr bwMode="auto">
            <a:xfrm>
              <a:off x="4684713" y="3619495"/>
              <a:ext cx="3621087" cy="8128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</p:cxnSp>
        <p:cxnSp>
          <p:nvCxnSpPr>
            <p:cNvPr id="28678" name="AutoShape 6"/>
            <p:cNvCxnSpPr>
              <a:cxnSpLocks noChangeShapeType="1"/>
              <a:stCxn id="28676" idx="4"/>
            </p:cNvCxnSpPr>
            <p:nvPr/>
          </p:nvCxnSpPr>
          <p:spPr bwMode="auto">
            <a:xfrm flipH="1">
              <a:off x="1266825" y="3619495"/>
              <a:ext cx="3417888" cy="7620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</p:cxnSp>
        <p:cxnSp>
          <p:nvCxnSpPr>
            <p:cNvPr id="28679" name="AutoShape 7"/>
            <p:cNvCxnSpPr>
              <a:cxnSpLocks noChangeShapeType="1"/>
              <a:stCxn id="28676" idx="4"/>
            </p:cNvCxnSpPr>
            <p:nvPr/>
          </p:nvCxnSpPr>
          <p:spPr bwMode="auto">
            <a:xfrm flipH="1">
              <a:off x="3613150" y="3619495"/>
              <a:ext cx="1071563" cy="8128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</p:cxnSp>
        <p:cxnSp>
          <p:nvCxnSpPr>
            <p:cNvPr id="28680" name="AutoShape 8"/>
            <p:cNvCxnSpPr>
              <a:cxnSpLocks noChangeShapeType="1"/>
              <a:stCxn id="28676" idx="4"/>
            </p:cNvCxnSpPr>
            <p:nvPr/>
          </p:nvCxnSpPr>
          <p:spPr bwMode="auto">
            <a:xfrm>
              <a:off x="4684713" y="3619495"/>
              <a:ext cx="1274762" cy="8128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</p:cxnSp>
        <p:sp>
          <p:nvSpPr>
            <p:cNvPr id="28681" name="AutoShape 9"/>
            <p:cNvSpPr>
              <a:spLocks noChangeArrowheads="1"/>
            </p:cNvSpPr>
            <p:nvPr/>
          </p:nvSpPr>
          <p:spPr bwMode="auto">
            <a:xfrm>
              <a:off x="609600" y="2714620"/>
              <a:ext cx="1295400" cy="10668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3200">
                  <a:latin typeface="Arial Rounded MT Bold" panose="020F0704030504030204" pitchFamily="34" charset="0"/>
                </a:rPr>
                <a:t>T(n)</a:t>
              </a:r>
              <a:endParaRPr lang="en-US" altLang="zh-CN" sz="3200">
                <a:latin typeface="Arial Rounded MT Bold" panose="020F0704030504030204" pitchFamily="34" charset="0"/>
              </a:endParaRPr>
            </a:p>
          </p:txBody>
        </p:sp>
        <p:sp>
          <p:nvSpPr>
            <p:cNvPr id="28682" name="Text Box 10"/>
            <p:cNvSpPr txBox="1">
              <a:spLocks noChangeArrowheads="1"/>
            </p:cNvSpPr>
            <p:nvPr/>
          </p:nvSpPr>
          <p:spPr bwMode="auto">
            <a:xfrm>
              <a:off x="2895600" y="3049582"/>
              <a:ext cx="1066800" cy="5794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3200">
                  <a:latin typeface="Arial Rounded MT Bold" panose="020F0704030504030204" pitchFamily="34" charset="0"/>
                </a:rPr>
                <a:t>=</a:t>
              </a:r>
              <a:endParaRPr lang="en-US" altLang="zh-CN" sz="3200">
                <a:latin typeface="Arial Rounded MT Bold" panose="020F0704030504030204" pitchFamily="34" charset="0"/>
              </a:endParaRPr>
            </a:p>
          </p:txBody>
        </p:sp>
        <p:grpSp>
          <p:nvGrpSpPr>
            <p:cNvPr id="28683" name="Group 11"/>
            <p:cNvGrpSpPr/>
            <p:nvPr/>
          </p:nvGrpSpPr>
          <p:grpSpPr bwMode="auto">
            <a:xfrm>
              <a:off x="250825" y="4513257"/>
              <a:ext cx="1981200" cy="1422400"/>
              <a:chOff x="158" y="3158"/>
              <a:chExt cx="1248" cy="896"/>
            </a:xfrm>
          </p:grpSpPr>
          <p:sp>
            <p:nvSpPr>
              <p:cNvPr id="28714" name="Oval 12"/>
              <p:cNvSpPr>
                <a:spLocks noChangeArrowheads="1"/>
              </p:cNvSpPr>
              <p:nvPr/>
            </p:nvSpPr>
            <p:spPr bwMode="auto">
              <a:xfrm>
                <a:off x="601" y="3158"/>
                <a:ext cx="423" cy="312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accent2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800" dirty="0">
                    <a:latin typeface="Arial Rounded MT Bold" panose="020F0704030504030204" pitchFamily="34" charset="0"/>
                  </a:rPr>
                  <a:t>n/2</a:t>
                </a:r>
                <a:endParaRPr lang="en-US" altLang="zh-CN" sz="2800" dirty="0"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28715" name="AutoShape 13"/>
              <p:cNvCxnSpPr>
                <a:cxnSpLocks noChangeShapeType="1"/>
                <a:stCxn id="28714" idx="4"/>
                <a:endCxn id="28722" idx="0"/>
              </p:cNvCxnSpPr>
              <p:nvPr/>
            </p:nvCxnSpPr>
            <p:spPr bwMode="auto">
              <a:xfrm>
                <a:off x="812" y="3475"/>
                <a:ext cx="483" cy="405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triangle" w="med" len="med"/>
              </a:ln>
            </p:spPr>
          </p:cxnSp>
          <p:cxnSp>
            <p:nvCxnSpPr>
              <p:cNvPr id="28716" name="AutoShape 14"/>
              <p:cNvCxnSpPr>
                <a:cxnSpLocks noChangeShapeType="1"/>
                <a:stCxn id="28714" idx="4"/>
                <a:endCxn id="28719" idx="0"/>
              </p:cNvCxnSpPr>
              <p:nvPr/>
            </p:nvCxnSpPr>
            <p:spPr bwMode="auto">
              <a:xfrm flipH="1">
                <a:off x="269" y="3475"/>
                <a:ext cx="543" cy="405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triangle" w="med" len="med"/>
              </a:ln>
            </p:spPr>
          </p:cxnSp>
          <p:cxnSp>
            <p:nvCxnSpPr>
              <p:cNvPr id="28717" name="AutoShape 15"/>
              <p:cNvCxnSpPr>
                <a:cxnSpLocks noChangeShapeType="1"/>
                <a:stCxn id="28714" idx="4"/>
                <a:endCxn id="28720" idx="0"/>
              </p:cNvCxnSpPr>
              <p:nvPr/>
            </p:nvCxnSpPr>
            <p:spPr bwMode="auto">
              <a:xfrm flipH="1">
                <a:off x="611" y="3475"/>
                <a:ext cx="201" cy="405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triangle" w="med" len="med"/>
              </a:ln>
            </p:spPr>
          </p:cxnSp>
          <p:cxnSp>
            <p:nvCxnSpPr>
              <p:cNvPr id="28718" name="AutoShape 16"/>
              <p:cNvCxnSpPr>
                <a:cxnSpLocks noChangeShapeType="1"/>
                <a:stCxn id="28714" idx="4"/>
                <a:endCxn id="28721" idx="0"/>
              </p:cNvCxnSpPr>
              <p:nvPr/>
            </p:nvCxnSpPr>
            <p:spPr bwMode="auto">
              <a:xfrm>
                <a:off x="812" y="3475"/>
                <a:ext cx="141" cy="405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triangle" w="med" len="med"/>
              </a:ln>
            </p:spPr>
          </p:cxnSp>
          <p:sp>
            <p:nvSpPr>
              <p:cNvPr id="28719" name="AutoShape 17"/>
              <p:cNvSpPr>
                <a:spLocks noChangeArrowheads="1"/>
              </p:cNvSpPr>
              <p:nvPr/>
            </p:nvSpPr>
            <p:spPr bwMode="auto">
              <a:xfrm>
                <a:off x="158" y="3885"/>
                <a:ext cx="221" cy="169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latin typeface="Arial Rounded MT Bold" panose="020F0704030504030204" pitchFamily="34" charset="0"/>
                  </a:rPr>
                  <a:t>T(n/4)</a:t>
                </a:r>
                <a:endParaRPr lang="en-US" altLang="zh-CN" sz="1600" b="1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28720" name="AutoShape 18"/>
              <p:cNvSpPr>
                <a:spLocks noChangeArrowheads="1"/>
              </p:cNvSpPr>
              <p:nvPr/>
            </p:nvSpPr>
            <p:spPr bwMode="auto">
              <a:xfrm>
                <a:off x="500" y="3885"/>
                <a:ext cx="222" cy="169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latin typeface="Arial Rounded MT Bold" panose="020F0704030504030204" pitchFamily="34" charset="0"/>
                  </a:rPr>
                  <a:t>T(n/4)</a:t>
                </a:r>
                <a:endParaRPr lang="en-US" altLang="zh-CN" sz="1600" b="1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28721" name="AutoShape 19"/>
              <p:cNvSpPr>
                <a:spLocks noChangeArrowheads="1"/>
              </p:cNvSpPr>
              <p:nvPr/>
            </p:nvSpPr>
            <p:spPr bwMode="auto">
              <a:xfrm>
                <a:off x="842" y="3885"/>
                <a:ext cx="222" cy="169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latin typeface="Arial Rounded MT Bold" panose="020F0704030504030204" pitchFamily="34" charset="0"/>
                  </a:rPr>
                  <a:t>T(n/4)</a:t>
                </a:r>
                <a:endParaRPr lang="en-US" altLang="zh-CN" sz="1600" b="1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28722" name="AutoShape 20"/>
              <p:cNvSpPr>
                <a:spLocks noChangeArrowheads="1"/>
              </p:cNvSpPr>
              <p:nvPr/>
            </p:nvSpPr>
            <p:spPr bwMode="auto">
              <a:xfrm>
                <a:off x="1185" y="3885"/>
                <a:ext cx="221" cy="169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latin typeface="Arial Rounded MT Bold" panose="020F0704030504030204" pitchFamily="34" charset="0"/>
                  </a:rPr>
                  <a:t>T(n/4)</a:t>
                </a:r>
                <a:endParaRPr lang="en-US" altLang="zh-CN" sz="1600" b="1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28684" name="Group 21"/>
            <p:cNvGrpSpPr/>
            <p:nvPr/>
          </p:nvGrpSpPr>
          <p:grpSpPr bwMode="auto">
            <a:xfrm>
              <a:off x="2627313" y="4513257"/>
              <a:ext cx="1981200" cy="1422400"/>
              <a:chOff x="158" y="3158"/>
              <a:chExt cx="1248" cy="896"/>
            </a:xfrm>
          </p:grpSpPr>
          <p:sp>
            <p:nvSpPr>
              <p:cNvPr id="28705" name="Oval 22"/>
              <p:cNvSpPr>
                <a:spLocks noChangeArrowheads="1"/>
              </p:cNvSpPr>
              <p:nvPr/>
            </p:nvSpPr>
            <p:spPr bwMode="auto">
              <a:xfrm>
                <a:off x="601" y="3158"/>
                <a:ext cx="423" cy="312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accent2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800">
                    <a:latin typeface="Arial Rounded MT Bold" panose="020F0704030504030204" pitchFamily="34" charset="0"/>
                  </a:rPr>
                  <a:t>n/2</a:t>
                </a:r>
                <a:endParaRPr lang="en-US" altLang="zh-CN" sz="2800"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28706" name="AutoShape 23"/>
              <p:cNvCxnSpPr>
                <a:cxnSpLocks noChangeShapeType="1"/>
                <a:stCxn id="28705" idx="4"/>
                <a:endCxn id="28713" idx="0"/>
              </p:cNvCxnSpPr>
              <p:nvPr/>
            </p:nvCxnSpPr>
            <p:spPr bwMode="auto">
              <a:xfrm>
                <a:off x="812" y="3475"/>
                <a:ext cx="483" cy="405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triangle" w="med" len="med"/>
              </a:ln>
            </p:spPr>
          </p:cxnSp>
          <p:cxnSp>
            <p:nvCxnSpPr>
              <p:cNvPr id="28707" name="AutoShape 24"/>
              <p:cNvCxnSpPr>
                <a:cxnSpLocks noChangeShapeType="1"/>
                <a:stCxn id="28705" idx="4"/>
                <a:endCxn id="28710" idx="0"/>
              </p:cNvCxnSpPr>
              <p:nvPr/>
            </p:nvCxnSpPr>
            <p:spPr bwMode="auto">
              <a:xfrm flipH="1">
                <a:off x="269" y="3475"/>
                <a:ext cx="543" cy="405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triangle" w="med" len="med"/>
              </a:ln>
            </p:spPr>
          </p:cxnSp>
          <p:cxnSp>
            <p:nvCxnSpPr>
              <p:cNvPr id="28708" name="AutoShape 25"/>
              <p:cNvCxnSpPr>
                <a:cxnSpLocks noChangeShapeType="1"/>
                <a:stCxn id="28705" idx="4"/>
                <a:endCxn id="28711" idx="0"/>
              </p:cNvCxnSpPr>
              <p:nvPr/>
            </p:nvCxnSpPr>
            <p:spPr bwMode="auto">
              <a:xfrm flipH="1">
                <a:off x="611" y="3475"/>
                <a:ext cx="201" cy="405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triangle" w="med" len="med"/>
              </a:ln>
            </p:spPr>
          </p:cxnSp>
          <p:cxnSp>
            <p:nvCxnSpPr>
              <p:cNvPr id="28709" name="AutoShape 26"/>
              <p:cNvCxnSpPr>
                <a:cxnSpLocks noChangeShapeType="1"/>
                <a:stCxn id="28705" idx="4"/>
                <a:endCxn id="28712" idx="0"/>
              </p:cNvCxnSpPr>
              <p:nvPr/>
            </p:nvCxnSpPr>
            <p:spPr bwMode="auto">
              <a:xfrm>
                <a:off x="812" y="3475"/>
                <a:ext cx="141" cy="405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triangle" w="med" len="med"/>
              </a:ln>
            </p:spPr>
          </p:cxnSp>
          <p:sp>
            <p:nvSpPr>
              <p:cNvPr id="28710" name="AutoShape 27"/>
              <p:cNvSpPr>
                <a:spLocks noChangeArrowheads="1"/>
              </p:cNvSpPr>
              <p:nvPr/>
            </p:nvSpPr>
            <p:spPr bwMode="auto">
              <a:xfrm>
                <a:off x="158" y="3885"/>
                <a:ext cx="221" cy="169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latin typeface="Arial Rounded MT Bold" panose="020F0704030504030204" pitchFamily="34" charset="0"/>
                  </a:rPr>
                  <a:t>T(n/4)</a:t>
                </a:r>
                <a:endParaRPr lang="en-US" altLang="zh-CN" sz="1600" b="1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28711" name="AutoShape 28"/>
              <p:cNvSpPr>
                <a:spLocks noChangeArrowheads="1"/>
              </p:cNvSpPr>
              <p:nvPr/>
            </p:nvSpPr>
            <p:spPr bwMode="auto">
              <a:xfrm>
                <a:off x="500" y="3885"/>
                <a:ext cx="222" cy="169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latin typeface="Arial Rounded MT Bold" panose="020F0704030504030204" pitchFamily="34" charset="0"/>
                  </a:rPr>
                  <a:t>T(n/4)</a:t>
                </a:r>
                <a:endParaRPr lang="en-US" altLang="zh-CN" sz="1600" b="1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28712" name="AutoShape 29"/>
              <p:cNvSpPr>
                <a:spLocks noChangeArrowheads="1"/>
              </p:cNvSpPr>
              <p:nvPr/>
            </p:nvSpPr>
            <p:spPr bwMode="auto">
              <a:xfrm>
                <a:off x="842" y="3885"/>
                <a:ext cx="222" cy="169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latin typeface="Arial Rounded MT Bold" panose="020F0704030504030204" pitchFamily="34" charset="0"/>
                  </a:rPr>
                  <a:t>T(n/4)</a:t>
                </a:r>
                <a:endParaRPr lang="en-US" altLang="zh-CN" sz="1600" b="1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28713" name="AutoShape 30"/>
              <p:cNvSpPr>
                <a:spLocks noChangeArrowheads="1"/>
              </p:cNvSpPr>
              <p:nvPr/>
            </p:nvSpPr>
            <p:spPr bwMode="auto">
              <a:xfrm>
                <a:off x="1185" y="3885"/>
                <a:ext cx="221" cy="169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latin typeface="Arial Rounded MT Bold" panose="020F0704030504030204" pitchFamily="34" charset="0"/>
                  </a:rPr>
                  <a:t>T(n/4)</a:t>
                </a:r>
                <a:endParaRPr lang="en-US" altLang="zh-CN" sz="1600" b="1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28685" name="Group 31"/>
            <p:cNvGrpSpPr/>
            <p:nvPr/>
          </p:nvGrpSpPr>
          <p:grpSpPr bwMode="auto">
            <a:xfrm>
              <a:off x="4932363" y="4513257"/>
              <a:ext cx="1981200" cy="1422400"/>
              <a:chOff x="158" y="3158"/>
              <a:chExt cx="1248" cy="896"/>
            </a:xfrm>
          </p:grpSpPr>
          <p:sp>
            <p:nvSpPr>
              <p:cNvPr id="28696" name="Oval 32"/>
              <p:cNvSpPr>
                <a:spLocks noChangeArrowheads="1"/>
              </p:cNvSpPr>
              <p:nvPr/>
            </p:nvSpPr>
            <p:spPr bwMode="auto">
              <a:xfrm>
                <a:off x="601" y="3158"/>
                <a:ext cx="423" cy="312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accent2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800">
                    <a:latin typeface="Arial Rounded MT Bold" panose="020F0704030504030204" pitchFamily="34" charset="0"/>
                  </a:rPr>
                  <a:t>n/2</a:t>
                </a:r>
                <a:endParaRPr lang="en-US" altLang="zh-CN" sz="2800"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28697" name="AutoShape 33"/>
              <p:cNvCxnSpPr>
                <a:cxnSpLocks noChangeShapeType="1"/>
                <a:stCxn id="28696" idx="4"/>
                <a:endCxn id="28704" idx="0"/>
              </p:cNvCxnSpPr>
              <p:nvPr/>
            </p:nvCxnSpPr>
            <p:spPr bwMode="auto">
              <a:xfrm>
                <a:off x="812" y="3475"/>
                <a:ext cx="483" cy="405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triangle" w="med" len="med"/>
              </a:ln>
            </p:spPr>
          </p:cxnSp>
          <p:cxnSp>
            <p:nvCxnSpPr>
              <p:cNvPr id="28698" name="AutoShape 34"/>
              <p:cNvCxnSpPr>
                <a:cxnSpLocks noChangeShapeType="1"/>
                <a:stCxn id="28696" idx="4"/>
                <a:endCxn id="28701" idx="0"/>
              </p:cNvCxnSpPr>
              <p:nvPr/>
            </p:nvCxnSpPr>
            <p:spPr bwMode="auto">
              <a:xfrm flipH="1">
                <a:off x="269" y="3475"/>
                <a:ext cx="543" cy="405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triangle" w="med" len="med"/>
              </a:ln>
            </p:spPr>
          </p:cxnSp>
          <p:cxnSp>
            <p:nvCxnSpPr>
              <p:cNvPr id="28699" name="AutoShape 35"/>
              <p:cNvCxnSpPr>
                <a:cxnSpLocks noChangeShapeType="1"/>
                <a:stCxn id="28696" idx="4"/>
                <a:endCxn id="28702" idx="0"/>
              </p:cNvCxnSpPr>
              <p:nvPr/>
            </p:nvCxnSpPr>
            <p:spPr bwMode="auto">
              <a:xfrm flipH="1">
                <a:off x="611" y="3475"/>
                <a:ext cx="201" cy="405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triangle" w="med" len="med"/>
              </a:ln>
            </p:spPr>
          </p:cxnSp>
          <p:cxnSp>
            <p:nvCxnSpPr>
              <p:cNvPr id="28700" name="AutoShape 36"/>
              <p:cNvCxnSpPr>
                <a:cxnSpLocks noChangeShapeType="1"/>
                <a:stCxn id="28696" idx="4"/>
                <a:endCxn id="28703" idx="0"/>
              </p:cNvCxnSpPr>
              <p:nvPr/>
            </p:nvCxnSpPr>
            <p:spPr bwMode="auto">
              <a:xfrm>
                <a:off x="812" y="3475"/>
                <a:ext cx="141" cy="405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triangle" w="med" len="med"/>
              </a:ln>
            </p:spPr>
          </p:cxnSp>
          <p:sp>
            <p:nvSpPr>
              <p:cNvPr id="28701" name="AutoShape 37"/>
              <p:cNvSpPr>
                <a:spLocks noChangeArrowheads="1"/>
              </p:cNvSpPr>
              <p:nvPr/>
            </p:nvSpPr>
            <p:spPr bwMode="auto">
              <a:xfrm>
                <a:off x="158" y="3885"/>
                <a:ext cx="221" cy="169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latin typeface="Arial Rounded MT Bold" panose="020F0704030504030204" pitchFamily="34" charset="0"/>
                  </a:rPr>
                  <a:t>T(n/4)</a:t>
                </a:r>
                <a:endParaRPr lang="en-US" altLang="zh-CN" sz="1600" b="1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28702" name="AutoShape 38"/>
              <p:cNvSpPr>
                <a:spLocks noChangeArrowheads="1"/>
              </p:cNvSpPr>
              <p:nvPr/>
            </p:nvSpPr>
            <p:spPr bwMode="auto">
              <a:xfrm>
                <a:off x="500" y="3885"/>
                <a:ext cx="222" cy="169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latin typeface="Arial Rounded MT Bold" panose="020F0704030504030204" pitchFamily="34" charset="0"/>
                  </a:rPr>
                  <a:t>T(n/4)</a:t>
                </a:r>
                <a:endParaRPr lang="en-US" altLang="zh-CN" sz="1600" b="1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28703" name="AutoShape 39"/>
              <p:cNvSpPr>
                <a:spLocks noChangeArrowheads="1"/>
              </p:cNvSpPr>
              <p:nvPr/>
            </p:nvSpPr>
            <p:spPr bwMode="auto">
              <a:xfrm>
                <a:off x="842" y="3885"/>
                <a:ext cx="222" cy="169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latin typeface="Arial Rounded MT Bold" panose="020F0704030504030204" pitchFamily="34" charset="0"/>
                  </a:rPr>
                  <a:t>T(n/4)</a:t>
                </a:r>
                <a:endParaRPr lang="en-US" altLang="zh-CN" sz="1600" b="1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28704" name="AutoShape 40"/>
              <p:cNvSpPr>
                <a:spLocks noChangeArrowheads="1"/>
              </p:cNvSpPr>
              <p:nvPr/>
            </p:nvSpPr>
            <p:spPr bwMode="auto">
              <a:xfrm>
                <a:off x="1185" y="3885"/>
                <a:ext cx="221" cy="169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latin typeface="Arial Rounded MT Bold" panose="020F0704030504030204" pitchFamily="34" charset="0"/>
                  </a:rPr>
                  <a:t>T(n/4)</a:t>
                </a:r>
                <a:endParaRPr lang="en-US" altLang="zh-CN" sz="1600" b="1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28686" name="Group 41"/>
            <p:cNvGrpSpPr/>
            <p:nvPr/>
          </p:nvGrpSpPr>
          <p:grpSpPr bwMode="auto">
            <a:xfrm>
              <a:off x="7162800" y="4513257"/>
              <a:ext cx="1981200" cy="1422400"/>
              <a:chOff x="158" y="3158"/>
              <a:chExt cx="1248" cy="896"/>
            </a:xfrm>
          </p:grpSpPr>
          <p:sp>
            <p:nvSpPr>
              <p:cNvPr id="28687" name="Oval 42"/>
              <p:cNvSpPr>
                <a:spLocks noChangeArrowheads="1"/>
              </p:cNvSpPr>
              <p:nvPr/>
            </p:nvSpPr>
            <p:spPr bwMode="auto">
              <a:xfrm>
                <a:off x="601" y="3158"/>
                <a:ext cx="423" cy="312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accent2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800">
                    <a:latin typeface="Arial Rounded MT Bold" panose="020F0704030504030204" pitchFamily="34" charset="0"/>
                  </a:rPr>
                  <a:t>n/2</a:t>
                </a:r>
                <a:endParaRPr lang="en-US" altLang="zh-CN" sz="2800"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28688" name="AutoShape 43"/>
              <p:cNvCxnSpPr>
                <a:cxnSpLocks noChangeShapeType="1"/>
                <a:stCxn id="28687" idx="4"/>
                <a:endCxn id="28695" idx="0"/>
              </p:cNvCxnSpPr>
              <p:nvPr/>
            </p:nvCxnSpPr>
            <p:spPr bwMode="auto">
              <a:xfrm>
                <a:off x="812" y="3475"/>
                <a:ext cx="483" cy="405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triangle" w="med" len="med"/>
              </a:ln>
            </p:spPr>
          </p:cxnSp>
          <p:cxnSp>
            <p:nvCxnSpPr>
              <p:cNvPr id="28689" name="AutoShape 44"/>
              <p:cNvCxnSpPr>
                <a:cxnSpLocks noChangeShapeType="1"/>
                <a:stCxn id="28687" idx="4"/>
                <a:endCxn id="28692" idx="0"/>
              </p:cNvCxnSpPr>
              <p:nvPr/>
            </p:nvCxnSpPr>
            <p:spPr bwMode="auto">
              <a:xfrm flipH="1">
                <a:off x="269" y="3475"/>
                <a:ext cx="543" cy="405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triangle" w="med" len="med"/>
              </a:ln>
            </p:spPr>
          </p:cxnSp>
          <p:cxnSp>
            <p:nvCxnSpPr>
              <p:cNvPr id="28690" name="AutoShape 45"/>
              <p:cNvCxnSpPr>
                <a:cxnSpLocks noChangeShapeType="1"/>
                <a:stCxn id="28687" idx="4"/>
                <a:endCxn id="28693" idx="0"/>
              </p:cNvCxnSpPr>
              <p:nvPr/>
            </p:nvCxnSpPr>
            <p:spPr bwMode="auto">
              <a:xfrm flipH="1">
                <a:off x="611" y="3475"/>
                <a:ext cx="201" cy="405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triangle" w="med" len="med"/>
              </a:ln>
            </p:spPr>
          </p:cxnSp>
          <p:cxnSp>
            <p:nvCxnSpPr>
              <p:cNvPr id="28691" name="AutoShape 46"/>
              <p:cNvCxnSpPr>
                <a:cxnSpLocks noChangeShapeType="1"/>
                <a:stCxn id="28687" idx="4"/>
                <a:endCxn id="28694" idx="0"/>
              </p:cNvCxnSpPr>
              <p:nvPr/>
            </p:nvCxnSpPr>
            <p:spPr bwMode="auto">
              <a:xfrm>
                <a:off x="812" y="3475"/>
                <a:ext cx="141" cy="405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triangle" w="med" len="med"/>
              </a:ln>
            </p:spPr>
          </p:cxnSp>
          <p:sp>
            <p:nvSpPr>
              <p:cNvPr id="28692" name="AutoShape 47"/>
              <p:cNvSpPr>
                <a:spLocks noChangeArrowheads="1"/>
              </p:cNvSpPr>
              <p:nvPr/>
            </p:nvSpPr>
            <p:spPr bwMode="auto">
              <a:xfrm>
                <a:off x="158" y="3885"/>
                <a:ext cx="221" cy="169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latin typeface="Arial Rounded MT Bold" panose="020F0704030504030204" pitchFamily="34" charset="0"/>
                  </a:rPr>
                  <a:t>T(n/4)</a:t>
                </a:r>
                <a:endParaRPr lang="en-US" altLang="zh-CN" sz="1600" b="1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28693" name="AutoShape 48"/>
              <p:cNvSpPr>
                <a:spLocks noChangeArrowheads="1"/>
              </p:cNvSpPr>
              <p:nvPr/>
            </p:nvSpPr>
            <p:spPr bwMode="auto">
              <a:xfrm>
                <a:off x="500" y="3885"/>
                <a:ext cx="222" cy="169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latin typeface="Arial Rounded MT Bold" panose="020F0704030504030204" pitchFamily="34" charset="0"/>
                  </a:rPr>
                  <a:t>T(n/4)</a:t>
                </a:r>
                <a:endParaRPr lang="en-US" altLang="zh-CN" sz="1600" b="1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28694" name="AutoShape 49"/>
              <p:cNvSpPr>
                <a:spLocks noChangeArrowheads="1"/>
              </p:cNvSpPr>
              <p:nvPr/>
            </p:nvSpPr>
            <p:spPr bwMode="auto">
              <a:xfrm>
                <a:off x="842" y="3885"/>
                <a:ext cx="222" cy="169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latin typeface="Arial Rounded MT Bold" panose="020F0704030504030204" pitchFamily="34" charset="0"/>
                  </a:rPr>
                  <a:t>T(n/4)</a:t>
                </a:r>
                <a:endParaRPr lang="en-US" altLang="zh-CN" sz="1600" b="1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28695" name="AutoShape 50"/>
              <p:cNvSpPr>
                <a:spLocks noChangeArrowheads="1"/>
              </p:cNvSpPr>
              <p:nvPr/>
            </p:nvSpPr>
            <p:spPr bwMode="auto">
              <a:xfrm>
                <a:off x="1185" y="3885"/>
                <a:ext cx="221" cy="169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latin typeface="Arial Rounded MT Bold" panose="020F0704030504030204" pitchFamily="34" charset="0"/>
                  </a:rPr>
                  <a:t>T(n/4)</a:t>
                </a:r>
                <a:endParaRPr lang="en-US" altLang="zh-CN" sz="1600" b="1">
                  <a:latin typeface="Arial Rounded MT Bold" panose="020F0704030504030204" pitchFamily="34" charset="0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0100" y="142852"/>
            <a:ext cx="8468444" cy="1143000"/>
          </a:xfrm>
        </p:spPr>
        <p:txBody>
          <a:bodyPr/>
          <a:lstStyle/>
          <a:p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2.2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分治法（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Divide and Conquer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）总体思想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62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2.2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分治法的适用条件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539552" y="1214422"/>
            <a:ext cx="8080489" cy="457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分治法所能解决的问题一般具有以下几个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特征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：</a:t>
            </a:r>
            <a:endParaRPr lang="zh-CN" altLang="en-US" sz="2800" dirty="0" smtClean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2400" dirty="0" smtClean="0">
                <a:ea typeface="楷体_GB2312" pitchFamily="49" charset="-122"/>
              </a:rPr>
              <a:t>该问题的规模缩小到一定的程度就可以容易地解决；</a:t>
            </a:r>
            <a:endParaRPr lang="zh-CN" altLang="en-US" sz="2400" dirty="0" smtClean="0">
              <a:ea typeface="楷体_GB2312" pitchFamily="49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2400" dirty="0" smtClean="0">
                <a:ea typeface="楷体_GB2312" pitchFamily="49" charset="-122"/>
              </a:rPr>
              <a:t>该问题可以分解为若干个规模较小的</a:t>
            </a: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性质</a:t>
            </a:r>
            <a:r>
              <a:rPr lang="zh-CN" altLang="en-US" sz="2400" b="1" dirty="0" smtClean="0">
                <a:solidFill>
                  <a:srgbClr val="FF0000"/>
                </a:solidFill>
                <a:ea typeface="楷体_GB2312" pitchFamily="49" charset="-122"/>
              </a:rPr>
              <a:t>相同问题</a:t>
            </a:r>
            <a:endParaRPr lang="en-US" altLang="zh-CN" sz="2400" b="1" dirty="0" smtClean="0">
              <a:solidFill>
                <a:srgbClr val="FF0000"/>
              </a:solidFill>
              <a:ea typeface="楷体_GB2312" pitchFamily="49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2400" dirty="0" smtClean="0">
                <a:ea typeface="楷体_GB2312" pitchFamily="49" charset="-122"/>
              </a:rPr>
              <a:t>利用该问题分解出的子问题的解可以</a:t>
            </a:r>
            <a:r>
              <a:rPr lang="zh-CN" altLang="en-US" sz="2400" b="1" dirty="0" smtClean="0">
                <a:solidFill>
                  <a:srgbClr val="FF0000"/>
                </a:solidFill>
                <a:ea typeface="楷体_GB2312" pitchFamily="49" charset="-122"/>
              </a:rPr>
              <a:t>合并</a:t>
            </a:r>
            <a:r>
              <a:rPr lang="zh-CN" altLang="en-US" sz="2400" dirty="0" smtClean="0">
                <a:ea typeface="楷体_GB2312" pitchFamily="49" charset="-122"/>
              </a:rPr>
              <a:t>为该问题的解；</a:t>
            </a:r>
            <a:endParaRPr lang="zh-CN" altLang="en-US" sz="2400" dirty="0" smtClean="0">
              <a:ea typeface="楷体_GB2312" pitchFamily="49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2400" dirty="0" smtClean="0">
                <a:ea typeface="楷体_GB2312" pitchFamily="49" charset="-122"/>
              </a:rPr>
              <a:t>该问题所分解出的各个子问题是</a:t>
            </a:r>
            <a:r>
              <a:rPr lang="zh-CN" altLang="en-US" sz="2400" b="1" dirty="0" smtClean="0">
                <a:solidFill>
                  <a:srgbClr val="FF0000"/>
                </a:solidFill>
                <a:ea typeface="楷体_GB2312" pitchFamily="49" charset="-122"/>
              </a:rPr>
              <a:t>相互独立的</a:t>
            </a:r>
            <a:r>
              <a:rPr lang="zh-CN" altLang="en-US" sz="2400" dirty="0" smtClean="0">
                <a:ea typeface="楷体_GB2312" pitchFamily="49" charset="-122"/>
              </a:rPr>
              <a:t>，即子问题之间不包含公共的子问题。 </a:t>
            </a:r>
            <a:endParaRPr lang="zh-CN" altLang="en-US" sz="2400" dirty="0" smtClean="0">
              <a:ea typeface="楷体_GB2312" pitchFamily="49" charset="-122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142976" y="4725144"/>
            <a:ext cx="6913562" cy="873125"/>
          </a:xfrm>
          <a:prstGeom prst="rect">
            <a:avLst/>
          </a:prstGeom>
          <a:solidFill>
            <a:srgbClr val="CCFFFF"/>
          </a:solidFill>
          <a:ln w="50800">
            <a:solidFill>
              <a:srgbClr val="FF6600"/>
            </a:solidFill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因为问题的计算复杂性一般是随着问题规模的增加而增加，因此大部分问题满足这个特征。</a:t>
            </a:r>
            <a:endParaRPr lang="zh-CN" altLang="en-US" sz="2400" dirty="0">
              <a:ea typeface="楷体_GB2312" pitchFamily="49" charset="-122"/>
            </a:endParaRP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1142976" y="4725144"/>
            <a:ext cx="6913562" cy="873125"/>
          </a:xfrm>
          <a:prstGeom prst="rect">
            <a:avLst/>
          </a:prstGeom>
          <a:solidFill>
            <a:srgbClr val="CCFFFF"/>
          </a:solidFill>
          <a:ln w="50800">
            <a:solidFill>
              <a:srgbClr val="FF6600"/>
            </a:solidFill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这条特征是应用分治法的前提，它也是大多数问题可以满足的，此特征反映了递归思想的应用</a:t>
            </a:r>
            <a:endParaRPr lang="zh-CN" altLang="en-US" sz="2400" dirty="0">
              <a:ea typeface="楷体_GB2312" pitchFamily="49" charset="-122"/>
            </a:endParaRP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1142976" y="4708856"/>
            <a:ext cx="7429552" cy="1569660"/>
          </a:xfrm>
          <a:prstGeom prst="rect">
            <a:avLst/>
          </a:prstGeom>
          <a:solidFill>
            <a:srgbClr val="CCFFFF"/>
          </a:solidFill>
          <a:ln w="50800">
            <a:solidFill>
              <a:srgbClr val="FF6600"/>
            </a:solidFill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能否利用分治法完全取决于问题是否具有这条特征，如果具备了前两条特征，而不具备第三条特征，则可以考虑</a:t>
            </a:r>
            <a:r>
              <a:rPr lang="zh-CN" altLang="en-US" sz="2400" b="1" dirty="0">
                <a:ea typeface="黑体" panose="02010609060101010101" pitchFamily="2" charset="-122"/>
              </a:rPr>
              <a:t>贪心算法</a:t>
            </a:r>
            <a:r>
              <a:rPr lang="zh-CN" altLang="en-US" sz="2400" dirty="0">
                <a:ea typeface="楷体_GB2312" pitchFamily="49" charset="-122"/>
              </a:rPr>
              <a:t>或</a:t>
            </a:r>
            <a:r>
              <a:rPr lang="zh-CN" altLang="en-US" sz="2400" b="1" dirty="0">
                <a:ea typeface="黑体" panose="02010609060101010101" pitchFamily="2" charset="-122"/>
              </a:rPr>
              <a:t>动态规划</a:t>
            </a:r>
            <a:r>
              <a:rPr lang="zh-CN" altLang="en-US" sz="2400" dirty="0" smtClean="0">
                <a:ea typeface="楷体_GB2312" pitchFamily="49" charset="-122"/>
              </a:rPr>
              <a:t>。</a:t>
            </a:r>
            <a:endParaRPr lang="en-US" altLang="zh-CN" sz="2400" dirty="0" smtClean="0">
              <a:ea typeface="楷体_GB2312" pitchFamily="49" charset="-122"/>
            </a:endParaRPr>
          </a:p>
          <a:p>
            <a:endParaRPr lang="zh-CN" altLang="en-US" sz="2400" dirty="0">
              <a:ea typeface="楷体_GB2312" pitchFamily="49" charset="-122"/>
            </a:endParaRP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714348" y="4005064"/>
            <a:ext cx="7858180" cy="1938992"/>
          </a:xfrm>
          <a:prstGeom prst="rect">
            <a:avLst/>
          </a:prstGeom>
          <a:solidFill>
            <a:srgbClr val="CCFFFF"/>
          </a:solidFill>
          <a:ln w="50800">
            <a:solidFill>
              <a:srgbClr val="FF6600"/>
            </a:solidFill>
            <a:miter lim="800000"/>
          </a:ln>
        </p:spPr>
        <p:txBody>
          <a:bodyPr wrap="square">
            <a:spAutoFit/>
          </a:bodyPr>
          <a:lstStyle/>
          <a:p>
            <a:endParaRPr lang="en-US" altLang="zh-CN" sz="2400" b="1" dirty="0" smtClean="0">
              <a:ea typeface="楷体_GB2312" pitchFamily="49" charset="-122"/>
            </a:endParaRPr>
          </a:p>
          <a:p>
            <a:r>
              <a:rPr lang="zh-CN" altLang="en-US" sz="2400" b="1" dirty="0" smtClean="0">
                <a:ea typeface="楷体_GB2312" pitchFamily="49" charset="-122"/>
              </a:rPr>
              <a:t>第</a:t>
            </a:r>
            <a:r>
              <a:rPr lang="en-US" altLang="zh-CN" sz="2400" b="1" dirty="0" smtClean="0">
                <a:ea typeface="楷体_GB2312" pitchFamily="49" charset="-122"/>
              </a:rPr>
              <a:t>4</a:t>
            </a:r>
            <a:r>
              <a:rPr lang="zh-CN" altLang="en-US" sz="2400" b="1" dirty="0" smtClean="0">
                <a:ea typeface="楷体_GB2312" pitchFamily="49" charset="-122"/>
              </a:rPr>
              <a:t>条</a:t>
            </a:r>
            <a:r>
              <a:rPr lang="zh-CN" altLang="en-US" sz="2400" b="1" dirty="0">
                <a:ea typeface="楷体_GB2312" pitchFamily="49" charset="-122"/>
              </a:rPr>
              <a:t>特征涉及到分治法的效率，如果各子问题是不独立的，则分治法要做许多不必要的工作，重复地解公共的子问题，此时虽然也可用分治法，但一般用</a:t>
            </a:r>
            <a:r>
              <a:rPr lang="zh-CN" altLang="en-US" sz="2400" b="1" dirty="0">
                <a:solidFill>
                  <a:srgbClr val="C00000"/>
                </a:solidFill>
                <a:ea typeface="黑体" panose="02010609060101010101" pitchFamily="2" charset="-122"/>
              </a:rPr>
              <a:t>动态规划</a:t>
            </a:r>
            <a:r>
              <a:rPr lang="zh-CN" altLang="en-US" sz="2400" b="1" dirty="0">
                <a:ea typeface="楷体_GB2312" pitchFamily="49" charset="-122"/>
              </a:rPr>
              <a:t>较好</a:t>
            </a:r>
            <a:r>
              <a:rPr lang="zh-CN" altLang="en-US" sz="2400" b="1" dirty="0" smtClean="0">
                <a:ea typeface="楷体_GB2312" pitchFamily="49" charset="-122"/>
              </a:rPr>
              <a:t>。</a:t>
            </a:r>
            <a:endParaRPr lang="en-US" altLang="zh-CN" sz="2400" b="1" dirty="0" smtClean="0">
              <a:ea typeface="楷体_GB2312" pitchFamily="49" charset="-122"/>
            </a:endParaRPr>
          </a:p>
          <a:p>
            <a:endParaRPr lang="zh-CN" altLang="en-US" sz="2400" b="1" dirty="0">
              <a:ea typeface="楷体_GB2312" pitchFamily="49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714348" y="1000108"/>
            <a:ext cx="814393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  <p:bldP spid="27652" grpId="0" animBg="1" uiExpand="1"/>
      <p:bldP spid="27653" grpId="0" animBg="1" uiExpand="1"/>
      <p:bldP spid="27654" grpId="0" animBg="1" uiExpand="1"/>
      <p:bldP spid="27654" grpId="1" animBg="1"/>
      <p:bldP spid="2765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分治法的求解步骤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分治模式在每一层递归上都有三个步骤：</a:t>
            </a:r>
            <a:endParaRPr lang="en-US" altLang="zh-CN" dirty="0" smtClean="0"/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分解（</a:t>
            </a:r>
            <a:r>
              <a:rPr lang="en-US" altLang="zh-CN" b="1" dirty="0" smtClean="0">
                <a:solidFill>
                  <a:srgbClr val="FF0000"/>
                </a:solidFill>
              </a:rPr>
              <a:t>Divide</a:t>
            </a:r>
            <a:r>
              <a:rPr lang="zh-CN" altLang="en-US" b="1" dirty="0" smtClean="0">
                <a:solidFill>
                  <a:srgbClr val="FF0000"/>
                </a:solidFill>
              </a:rPr>
              <a:t>）：</a:t>
            </a:r>
            <a:r>
              <a:rPr lang="zh-CN" altLang="en-US" dirty="0" smtClean="0"/>
              <a:t>将原问题分解成一系列子问题；</a:t>
            </a:r>
            <a:endParaRPr lang="en-US" altLang="zh-CN" dirty="0" smtClean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解决（</a:t>
            </a:r>
            <a:r>
              <a:rPr lang="en-US" altLang="zh-CN" b="1" dirty="0">
                <a:solidFill>
                  <a:srgbClr val="FF0000"/>
                </a:solidFill>
              </a:rPr>
              <a:t>Conquer</a:t>
            </a:r>
            <a:r>
              <a:rPr lang="zh-CN" altLang="en-US" b="1" dirty="0">
                <a:solidFill>
                  <a:srgbClr val="FF0000"/>
                </a:solidFill>
              </a:rPr>
              <a:t>）：</a:t>
            </a:r>
            <a:r>
              <a:rPr lang="zh-CN" altLang="en-US" dirty="0" smtClean="0"/>
              <a:t>递归的解各个子问题，若子问题足够小，则直接求解；</a:t>
            </a:r>
            <a:endParaRPr lang="en-US" altLang="zh-CN" dirty="0" smtClean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合并（</a:t>
            </a:r>
            <a:r>
              <a:rPr lang="en-US" altLang="zh-CN" b="1" dirty="0">
                <a:solidFill>
                  <a:srgbClr val="FF0000"/>
                </a:solidFill>
              </a:rPr>
              <a:t>Combine</a:t>
            </a:r>
            <a:r>
              <a:rPr lang="zh-CN" altLang="en-US" b="1" dirty="0">
                <a:solidFill>
                  <a:srgbClr val="FF0000"/>
                </a:solidFill>
              </a:rPr>
              <a:t>）：</a:t>
            </a:r>
            <a:r>
              <a:rPr lang="zh-CN" altLang="en-US" dirty="0" smtClean="0"/>
              <a:t>将子问题的结果合并成原问题的解。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395288" y="1557338"/>
            <a:ext cx="184731" cy="46166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>
            <a:spAutoFit/>
          </a:bodyPr>
          <a:lstStyle/>
          <a:p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571472" y="21429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>
              <a:defRPr/>
            </a:pPr>
            <a:endParaRPr lang="zh-CN" altLang="en-US" sz="440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分治算法的基本设计模式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divide-and-conquer(P)</a:t>
            </a:r>
            <a:endParaRPr lang="en-US" altLang="zh-CN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{</a:t>
            </a:r>
            <a:endParaRPr lang="en-US" altLang="zh-CN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if ( | P | &lt;= n0) </a:t>
            </a:r>
            <a:r>
              <a:rPr lang="en-US" altLang="zh-CN" dirty="0" err="1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adhoc</a:t>
            </a: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(P</a:t>
            </a:r>
            <a:r>
              <a:rPr lang="en-US" altLang="zh-CN" sz="22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   </a:t>
            </a:r>
            <a:r>
              <a:rPr lang="en-US" altLang="zh-CN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解决小规模的问题</a:t>
            </a:r>
            <a:endParaRPr lang="zh-CN" altLang="en-US" dirty="0" smtClean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divide P into smaller </a:t>
            </a:r>
            <a:r>
              <a:rPr lang="en-US" altLang="zh-CN" dirty="0" err="1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subinstances</a:t>
            </a: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P1,P2,...,</a:t>
            </a:r>
            <a:r>
              <a:rPr lang="en-US" altLang="zh-CN" dirty="0" err="1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Pk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endParaRPr lang="en-US" altLang="zh-CN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r>
              <a:rPr lang="en-US" altLang="zh-CN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                                                                  //                 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分解问题</a:t>
            </a:r>
            <a:endParaRPr lang="zh-CN" altLang="en-US" dirty="0" smtClean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for (</a:t>
            </a:r>
            <a:r>
              <a:rPr lang="en-US" altLang="zh-CN" dirty="0" err="1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=1,i&lt;=</a:t>
            </a:r>
            <a:r>
              <a:rPr lang="en-US" altLang="zh-CN" dirty="0" err="1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k,i</a:t>
            </a: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++)</a:t>
            </a:r>
            <a:endParaRPr lang="en-US" altLang="zh-CN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dirty="0" err="1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yi</a:t>
            </a: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=divide-and-conquer(Pi</a:t>
            </a:r>
            <a:r>
              <a:rPr lang="en-US" altLang="zh-CN" sz="22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  </a:t>
            </a:r>
            <a:r>
              <a:rPr lang="en-US" altLang="zh-CN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递归的解各子问题</a:t>
            </a:r>
            <a:endParaRPr lang="zh-CN" altLang="en-US" sz="2200" dirty="0" smtClean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return merge(y1,...,</a:t>
            </a:r>
            <a:r>
              <a:rPr lang="en-US" altLang="zh-CN" dirty="0" err="1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yk</a:t>
            </a:r>
            <a:r>
              <a:rPr lang="en-US" altLang="zh-CN" sz="22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  </a:t>
            </a:r>
            <a:r>
              <a:rPr lang="en-US" altLang="zh-CN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将各子问题的解合并为原问题的解</a:t>
            </a:r>
            <a:endParaRPr lang="zh-CN" altLang="en-US" sz="2200" dirty="0" smtClean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en-US" altLang="zh-CN" sz="2200" dirty="0" smtClean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28662" y="5929330"/>
            <a:ext cx="7500990" cy="461665"/>
          </a:xfrm>
          <a:prstGeom prst="rect">
            <a:avLst/>
          </a:prstGeom>
          <a:solidFill>
            <a:srgbClr val="CCFFFF"/>
          </a:solidFill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ysClr val="windowText" lastClr="000000"/>
                </a:solidFill>
              </a:rPr>
              <a:t>// </a:t>
            </a:r>
            <a:r>
              <a:rPr lang="zh-CN" altLang="en-US" sz="2400" dirty="0" smtClean="0">
                <a:solidFill>
                  <a:sysClr val="windowText" lastClr="000000"/>
                </a:solidFill>
              </a:rPr>
              <a:t>其中</a:t>
            </a:r>
            <a:r>
              <a:rPr lang="en-US" altLang="zh-CN" sz="2400" dirty="0" err="1" smtClean="0">
                <a:solidFill>
                  <a:sysClr val="windowText" lastClr="000000"/>
                </a:solidFill>
              </a:rPr>
              <a:t>adhoc</a:t>
            </a:r>
            <a:r>
              <a:rPr lang="en-US" altLang="zh-CN" sz="2400" dirty="0" smtClean="0">
                <a:solidFill>
                  <a:sysClr val="windowText" lastClr="000000"/>
                </a:solidFill>
              </a:rPr>
              <a:t>(P)</a:t>
            </a:r>
            <a:r>
              <a:rPr lang="zh-CN" altLang="en-US" sz="2400" dirty="0" smtClean="0">
                <a:solidFill>
                  <a:sysClr val="windowText" lastClr="000000"/>
                </a:solidFill>
              </a:rPr>
              <a:t>为基本子算法，直接解小规模问题</a:t>
            </a:r>
            <a:r>
              <a:rPr lang="en-US" altLang="zh-CN" sz="2400" dirty="0" smtClean="0">
                <a:solidFill>
                  <a:sysClr val="windowText" lastClr="000000"/>
                </a:solidFill>
              </a:rPr>
              <a:t>P</a:t>
            </a:r>
            <a:endParaRPr lang="en-US" altLang="zh-CN" sz="2400" dirty="0" smtClean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问题规模的分割原则</a:t>
            </a:r>
            <a:endParaRPr lang="zh-CN" alt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sz="quarter" idx="1"/>
          </p:nvPr>
        </p:nvSpPr>
        <p:spPr bwMode="auto">
          <a:xfrm>
            <a:off x="914400" y="1447800"/>
            <a:ext cx="7772400" cy="3847207"/>
          </a:xfrm>
          <a:prstGeom prst="rect">
            <a:avLst/>
          </a:prstGeom>
          <a:solidFill>
            <a:srgbClr val="CCFFFF"/>
          </a:solidFill>
          <a:ln w="50800">
            <a:solidFill>
              <a:srgbClr val="FF6600"/>
            </a:solidFill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在用分治法设计算法时，最好使子问题的规模大致相同。即将一个问题分成</a:t>
            </a:r>
            <a:r>
              <a:rPr lang="zh-CN" altLang="en-US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大小相等的</a:t>
            </a:r>
            <a:r>
              <a:rPr lang="en-US" altLang="zh-CN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个子问题的处理方法是行之有效的。</a:t>
            </a:r>
            <a:endParaRPr lang="en-US" altLang="zh-CN" sz="2400" dirty="0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这种使子问题规模大致相等的做法是出自一种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平衡</a:t>
            </a:r>
            <a:r>
              <a:rPr lang="en-US" altLang="zh-CN" dirty="0" smtClean="0">
                <a:solidFill>
                  <a:srgbClr val="C00000"/>
                </a:solidFill>
                <a:ea typeface="楷体_GB2312" pitchFamily="49" charset="-122"/>
              </a:rPr>
              <a:t>(balancing)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子问题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的思想，它几乎总是比子问题规模不等的做法要好。</a:t>
            </a:r>
            <a:endParaRPr lang="en-US" altLang="zh-CN" sz="2400" dirty="0" smtClean="0">
              <a:latin typeface="楷体_GB2312" pitchFamily="49" charset="-122"/>
              <a:ea typeface="楷体_GB2312" pitchFamily="49" charset="-122"/>
            </a:endParaRPr>
          </a:p>
          <a:p>
            <a:endParaRPr lang="en-US" altLang="zh-CN" sz="2400" dirty="0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400" dirty="0" smtClean="0">
                <a:latin typeface="华文新魏" panose="02010800040101010101" pitchFamily="2" charset="-122"/>
              </a:rPr>
              <a:t>思考：为什么？</a:t>
            </a:r>
            <a:endParaRPr lang="zh-CN" altLang="en-US" sz="2400" dirty="0" smtClean="0">
              <a:latin typeface="华文新魏" panose="02010800040101010101" pitchFamily="2" charset="-122"/>
            </a:endParaRPr>
          </a:p>
          <a:p>
            <a:pPr>
              <a:buNone/>
            </a:pPr>
            <a:endParaRPr lang="en-US" altLang="zh-CN" sz="2400" dirty="0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755650" y="26035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>
              <a:defRPr/>
            </a:pPr>
            <a:endParaRPr lang="zh-CN" altLang="en-US" sz="440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8198" name="Rectangle 4"/>
          <p:cNvSpPr>
            <a:spLocks noChangeArrowheads="1"/>
          </p:cNvSpPr>
          <p:nvPr/>
        </p:nvSpPr>
        <p:spPr bwMode="auto">
          <a:xfrm>
            <a:off x="0" y="4933974"/>
            <a:ext cx="9144000" cy="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194" name="Object 1024"/>
          <p:cNvGraphicFramePr>
            <a:graphicFrameLocks noChangeAspect="1"/>
          </p:cNvGraphicFramePr>
          <p:nvPr/>
        </p:nvGraphicFramePr>
        <p:xfrm>
          <a:off x="1857356" y="4819668"/>
          <a:ext cx="50419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3" name="Microsoft 公式 3.0" r:id="rId1" imgW="1955800" imgH="457200" progId="Equation.3">
                  <p:embed/>
                </p:oleObj>
              </mc:Choice>
              <mc:Fallback>
                <p:oleObj name="Microsoft 公式 3.0" r:id="rId1" imgW="1955800" imgH="4572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4819668"/>
                        <a:ext cx="5041900" cy="118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0" y="4929212"/>
            <a:ext cx="9144000" cy="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分治法的复杂性分析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85720" y="1447800"/>
            <a:ext cx="8072494" cy="3338522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一个分治法将规模为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的问题分成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个规模为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／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的子问题去解。</a:t>
            </a:r>
            <a:endParaRPr lang="en-US" altLang="zh-CN" sz="2400" dirty="0" smtClean="0">
              <a:latin typeface="楷体_GB2312" pitchFamily="49" charset="-122"/>
              <a:ea typeface="楷体_GB2312" pitchFamily="49" charset="-122"/>
            </a:endParaRPr>
          </a:p>
          <a:p>
            <a:pPr lvl="1"/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设分解阀值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n0=1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，且</a:t>
            </a:r>
            <a:r>
              <a:rPr lang="en-US" altLang="zh-CN" sz="2400" dirty="0" err="1" smtClean="0">
                <a:latin typeface="楷体_GB2312" pitchFamily="49" charset="-122"/>
                <a:ea typeface="楷体_GB2312" pitchFamily="49" charset="-122"/>
              </a:rPr>
              <a:t>adhoc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解规模为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的问题耗费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个单位时间。</a:t>
            </a:r>
            <a:endParaRPr lang="en-US" altLang="zh-CN" sz="2400" dirty="0" smtClean="0">
              <a:latin typeface="楷体_GB2312" pitchFamily="49" charset="-122"/>
              <a:ea typeface="楷体_GB2312" pitchFamily="49" charset="-122"/>
            </a:endParaRPr>
          </a:p>
          <a:p>
            <a:pPr lvl="1"/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再设将原问题分解为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个子问题以及用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merge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个子问题的解合并为原问题的解需用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f(n)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个单位时间。</a:t>
            </a:r>
            <a:endParaRPr lang="en-US" altLang="zh-CN" sz="2400" dirty="0" smtClean="0">
              <a:latin typeface="楷体_GB2312" pitchFamily="49" charset="-122"/>
              <a:ea typeface="楷体_GB2312" pitchFamily="49" charset="-122"/>
            </a:endParaRPr>
          </a:p>
          <a:p>
            <a:pPr lvl="1"/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T(n)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表示该分治法解规模为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|P|=n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的问题所需的计算时间，则有：</a:t>
            </a:r>
            <a:endParaRPr lang="zh-CN" altLang="en-US" sz="2400" dirty="0" smtClean="0">
              <a:latin typeface="楷体_GB2312" pitchFamily="49" charset="-122"/>
              <a:ea typeface="楷体_GB2312" pitchFamily="49" charset="-122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755650" y="26035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44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分治法的复杂性分析</a:t>
            </a:r>
            <a:endParaRPr lang="zh-CN" altLang="en-US" sz="440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8198" name="Rectangle 4"/>
          <p:cNvSpPr>
            <a:spLocks noChangeArrowheads="1"/>
          </p:cNvSpPr>
          <p:nvPr/>
        </p:nvSpPr>
        <p:spPr bwMode="auto">
          <a:xfrm>
            <a:off x="0" y="2012964"/>
            <a:ext cx="9144000" cy="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194" name="Object 1024"/>
          <p:cNvGraphicFramePr>
            <a:graphicFrameLocks noChangeAspect="1"/>
          </p:cNvGraphicFramePr>
          <p:nvPr/>
        </p:nvGraphicFramePr>
        <p:xfrm>
          <a:off x="1835150" y="1881202"/>
          <a:ext cx="50419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54" name="Microsoft 公式 3.0" r:id="rId1" imgW="1955800" imgH="457200" progId="Equation.3">
                  <p:embed/>
                </p:oleObj>
              </mc:Choice>
              <mc:Fallback>
                <p:oleObj name="Microsoft 公式 3.0" r:id="rId1" imgW="1955800" imgH="4572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881202"/>
                        <a:ext cx="5041900" cy="118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0" y="3535379"/>
            <a:ext cx="8618538" cy="45720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通过迭代法求得方程的解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：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0" y="2008202"/>
            <a:ext cx="9144000" cy="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195" name="Object 1025"/>
          <p:cNvGraphicFramePr>
            <a:graphicFrameLocks noChangeAspect="1"/>
          </p:cNvGraphicFramePr>
          <p:nvPr/>
        </p:nvGraphicFramePr>
        <p:xfrm>
          <a:off x="3708400" y="3175016"/>
          <a:ext cx="44640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55" name="公式" r:id="rId3" imgW="1993900" imgH="469900" progId="Equation.3">
                  <p:embed/>
                </p:oleObj>
              </mc:Choice>
              <mc:Fallback>
                <p:oleObj name="公式" r:id="rId3" imgW="1993900" imgH="4699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175016"/>
                        <a:ext cx="4464050" cy="104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428596" y="4786322"/>
            <a:ext cx="8353425" cy="1015663"/>
          </a:xfrm>
          <a:prstGeom prst="rect">
            <a:avLst/>
          </a:prstGeom>
          <a:solidFill>
            <a:srgbClr val="CCFFFF"/>
          </a:solidFill>
          <a:ln w="50800">
            <a:solidFill>
              <a:srgbClr val="FF6600"/>
            </a:solidFill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ea typeface="黑体" panose="02010609060101010101" pitchFamily="2" charset="-122"/>
              </a:rPr>
              <a:t>注意：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递归方程及其解只给出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等于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m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的方幂时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T(n)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的值，但是如果认为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T(n)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足够平滑，那么由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等于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m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的方幂时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T(n)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的值可以估计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T(n)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的增长速度。通常假定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T(n)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是单调上升的，从而当</a:t>
            </a:r>
            <a:r>
              <a:rPr lang="en-US" altLang="zh-CN" sz="2000" dirty="0" err="1">
                <a:solidFill>
                  <a:srgbClr val="000000"/>
                </a:solidFill>
                <a:ea typeface="楷体_GB2312" pitchFamily="49" charset="-122"/>
              </a:rPr>
              <a:t>m</a:t>
            </a:r>
            <a:r>
              <a:rPr lang="en-US" altLang="zh-CN" sz="2000" baseline="30000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2000" dirty="0" err="1">
                <a:solidFill>
                  <a:srgbClr val="000000"/>
                </a:solidFill>
                <a:ea typeface="楷体_GB2312" pitchFamily="49" charset="-122"/>
              </a:rPr>
              <a:t>≤n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&lt;m</a:t>
            </a:r>
            <a:r>
              <a:rPr lang="en-US" altLang="zh-CN" sz="2000" baseline="30000" dirty="0">
                <a:solidFill>
                  <a:srgbClr val="000000"/>
                </a:solidFill>
                <a:ea typeface="楷体_GB2312" pitchFamily="49" charset="-122"/>
              </a:rPr>
              <a:t>i+1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时，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T(m</a:t>
            </a:r>
            <a:r>
              <a:rPr lang="en-US" altLang="zh-CN" sz="2000" baseline="30000" dirty="0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)≤T(n)&lt;T(m</a:t>
            </a:r>
            <a:r>
              <a:rPr lang="en-US" altLang="zh-CN" sz="2000" baseline="30000" dirty="0">
                <a:solidFill>
                  <a:srgbClr val="000000"/>
                </a:solidFill>
                <a:ea typeface="楷体_GB2312" pitchFamily="49" charset="-122"/>
              </a:rPr>
              <a:t>i+1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r>
              <a:rPr lang="zh-CN" altLang="en-US" sz="2000" dirty="0">
                <a:ea typeface="楷体_GB2312" pitchFamily="49" charset="-122"/>
              </a:rPr>
              <a:t> </a:t>
            </a:r>
            <a:endParaRPr lang="zh-CN" altLang="en-US" sz="2000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9" grpId="0"/>
      <p:bldP spid="29705" grpId="0" animBg="1"/>
    </p:bldLst>
  </p:timing>
</p:sld>
</file>

<file path=ppt/tags/tag1.xml><?xml version="1.0" encoding="utf-8"?>
<p:tagLst xmlns:p="http://schemas.openxmlformats.org/presentationml/2006/main">
  <p:tag name="COMMONDATA" val="eyJoZGlkIjoiZDE4M2I1MjJiYWU1M2FhOWM4Y2EzYmIxMmFiZGJiNmQ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算法模版</Template>
  <TotalTime>0</TotalTime>
  <Words>5004</Words>
  <Application>WPS 演示</Application>
  <PresentationFormat>全屏显示(4:3)</PresentationFormat>
  <Paragraphs>479</Paragraphs>
  <Slides>26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27</vt:i4>
      </vt:variant>
      <vt:variant>
        <vt:lpstr>幻灯片标题</vt:lpstr>
      </vt:variant>
      <vt:variant>
        <vt:i4>26</vt:i4>
      </vt:variant>
    </vt:vector>
  </HeadingPairs>
  <TitlesOfParts>
    <vt:vector size="74" baseType="lpstr">
      <vt:lpstr>Arial</vt:lpstr>
      <vt:lpstr>宋体</vt:lpstr>
      <vt:lpstr>Wingdings</vt:lpstr>
      <vt:lpstr>幼圆</vt:lpstr>
      <vt:lpstr>Franklin Gothic Book</vt:lpstr>
      <vt:lpstr>Wingdings 2</vt:lpstr>
      <vt:lpstr>微软雅黑</vt:lpstr>
      <vt:lpstr>黑体</vt:lpstr>
      <vt:lpstr>楷体_GB2312</vt:lpstr>
      <vt:lpstr>新宋体</vt:lpstr>
      <vt:lpstr>Arial Rounded MT Bold</vt:lpstr>
      <vt:lpstr>Times New Roman</vt:lpstr>
      <vt:lpstr>华文新魏</vt:lpstr>
      <vt:lpstr>Perpetua</vt:lpstr>
      <vt:lpstr>Arial Unicode MS</vt:lpstr>
      <vt:lpstr>Times New Roman</vt:lpstr>
      <vt:lpstr>仿宋_GB2312</vt:lpstr>
      <vt:lpstr>仿宋</vt:lpstr>
      <vt:lpstr>仿宋_GB2312</vt:lpstr>
      <vt:lpstr>楷体_GB2312</vt:lpstr>
      <vt:lpstr>平衡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2.2分治法（Divide and Conquer）总体思想</vt:lpstr>
      <vt:lpstr>2.2分治法（Divide and Conquer）总体思想</vt:lpstr>
      <vt:lpstr>2.2分治法（Divide and Conquer）总体思想</vt:lpstr>
      <vt:lpstr>2.2分治法的适用条件</vt:lpstr>
      <vt:lpstr>分治法的求解步骤</vt:lpstr>
      <vt:lpstr>分治算法的基本设计模式</vt:lpstr>
      <vt:lpstr>问题规模的分割原则</vt:lpstr>
      <vt:lpstr>分治法的复杂性分析</vt:lpstr>
      <vt:lpstr>PowerPoint 演示文稿</vt:lpstr>
      <vt:lpstr>分治法的复杂性分析</vt:lpstr>
      <vt:lpstr>2.3 二分搜索技术</vt:lpstr>
      <vt:lpstr>2.3 二分搜索技术</vt:lpstr>
      <vt:lpstr>PowerPoint 演示文稿</vt:lpstr>
      <vt:lpstr>PowerPoint 演示文稿</vt:lpstr>
      <vt:lpstr>2.4 大整数的乘法</vt:lpstr>
      <vt:lpstr>PowerPoint 演示文稿</vt:lpstr>
      <vt:lpstr>PowerPoint 演示文稿</vt:lpstr>
      <vt:lpstr>P.K. 权威</vt:lpstr>
      <vt:lpstr>PowerPoint 演示文稿</vt:lpstr>
      <vt:lpstr>2.4大整数的乘法</vt:lpstr>
      <vt:lpstr>2.5 Strassen矩阵乘法</vt:lpstr>
      <vt:lpstr>2.5 Strassen矩阵乘法</vt:lpstr>
      <vt:lpstr>2.5 Strassen矩阵乘法</vt:lpstr>
      <vt:lpstr>Strassen简介</vt:lpstr>
      <vt:lpstr>2.5  Strassen矩阵乘法</vt:lpstr>
      <vt:lpstr>2.5 Strassen矩阵乘法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 递归与分治策略</dc:title>
  <dc:creator>ren</dc:creator>
  <cp:lastModifiedBy>Non-differentiable Life</cp:lastModifiedBy>
  <cp:revision>476</cp:revision>
  <dcterms:created xsi:type="dcterms:W3CDTF">2003-07-22T09:28:00Z</dcterms:created>
  <dcterms:modified xsi:type="dcterms:W3CDTF">2022-04-30T03:01:14Z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174D65BAFC2D4BB3A7D6E53C3FA425CD</vt:lpwstr>
  </property>
  <property fmtid="{D5CDD505-2E9C-101B-9397-08002B2CF9AE}" pid="3" name="KSOProductBuildVer">
    <vt:lpwstr>2052-11.1.0.11636</vt:lpwstr>
  </property>
</Properties>
</file>