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7"/>
  </p:notesMasterIdLst>
  <p:handoutMasterIdLst>
    <p:handoutMasterId r:id="rId28"/>
  </p:handoutMasterIdLst>
  <p:sldIdLst>
    <p:sldId id="316" r:id="rId2"/>
    <p:sldId id="391" r:id="rId3"/>
    <p:sldId id="392" r:id="rId4"/>
    <p:sldId id="393" r:id="rId5"/>
    <p:sldId id="394" r:id="rId6"/>
    <p:sldId id="395" r:id="rId7"/>
    <p:sldId id="396" r:id="rId8"/>
    <p:sldId id="397" r:id="rId9"/>
    <p:sldId id="498" r:id="rId10"/>
    <p:sldId id="398" r:id="rId11"/>
    <p:sldId id="317" r:id="rId12"/>
    <p:sldId id="320" r:id="rId13"/>
    <p:sldId id="257" r:id="rId14"/>
    <p:sldId id="260" r:id="rId15"/>
    <p:sldId id="264" r:id="rId16"/>
    <p:sldId id="262" r:id="rId17"/>
    <p:sldId id="258" r:id="rId18"/>
    <p:sldId id="263" r:id="rId19"/>
    <p:sldId id="402" r:id="rId20"/>
    <p:sldId id="267" r:id="rId21"/>
    <p:sldId id="268" r:id="rId22"/>
    <p:sldId id="542" r:id="rId23"/>
    <p:sldId id="543" r:id="rId24"/>
    <p:sldId id="544" r:id="rId25"/>
    <p:sldId id="545"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800000"/>
    <a:srgbClr val="FF9900"/>
    <a:srgbClr val="FFFF99"/>
    <a:srgbClr val="FFCC66"/>
    <a:srgbClr val="9900FF"/>
    <a:srgbClr val="DDDDDD"/>
    <a:srgbClr val="663300"/>
    <a:srgbClr val="000066"/>
    <a:srgbClr val="CC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342" autoAdjust="0"/>
    <p:restoredTop sz="89159" autoAdjust="0"/>
  </p:normalViewPr>
  <p:slideViewPr>
    <p:cSldViewPr>
      <p:cViewPr varScale="1">
        <p:scale>
          <a:sx n="62" d="100"/>
          <a:sy n="62" d="100"/>
        </p:scale>
        <p:origin x="-1368" y="-78"/>
      </p:cViewPr>
      <p:guideLst>
        <p:guide orient="horz" pos="2160"/>
        <p:guide pos="2880"/>
      </p:guideLst>
    </p:cSldViewPr>
  </p:slideViewPr>
  <p:outlineViewPr>
    <p:cViewPr>
      <p:scale>
        <a:sx n="33" d="100"/>
        <a:sy n="33" d="100"/>
      </p:scale>
      <p:origin x="0" y="60834"/>
    </p:cViewPr>
  </p:outlineViewPr>
  <p:notesTextViewPr>
    <p:cViewPr>
      <p:scale>
        <a:sx n="3" d="2"/>
        <a:sy n="3" d="2"/>
      </p:scale>
      <p:origin x="0" y="0"/>
    </p:cViewPr>
  </p:notesTextViewPr>
  <p:notesViewPr>
    <p:cSldViewPr>
      <p:cViewPr varScale="1">
        <p:scale>
          <a:sx n="59" d="100"/>
          <a:sy n="59" d="100"/>
        </p:scale>
        <p:origin x="-178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3F42B1EC-E099-4371-8DFE-64B079DE5F86}" type="slidenum">
              <a:rPr lang="zh-CN" altLang="en-US"/>
              <a:pPr>
                <a:defRPr/>
              </a:pPr>
              <a:t>‹#›</a:t>
            </a:fld>
            <a:endParaRPr lang="en-US" altLang="zh-CN"/>
          </a:p>
        </p:txBody>
      </p:sp>
    </p:spTree>
    <p:extLst>
      <p:ext uri="{BB962C8B-B14F-4D97-AF65-F5344CB8AC3E}">
        <p14:creationId xmlns="" xmlns:p14="http://schemas.microsoft.com/office/powerpoint/2010/main" val="3324418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952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A26F3249-6691-4EE8-BE17-36F462C45E63}" type="slidenum">
              <a:rPr lang="zh-CN" altLang="en-US"/>
              <a:pPr>
                <a:defRPr/>
              </a:pPr>
              <a:t>‹#›</a:t>
            </a:fld>
            <a:endParaRPr lang="en-US" altLang="zh-CN"/>
          </a:p>
        </p:txBody>
      </p:sp>
    </p:spTree>
    <p:extLst>
      <p:ext uri="{BB962C8B-B14F-4D97-AF65-F5344CB8AC3E}">
        <p14:creationId xmlns="" xmlns:p14="http://schemas.microsoft.com/office/powerpoint/2010/main" val="27888652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E3DEF904-A594-471F-AC6F-702E4A1396DE}" type="slidenum">
              <a:rPr lang="zh-CN" altLang="en-US" smtClean="0"/>
              <a:pPr/>
              <a:t>1</a:t>
            </a:fld>
            <a:endParaRPr lang="en-US" altLang="zh-CN" dirty="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en-US" dirty="0" smtClean="0"/>
          </a:p>
        </p:txBody>
      </p:sp>
    </p:spTree>
    <p:extLst>
      <p:ext uri="{BB962C8B-B14F-4D97-AF65-F5344CB8AC3E}">
        <p14:creationId xmlns="" xmlns:p14="http://schemas.microsoft.com/office/powerpoint/2010/main" val="1562524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p:spPr>
        <p:txBody>
          <a:bodyPr/>
          <a:lstStyle/>
          <a:p>
            <a:pPr eaLnBrk="1" hangingPunct="1"/>
            <a:r>
              <a:rPr lang="en-US" altLang="zh-CN" dirty="0" smtClean="0"/>
              <a:t>95</a:t>
            </a:r>
            <a:r>
              <a:rPr lang="zh-CN" altLang="en-US" dirty="0" smtClean="0"/>
              <a:t>年美国，摩根</a:t>
            </a:r>
            <a:r>
              <a:rPr lang="en-US" altLang="zh-CN" dirty="0" smtClean="0"/>
              <a:t>·</a:t>
            </a:r>
            <a:r>
              <a:rPr lang="zh-CN" altLang="en-US" dirty="0" smtClean="0"/>
              <a:t>弗里曼主演，大卫</a:t>
            </a:r>
            <a:r>
              <a:rPr lang="en-US" altLang="zh-CN" dirty="0" smtClean="0"/>
              <a:t>·</a:t>
            </a:r>
            <a:r>
              <a:rPr lang="zh-CN" altLang="en-US" dirty="0" smtClean="0"/>
              <a:t>芬奇导演。</a:t>
            </a:r>
            <a:r>
              <a:rPr lang="en-US" altLang="zh-CN" dirty="0" smtClean="0"/>
              <a:t>Dante Alighieri in his epic poem The Divine Comedy ,</a:t>
            </a:r>
            <a:r>
              <a:rPr lang="zh-CN" altLang="en-US" dirty="0" smtClean="0"/>
              <a:t>但丁</a:t>
            </a:r>
            <a:r>
              <a:rPr lang="en-US" altLang="zh-CN" dirty="0" smtClean="0"/>
              <a:t>《</a:t>
            </a:r>
            <a:r>
              <a:rPr lang="zh-CN" altLang="en-US" dirty="0" smtClean="0"/>
              <a:t>神曲</a:t>
            </a:r>
            <a:r>
              <a:rPr lang="en-US" altLang="zh-CN" dirty="0" smtClean="0"/>
              <a:t>》</a:t>
            </a:r>
            <a:r>
              <a:rPr lang="zh-CN" altLang="en-US" dirty="0" smtClean="0"/>
              <a:t>。由弱至强：色欲（</a:t>
            </a:r>
            <a:r>
              <a:rPr lang="en-US" altLang="zh-CN" dirty="0" smtClean="0"/>
              <a:t>LUST</a:t>
            </a:r>
            <a:r>
              <a:rPr lang="zh-CN" altLang="en-US" dirty="0" smtClean="0"/>
              <a:t>）、贪食（</a:t>
            </a:r>
            <a:r>
              <a:rPr lang="en-US" altLang="zh-CN" dirty="0" smtClean="0"/>
              <a:t>Gluttony</a:t>
            </a:r>
            <a:r>
              <a:rPr lang="zh-CN" altLang="en-US" dirty="0" smtClean="0"/>
              <a:t>）、贪婪（</a:t>
            </a:r>
            <a:r>
              <a:rPr lang="en-US" altLang="zh-CN" dirty="0" smtClean="0"/>
              <a:t>Greed</a:t>
            </a:r>
            <a:r>
              <a:rPr lang="zh-CN" altLang="en-US" dirty="0" smtClean="0"/>
              <a:t>）、懒惰（</a:t>
            </a:r>
            <a:r>
              <a:rPr lang="en-US" altLang="zh-CN" dirty="0" smtClean="0"/>
              <a:t>Sloth</a:t>
            </a:r>
            <a:r>
              <a:rPr lang="zh-CN" altLang="en-US" dirty="0" smtClean="0"/>
              <a:t>）、暴怒（</a:t>
            </a:r>
            <a:r>
              <a:rPr lang="en-US" altLang="zh-CN" dirty="0" smtClean="0"/>
              <a:t>Wrath</a:t>
            </a:r>
            <a:r>
              <a:rPr lang="zh-CN" altLang="en-US" dirty="0" smtClean="0"/>
              <a:t>）、妒忌（</a:t>
            </a:r>
            <a:r>
              <a:rPr lang="en-US" altLang="zh-CN" dirty="0" smtClean="0"/>
              <a:t>Envy</a:t>
            </a:r>
            <a:r>
              <a:rPr lang="zh-CN" altLang="en-US" dirty="0" smtClean="0"/>
              <a:t>）、傲慢（</a:t>
            </a:r>
            <a:r>
              <a:rPr lang="en-US" altLang="zh-CN" dirty="0" smtClean="0"/>
              <a:t>Pride</a:t>
            </a:r>
            <a:r>
              <a:rPr lang="zh-CN" altLang="en-US" dirty="0" smtClean="0"/>
              <a:t>）</a:t>
            </a:r>
          </a:p>
        </p:txBody>
      </p:sp>
      <p:sp>
        <p:nvSpPr>
          <p:cNvPr id="86020" name="灯片编号占位符 3"/>
          <p:cNvSpPr>
            <a:spLocks noGrp="1"/>
          </p:cNvSpPr>
          <p:nvPr>
            <p:ph type="sldNum" sz="quarter" idx="5"/>
          </p:nvPr>
        </p:nvSpPr>
        <p:spPr>
          <a:noFill/>
        </p:spPr>
        <p:txBody>
          <a:bodyPr/>
          <a:lstStyle/>
          <a:p>
            <a:fld id="{5944FB35-C9F8-4E58-B9A3-B979B22A6DEA}" type="slidenum">
              <a:rPr lang="zh-CN" altLang="en-US" smtClean="0"/>
              <a:pPr/>
              <a:t>2</a:t>
            </a:fld>
            <a:endParaRPr lang="en-US" altLang="zh-CN" dirty="0" smtClean="0"/>
          </a:p>
        </p:txBody>
      </p:sp>
    </p:spTree>
    <p:extLst>
      <p:ext uri="{BB962C8B-B14F-4D97-AF65-F5344CB8AC3E}">
        <p14:creationId xmlns="" xmlns:p14="http://schemas.microsoft.com/office/powerpoint/2010/main" val="972304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p:spPr>
        <p:txBody>
          <a:bodyPr/>
          <a:lstStyle/>
          <a:p>
            <a:pPr eaLnBrk="1" hangingPunct="1"/>
            <a:r>
              <a:rPr lang="zh-CN" altLang="en-US" dirty="0" smtClean="0"/>
              <a:t>“健康的贪念”：人的大脑中有一个能感受情感的边缘系统，如果边缘系统受到刺激，人就能感受到快乐和幸福。一般的神经系统如果经常受刺激，就会变得迟钝；但边缘系统却恰恰相反。如果你愈高兴、愈幸福，那么边缘系统就愈来愈敏感，即使遇到芝麻大的事情，也能感到幸福。 为了让幸福无处不在，我们要让边缘系统灵敏起来。因此，每当向幸福的终点站靠近一步时，都要像孩子一样欢欣鼓舞，这样才能尽情地享受人生当中的每一个惊喜。 </a:t>
            </a:r>
            <a:endParaRPr lang="en-US" altLang="zh-CN" dirty="0" smtClean="0"/>
          </a:p>
          <a:p>
            <a:pPr eaLnBrk="1" hangingPunct="1"/>
            <a:r>
              <a:rPr lang="zh-CN" altLang="en-US" dirty="0" smtClean="0"/>
              <a:t>七宗罪之一，人性，人心不足蛇吞象。</a:t>
            </a:r>
          </a:p>
        </p:txBody>
      </p:sp>
      <p:sp>
        <p:nvSpPr>
          <p:cNvPr id="87044" name="灯片编号占位符 3"/>
          <p:cNvSpPr>
            <a:spLocks noGrp="1"/>
          </p:cNvSpPr>
          <p:nvPr>
            <p:ph type="sldNum" sz="quarter" idx="5"/>
          </p:nvPr>
        </p:nvSpPr>
        <p:spPr>
          <a:noFill/>
        </p:spPr>
        <p:txBody>
          <a:bodyPr/>
          <a:lstStyle/>
          <a:p>
            <a:fld id="{847E9049-0782-47AC-B8A3-5CC12C160F56}" type="slidenum">
              <a:rPr lang="zh-CN" altLang="en-US" smtClean="0"/>
              <a:pPr/>
              <a:t>3</a:t>
            </a:fld>
            <a:endParaRPr lang="en-US" altLang="zh-CN" dirty="0" smtClean="0"/>
          </a:p>
        </p:txBody>
      </p:sp>
    </p:spTree>
    <p:extLst>
      <p:ext uri="{BB962C8B-B14F-4D97-AF65-F5344CB8AC3E}">
        <p14:creationId xmlns="" xmlns:p14="http://schemas.microsoft.com/office/powerpoint/2010/main" val="2842349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a:ln/>
        </p:spPr>
      </p:sp>
      <p:sp>
        <p:nvSpPr>
          <p:cNvPr id="88067" name="备注占位符 2"/>
          <p:cNvSpPr>
            <a:spLocks noGrp="1"/>
          </p:cNvSpPr>
          <p:nvPr>
            <p:ph type="body" idx="1"/>
          </p:nvPr>
        </p:nvSpPr>
        <p:spPr>
          <a:noFill/>
          <a:ln/>
        </p:spPr>
        <p:txBody>
          <a:bodyPr/>
          <a:lstStyle/>
          <a:p>
            <a:pPr eaLnBrk="1" hangingPunct="1"/>
            <a:r>
              <a:rPr lang="zh-CN" altLang="en-US" dirty="0" smtClean="0"/>
              <a:t>“我们信仰上帝”（英文：</a:t>
            </a:r>
            <a:r>
              <a:rPr lang="en-US" altLang="zh-CN" dirty="0" smtClean="0"/>
              <a:t>In God We Trust</a:t>
            </a:r>
            <a:r>
              <a:rPr lang="zh-CN" altLang="en-US" dirty="0" smtClean="0"/>
              <a:t>） </a:t>
            </a:r>
            <a:endParaRPr lang="en-US" altLang="zh-CN" dirty="0" smtClean="0"/>
          </a:p>
          <a:p>
            <a:pPr eaLnBrk="1" hangingPunct="1"/>
            <a:r>
              <a:rPr lang="zh-CN" altLang="en-US" dirty="0" smtClean="0"/>
              <a:t>在</a:t>
            </a:r>
            <a:r>
              <a:rPr lang="en-US" altLang="zh-CN" dirty="0" smtClean="0"/>
              <a:t>《</a:t>
            </a:r>
            <a:r>
              <a:rPr lang="zh-CN" altLang="en-US" dirty="0" smtClean="0"/>
              <a:t>美国法典</a:t>
            </a:r>
            <a:r>
              <a:rPr lang="en-US" altLang="zh-CN" dirty="0" smtClean="0"/>
              <a:t>》</a:t>
            </a:r>
            <a:r>
              <a:rPr lang="zh-CN" altLang="en-US" dirty="0" smtClean="0"/>
              <a:t>第</a:t>
            </a:r>
            <a:r>
              <a:rPr lang="en-US" altLang="zh-CN" dirty="0" smtClean="0"/>
              <a:t>36</a:t>
            </a:r>
            <a:r>
              <a:rPr lang="zh-CN" altLang="en-US" dirty="0" smtClean="0"/>
              <a:t>编</a:t>
            </a:r>
            <a:r>
              <a:rPr lang="en-US" altLang="zh-CN" dirty="0" smtClean="0"/>
              <a:t>302</a:t>
            </a:r>
            <a:r>
              <a:rPr lang="zh-CN" altLang="en-US" dirty="0" smtClean="0"/>
              <a:t>条中写道：“‘我们信仰上帝’为国家格言。” </a:t>
            </a:r>
          </a:p>
        </p:txBody>
      </p:sp>
      <p:sp>
        <p:nvSpPr>
          <p:cNvPr id="88068" name="灯片编号占位符 3"/>
          <p:cNvSpPr>
            <a:spLocks noGrp="1"/>
          </p:cNvSpPr>
          <p:nvPr>
            <p:ph type="sldNum" sz="quarter" idx="5"/>
          </p:nvPr>
        </p:nvSpPr>
        <p:spPr>
          <a:noFill/>
        </p:spPr>
        <p:txBody>
          <a:bodyPr/>
          <a:lstStyle/>
          <a:p>
            <a:fld id="{1B0D79F2-801D-480B-88FB-4898D12F99F2}" type="slidenum">
              <a:rPr lang="zh-CN" altLang="en-US" smtClean="0"/>
              <a:pPr/>
              <a:t>4</a:t>
            </a:fld>
            <a:endParaRPr lang="en-US" altLang="zh-CN" dirty="0" smtClean="0"/>
          </a:p>
        </p:txBody>
      </p:sp>
    </p:spTree>
    <p:extLst>
      <p:ext uri="{BB962C8B-B14F-4D97-AF65-F5344CB8AC3E}">
        <p14:creationId xmlns="" xmlns:p14="http://schemas.microsoft.com/office/powerpoint/2010/main" val="2869638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
                <a:srgbClr val="00FF00"/>
              </a:buClr>
              <a:buSzTx/>
              <a:buFont typeface="Wingdings" pitchFamily="2" charset="2"/>
              <a:buChar char="v"/>
              <a:tabLst/>
              <a:defRPr/>
            </a:pPr>
            <a:r>
              <a:rPr lang="zh-CN" altLang="en-US" sz="1600" dirty="0" smtClean="0"/>
              <a:t>对于一个具体的问题，怎么知道</a:t>
            </a:r>
            <a:r>
              <a:rPr lang="zh-CN" altLang="en-US" sz="1600" dirty="0" smtClean="0">
                <a:solidFill>
                  <a:srgbClr val="C00000"/>
                </a:solidFill>
              </a:rPr>
              <a:t>是否可用</a:t>
            </a:r>
            <a:r>
              <a:rPr lang="zh-CN" altLang="en-US" sz="1600" dirty="0" smtClean="0"/>
              <a:t>贪心算法解此问题，以及</a:t>
            </a:r>
            <a:r>
              <a:rPr lang="zh-CN" altLang="en-US" sz="1600" dirty="0" smtClean="0">
                <a:solidFill>
                  <a:srgbClr val="C00000"/>
                </a:solidFill>
              </a:rPr>
              <a:t>能否得到</a:t>
            </a:r>
            <a:r>
              <a:rPr lang="zh-CN" altLang="en-US" sz="1600" dirty="0" smtClean="0"/>
              <a:t>问题的最优解呢</a:t>
            </a:r>
            <a:r>
              <a:rPr lang="en-US" altLang="zh-CN" sz="1600" dirty="0" smtClean="0"/>
              <a:t>?</a:t>
            </a:r>
            <a:r>
              <a:rPr lang="zh-CN" altLang="en-US" sz="1600" dirty="0" smtClean="0"/>
              <a:t>这个问题很难给予肯定的回答。但从许多可以用贪心算法求解的问题中看到这类问题一般具有</a:t>
            </a:r>
            <a:r>
              <a:rPr lang="en-US" altLang="zh-CN" sz="1600" dirty="0" smtClean="0"/>
              <a:t>2</a:t>
            </a:r>
            <a:r>
              <a:rPr lang="zh-CN" altLang="en-US" sz="1600" dirty="0" smtClean="0"/>
              <a:t>个重要的性质：</a:t>
            </a:r>
          </a:p>
          <a:p>
            <a:pPr marL="0" marR="0" indent="0" algn="l" defTabSz="914400" rtl="0" eaLnBrk="1" fontAlgn="auto" latinLnBrk="0" hangingPunct="1">
              <a:lnSpc>
                <a:spcPct val="100000"/>
              </a:lnSpc>
              <a:spcBef>
                <a:spcPts val="0"/>
              </a:spcBef>
              <a:spcAft>
                <a:spcPts val="0"/>
              </a:spcAft>
              <a:buClr>
                <a:srgbClr val="00FF00"/>
              </a:buClr>
              <a:buSzTx/>
              <a:buFont typeface="Wingdings" pitchFamily="2" charset="2"/>
              <a:buChar char="v"/>
              <a:tabLst/>
              <a:defRPr/>
            </a:pPr>
            <a:endParaRPr lang="zh-CN" altLang="en-US" sz="1600" dirty="0" smtClean="0"/>
          </a:p>
          <a:p>
            <a:pPr>
              <a:buClr>
                <a:srgbClr val="00FF00"/>
              </a:buClr>
              <a:buFont typeface="Wingdings" pitchFamily="2" charset="2"/>
              <a:buChar char="v"/>
            </a:pPr>
            <a:r>
              <a:rPr lang="en-US" altLang="zh-CN" sz="1600" dirty="0" smtClean="0">
                <a:solidFill>
                  <a:schemeClr val="tx2"/>
                </a:solidFill>
                <a:ea typeface="黑体" pitchFamily="49" charset="-122"/>
              </a:rPr>
              <a:t>5.1.3  </a:t>
            </a:r>
            <a:r>
              <a:rPr lang="zh-CN" altLang="en-US" sz="1600" dirty="0" smtClean="0">
                <a:solidFill>
                  <a:schemeClr val="tx2"/>
                </a:solidFill>
                <a:ea typeface="黑体" pitchFamily="49" charset="-122"/>
              </a:rPr>
              <a:t>贪心算法的基本思想  </a:t>
            </a:r>
            <a:r>
              <a:rPr lang="en-US" altLang="zh-CN" sz="1600" dirty="0" smtClean="0">
                <a:solidFill>
                  <a:schemeClr val="tx2"/>
                </a:solidFill>
                <a:ea typeface="黑体" pitchFamily="49" charset="-122"/>
              </a:rPr>
              <a:t> </a:t>
            </a:r>
            <a:endParaRPr lang="zh-CN" altLang="en-US" sz="1600" dirty="0" smtClean="0">
              <a:solidFill>
                <a:schemeClr val="tx2"/>
              </a:solidFill>
              <a:ea typeface="黑体" pitchFamily="49" charset="-122"/>
            </a:endParaRPr>
          </a:p>
          <a:p>
            <a:pPr algn="just">
              <a:buClr>
                <a:srgbClr val="00FF00"/>
              </a:buClr>
            </a:pPr>
            <a:r>
              <a:rPr lang="zh-CN" altLang="en-US" dirty="0" smtClean="0"/>
              <a:t>贪心算法把一个整体最优问题分解为一系列的最优选择问题，但结果一般为近似最优。另一方面，贪心算法一般都比较简单，计算量小。它具有两种性质：贪心选择性质和最优子结构性质 </a:t>
            </a:r>
            <a:endParaRPr lang="en-US" altLang="zh-CN" dirty="0" smtClean="0"/>
          </a:p>
          <a:p>
            <a:pPr algn="just">
              <a:buClr>
                <a:srgbClr val="00FF00"/>
              </a:buClr>
            </a:pPr>
            <a:r>
              <a:rPr lang="zh-CN" altLang="en-US" dirty="0" smtClean="0"/>
              <a:t>希望通过每次所做的贪心选择导致最终结果是问题的一个最优解。虽然贪心算法不能对所有问题都得到整体最优解</a:t>
            </a:r>
            <a:r>
              <a:rPr lang="en-US" altLang="zh-CN" dirty="0" smtClean="0"/>
              <a:t>,</a:t>
            </a:r>
            <a:r>
              <a:rPr lang="zh-CN" altLang="en-US" dirty="0" smtClean="0"/>
              <a:t>但对许多问题它能产生整体最优解。在一些情况下</a:t>
            </a:r>
            <a:r>
              <a:rPr lang="en-US" altLang="zh-CN" dirty="0" smtClean="0"/>
              <a:t>,</a:t>
            </a:r>
            <a:r>
              <a:rPr lang="zh-CN" altLang="en-US" dirty="0" smtClean="0"/>
              <a:t>即使贪心算法不能得到整体最优解</a:t>
            </a:r>
            <a:r>
              <a:rPr lang="en-US" altLang="zh-CN" dirty="0" smtClean="0"/>
              <a:t>,</a:t>
            </a:r>
            <a:r>
              <a:rPr lang="zh-CN" altLang="en-US" dirty="0" smtClean="0"/>
              <a:t>其最终结果却是最优解的很好近似</a:t>
            </a:r>
            <a:endParaRPr lang="en-US" altLang="zh-CN" dirty="0" smtClean="0"/>
          </a:p>
          <a:p>
            <a:r>
              <a:rPr lang="zh-CN" altLang="en-US" u="sng" dirty="0" smtClean="0">
                <a:solidFill>
                  <a:srgbClr val="3333FF"/>
                </a:solidFill>
              </a:rPr>
              <a:t>贪心算法</a:t>
            </a:r>
            <a:r>
              <a:rPr lang="zh-CN" altLang="en-US" dirty="0" smtClean="0"/>
              <a:t>在决策中</a:t>
            </a:r>
            <a:r>
              <a:rPr lang="zh-CN" altLang="en-US" u="sng" dirty="0" smtClean="0">
                <a:solidFill>
                  <a:srgbClr val="3333FF"/>
                </a:solidFill>
              </a:rPr>
              <a:t>总是作出在当前看来最好的选择</a:t>
            </a:r>
            <a:r>
              <a:rPr lang="zh-CN" altLang="en-US" dirty="0" smtClean="0"/>
              <a:t>。也就是说贪心算法并不从整体最优考虑，它所作出的选择只是在</a:t>
            </a:r>
            <a:r>
              <a:rPr lang="zh-CN" altLang="en-US" u="sng" dirty="0" smtClean="0">
                <a:solidFill>
                  <a:srgbClr val="3333FF"/>
                </a:solidFill>
              </a:rPr>
              <a:t>某种意义</a:t>
            </a:r>
            <a:r>
              <a:rPr lang="zh-CN" altLang="en-US" dirty="0" smtClean="0"/>
              <a:t>上的</a:t>
            </a:r>
            <a:r>
              <a:rPr lang="zh-CN" altLang="en-US" u="sng" dirty="0" smtClean="0">
                <a:solidFill>
                  <a:srgbClr val="3333FF"/>
                </a:solidFill>
              </a:rPr>
              <a:t>局部最优</a:t>
            </a:r>
            <a:r>
              <a:rPr lang="zh-CN" altLang="en-US" dirty="0" smtClean="0"/>
              <a:t>选择。当然，</a:t>
            </a:r>
            <a:r>
              <a:rPr lang="zh-CN" altLang="en-US" u="sng" dirty="0" smtClean="0">
                <a:solidFill>
                  <a:srgbClr val="3333FF"/>
                </a:solidFill>
              </a:rPr>
              <a:t>希望</a:t>
            </a:r>
            <a:r>
              <a:rPr lang="zh-CN" altLang="en-US" dirty="0" smtClean="0"/>
              <a:t>贪心算法得到的最终结果也是整体最优的。虽然</a:t>
            </a:r>
            <a:r>
              <a:rPr lang="zh-CN" altLang="en-US" u="sng" dirty="0" smtClean="0">
                <a:solidFill>
                  <a:srgbClr val="3333FF"/>
                </a:solidFill>
              </a:rPr>
              <a:t>贪心算法不能对所有问题都得到整体最优解</a:t>
            </a:r>
            <a:r>
              <a:rPr lang="zh-CN" altLang="en-US" dirty="0" smtClean="0"/>
              <a:t>，但对许多问题它能产生整体最优解。如单源最短路径问题，最小生成树问题、</a:t>
            </a:r>
            <a:r>
              <a:rPr lang="en-US" altLang="zh-CN" dirty="0" smtClean="0"/>
              <a:t>HUFFMAN</a:t>
            </a:r>
            <a:r>
              <a:rPr lang="zh-CN" altLang="en-US" dirty="0" smtClean="0"/>
              <a:t>编码、多机调度问题等、。在一些情况下，即使贪心算法不能得到整体最优解，其最终结果却是最优解的很好</a:t>
            </a:r>
            <a:r>
              <a:rPr lang="zh-CN" altLang="en-US" u="sng" dirty="0" smtClean="0">
                <a:solidFill>
                  <a:srgbClr val="3333FF"/>
                </a:solidFill>
              </a:rPr>
              <a:t>近似</a:t>
            </a:r>
            <a:r>
              <a:rPr lang="zh-CN" altLang="en-US" dirty="0" smtClean="0"/>
              <a:t>。</a:t>
            </a:r>
            <a:endParaRPr lang="en-US" altLang="zh-CN" dirty="0" smtClean="0"/>
          </a:p>
          <a:p>
            <a:endParaRPr lang="en-US" altLang="zh-CN" dirty="0" smtClean="0"/>
          </a:p>
          <a:p>
            <a:pPr eaLnBrk="1" hangingPunct="1"/>
            <a:r>
              <a:rPr lang="zh-CN" altLang="en-US" sz="1200" dirty="0" smtClean="0"/>
              <a:t>对于一个具体的问题，怎么知道</a:t>
            </a:r>
            <a:r>
              <a:rPr lang="zh-CN" altLang="en-US" sz="1200" dirty="0" smtClean="0">
                <a:solidFill>
                  <a:srgbClr val="C00000"/>
                </a:solidFill>
              </a:rPr>
              <a:t>是否可用</a:t>
            </a:r>
            <a:r>
              <a:rPr lang="zh-CN" altLang="en-US" sz="1200" dirty="0" smtClean="0"/>
              <a:t>贪心算法解此问题，以及</a:t>
            </a:r>
            <a:r>
              <a:rPr lang="zh-CN" altLang="en-US" sz="1200" dirty="0" smtClean="0">
                <a:solidFill>
                  <a:srgbClr val="C00000"/>
                </a:solidFill>
              </a:rPr>
              <a:t>能否得到</a:t>
            </a:r>
            <a:r>
              <a:rPr lang="zh-CN" altLang="en-US" sz="1200" dirty="0" smtClean="0"/>
              <a:t>问题的最优解呢</a:t>
            </a:r>
            <a:r>
              <a:rPr lang="en-US" altLang="zh-CN" sz="1200" dirty="0" smtClean="0"/>
              <a:t>?</a:t>
            </a:r>
            <a:r>
              <a:rPr lang="zh-CN" altLang="en-US" sz="1200" dirty="0" smtClean="0"/>
              <a:t>这个问题很难给予肯定的回答。</a:t>
            </a:r>
          </a:p>
          <a:p>
            <a:pPr eaLnBrk="1" hangingPunct="1"/>
            <a:r>
              <a:rPr lang="zh-CN" altLang="en-US" sz="1200" dirty="0" smtClean="0"/>
              <a:t>但从许多可以用贪心算法求解的问题中看到这类问题一般具有</a:t>
            </a:r>
            <a:r>
              <a:rPr lang="en-US" altLang="zh-CN" sz="1200" dirty="0" smtClean="0"/>
              <a:t>2</a:t>
            </a:r>
            <a:r>
              <a:rPr lang="zh-CN" altLang="en-US" sz="1200" dirty="0" smtClean="0"/>
              <a:t>个重要的性质：</a:t>
            </a:r>
            <a:endParaRPr lang="en-US" altLang="zh-CN" sz="1200" dirty="0" smtClean="0"/>
          </a:p>
          <a:p>
            <a:pPr eaLnBrk="1" hangingPunct="1"/>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A5398D8-6995-4918-96E6-F5C4EB4BEFEC}" type="slidenum">
              <a:rPr lang="zh-CN" altLang="en-US" smtClean="0"/>
              <a:pPr/>
              <a:t>9</a:t>
            </a:fld>
            <a:endParaRPr lang="zh-CN" altLang="en-US"/>
          </a:p>
        </p:txBody>
      </p:sp>
    </p:spTree>
    <p:extLst>
      <p:ext uri="{BB962C8B-B14F-4D97-AF65-F5344CB8AC3E}">
        <p14:creationId xmlns="" xmlns:p14="http://schemas.microsoft.com/office/powerpoint/2010/main" val="253466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考虑贪心标准是什么：是以活动持续时间最短为贪心标准？还是以结束时间最早为标准？</a:t>
            </a:r>
          </a:p>
          <a:p>
            <a:endParaRPr lang="zh-CN" altLang="en-US" dirty="0"/>
          </a:p>
        </p:txBody>
      </p:sp>
      <p:sp>
        <p:nvSpPr>
          <p:cNvPr id="4" name="灯片编号占位符 3"/>
          <p:cNvSpPr>
            <a:spLocks noGrp="1"/>
          </p:cNvSpPr>
          <p:nvPr>
            <p:ph type="sldNum" sz="quarter" idx="10"/>
          </p:nvPr>
        </p:nvSpPr>
        <p:spPr/>
        <p:txBody>
          <a:bodyPr/>
          <a:lstStyle/>
          <a:p>
            <a:pPr>
              <a:defRPr/>
            </a:pPr>
            <a:fld id="{A26F3249-6691-4EE8-BE17-36F462C45E63}" type="slidenum">
              <a:rPr lang="zh-CN" altLang="en-US" smtClean="0"/>
              <a:pPr>
                <a:defRPr/>
              </a:pPr>
              <a:t>14</a:t>
            </a:fld>
            <a:endParaRPr lang="en-US" altLang="zh-CN"/>
          </a:p>
        </p:txBody>
      </p:sp>
    </p:spTree>
    <p:extLst>
      <p:ext uri="{BB962C8B-B14F-4D97-AF65-F5344CB8AC3E}">
        <p14:creationId xmlns="" xmlns:p14="http://schemas.microsoft.com/office/powerpoint/2010/main" val="3064759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考虑贪心标准是什么：是以活动持续时间最短为贪心标准？还是以结束时间最早为标准？</a:t>
            </a:r>
            <a:endParaRPr lang="zh-CN" altLang="en-US" dirty="0"/>
          </a:p>
        </p:txBody>
      </p:sp>
      <p:sp>
        <p:nvSpPr>
          <p:cNvPr id="4" name="灯片编号占位符 3"/>
          <p:cNvSpPr>
            <a:spLocks noGrp="1"/>
          </p:cNvSpPr>
          <p:nvPr>
            <p:ph type="sldNum" sz="quarter" idx="10"/>
          </p:nvPr>
        </p:nvSpPr>
        <p:spPr/>
        <p:txBody>
          <a:bodyPr/>
          <a:lstStyle/>
          <a:p>
            <a:pPr>
              <a:defRPr/>
            </a:pPr>
            <a:fld id="{A26F3249-6691-4EE8-BE17-36F462C45E63}" type="slidenum">
              <a:rPr lang="zh-CN" altLang="en-US" smtClean="0"/>
              <a:pPr>
                <a:defRPr/>
              </a:pPr>
              <a:t>15</a:t>
            </a:fld>
            <a:endParaRPr lang="en-US" altLang="zh-CN"/>
          </a:p>
        </p:txBody>
      </p:sp>
    </p:spTree>
    <p:extLst>
      <p:ext uri="{BB962C8B-B14F-4D97-AF65-F5344CB8AC3E}">
        <p14:creationId xmlns="" xmlns:p14="http://schemas.microsoft.com/office/powerpoint/2010/main" val="2027852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ln/>
        </p:spPr>
        <p:txBody>
          <a:bodyPr/>
          <a:lstStyle/>
          <a:p>
            <a:pPr eaLnBrk="1" hangingPunct="1"/>
            <a:r>
              <a:rPr lang="zh-CN" altLang="en-US" dirty="0" smtClean="0"/>
              <a:t>贪婪算法的五大太保是：</a:t>
            </a:r>
            <a:endParaRPr lang="en-US" altLang="zh-CN" dirty="0" smtClean="0"/>
          </a:p>
          <a:p>
            <a:pPr eaLnBrk="1" hangingPunct="1"/>
            <a:r>
              <a:rPr lang="en-US" altLang="zh-CN" dirty="0" smtClean="0"/>
              <a:t>1</a:t>
            </a:r>
            <a:r>
              <a:rPr lang="zh-CN" altLang="en-US" dirty="0" smtClean="0"/>
              <a:t>）</a:t>
            </a:r>
            <a:r>
              <a:rPr lang="en-US" altLang="zh-CN" dirty="0" smtClean="0"/>
              <a:t>Candidate Set</a:t>
            </a:r>
            <a:r>
              <a:rPr lang="zh-CN" altLang="en-US" dirty="0" smtClean="0"/>
              <a:t>（候选方案），有一套可以解决问题的候选方案</a:t>
            </a:r>
            <a:br>
              <a:rPr lang="zh-CN" altLang="en-US" dirty="0" smtClean="0"/>
            </a:br>
            <a:r>
              <a:rPr lang="en-US" altLang="zh-CN" dirty="0" smtClean="0"/>
              <a:t>2</a:t>
            </a:r>
            <a:r>
              <a:rPr lang="zh-CN" altLang="en-US" dirty="0" smtClean="0"/>
              <a:t>）</a:t>
            </a:r>
            <a:r>
              <a:rPr lang="en-US" altLang="zh-CN" dirty="0" err="1" smtClean="0"/>
              <a:t>Selction</a:t>
            </a:r>
            <a:r>
              <a:rPr lang="en-US" altLang="zh-CN" dirty="0" smtClean="0"/>
              <a:t> Function</a:t>
            </a:r>
            <a:r>
              <a:rPr lang="zh-CN" altLang="en-US" dirty="0" smtClean="0"/>
              <a:t>（选择函数），选择最优候选方案</a:t>
            </a:r>
            <a:br>
              <a:rPr lang="zh-CN" altLang="en-US" dirty="0" smtClean="0"/>
            </a:br>
            <a:r>
              <a:rPr lang="en-US" altLang="zh-CN" dirty="0" smtClean="0"/>
              <a:t>3</a:t>
            </a:r>
            <a:r>
              <a:rPr lang="zh-CN" altLang="en-US" dirty="0" smtClean="0"/>
              <a:t>）</a:t>
            </a:r>
            <a:r>
              <a:rPr lang="en-US" altLang="zh-CN" dirty="0" smtClean="0"/>
              <a:t>Feasibility Function</a:t>
            </a:r>
            <a:r>
              <a:rPr lang="zh-CN" altLang="en-US" dirty="0" smtClean="0"/>
              <a:t>（可行性函数），确定是否可用某个候选方案</a:t>
            </a:r>
            <a:br>
              <a:rPr lang="zh-CN" altLang="en-US" dirty="0" smtClean="0"/>
            </a:br>
            <a:r>
              <a:rPr lang="en-US" altLang="zh-CN" dirty="0" smtClean="0"/>
              <a:t>4</a:t>
            </a:r>
            <a:r>
              <a:rPr lang="zh-CN" altLang="en-US" dirty="0" smtClean="0"/>
              <a:t>）</a:t>
            </a:r>
            <a:r>
              <a:rPr lang="en-US" altLang="zh-CN" dirty="0" smtClean="0"/>
              <a:t>Objective Function</a:t>
            </a:r>
            <a:r>
              <a:rPr lang="zh-CN" altLang="en-US" dirty="0" smtClean="0"/>
              <a:t>（目标函数），用于判定整体的或者某个阶段的结果好坏</a:t>
            </a:r>
            <a:br>
              <a:rPr lang="zh-CN" altLang="en-US" dirty="0" smtClean="0"/>
            </a:br>
            <a:r>
              <a:rPr lang="en-US" altLang="zh-CN" dirty="0" smtClean="0"/>
              <a:t>5</a:t>
            </a:r>
            <a:r>
              <a:rPr lang="zh-CN" altLang="en-US" dirty="0" smtClean="0"/>
              <a:t>）</a:t>
            </a:r>
            <a:r>
              <a:rPr lang="en-US" altLang="zh-CN" dirty="0" smtClean="0"/>
              <a:t>Solution Function</a:t>
            </a:r>
            <a:r>
              <a:rPr lang="zh-CN" altLang="en-US" dirty="0" smtClean="0"/>
              <a:t>（结果函数），用于结束。 </a:t>
            </a:r>
          </a:p>
        </p:txBody>
      </p:sp>
      <p:sp>
        <p:nvSpPr>
          <p:cNvPr id="89092" name="灯片编号占位符 3"/>
          <p:cNvSpPr>
            <a:spLocks noGrp="1"/>
          </p:cNvSpPr>
          <p:nvPr>
            <p:ph type="sldNum" sz="quarter" idx="5"/>
          </p:nvPr>
        </p:nvSpPr>
        <p:spPr>
          <a:noFill/>
        </p:spPr>
        <p:txBody>
          <a:bodyPr/>
          <a:lstStyle/>
          <a:p>
            <a:fld id="{762647BD-02F8-4C66-A605-7E0CB724A104}" type="slidenum">
              <a:rPr lang="zh-CN" altLang="en-US" smtClean="0"/>
              <a:pPr/>
              <a:t>19</a:t>
            </a:fld>
            <a:endParaRPr lang="en-US" altLang="zh-CN" smtClean="0"/>
          </a:p>
        </p:txBody>
      </p:sp>
    </p:spTree>
    <p:extLst>
      <p:ext uri="{BB962C8B-B14F-4D97-AF65-F5344CB8AC3E}">
        <p14:creationId xmlns="" xmlns:p14="http://schemas.microsoft.com/office/powerpoint/2010/main" val="2182556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26F3249-6691-4EE8-BE17-36F462C45E63}" type="slidenum">
              <a:rPr lang="zh-CN" altLang="en-US" smtClean="0"/>
              <a:pPr>
                <a:defRPr/>
              </a:pPr>
              <a:t>21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圆角矩形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矩形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矩形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副标题 8"/>
          <p:cNvSpPr>
            <a:spLocks noGrp="1"/>
          </p:cNvSpPr>
          <p:nvPr>
            <p:ph type="subTitle" idx="1"/>
          </p:nvPr>
        </p:nvSpPr>
        <p:spPr>
          <a:xfrm>
            <a:off x="1295400" y="3200400"/>
            <a:ext cx="6400800" cy="1600200"/>
          </a:xfrm>
        </p:spPr>
        <p:txBody>
          <a:bodyPr>
            <a:normAutofit/>
          </a:bodyPr>
          <a:lstStyle>
            <a:lvl1pPr marL="0" indent="0" algn="ctr">
              <a:buNone/>
              <a:defRPr sz="3600" b="0">
                <a:solidFill>
                  <a:schemeClr val="tx2"/>
                </a:solidFill>
                <a:latin typeface="微软雅黑" pitchFamily="34" charset="-122"/>
                <a:ea typeface="微软雅黑"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dirty="0"/>
          </a:p>
        </p:txBody>
      </p:sp>
      <p:sp>
        <p:nvSpPr>
          <p:cNvPr id="8" name="标题 7"/>
          <p:cNvSpPr>
            <a:spLocks noGrp="1"/>
          </p:cNvSpPr>
          <p:nvPr>
            <p:ph type="ctrTitle"/>
          </p:nvPr>
        </p:nvSpPr>
        <p:spPr>
          <a:xfrm>
            <a:off x="457200" y="1505930"/>
            <a:ext cx="8229600" cy="1470025"/>
          </a:xfrm>
        </p:spPr>
        <p:txBody>
          <a:bodyPr anchor="ctr">
            <a:normAutofit/>
          </a:bodyPr>
          <a:lstStyle>
            <a:lvl1pPr algn="ctr">
              <a:defRPr lang="en-US" sz="4400" b="1" dirty="0">
                <a:solidFill>
                  <a:srgbClr val="FFFFFF"/>
                </a:solidFill>
              </a:defRPr>
            </a:lvl1pPr>
          </a:lstStyle>
          <a:p>
            <a:r>
              <a:rPr lang="zh-CN" altLang="en-US" smtClean="0"/>
              <a:t>单击此处编辑母版标题样式</a:t>
            </a:r>
            <a:endParaRPr lang="en-US" dirty="0"/>
          </a:p>
        </p:txBody>
      </p:sp>
      <p:sp>
        <p:nvSpPr>
          <p:cNvPr id="11" name="日期占位符 27"/>
          <p:cNvSpPr>
            <a:spLocks noGrp="1"/>
          </p:cNvSpPr>
          <p:nvPr>
            <p:ph type="dt" sz="half" idx="10"/>
          </p:nvPr>
        </p:nvSpPr>
        <p:spPr/>
        <p:txBody>
          <a:bodyPr/>
          <a:lstStyle>
            <a:lvl1pPr>
              <a:defRPr/>
            </a:lvl1pPr>
          </a:lstStyle>
          <a:p>
            <a:pPr>
              <a:defRPr/>
            </a:pPr>
            <a:endParaRPr lang="en-US" altLang="zh-CN"/>
          </a:p>
        </p:txBody>
      </p:sp>
      <p:sp>
        <p:nvSpPr>
          <p:cNvPr id="12" name="页脚占位符 16"/>
          <p:cNvSpPr>
            <a:spLocks noGrp="1"/>
          </p:cNvSpPr>
          <p:nvPr>
            <p:ph type="ftr" sz="quarter" idx="11"/>
          </p:nvPr>
        </p:nvSpPr>
        <p:spPr/>
        <p:txBody>
          <a:bodyPr/>
          <a:lstStyle>
            <a:lvl1pPr>
              <a:defRPr/>
            </a:lvl1pPr>
          </a:lstStyle>
          <a:p>
            <a:pPr>
              <a:defRPr/>
            </a:pPr>
            <a:endParaRPr lang="en-US" altLang="zh-CN"/>
          </a:p>
        </p:txBody>
      </p:sp>
      <p:sp>
        <p:nvSpPr>
          <p:cNvPr id="13" name="灯片编号占位符 28"/>
          <p:cNvSpPr>
            <a:spLocks noGrp="1"/>
          </p:cNvSpPr>
          <p:nvPr>
            <p:ph type="sldNum" sz="quarter" idx="12"/>
          </p:nvPr>
        </p:nvSpPr>
        <p:spPr/>
        <p:txBody>
          <a:bodyPr/>
          <a:lstStyle>
            <a:lvl1pPr>
              <a:defRPr sz="1400">
                <a:solidFill>
                  <a:srgbClr val="FFFFFF"/>
                </a:solidFill>
              </a:defRPr>
            </a:lvl1pPr>
          </a:lstStyle>
          <a:p>
            <a:pPr>
              <a:defRPr/>
            </a:pPr>
            <a:fld id="{94FE261F-5163-48FD-BE2A-40D609019828}" type="slidenum">
              <a:rPr lang="zh-CN" altLang="en-US"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 calcmode="lin" valueType="num">
                                      <p:cBhvr>
                                        <p:cTn id="14"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53"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p:cTn dur="500" fill="hold"/>
                        <p:tgtEl>
                          <p:spTgt spid="9"/>
                        </p:tgtEl>
                        <p:attrNameLst>
                          <p:attrName>ppt_w</p:attrName>
                        </p:attrNameLst>
                      </p:cBhvr>
                      <p:tavLst>
                        <p:tav tm="0">
                          <p:val>
                            <p:fltVal val="0"/>
                          </p:val>
                        </p:tav>
                        <p:tav tm="100000">
                          <p:val>
                            <p:strVal val="#ppt_w"/>
                          </p:val>
                        </p:tav>
                      </p:tavLst>
                    </p:anim>
                    <p:anim calcmode="lin" valueType="num">
                      <p:cBhvr>
                        <p:cTn dur="500" fill="hold"/>
                        <p:tgtEl>
                          <p:spTgt spid="9"/>
                        </p:tgtEl>
                        <p:attrNameLst>
                          <p:attrName>ppt_h</p:attrName>
                        </p:attrNameLst>
                      </p:cBhvr>
                      <p:tavLst>
                        <p:tav tm="0">
                          <p:val>
                            <p:fltVal val="0"/>
                          </p:val>
                        </p:tav>
                        <p:tav tm="100000">
                          <p:val>
                            <p:strVal val="#ppt_h"/>
                          </p:val>
                        </p:tav>
                      </p:tavLst>
                    </p:anim>
                    <p:animEffect transition="in" filter="fade">
                      <p:cBhvr>
                        <p:cTn dur="500"/>
                        <p:tgtEl>
                          <p:spTgt spid="9"/>
                        </p:tgtEl>
                      </p:cBhvr>
                    </p:animEffect>
                  </p:childTnLst>
                </p:cTn>
              </p:par>
            </p:tnLst>
          </p:tmpl>
        </p:tmplLst>
      </p:bldP>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010800EB-EE2E-4C53-88EC-47388D3A48AC}" type="slidenum">
              <a:rPr lang="zh-CN" altLang="en-US" smtClean="0"/>
              <a:pPr>
                <a:defRPr/>
              </a:pPr>
              <a:t>‹#›</a:t>
            </a:fld>
            <a:endParaRPr lang="en-US" altLang="zh-CN"/>
          </a:p>
        </p:txBody>
      </p:sp>
    </p:spTree>
  </p:cSld>
  <p:clrMapOvr>
    <a:masterClrMapping/>
  </p:clrMapOvr>
  <p:transition>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914400" y="274640"/>
            <a:ext cx="5562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5F07988B-4DB3-4DCC-815E-D1BADC076064}" type="slidenum">
              <a:rPr lang="zh-CN" altLang="en-US" smtClean="0"/>
              <a:pPr>
                <a:defRPr/>
              </a:pPr>
              <a:t>‹#›</a:t>
            </a:fld>
            <a:endParaRPr lang="en-US" altLang="zh-CN"/>
          </a:p>
        </p:txBody>
      </p:sp>
    </p:spTree>
  </p:cSld>
  <p:clrMapOvr>
    <a:masterClrMapping/>
  </p:clrMapOvr>
  <p:transition>
    <p:random/>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981200"/>
            <a:ext cx="8229600" cy="3886200"/>
          </a:xfrm>
        </p:spPr>
        <p:txBody>
          <a:bodyPr>
            <a:normAutofit/>
          </a:bodyPr>
          <a:lstStyle/>
          <a:p>
            <a:pPr lvl="0"/>
            <a:r>
              <a:rPr lang="zh-CN" altLang="en-US" noProof="0" smtClean="0"/>
              <a:t>单击图标添加 </a:t>
            </a:r>
            <a:r>
              <a:rPr lang="en-US" altLang="zh-CN" noProof="0" smtClean="0"/>
              <a:t>SmartArt </a:t>
            </a:r>
            <a:r>
              <a:rPr lang="zh-CN" altLang="en-US" noProof="0" smtClean="0"/>
              <a:t>图形</a:t>
            </a:r>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A8F62DE8-52A3-4B19-822E-8E63501A5360}" type="slidenum">
              <a:rPr lang="zh-CN" altLang="en-US" smtClean="0"/>
              <a:pPr>
                <a:defRPr/>
              </a:pPr>
              <a:t>‹#›</a:t>
            </a:fld>
            <a:endParaRPr lang="en-US" altLang="zh-CN"/>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990A3C9E-F75D-4CA3-A6B2-FE054E9D8772}" type="slidenum">
              <a:rPr lang="zh-CN" altLang="en-US"/>
              <a:pPr>
                <a:defRPr/>
              </a:pPr>
              <a:t>‹#›</a:t>
            </a:fld>
            <a:endParaRPr lang="en-US" altLang="zh-CN"/>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805A74FE-BE5C-4374-89B5-21E3905F6228}" type="slidenum">
              <a:rPr lang="zh-CN" altLang="en-US"/>
              <a:pPr>
                <a:defRPr/>
              </a:pPr>
              <a:t>‹#›</a:t>
            </a:fld>
            <a:endParaRPr lang="en-US"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右箭头 3"/>
          <p:cNvSpPr/>
          <p:nvPr/>
        </p:nvSpPr>
        <p:spPr>
          <a:xfrm>
            <a:off x="785813" y="1214438"/>
            <a:ext cx="7786687" cy="214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571500" y="1000125"/>
            <a:ext cx="500063" cy="500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椭圆 5"/>
          <p:cNvSpPr/>
          <p:nvPr/>
        </p:nvSpPr>
        <p:spPr>
          <a:xfrm>
            <a:off x="428625" y="928688"/>
            <a:ext cx="285750"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椭圆 6"/>
          <p:cNvSpPr/>
          <p:nvPr/>
        </p:nvSpPr>
        <p:spPr>
          <a:xfrm>
            <a:off x="428625" y="571500"/>
            <a:ext cx="428625"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a:xfrm>
            <a:off x="1000100" y="142852"/>
            <a:ext cx="7772400" cy="1143000"/>
          </a:xfrm>
        </p:spPr>
        <p:txBody>
          <a:bodyPr/>
          <a:lstStyle>
            <a:lvl1pPr>
              <a:defRPr>
                <a:effectLst>
                  <a:outerShdw blurRad="38100" dist="38100" dir="2700000" algn="tl">
                    <a:srgbClr val="000000">
                      <a:alpha val="43137"/>
                    </a:srgbClr>
                  </a:outerShdw>
                </a:effectLst>
              </a:defRPr>
            </a:lvl1pPr>
          </a:lstStyle>
          <a:p>
            <a:r>
              <a:rPr lang="zh-CN" altLang="en-US" smtClean="0"/>
              <a:t>单击此处编辑母版标题样式</a:t>
            </a:r>
            <a:endParaRPr lang="en-US" dirty="0"/>
          </a:p>
        </p:txBody>
      </p:sp>
      <p:sp>
        <p:nvSpPr>
          <p:cNvPr id="8" name="内容占位符 7"/>
          <p:cNvSpPr>
            <a:spLocks noGrp="1"/>
          </p:cNvSpPr>
          <p:nvPr>
            <p:ph sz="quarter" idx="1"/>
          </p:nvPr>
        </p:nvSpPr>
        <p:spPr>
          <a:xfrm>
            <a:off x="914400" y="1447800"/>
            <a:ext cx="7772400" cy="4572000"/>
          </a:xfrm>
        </p:spPr>
        <p:txBody>
          <a:bodyPr>
            <a:normAutofit/>
          </a:bodyPr>
          <a:lstStyle>
            <a:lvl1pPr>
              <a:buFont typeface="Wingdings" pitchFamily="2" charset="2"/>
              <a:buChar char="p"/>
              <a:defRPr sz="2800" b="1"/>
            </a:lvl1pPr>
            <a:lvl2pPr>
              <a:buFont typeface="Wingdings" pitchFamily="2" charset="2"/>
              <a:buChar char="l"/>
              <a:defRPr sz="2800"/>
            </a:lvl2pPr>
            <a:lvl3pPr>
              <a:buClr>
                <a:schemeClr val="accent1"/>
              </a:buClr>
              <a:buFont typeface="Wingdings" pitchFamily="2" charset="2"/>
              <a:buChar char="Ø"/>
              <a:defRPr sz="2400"/>
            </a:lvl3pPr>
            <a:lvl4pPr>
              <a:defRPr sz="2400"/>
            </a:lvl4pPr>
            <a:lvl5pPr>
              <a:defRPr sz="2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9" name="日期占位符 3"/>
          <p:cNvSpPr>
            <a:spLocks noGrp="1"/>
          </p:cNvSpPr>
          <p:nvPr>
            <p:ph type="dt" sz="half" idx="10"/>
          </p:nvPr>
        </p:nvSpPr>
        <p:spPr/>
        <p:txBody>
          <a:bodyPr/>
          <a:lstStyle>
            <a:lvl1pPr>
              <a:defRPr/>
            </a:lvl1pPr>
          </a:lstStyle>
          <a:p>
            <a:pPr>
              <a:defRPr/>
            </a:pPr>
            <a:endParaRPr lang="en-US" altLang="zh-CN"/>
          </a:p>
        </p:txBody>
      </p:sp>
      <p:sp>
        <p:nvSpPr>
          <p:cNvPr id="10" name="页脚占位符 4"/>
          <p:cNvSpPr>
            <a:spLocks noGrp="1"/>
          </p:cNvSpPr>
          <p:nvPr>
            <p:ph type="ftr" sz="quarter" idx="11"/>
          </p:nvPr>
        </p:nvSpPr>
        <p:spPr/>
        <p:txBody>
          <a:bodyPr/>
          <a:lstStyle>
            <a:lvl1pPr>
              <a:defRPr/>
            </a:lvl1pPr>
          </a:lstStyle>
          <a:p>
            <a:pPr>
              <a:defRPr/>
            </a:pPr>
            <a:endParaRPr lang="en-US" altLang="zh-CN"/>
          </a:p>
        </p:txBody>
      </p:sp>
      <p:sp>
        <p:nvSpPr>
          <p:cNvPr id="11" name="灯片编号占位符 5"/>
          <p:cNvSpPr>
            <a:spLocks noGrp="1"/>
          </p:cNvSpPr>
          <p:nvPr>
            <p:ph type="sldNum" sz="quarter" idx="12"/>
          </p:nvPr>
        </p:nvSpPr>
        <p:spPr/>
        <p:txBody>
          <a:bodyPr/>
          <a:lstStyle>
            <a:lvl1pPr>
              <a:defRPr/>
            </a:lvl1pPr>
          </a:lstStyle>
          <a:p>
            <a:pPr>
              <a:defRPr/>
            </a:pPr>
            <a:fld id="{095A2F36-BBED-40CA-97B0-33DB85BBAFC6}" type="slidenum">
              <a:rPr lang="zh-CN" altLang="en-US" smtClean="0"/>
              <a:pPr>
                <a:defRPr/>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22" presetClass="entr" presetSubtype="8"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圆角矩形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矩形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矩形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标题 1"/>
          <p:cNvSpPr>
            <a:spLocks noGrp="1"/>
          </p:cNvSpPr>
          <p:nvPr>
            <p:ph type="title"/>
          </p:nvPr>
        </p:nvSpPr>
        <p:spPr>
          <a:xfrm>
            <a:off x="722313" y="952500"/>
            <a:ext cx="7772400" cy="1362075"/>
          </a:xfrm>
        </p:spPr>
        <p:txBody>
          <a:bodyPr/>
          <a:lstStyle>
            <a:lvl1pPr algn="l">
              <a:buNone/>
              <a:defRPr sz="4000" b="0" cap="none"/>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9" name="日期占位符 3"/>
          <p:cNvSpPr>
            <a:spLocks noGrp="1"/>
          </p:cNvSpPr>
          <p:nvPr>
            <p:ph type="dt" sz="half" idx="10"/>
          </p:nvPr>
        </p:nvSpPr>
        <p:spPr/>
        <p:txBody>
          <a:bodyPr/>
          <a:lstStyle>
            <a:lvl1pPr>
              <a:defRPr/>
            </a:lvl1pPr>
          </a:lstStyle>
          <a:p>
            <a:pPr>
              <a:defRPr/>
            </a:pPr>
            <a:endParaRPr lang="en-US" altLang="zh-CN"/>
          </a:p>
        </p:txBody>
      </p:sp>
      <p:sp>
        <p:nvSpPr>
          <p:cNvPr id="10" name="页脚占位符 4"/>
          <p:cNvSpPr>
            <a:spLocks noGrp="1"/>
          </p:cNvSpPr>
          <p:nvPr>
            <p:ph type="ftr" sz="quarter" idx="11"/>
          </p:nvPr>
        </p:nvSpPr>
        <p:spPr>
          <a:xfrm>
            <a:off x="800100" y="6172200"/>
            <a:ext cx="4000500" cy="457200"/>
          </a:xfrm>
        </p:spPr>
        <p:txBody>
          <a:bodyPr/>
          <a:lstStyle>
            <a:lvl1pPr>
              <a:defRPr/>
            </a:lvl1pPr>
          </a:lstStyle>
          <a:p>
            <a:pPr>
              <a:defRPr/>
            </a:pPr>
            <a:endParaRPr lang="en-US" altLang="zh-CN"/>
          </a:p>
        </p:txBody>
      </p:sp>
      <p:sp>
        <p:nvSpPr>
          <p:cNvPr id="11" name="灯片编号占位符 5"/>
          <p:cNvSpPr>
            <a:spLocks noGrp="1"/>
          </p:cNvSpPr>
          <p:nvPr>
            <p:ph type="sldNum" sz="quarter" idx="12"/>
          </p:nvPr>
        </p:nvSpPr>
        <p:spPr>
          <a:xfrm>
            <a:off x="146050" y="6208713"/>
            <a:ext cx="457200" cy="457200"/>
          </a:xfrm>
        </p:spPr>
        <p:txBody>
          <a:bodyPr/>
          <a:lstStyle>
            <a:lvl1pPr>
              <a:defRPr/>
            </a:lvl1pPr>
          </a:lstStyle>
          <a:p>
            <a:pPr>
              <a:defRPr/>
            </a:pPr>
            <a:fld id="{26A2F400-2672-4E5E-8E90-B97C6754438E}" type="slidenum">
              <a:rPr lang="zh-CN" altLang="en-US"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914400" y="1447800"/>
            <a:ext cx="374904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933950" y="1447800"/>
            <a:ext cx="374904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7FBEDB05-87B6-43D6-A419-0E0C38C0803D}" type="slidenum">
              <a:rPr lang="zh-CN" altLang="en-US" smtClean="0"/>
              <a:pPr>
                <a:defRPr/>
              </a:pPr>
              <a:t>‹#›</a:t>
            </a:fld>
            <a:endParaRPr lang="en-US" altLang="zh-CN"/>
          </a:p>
        </p:txBody>
      </p:sp>
    </p:spTree>
  </p:cSld>
  <p:clrMapOvr>
    <a:masterClrMapping/>
  </p:clrMapOvr>
  <p:transition>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11" name="内容占位符 10"/>
          <p:cNvSpPr>
            <a:spLocks noGrp="1"/>
          </p:cNvSpPr>
          <p:nvPr>
            <p:ph sz="half" idx="2"/>
          </p:nvPr>
        </p:nvSpPr>
        <p:spPr>
          <a:xfrm>
            <a:off x="914400" y="2247900"/>
            <a:ext cx="3733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half" idx="4"/>
          </p:nvPr>
        </p:nvSpPr>
        <p:spPr>
          <a:xfrm>
            <a:off x="4953000" y="2247900"/>
            <a:ext cx="3733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13"/>
          <p:cNvSpPr>
            <a:spLocks noGrp="1"/>
          </p:cNvSpPr>
          <p:nvPr>
            <p:ph type="dt" sz="half" idx="10"/>
          </p:nvPr>
        </p:nvSpPr>
        <p:spPr/>
        <p:txBody>
          <a:bodyPr/>
          <a:lstStyle>
            <a:lvl1pPr>
              <a:defRPr/>
            </a:lvl1pPr>
          </a:lstStyle>
          <a:p>
            <a:pPr>
              <a:defRPr/>
            </a:pPr>
            <a:endParaRPr lang="en-US" altLang="zh-CN"/>
          </a:p>
        </p:txBody>
      </p:sp>
      <p:sp>
        <p:nvSpPr>
          <p:cNvPr id="8" name="页脚占位符 2"/>
          <p:cNvSpPr>
            <a:spLocks noGrp="1"/>
          </p:cNvSpPr>
          <p:nvPr>
            <p:ph type="ftr" sz="quarter" idx="11"/>
          </p:nvPr>
        </p:nvSpPr>
        <p:spPr/>
        <p:txBody>
          <a:bodyPr/>
          <a:lstStyle>
            <a:lvl1pPr>
              <a:defRPr/>
            </a:lvl1pPr>
          </a:lstStyle>
          <a:p>
            <a:pPr>
              <a:defRPr/>
            </a:pPr>
            <a:endParaRPr lang="en-US" altLang="zh-CN"/>
          </a:p>
        </p:txBody>
      </p:sp>
      <p:sp>
        <p:nvSpPr>
          <p:cNvPr id="9" name="灯片编号占位符 22"/>
          <p:cNvSpPr>
            <a:spLocks noGrp="1"/>
          </p:cNvSpPr>
          <p:nvPr>
            <p:ph type="sldNum" sz="quarter" idx="12"/>
          </p:nvPr>
        </p:nvSpPr>
        <p:spPr/>
        <p:txBody>
          <a:bodyPr/>
          <a:lstStyle>
            <a:lvl1pPr>
              <a:defRPr/>
            </a:lvl1pPr>
          </a:lstStyle>
          <a:p>
            <a:pPr>
              <a:defRPr/>
            </a:pPr>
            <a:fld id="{DE61C414-6FD7-4E23-81B4-8FCDE22A8C71}" type="slidenum">
              <a:rPr lang="zh-CN" altLang="en-US" smtClean="0"/>
              <a:pPr>
                <a:defRPr/>
              </a:pPr>
              <a:t>‹#›</a:t>
            </a:fld>
            <a:endParaRPr lang="en-US" altLang="zh-CN"/>
          </a:p>
        </p:txBody>
      </p:sp>
    </p:spTree>
  </p:cSld>
  <p:clrMapOvr>
    <a:masterClrMapping/>
  </p:clrMapOvr>
  <p:transition>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071538" y="214290"/>
            <a:ext cx="7772400" cy="1143000"/>
          </a:xfrm>
        </p:spPr>
        <p:txBody>
          <a:bodyPr/>
          <a:lstStyle/>
          <a:p>
            <a:r>
              <a:rPr lang="zh-CN" altLang="en-US" smtClean="0"/>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endParaRPr lang="en-US" altLang="zh-CN"/>
          </a:p>
        </p:txBody>
      </p:sp>
      <p:sp>
        <p:nvSpPr>
          <p:cNvPr id="4" name="页脚占位符 2"/>
          <p:cNvSpPr>
            <a:spLocks noGrp="1"/>
          </p:cNvSpPr>
          <p:nvPr>
            <p:ph type="ftr" sz="quarter" idx="11"/>
          </p:nvPr>
        </p:nvSpPr>
        <p:spPr/>
        <p:txBody>
          <a:bodyPr/>
          <a:lstStyle>
            <a:lvl1pPr>
              <a:defRPr/>
            </a:lvl1pPr>
          </a:lstStyle>
          <a:p>
            <a:pPr>
              <a:defRPr/>
            </a:pPr>
            <a:endParaRPr lang="en-US" altLang="zh-CN"/>
          </a:p>
        </p:txBody>
      </p:sp>
      <p:sp>
        <p:nvSpPr>
          <p:cNvPr id="5" name="灯片编号占位符 22"/>
          <p:cNvSpPr>
            <a:spLocks noGrp="1"/>
          </p:cNvSpPr>
          <p:nvPr>
            <p:ph type="sldNum" sz="quarter" idx="12"/>
          </p:nvPr>
        </p:nvSpPr>
        <p:spPr/>
        <p:txBody>
          <a:bodyPr/>
          <a:lstStyle>
            <a:lvl1pPr>
              <a:defRPr/>
            </a:lvl1pPr>
          </a:lstStyle>
          <a:p>
            <a:pPr>
              <a:defRPr/>
            </a:pPr>
            <a:fld id="{BA9E09EA-2F2B-4E2A-97FF-DA337DCDB907}" type="slidenum">
              <a:rPr lang="zh-CN" altLang="en-US" smtClean="0"/>
              <a:pPr>
                <a:defRPr/>
              </a:pPr>
              <a:t>‹#›</a:t>
            </a:fld>
            <a:endParaRPr lang="en-US" altLang="zh-CN"/>
          </a:p>
        </p:txBody>
      </p:sp>
      <p:sp>
        <p:nvSpPr>
          <p:cNvPr id="6" name="右箭头 5"/>
          <p:cNvSpPr/>
          <p:nvPr userDrawn="1"/>
        </p:nvSpPr>
        <p:spPr>
          <a:xfrm>
            <a:off x="785813" y="1214438"/>
            <a:ext cx="7786687" cy="214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椭圆 6"/>
          <p:cNvSpPr/>
          <p:nvPr userDrawn="1"/>
        </p:nvSpPr>
        <p:spPr>
          <a:xfrm>
            <a:off x="571500" y="1000125"/>
            <a:ext cx="500063" cy="500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椭圆 7"/>
          <p:cNvSpPr/>
          <p:nvPr userDrawn="1"/>
        </p:nvSpPr>
        <p:spPr>
          <a:xfrm>
            <a:off x="428625" y="928688"/>
            <a:ext cx="285750"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userDrawn="1"/>
        </p:nvSpPr>
        <p:spPr>
          <a:xfrm>
            <a:off x="428625" y="571500"/>
            <a:ext cx="428625"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22"/>
          <p:cNvSpPr>
            <a:spLocks noGrp="1"/>
          </p:cNvSpPr>
          <p:nvPr>
            <p:ph type="sldNum" sz="quarter" idx="12"/>
          </p:nvPr>
        </p:nvSpPr>
        <p:spPr/>
        <p:txBody>
          <a:bodyPr/>
          <a:lstStyle>
            <a:lvl1pPr>
              <a:defRPr/>
            </a:lvl1pPr>
          </a:lstStyle>
          <a:p>
            <a:pPr>
              <a:defRPr/>
            </a:pPr>
            <a:fld id="{D9B98FBB-BA9B-4560-B5FA-1612CD75AA12}" type="slidenum">
              <a:rPr lang="zh-CN" altLang="en-US" smtClean="0"/>
              <a:pPr>
                <a:defRPr/>
              </a:pPr>
              <a:t>‹#›</a:t>
            </a:fld>
            <a:endParaRPr lang="en-US" altLang="zh-CN"/>
          </a:p>
        </p:txBody>
      </p:sp>
    </p:spTree>
  </p:cSld>
  <p:clrMapOvr>
    <a:masterClrMapping/>
  </p:clrMapOvr>
  <p:transition>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圆角矩形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标题 1"/>
          <p:cNvSpPr>
            <a:spLocks noGrp="1"/>
          </p:cNvSpPr>
          <p:nvPr>
            <p:ph type="title"/>
          </p:nvPr>
        </p:nvSpPr>
        <p:spPr>
          <a:xfrm>
            <a:off x="914400" y="273050"/>
            <a:ext cx="7772400" cy="1143000"/>
          </a:xfrm>
        </p:spPr>
        <p:txBody>
          <a:bodyPr/>
          <a:lstStyle>
            <a:lvl1pPr algn="l">
              <a:buNone/>
              <a:defRPr sz="4000" b="0"/>
            </a:lvl1pPr>
          </a:lstStyle>
          <a:p>
            <a:r>
              <a:rPr lang="zh-CN" altLang="en-US" smtClean="0"/>
              <a:t>单击此处编辑母版标题样式</a:t>
            </a:r>
            <a:endParaRPr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1" name="内容占位符 10"/>
          <p:cNvSpPr>
            <a:spLocks noGrp="1"/>
          </p:cNvSpPr>
          <p:nvPr>
            <p:ph sz="quarter" idx="1"/>
          </p:nvPr>
        </p:nvSpPr>
        <p:spPr>
          <a:xfrm>
            <a:off x="2971800" y="1600200"/>
            <a:ext cx="5715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4"/>
          <p:cNvSpPr>
            <a:spLocks noGrp="1"/>
          </p:cNvSpPr>
          <p:nvPr>
            <p:ph type="dt" sz="half" idx="10"/>
          </p:nvPr>
        </p:nvSpPr>
        <p:spPr/>
        <p:txBody>
          <a:bodyPr/>
          <a:lstStyle>
            <a:lvl1pPr>
              <a:defRPr/>
            </a:lvl1pPr>
          </a:lstStyle>
          <a:p>
            <a:pPr>
              <a:defRPr/>
            </a:pPr>
            <a:endParaRPr lang="en-US" altLang="zh-CN"/>
          </a:p>
        </p:txBody>
      </p:sp>
      <p:sp>
        <p:nvSpPr>
          <p:cNvPr id="8" name="页脚占位符 5"/>
          <p:cNvSpPr>
            <a:spLocks noGrp="1"/>
          </p:cNvSpPr>
          <p:nvPr>
            <p:ph type="ftr" sz="quarter" idx="11"/>
          </p:nvPr>
        </p:nvSpPr>
        <p:spPr/>
        <p:txBody>
          <a:bodyPr/>
          <a:lstStyle>
            <a:lvl1pPr>
              <a:defRPr/>
            </a:lvl1pPr>
          </a:lstStyle>
          <a:p>
            <a:pPr>
              <a:defRPr/>
            </a:pPr>
            <a:endParaRPr lang="en-US" altLang="zh-CN"/>
          </a:p>
        </p:txBody>
      </p:sp>
      <p:sp>
        <p:nvSpPr>
          <p:cNvPr id="9" name="灯片编号占位符 6"/>
          <p:cNvSpPr>
            <a:spLocks noGrp="1"/>
          </p:cNvSpPr>
          <p:nvPr>
            <p:ph type="sldNum" sz="quarter" idx="12"/>
          </p:nvPr>
        </p:nvSpPr>
        <p:spPr/>
        <p:txBody>
          <a:bodyPr/>
          <a:lstStyle>
            <a:lvl1pPr>
              <a:defRPr/>
            </a:lvl1pPr>
          </a:lstStyle>
          <a:p>
            <a:pPr>
              <a:defRPr/>
            </a:pPr>
            <a:fld id="{AD753C2D-DA3F-4DD5-BE05-DBC825DAFB8E}" type="slidenum">
              <a:rPr lang="zh-CN" altLang="en-US" smtClean="0"/>
              <a:pPr>
                <a:defRPr/>
              </a:pPr>
              <a:t>‹#›</a:t>
            </a:fld>
            <a:endParaRPr lang="en-US" altLang="zh-CN"/>
          </a:p>
        </p:txBody>
      </p:sp>
    </p:spTree>
  </p:cSld>
  <p:clrMapOvr>
    <a:masterClrMapping/>
  </p:clrMapOvr>
  <p:transition>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矩形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8" name="日期占位符 4"/>
          <p:cNvSpPr>
            <a:spLocks noGrp="1"/>
          </p:cNvSpPr>
          <p:nvPr>
            <p:ph type="dt" sz="half" idx="10"/>
          </p:nvPr>
        </p:nvSpPr>
        <p:spPr/>
        <p:txBody>
          <a:bodyPr/>
          <a:lstStyle>
            <a:lvl1pPr>
              <a:defRPr/>
            </a:lvl1pPr>
          </a:lstStyle>
          <a:p>
            <a:pPr>
              <a:defRPr/>
            </a:pPr>
            <a:endParaRPr lang="en-US" altLang="zh-CN"/>
          </a:p>
        </p:txBody>
      </p:sp>
      <p:sp>
        <p:nvSpPr>
          <p:cNvPr id="9" name="页脚占位符 5"/>
          <p:cNvSpPr>
            <a:spLocks noGrp="1"/>
          </p:cNvSpPr>
          <p:nvPr>
            <p:ph type="ftr" sz="quarter" idx="11"/>
          </p:nvPr>
        </p:nvSpPr>
        <p:spPr>
          <a:xfrm>
            <a:off x="914400" y="6172200"/>
            <a:ext cx="3886200" cy="457200"/>
          </a:xfrm>
        </p:spPr>
        <p:txBody>
          <a:bodyPr/>
          <a:lstStyle>
            <a:lvl1pPr>
              <a:defRPr/>
            </a:lvl1pPr>
          </a:lstStyle>
          <a:p>
            <a:pPr>
              <a:defRPr/>
            </a:pPr>
            <a:endParaRPr lang="en-US" altLang="zh-CN"/>
          </a:p>
        </p:txBody>
      </p:sp>
      <p:sp>
        <p:nvSpPr>
          <p:cNvPr id="10" name="灯片编号占位符 6"/>
          <p:cNvSpPr>
            <a:spLocks noGrp="1"/>
          </p:cNvSpPr>
          <p:nvPr>
            <p:ph type="sldNum" sz="quarter" idx="12"/>
          </p:nvPr>
        </p:nvSpPr>
        <p:spPr>
          <a:xfrm>
            <a:off x="146050" y="6208713"/>
            <a:ext cx="457200" cy="457200"/>
          </a:xfrm>
        </p:spPr>
        <p:txBody>
          <a:bodyPr/>
          <a:lstStyle>
            <a:lvl1pPr>
              <a:defRPr/>
            </a:lvl1pPr>
          </a:lstStyle>
          <a:p>
            <a:pPr>
              <a:defRPr/>
            </a:pPr>
            <a:fld id="{2D267101-D7A8-4209-98B6-9DF3ECB4DBAA}" type="slidenum">
              <a:rPr lang="zh-CN" altLang="en-US" smtClean="0"/>
              <a:pPr>
                <a:defRPr/>
              </a:pPr>
              <a:t>‹#›</a:t>
            </a:fld>
            <a:endParaRPr lang="en-US" altLang="zh-CN"/>
          </a:p>
        </p:txBody>
      </p:sp>
    </p:spTree>
  </p:cSld>
  <p:clrMapOvr>
    <a:masterClrMapping/>
  </p:clrMapOvr>
  <p:transition>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圆角矩形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44" name="标题占位符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zh-CN" altLang="en-US" smtClean="0"/>
              <a:t>单击此处编辑母版标题样式</a:t>
            </a:r>
            <a:endParaRPr lang="en-US" smtClean="0"/>
          </a:p>
        </p:txBody>
      </p:sp>
      <p:sp>
        <p:nvSpPr>
          <p:cNvPr id="10245" name="文本占位符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ltLang="zh-CN"/>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ltLang="zh-CN"/>
          </a:p>
        </p:txBody>
      </p:sp>
      <p:sp>
        <p:nvSpPr>
          <p:cNvPr id="23" name="灯片编号占位符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A8F62DE8-52A3-4B19-822E-8E63501A5360}" type="slidenum">
              <a:rPr lang="zh-CN" altLang="en-US"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6" r:id="rId13"/>
    <p:sldLayoutId id="2147483927" r:id="rId14"/>
  </p:sldLayoutIdLst>
  <p:transition>
    <p:random/>
  </p:transition>
  <p:timing>
    <p:tnLst>
      <p:par>
        <p:cTn id="1" dur="indefinite" restart="never" nodeType="tmRoot"/>
      </p:par>
    </p:tnLst>
  </p:timing>
  <p:hf hdr="0" ftr="0" dt="0"/>
  <p:txStyles>
    <p:titleStyle>
      <a:lvl1pPr algn="l" rtl="0" eaLnBrk="1" fontAlgn="base" hangingPunct="1">
        <a:spcBef>
          <a:spcPct val="0"/>
        </a:spcBef>
        <a:spcAft>
          <a:spcPct val="0"/>
        </a:spcAft>
        <a:defRPr sz="4000" kern="1200">
          <a:solidFill>
            <a:schemeClr val="tx2"/>
          </a:solidFill>
          <a:latin typeface="+mj-lt"/>
          <a:ea typeface="+mj-ea"/>
          <a:cs typeface="幼圆"/>
        </a:defRPr>
      </a:lvl1pPr>
      <a:lvl2pPr algn="l" rtl="0" eaLnBrk="1" fontAlgn="base" hangingPunct="1">
        <a:spcBef>
          <a:spcPct val="0"/>
        </a:spcBef>
        <a:spcAft>
          <a:spcPct val="0"/>
        </a:spcAft>
        <a:defRPr sz="4000">
          <a:solidFill>
            <a:schemeClr val="tx2"/>
          </a:solidFill>
          <a:latin typeface="Franklin Gothic Book"/>
          <a:ea typeface="幼圆"/>
          <a:cs typeface="幼圆"/>
        </a:defRPr>
      </a:lvl2pPr>
      <a:lvl3pPr algn="l" rtl="0" eaLnBrk="1" fontAlgn="base" hangingPunct="1">
        <a:spcBef>
          <a:spcPct val="0"/>
        </a:spcBef>
        <a:spcAft>
          <a:spcPct val="0"/>
        </a:spcAft>
        <a:defRPr sz="4000">
          <a:solidFill>
            <a:schemeClr val="tx2"/>
          </a:solidFill>
          <a:latin typeface="Franklin Gothic Book"/>
          <a:ea typeface="幼圆"/>
          <a:cs typeface="幼圆"/>
        </a:defRPr>
      </a:lvl3pPr>
      <a:lvl4pPr algn="l" rtl="0" eaLnBrk="1" fontAlgn="base" hangingPunct="1">
        <a:spcBef>
          <a:spcPct val="0"/>
        </a:spcBef>
        <a:spcAft>
          <a:spcPct val="0"/>
        </a:spcAft>
        <a:defRPr sz="4000">
          <a:solidFill>
            <a:schemeClr val="tx2"/>
          </a:solidFill>
          <a:latin typeface="Franklin Gothic Book"/>
          <a:ea typeface="幼圆"/>
          <a:cs typeface="幼圆"/>
        </a:defRPr>
      </a:lvl4pPr>
      <a:lvl5pPr algn="l" rtl="0" eaLnBrk="1" fontAlgn="base" hangingPunct="1">
        <a:spcBef>
          <a:spcPct val="0"/>
        </a:spcBef>
        <a:spcAft>
          <a:spcPct val="0"/>
        </a:spcAft>
        <a:defRPr sz="4000">
          <a:solidFill>
            <a:schemeClr val="tx2"/>
          </a:solidFill>
          <a:latin typeface="Franklin Gothic Book"/>
          <a:ea typeface="幼圆"/>
          <a:cs typeface="幼圆"/>
        </a:defRPr>
      </a:lvl5pPr>
      <a:lvl6pPr marL="457200" algn="l" rtl="0" eaLnBrk="1" fontAlgn="base" hangingPunct="1">
        <a:spcBef>
          <a:spcPct val="0"/>
        </a:spcBef>
        <a:spcAft>
          <a:spcPct val="0"/>
        </a:spcAft>
        <a:defRPr sz="4000">
          <a:solidFill>
            <a:schemeClr val="tx2"/>
          </a:solidFill>
          <a:latin typeface="Franklin Gothic Book"/>
          <a:ea typeface="幼圆"/>
          <a:cs typeface="幼圆"/>
        </a:defRPr>
      </a:lvl6pPr>
      <a:lvl7pPr marL="914400" algn="l" rtl="0" eaLnBrk="1" fontAlgn="base" hangingPunct="1">
        <a:spcBef>
          <a:spcPct val="0"/>
        </a:spcBef>
        <a:spcAft>
          <a:spcPct val="0"/>
        </a:spcAft>
        <a:defRPr sz="4000">
          <a:solidFill>
            <a:schemeClr val="tx2"/>
          </a:solidFill>
          <a:latin typeface="Franklin Gothic Book"/>
          <a:ea typeface="幼圆"/>
          <a:cs typeface="幼圆"/>
        </a:defRPr>
      </a:lvl7pPr>
      <a:lvl8pPr marL="1371600" algn="l" rtl="0" eaLnBrk="1" fontAlgn="base" hangingPunct="1">
        <a:spcBef>
          <a:spcPct val="0"/>
        </a:spcBef>
        <a:spcAft>
          <a:spcPct val="0"/>
        </a:spcAft>
        <a:defRPr sz="4000">
          <a:solidFill>
            <a:schemeClr val="tx2"/>
          </a:solidFill>
          <a:latin typeface="Franklin Gothic Book"/>
          <a:ea typeface="幼圆"/>
          <a:cs typeface="幼圆"/>
        </a:defRPr>
      </a:lvl8pPr>
      <a:lvl9pPr marL="1828800" algn="l" rtl="0" eaLnBrk="1" fontAlgn="base" hangingPunct="1">
        <a:spcBef>
          <a:spcPct val="0"/>
        </a:spcBef>
        <a:spcAft>
          <a:spcPct val="0"/>
        </a:spcAft>
        <a:defRPr sz="4000">
          <a:solidFill>
            <a:schemeClr val="tx2"/>
          </a:solidFill>
          <a:latin typeface="Franklin Gothic Book"/>
          <a:ea typeface="幼圆"/>
          <a:cs typeface="幼圆"/>
        </a:defRPr>
      </a:lvl9pPr>
    </p:titleStyle>
    <p:bodyStyle>
      <a:lvl1pPr marL="273050" indent="-273050" algn="l" rtl="0" eaLnBrk="1" fontAlgn="base" hangingPunct="1">
        <a:spcBef>
          <a:spcPts val="575"/>
        </a:spcBef>
        <a:spcAft>
          <a:spcPct val="0"/>
        </a:spcAft>
        <a:buClr>
          <a:schemeClr val="accent1"/>
        </a:buClr>
        <a:buSzPct val="85000"/>
        <a:buFont typeface="Wingdings 2"/>
        <a:buChar char=""/>
        <a:defRPr sz="2600" kern="1200">
          <a:solidFill>
            <a:schemeClr val="tx1"/>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2"/>
        <a:buChar char=""/>
        <a:defRPr sz="2400" kern="1200">
          <a:solidFill>
            <a:schemeClr val="tx1"/>
          </a:solidFill>
          <a:latin typeface="+mn-lt"/>
          <a:ea typeface="+mn-ea"/>
          <a:cs typeface="+mn-cs"/>
        </a:defRPr>
      </a:lvl2pPr>
      <a:lvl3pPr marL="822325" indent="-228600" algn="l" rtl="0" eaLnBrk="1" fontAlgn="base" hangingPunct="1">
        <a:spcBef>
          <a:spcPts val="375"/>
        </a:spcBef>
        <a:spcAft>
          <a:spcPct val="0"/>
        </a:spcAft>
        <a:buClr>
          <a:srgbClr val="E6B1AB"/>
        </a:buClr>
        <a:buSzPct val="85000"/>
        <a:buFont typeface="Wingdings 2"/>
        <a:buChar char=""/>
        <a:defRPr sz="2000" kern="1200">
          <a:solidFill>
            <a:schemeClr val="tx1"/>
          </a:solidFill>
          <a:latin typeface="+mn-lt"/>
          <a:ea typeface="+mn-ea"/>
          <a:cs typeface="+mn-cs"/>
        </a:defRPr>
      </a:lvl3pPr>
      <a:lvl4pPr marL="1096963" indent="-228600" algn="l" rtl="0" eaLnBrk="1" fontAlgn="base" hangingPunct="1">
        <a:spcBef>
          <a:spcPts val="375"/>
        </a:spcBef>
        <a:spcAft>
          <a:spcPct val="0"/>
        </a:spcAft>
        <a:buClr>
          <a:srgbClr val="A28E6A"/>
        </a:buClr>
        <a:buSzPct val="80000"/>
        <a:buFont typeface="Wingdings 2"/>
        <a:buChar char=""/>
        <a:defRPr sz="2000" kern="1200">
          <a:solidFill>
            <a:schemeClr val="tx1"/>
          </a:solidFill>
          <a:latin typeface="+mn-lt"/>
          <a:ea typeface="+mn-ea"/>
          <a:cs typeface="+mn-cs"/>
        </a:defRPr>
      </a:lvl4pPr>
      <a:lvl5pPr marL="1371600" indent="-228600" algn="l" rtl="0" eaLnBrk="1" fontAlgn="base" hangingPunct="1">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19.jpeg"/><Relationship Id="rId3" Type="http://schemas.openxmlformats.org/officeDocument/2006/relationships/image" Target="../media/image9.jpeg"/><Relationship Id="rId7" Type="http://schemas.openxmlformats.org/officeDocument/2006/relationships/image" Target="../media/image13.jpeg"/><Relationship Id="rId12"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7.jpeg"/><Relationship Id="rId5" Type="http://schemas.openxmlformats.org/officeDocument/2006/relationships/image" Target="../media/image11.jpeg"/><Relationship Id="rId10" Type="http://schemas.openxmlformats.org/officeDocument/2006/relationships/image" Target="../media/image16.jpeg"/><Relationship Id="rId4" Type="http://schemas.openxmlformats.org/officeDocument/2006/relationships/image" Target="../media/image10.jpeg"/><Relationship Id="rId9" Type="http://schemas.openxmlformats.org/officeDocument/2006/relationships/image" Target="../media/image15.jpeg"/></Relationships>
</file>

<file path=ppt/slides/_rels/slide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6.xml"/><Relationship Id="rId4" Type="http://schemas.openxmlformats.org/officeDocument/2006/relationships/image" Target="../media/image21.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8.jpe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357158" y="1714488"/>
            <a:ext cx="8064500" cy="1081087"/>
          </a:xfrm>
        </p:spPr>
        <p:txBody>
          <a:bodyPr/>
          <a:lstStyle/>
          <a:p>
            <a:pPr eaLnBrk="1" hangingPunct="1"/>
            <a:r>
              <a:rPr lang="zh-CN" altLang="en-US" dirty="0" smtClean="0">
                <a:solidFill>
                  <a:schemeClr val="bg1"/>
                </a:solidFill>
                <a:effectLst>
                  <a:outerShdw blurRad="38100" dist="38100" dir="2700000" algn="tl">
                    <a:srgbClr val="000000">
                      <a:alpha val="43137"/>
                    </a:srgbClr>
                  </a:outerShdw>
                </a:effectLst>
                <a:latin typeface="黑体" pitchFamily="49" charset="-122"/>
                <a:ea typeface="黑体" pitchFamily="49" charset="-122"/>
              </a:rPr>
              <a:t>第</a:t>
            </a:r>
            <a:r>
              <a:rPr lang="en-US" altLang="zh-CN" dirty="0" smtClean="0">
                <a:solidFill>
                  <a:schemeClr val="bg1"/>
                </a:solidFill>
                <a:effectLst>
                  <a:outerShdw blurRad="38100" dist="38100" dir="2700000" algn="tl">
                    <a:srgbClr val="000000">
                      <a:alpha val="43137"/>
                    </a:srgbClr>
                  </a:outerShdw>
                </a:effectLst>
                <a:latin typeface="黑体" pitchFamily="49" charset="-122"/>
                <a:ea typeface="黑体" pitchFamily="49" charset="-122"/>
              </a:rPr>
              <a:t>4</a:t>
            </a:r>
            <a:r>
              <a:rPr lang="zh-CN" altLang="en-US" dirty="0" smtClean="0">
                <a:solidFill>
                  <a:schemeClr val="bg1"/>
                </a:solidFill>
                <a:effectLst>
                  <a:outerShdw blurRad="38100" dist="38100" dir="2700000" algn="tl">
                    <a:srgbClr val="000000">
                      <a:alpha val="43137"/>
                    </a:srgbClr>
                  </a:outerShdw>
                </a:effectLst>
                <a:latin typeface="黑体" pitchFamily="49" charset="-122"/>
                <a:ea typeface="黑体" pitchFamily="49" charset="-122"/>
              </a:rPr>
              <a:t>章 贪心算法</a:t>
            </a:r>
          </a:p>
        </p:txBody>
      </p:sp>
      <p:sp>
        <p:nvSpPr>
          <p:cNvPr id="20482" name="Rectangle 16"/>
          <p:cNvSpPr>
            <a:spLocks noGrp="1" noChangeArrowheads="1"/>
          </p:cNvSpPr>
          <p:nvPr>
            <p:ph type="sldNum" sz="quarter" idx="12"/>
          </p:nvPr>
        </p:nvSpPr>
        <p:spPr/>
        <p:txBody>
          <a:bodyPr/>
          <a:lstStyle/>
          <a:p>
            <a:pPr>
              <a:defRPr/>
            </a:pPr>
            <a:fld id="{B1D9C30E-67B0-4214-855D-16E2D5D838AD}" type="slidenum">
              <a:rPr lang="zh-CN" altLang="en-US"/>
              <a:pPr>
                <a:defRPr/>
              </a:pPr>
              <a:t>1</a:t>
            </a:fld>
            <a:endParaRPr lang="en-US" altLang="zh-CN" dirty="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p:spPr>
        <p:txBody>
          <a:bodyPr/>
          <a:lstStyle/>
          <a:p>
            <a:fld id="{10700F50-5F45-417D-98DB-52C6341DD841}" type="datetime1">
              <a:rPr lang="zh-CN" altLang="en-US" smtClean="0"/>
              <a:pPr/>
              <a:t>2020/3/7</a:t>
            </a:fld>
            <a:endParaRPr lang="en-US" altLang="zh-CN" dirty="0" smtClean="0"/>
          </a:p>
        </p:txBody>
      </p:sp>
      <p:sp>
        <p:nvSpPr>
          <p:cNvPr id="11267" name="灯片编号占位符 5"/>
          <p:cNvSpPr>
            <a:spLocks noGrp="1"/>
          </p:cNvSpPr>
          <p:nvPr>
            <p:ph type="sldNum" sz="quarter" idx="12"/>
          </p:nvPr>
        </p:nvSpPr>
        <p:spPr>
          <a:noFill/>
        </p:spPr>
        <p:txBody>
          <a:bodyPr/>
          <a:lstStyle/>
          <a:p>
            <a:fld id="{891F252E-8FF4-4AA0-BAFB-7C835706A752}" type="slidenum">
              <a:rPr lang="zh-CN" altLang="en-US" smtClean="0"/>
              <a:pPr/>
              <a:t>10</a:t>
            </a:fld>
            <a:endParaRPr lang="en-US" altLang="zh-CN" dirty="0" smtClean="0"/>
          </a:p>
        </p:txBody>
      </p:sp>
      <p:sp>
        <p:nvSpPr>
          <p:cNvPr id="11268" name="Rectangle 2"/>
          <p:cNvSpPr>
            <a:spLocks noGrp="1" noChangeArrowheads="1"/>
          </p:cNvSpPr>
          <p:nvPr>
            <p:ph type="title"/>
          </p:nvPr>
        </p:nvSpPr>
        <p:spPr>
          <a:xfrm>
            <a:off x="1142976" y="333375"/>
            <a:ext cx="7315224" cy="792163"/>
          </a:xfrm>
        </p:spPr>
        <p:txBody>
          <a:bodyPr/>
          <a:lstStyle/>
          <a:p>
            <a:pPr eaLnBrk="1" hangingPunct="1"/>
            <a:r>
              <a:rPr lang="zh-CN" altLang="en-US" dirty="0" smtClean="0"/>
              <a:t>贪心算法</a:t>
            </a:r>
          </a:p>
        </p:txBody>
      </p:sp>
      <p:sp>
        <p:nvSpPr>
          <p:cNvPr id="288771" name="Rectangle 3"/>
          <p:cNvSpPr>
            <a:spLocks noGrp="1" noChangeArrowheads="1"/>
          </p:cNvSpPr>
          <p:nvPr>
            <p:ph type="body" idx="1"/>
          </p:nvPr>
        </p:nvSpPr>
        <p:spPr>
          <a:xfrm>
            <a:off x="685800" y="1628775"/>
            <a:ext cx="7772400" cy="4465638"/>
          </a:xfrm>
        </p:spPr>
        <p:txBody>
          <a:bodyPr>
            <a:normAutofit fontScale="92500" lnSpcReduction="10000"/>
          </a:bodyPr>
          <a:lstStyle/>
          <a:p>
            <a:pPr eaLnBrk="1" hangingPunct="1"/>
            <a:r>
              <a:rPr lang="zh-CN" altLang="en-US" sz="2800" dirty="0" smtClean="0">
                <a:solidFill>
                  <a:srgbClr val="C00000"/>
                </a:solidFill>
              </a:rPr>
              <a:t>贪心算法总是作出在当前看来最好的选择</a:t>
            </a:r>
            <a:r>
              <a:rPr lang="zh-CN" altLang="en-US" sz="2800" dirty="0" smtClean="0"/>
              <a:t>。</a:t>
            </a:r>
            <a:endParaRPr lang="en-US" altLang="zh-CN" sz="2800" dirty="0" smtClean="0"/>
          </a:p>
          <a:p>
            <a:pPr eaLnBrk="1" hangingPunct="1"/>
            <a:r>
              <a:rPr lang="zh-CN" altLang="en-US" sz="2800" dirty="0" smtClean="0"/>
              <a:t>也就是说贪心算法并不从整体最优考虑，它所作出的选择只是在</a:t>
            </a:r>
            <a:r>
              <a:rPr lang="zh-CN" altLang="en-US" dirty="0" smtClean="0">
                <a:solidFill>
                  <a:srgbClr val="C00000"/>
                </a:solidFill>
              </a:rPr>
              <a:t>某种意义</a:t>
            </a:r>
            <a:r>
              <a:rPr lang="zh-CN" altLang="en-US" sz="2800" dirty="0" smtClean="0"/>
              <a:t>上的</a:t>
            </a:r>
            <a:r>
              <a:rPr lang="zh-CN" altLang="en-US" dirty="0" smtClean="0">
                <a:solidFill>
                  <a:srgbClr val="C00000"/>
                </a:solidFill>
              </a:rPr>
              <a:t>局部最优</a:t>
            </a:r>
            <a:r>
              <a:rPr lang="zh-CN" altLang="en-US" sz="2800" dirty="0" smtClean="0"/>
              <a:t>选择。</a:t>
            </a:r>
            <a:endParaRPr lang="en-US" altLang="zh-CN" sz="2800" dirty="0" smtClean="0"/>
          </a:p>
          <a:p>
            <a:pPr eaLnBrk="1" hangingPunct="1"/>
            <a:r>
              <a:rPr lang="zh-CN" altLang="en-US" sz="2800" dirty="0" smtClean="0"/>
              <a:t>当然，</a:t>
            </a:r>
            <a:r>
              <a:rPr lang="zh-CN" altLang="en-US" dirty="0" smtClean="0">
                <a:solidFill>
                  <a:srgbClr val="C00000"/>
                </a:solidFill>
              </a:rPr>
              <a:t>希望</a:t>
            </a:r>
            <a:r>
              <a:rPr lang="zh-CN" altLang="en-US" sz="2800" dirty="0" smtClean="0"/>
              <a:t>贪心算法得到的最终结果也是整体最优的。</a:t>
            </a:r>
            <a:endParaRPr lang="en-US" altLang="zh-CN" sz="2800" dirty="0" smtClean="0"/>
          </a:p>
          <a:p>
            <a:pPr eaLnBrk="1" hangingPunct="1"/>
            <a:r>
              <a:rPr lang="zh-CN" altLang="en-US" sz="2800" dirty="0" smtClean="0"/>
              <a:t>虽然</a:t>
            </a:r>
            <a:r>
              <a:rPr lang="zh-CN" altLang="en-US" dirty="0" smtClean="0"/>
              <a:t>贪心算法</a:t>
            </a:r>
            <a:r>
              <a:rPr lang="zh-CN" altLang="en-US" dirty="0" smtClean="0">
                <a:solidFill>
                  <a:srgbClr val="C00000"/>
                </a:solidFill>
              </a:rPr>
              <a:t>不能对所有问题</a:t>
            </a:r>
            <a:r>
              <a:rPr lang="zh-CN" altLang="en-US" dirty="0" smtClean="0"/>
              <a:t>都得到整体最优解</a:t>
            </a:r>
            <a:r>
              <a:rPr lang="zh-CN" altLang="en-US" sz="2800" dirty="0" smtClean="0"/>
              <a:t>，但对许多问题它能产生整体最优解。</a:t>
            </a:r>
            <a:endParaRPr lang="en-US" altLang="zh-CN" sz="2800" dirty="0" smtClean="0"/>
          </a:p>
          <a:p>
            <a:pPr lvl="1"/>
            <a:r>
              <a:rPr lang="zh-CN" altLang="en-US" dirty="0" smtClean="0"/>
              <a:t>如单源最短路径问题，最小生成树问题等。</a:t>
            </a:r>
            <a:endParaRPr lang="en-US" altLang="zh-CN" dirty="0" smtClean="0"/>
          </a:p>
          <a:p>
            <a:pPr eaLnBrk="1" hangingPunct="1"/>
            <a:endParaRPr lang="en-US" altLang="zh-CN" dirty="0" smtClean="0"/>
          </a:p>
          <a:p>
            <a:pPr eaLnBrk="1" hangingPunct="1"/>
            <a:r>
              <a:rPr lang="zh-CN" altLang="en-US" sz="2800" dirty="0" smtClean="0"/>
              <a:t>在一些情况下，即使贪心算法不能得到整体最优解，其最终结果却是最优解的很好</a:t>
            </a:r>
            <a:r>
              <a:rPr lang="zh-CN" altLang="en-US" dirty="0" smtClean="0">
                <a:solidFill>
                  <a:srgbClr val="C00000"/>
                </a:solidFill>
              </a:rPr>
              <a:t>近似</a:t>
            </a:r>
            <a:r>
              <a:rPr lang="zh-CN" altLang="en-US" sz="2800" dirty="0" smtClean="0"/>
              <a: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rgbClr val="C00000"/>
                </a:solidFill>
              </a:rPr>
              <a:t>学习要点</a:t>
            </a:r>
            <a:endParaRPr lang="zh-CN" altLang="en-US" dirty="0">
              <a:solidFill>
                <a:srgbClr val="C00000"/>
              </a:solidFill>
            </a:endParaRPr>
          </a:p>
        </p:txBody>
      </p:sp>
      <p:sp>
        <p:nvSpPr>
          <p:cNvPr id="21507" name="Rectangle 1027"/>
          <p:cNvSpPr>
            <a:spLocks noGrp="1" noChangeArrowheads="1"/>
          </p:cNvSpPr>
          <p:nvPr>
            <p:ph sz="quarter" idx="1"/>
          </p:nvPr>
        </p:nvSpPr>
        <p:spPr>
          <a:xfrm>
            <a:off x="914400" y="1447800"/>
            <a:ext cx="4157666" cy="4572000"/>
          </a:xfrm>
        </p:spPr>
        <p:txBody>
          <a:bodyPr rtlCol="0">
            <a:noAutofit/>
          </a:bodyPr>
          <a:lstStyle/>
          <a:p>
            <a:pPr eaLnBrk="1" fontAlgn="auto" hangingPunct="1">
              <a:lnSpc>
                <a:spcPct val="120000"/>
              </a:lnSpc>
              <a:spcAft>
                <a:spcPts val="0"/>
              </a:spcAft>
              <a:buSzPct val="100000"/>
              <a:defRPr/>
            </a:pPr>
            <a:r>
              <a:rPr lang="zh-CN" altLang="en-US" sz="1800" dirty="0" smtClean="0"/>
              <a:t>理解贪心算法的概念。</a:t>
            </a:r>
          </a:p>
          <a:p>
            <a:pPr eaLnBrk="1" fontAlgn="auto" hangingPunct="1">
              <a:lnSpc>
                <a:spcPct val="120000"/>
              </a:lnSpc>
              <a:spcAft>
                <a:spcPts val="0"/>
              </a:spcAft>
              <a:buSzPct val="100000"/>
              <a:defRPr/>
            </a:pPr>
            <a:r>
              <a:rPr lang="zh-CN" altLang="en-US" sz="1800" dirty="0" smtClean="0"/>
              <a:t>掌握贪心算法的基本要素 </a:t>
            </a:r>
          </a:p>
          <a:p>
            <a:pPr lvl="1" fontAlgn="auto">
              <a:lnSpc>
                <a:spcPct val="120000"/>
              </a:lnSpc>
              <a:spcAft>
                <a:spcPts val="0"/>
              </a:spcAft>
              <a:buSzPct val="100000"/>
              <a:defRPr/>
            </a:pPr>
            <a:r>
              <a:rPr lang="zh-CN" altLang="en-US" sz="1800" dirty="0" smtClean="0"/>
              <a:t>（</a:t>
            </a:r>
            <a:r>
              <a:rPr lang="en-US" altLang="zh-CN" sz="1800" dirty="0" smtClean="0"/>
              <a:t>1</a:t>
            </a:r>
            <a:r>
              <a:rPr lang="zh-CN" altLang="en-US" sz="1800" dirty="0" smtClean="0"/>
              <a:t>）最优子结构性质</a:t>
            </a:r>
          </a:p>
          <a:p>
            <a:pPr lvl="1" fontAlgn="auto">
              <a:lnSpc>
                <a:spcPct val="120000"/>
              </a:lnSpc>
              <a:spcAft>
                <a:spcPts val="0"/>
              </a:spcAft>
              <a:buSzPct val="100000"/>
              <a:defRPr/>
            </a:pPr>
            <a:r>
              <a:rPr lang="zh-CN" altLang="en-US" sz="1800" dirty="0" smtClean="0"/>
              <a:t>（</a:t>
            </a:r>
            <a:r>
              <a:rPr lang="en-US" altLang="zh-CN" sz="1800" dirty="0" smtClean="0"/>
              <a:t>2</a:t>
            </a:r>
            <a:r>
              <a:rPr lang="zh-CN" altLang="en-US" sz="1800" dirty="0" smtClean="0"/>
              <a:t>）贪心选择性质</a:t>
            </a:r>
            <a:endParaRPr lang="zh-CN" altLang="en-US" sz="1800" dirty="0" smtClean="0">
              <a:sym typeface="Symbol" pitchFamily="18" charset="2"/>
            </a:endParaRPr>
          </a:p>
          <a:p>
            <a:pPr eaLnBrk="1" fontAlgn="auto" hangingPunct="1">
              <a:lnSpc>
                <a:spcPct val="120000"/>
              </a:lnSpc>
              <a:spcAft>
                <a:spcPts val="0"/>
              </a:spcAft>
              <a:buSzPct val="100000"/>
              <a:defRPr/>
            </a:pPr>
            <a:r>
              <a:rPr lang="zh-CN" altLang="en-US" sz="1800" dirty="0" smtClean="0"/>
              <a:t>理解贪心算法与动态规划算法的差异</a:t>
            </a:r>
            <a:endParaRPr lang="zh-CN" altLang="en-US" sz="1800" dirty="0" smtClean="0">
              <a:sym typeface="Symbol" pitchFamily="18" charset="2"/>
            </a:endParaRPr>
          </a:p>
          <a:p>
            <a:pPr eaLnBrk="1" fontAlgn="auto" hangingPunct="1">
              <a:lnSpc>
                <a:spcPct val="120000"/>
              </a:lnSpc>
              <a:spcAft>
                <a:spcPts val="0"/>
              </a:spcAft>
              <a:buSzPct val="100000"/>
              <a:defRPr/>
            </a:pPr>
            <a:r>
              <a:rPr lang="zh-CN" altLang="en-US" sz="1800" dirty="0" smtClean="0"/>
              <a:t>理解贪心算法的一般理论</a:t>
            </a:r>
            <a:endParaRPr lang="zh-CN" altLang="en-US" sz="1800" dirty="0" smtClean="0">
              <a:sym typeface="Symbol" pitchFamily="18" charset="2"/>
            </a:endParaRPr>
          </a:p>
          <a:p>
            <a:pPr eaLnBrk="1" fontAlgn="auto" hangingPunct="1">
              <a:lnSpc>
                <a:spcPct val="120000"/>
              </a:lnSpc>
              <a:spcAft>
                <a:spcPts val="0"/>
              </a:spcAft>
              <a:buSzPct val="100000"/>
              <a:defRPr/>
            </a:pPr>
            <a:r>
              <a:rPr lang="zh-CN" altLang="en-US" sz="1800" dirty="0" smtClean="0"/>
              <a:t>通过应用范例学习贪心设计策略。</a:t>
            </a:r>
          </a:p>
          <a:p>
            <a:pPr lvl="1" fontAlgn="auto">
              <a:lnSpc>
                <a:spcPct val="120000"/>
              </a:lnSpc>
              <a:spcAft>
                <a:spcPts val="0"/>
              </a:spcAft>
              <a:buSzPct val="100000"/>
              <a:defRPr/>
            </a:pPr>
            <a:r>
              <a:rPr lang="zh-CN" altLang="en-US" sz="1800" dirty="0" smtClean="0"/>
              <a:t>（</a:t>
            </a:r>
            <a:r>
              <a:rPr lang="en-US" altLang="zh-CN" sz="1800" dirty="0" smtClean="0"/>
              <a:t>1</a:t>
            </a:r>
            <a:r>
              <a:rPr lang="zh-CN" altLang="en-US" sz="1800" dirty="0" smtClean="0"/>
              <a:t>）活动安排问题；</a:t>
            </a:r>
          </a:p>
          <a:p>
            <a:pPr lvl="1" fontAlgn="auto">
              <a:lnSpc>
                <a:spcPct val="120000"/>
              </a:lnSpc>
              <a:spcAft>
                <a:spcPts val="0"/>
              </a:spcAft>
              <a:buSzPct val="100000"/>
              <a:defRPr/>
            </a:pPr>
            <a:r>
              <a:rPr lang="zh-CN" altLang="en-US" sz="1800" dirty="0" smtClean="0"/>
              <a:t>（</a:t>
            </a:r>
            <a:r>
              <a:rPr lang="en-US" altLang="zh-CN" sz="1800" dirty="0" smtClean="0"/>
              <a:t>2</a:t>
            </a:r>
            <a:r>
              <a:rPr lang="zh-CN" altLang="en-US" sz="1800" dirty="0" smtClean="0"/>
              <a:t>）（分数）背包问题；</a:t>
            </a:r>
          </a:p>
          <a:p>
            <a:pPr lvl="1" fontAlgn="auto">
              <a:lnSpc>
                <a:spcPct val="120000"/>
              </a:lnSpc>
              <a:spcAft>
                <a:spcPts val="0"/>
              </a:spcAft>
              <a:buSzPct val="100000"/>
              <a:defRPr/>
            </a:pPr>
            <a:r>
              <a:rPr lang="zh-CN" altLang="en-US" sz="1800" dirty="0" smtClean="0"/>
              <a:t>（</a:t>
            </a:r>
            <a:r>
              <a:rPr lang="en-US" altLang="zh-CN" sz="1800" dirty="0" smtClean="0"/>
              <a:t>3</a:t>
            </a:r>
            <a:r>
              <a:rPr lang="zh-CN" altLang="en-US" sz="1800" dirty="0" smtClean="0"/>
              <a:t>）最优装载问题；</a:t>
            </a:r>
          </a:p>
          <a:p>
            <a:pPr lvl="1" fontAlgn="auto">
              <a:lnSpc>
                <a:spcPct val="120000"/>
              </a:lnSpc>
              <a:spcAft>
                <a:spcPts val="0"/>
              </a:spcAft>
              <a:buSzPct val="100000"/>
              <a:defRPr/>
            </a:pPr>
            <a:r>
              <a:rPr lang="zh-CN" altLang="en-US" sz="1800" dirty="0" smtClean="0"/>
              <a:t>（</a:t>
            </a:r>
            <a:r>
              <a:rPr lang="en-US" altLang="zh-CN" sz="1800" dirty="0" smtClean="0"/>
              <a:t>4</a:t>
            </a:r>
            <a:r>
              <a:rPr lang="zh-CN" altLang="en-US" sz="1800" dirty="0" smtClean="0"/>
              <a:t>）哈夫曼编码；</a:t>
            </a:r>
          </a:p>
        </p:txBody>
      </p:sp>
      <p:sp>
        <p:nvSpPr>
          <p:cNvPr id="21506" name="灯片编号占位符 5"/>
          <p:cNvSpPr>
            <a:spLocks noGrp="1"/>
          </p:cNvSpPr>
          <p:nvPr>
            <p:ph type="sldNum" sz="quarter" idx="12"/>
          </p:nvPr>
        </p:nvSpPr>
        <p:spPr/>
        <p:txBody>
          <a:bodyPr/>
          <a:lstStyle/>
          <a:p>
            <a:pPr>
              <a:defRPr/>
            </a:pPr>
            <a:fld id="{5FB80E53-1003-41A7-9ABE-F0F24116BA53}" type="slidenum">
              <a:rPr lang="zh-CN" altLang="en-US"/>
              <a:pPr>
                <a:defRPr/>
              </a:pPr>
              <a:t>11</a:t>
            </a:fld>
            <a:endParaRPr lang="en-US" altLang="zh-CN" dirty="0"/>
          </a:p>
        </p:txBody>
      </p:sp>
      <p:sp>
        <p:nvSpPr>
          <p:cNvPr id="5" name="矩形 4"/>
          <p:cNvSpPr/>
          <p:nvPr/>
        </p:nvSpPr>
        <p:spPr>
          <a:xfrm>
            <a:off x="4214810" y="4286256"/>
            <a:ext cx="4572000" cy="1089529"/>
          </a:xfrm>
          <a:prstGeom prst="rect">
            <a:avLst/>
          </a:prstGeom>
        </p:spPr>
        <p:txBody>
          <a:bodyPr>
            <a:spAutoFit/>
          </a:bodyPr>
          <a:lstStyle/>
          <a:p>
            <a:pPr lvl="1" fontAlgn="auto">
              <a:lnSpc>
                <a:spcPct val="120000"/>
              </a:lnSpc>
              <a:spcAft>
                <a:spcPts val="0"/>
              </a:spcAft>
              <a:buClr>
                <a:schemeClr val="accent2"/>
              </a:buClr>
              <a:buSzPct val="100000"/>
              <a:buFont typeface="Wingdings" pitchFamily="2" charset="2"/>
              <a:buChar char="l"/>
              <a:defRPr/>
            </a:pPr>
            <a:r>
              <a:rPr lang="zh-CN" altLang="en-US" dirty="0" smtClean="0"/>
              <a:t>（</a:t>
            </a:r>
            <a:r>
              <a:rPr lang="en-US" altLang="zh-CN" dirty="0" smtClean="0"/>
              <a:t>5</a:t>
            </a:r>
            <a:r>
              <a:rPr lang="zh-CN" altLang="en-US" dirty="0" smtClean="0"/>
              <a:t>）单源最短路径；</a:t>
            </a:r>
            <a:endParaRPr lang="en-US" altLang="zh-CN" dirty="0" smtClean="0"/>
          </a:p>
          <a:p>
            <a:pPr lvl="1" fontAlgn="auto">
              <a:lnSpc>
                <a:spcPct val="120000"/>
              </a:lnSpc>
              <a:spcAft>
                <a:spcPts val="0"/>
              </a:spcAft>
              <a:buClr>
                <a:schemeClr val="accent2"/>
              </a:buClr>
              <a:buSzPct val="100000"/>
              <a:buFont typeface="Wingdings" pitchFamily="2" charset="2"/>
              <a:buChar char="l"/>
              <a:defRPr/>
            </a:pPr>
            <a:r>
              <a:rPr lang="zh-CN" altLang="en-US" dirty="0" smtClean="0"/>
              <a:t>（</a:t>
            </a:r>
            <a:r>
              <a:rPr lang="en-US" altLang="zh-CN" dirty="0" smtClean="0"/>
              <a:t>6</a:t>
            </a:r>
            <a:r>
              <a:rPr lang="zh-CN" altLang="en-US" dirty="0" smtClean="0"/>
              <a:t>）最小生成树；</a:t>
            </a:r>
            <a:endParaRPr lang="en-US" altLang="zh-CN" dirty="0" smtClean="0"/>
          </a:p>
          <a:p>
            <a:pPr lvl="1" fontAlgn="auto">
              <a:lnSpc>
                <a:spcPct val="120000"/>
              </a:lnSpc>
              <a:spcAft>
                <a:spcPts val="0"/>
              </a:spcAft>
              <a:buClr>
                <a:schemeClr val="accent2"/>
              </a:buClr>
              <a:buSzPct val="100000"/>
              <a:buFont typeface="Wingdings" pitchFamily="2" charset="2"/>
              <a:buChar char="l"/>
              <a:defRPr/>
            </a:pPr>
            <a:r>
              <a:rPr lang="zh-CN" altLang="en-US" dirty="0" smtClean="0"/>
              <a:t>（</a:t>
            </a:r>
            <a:r>
              <a:rPr lang="en-US" altLang="zh-CN" dirty="0" smtClean="0"/>
              <a:t>7</a:t>
            </a:r>
            <a:r>
              <a:rPr lang="zh-CN" altLang="en-US" dirty="0" smtClean="0"/>
              <a:t>）多机调度问题。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kumimoji="1" lang="zh-CN" altLang="en-US" dirty="0" smtClean="0">
                <a:latin typeface="黑体" pitchFamily="49" charset="-122"/>
                <a:ea typeface="黑体" pitchFamily="49" charset="-122"/>
              </a:rPr>
              <a:t>概述</a:t>
            </a:r>
            <a:endParaRPr lang="zh-CN" altLang="en-US" dirty="0"/>
          </a:p>
        </p:txBody>
      </p:sp>
      <p:sp>
        <p:nvSpPr>
          <p:cNvPr id="9" name="内容占位符 8"/>
          <p:cNvSpPr>
            <a:spLocks noGrp="1"/>
          </p:cNvSpPr>
          <p:nvPr>
            <p:ph sz="quarter" idx="1"/>
          </p:nvPr>
        </p:nvSpPr>
        <p:spPr>
          <a:xfrm>
            <a:off x="642910" y="1447800"/>
            <a:ext cx="8043890" cy="4572000"/>
          </a:xfrm>
        </p:spPr>
        <p:txBody>
          <a:bodyPr>
            <a:normAutofit fontScale="85000" lnSpcReduction="10000"/>
          </a:bodyPr>
          <a:lstStyle/>
          <a:p>
            <a:r>
              <a:rPr kumimoji="1" lang="zh-CN" altLang="en-US" dirty="0" smtClean="0">
                <a:solidFill>
                  <a:srgbClr val="C00000"/>
                </a:solidFill>
                <a:latin typeface="Times New Roman" pitchFamily="18" charset="0"/>
              </a:rPr>
              <a:t>一、贪心算法定义 </a:t>
            </a:r>
          </a:p>
          <a:p>
            <a:pPr lvl="1">
              <a:lnSpc>
                <a:spcPct val="145000"/>
              </a:lnSpc>
            </a:pPr>
            <a:r>
              <a:rPr kumimoji="1" lang="zh-CN" altLang="en-US" dirty="0">
                <a:solidFill>
                  <a:srgbClr val="000000"/>
                </a:solidFill>
                <a:latin typeface=""/>
              </a:rPr>
              <a:t>指的是从对问题的某一初始解出发,一步一步的攀登给定的目标,尽可能快地去</a:t>
            </a:r>
            <a:r>
              <a:rPr kumimoji="1" lang="zh-CN" altLang="en-US" b="1" dirty="0">
                <a:solidFill>
                  <a:srgbClr val="FF0000"/>
                </a:solidFill>
                <a:latin typeface=""/>
              </a:rPr>
              <a:t>逼近更好的解</a:t>
            </a:r>
            <a:r>
              <a:rPr kumimoji="1" lang="zh-CN" altLang="en-US" dirty="0">
                <a:solidFill>
                  <a:srgbClr val="000000"/>
                </a:solidFill>
                <a:latin typeface=""/>
              </a:rPr>
              <a:t>。当达到某一步,不能再攀登时,算法便终止。</a:t>
            </a:r>
            <a:endParaRPr kumimoji="1" lang="en-US" altLang="zh-CN" dirty="0">
              <a:solidFill>
                <a:srgbClr val="000000"/>
              </a:solidFill>
              <a:latin typeface=""/>
            </a:endParaRPr>
          </a:p>
          <a:p>
            <a:endParaRPr kumimoji="1" lang="en-US" altLang="zh-CN" dirty="0" smtClean="0">
              <a:solidFill>
                <a:srgbClr val="C00000"/>
              </a:solidFill>
              <a:latin typeface="Times New Roman" pitchFamily="18" charset="0"/>
            </a:endParaRPr>
          </a:p>
          <a:p>
            <a:r>
              <a:rPr kumimoji="1" lang="zh-CN" altLang="en-US" dirty="0" smtClean="0">
                <a:solidFill>
                  <a:srgbClr val="C00000"/>
                </a:solidFill>
                <a:latin typeface="Times New Roman" pitchFamily="18" charset="0"/>
              </a:rPr>
              <a:t>二、贪心算法特点 </a:t>
            </a:r>
            <a:endParaRPr kumimoji="1" lang="en-US" altLang="zh-CN" dirty="0" smtClean="0">
              <a:solidFill>
                <a:srgbClr val="C00000"/>
              </a:solidFill>
              <a:latin typeface="Times New Roman" pitchFamily="18" charset="0"/>
            </a:endParaRPr>
          </a:p>
          <a:p>
            <a:pPr lvl="1">
              <a:lnSpc>
                <a:spcPct val="145000"/>
              </a:lnSpc>
            </a:pPr>
            <a:r>
              <a:rPr kumimoji="1" lang="zh-CN" altLang="en-US" dirty="0" smtClean="0">
                <a:solidFill>
                  <a:srgbClr val="000000"/>
                </a:solidFill>
                <a:latin typeface=""/>
              </a:rPr>
              <a:t> 贪心算法总是做出在</a:t>
            </a:r>
            <a:r>
              <a:rPr kumimoji="1" lang="zh-CN" altLang="en-US" b="1" dirty="0">
                <a:solidFill>
                  <a:srgbClr val="FF0000"/>
                </a:solidFill>
                <a:latin typeface=""/>
              </a:rPr>
              <a:t>当前看来是最好</a:t>
            </a:r>
            <a:r>
              <a:rPr kumimoji="1" lang="zh-CN" altLang="en-US" dirty="0" smtClean="0">
                <a:solidFill>
                  <a:srgbClr val="000000"/>
                </a:solidFill>
                <a:latin typeface=""/>
              </a:rPr>
              <a:t>的选择,它并不是从总体最优上加以考虑,他所作出的选择只是在某种意义上的</a:t>
            </a:r>
            <a:r>
              <a:rPr kumimoji="1" lang="zh-CN" altLang="en-US" b="1" dirty="0">
                <a:solidFill>
                  <a:srgbClr val="FF0000"/>
                </a:solidFill>
                <a:latin typeface=""/>
              </a:rPr>
              <a:t>局部最优选择</a:t>
            </a:r>
            <a:r>
              <a:rPr kumimoji="1" lang="zh-CN" altLang="en-US" dirty="0" smtClean="0">
                <a:solidFill>
                  <a:srgbClr val="000000"/>
                </a:solidFill>
                <a:latin typeface=""/>
              </a:rPr>
              <a:t>。能够得到的解</a:t>
            </a:r>
            <a:r>
              <a:rPr kumimoji="1" lang="zh-CN" altLang="en-US" b="1" dirty="0">
                <a:solidFill>
                  <a:srgbClr val="FF0000"/>
                </a:solidFill>
                <a:latin typeface=""/>
              </a:rPr>
              <a:t>不一定</a:t>
            </a:r>
            <a:r>
              <a:rPr kumimoji="1" lang="zh-CN" altLang="en-US" dirty="0" smtClean="0">
                <a:solidFill>
                  <a:srgbClr val="000000"/>
                </a:solidFill>
                <a:latin typeface=""/>
              </a:rPr>
              <a:t>是最优解。</a:t>
            </a:r>
            <a:endParaRPr kumimoji="1" lang="zh-CN" altLang="en-US" dirty="0" smtClean="0">
              <a:solidFill>
                <a:srgbClr val="0000FF"/>
              </a:solidFill>
              <a:latin typeface="Times New Roman" pitchFamily="18" charset="0"/>
            </a:endParaRPr>
          </a:p>
          <a:p>
            <a:endParaRPr kumimoji="1" lang="zh-CN" altLang="en-US" dirty="0" smtClean="0">
              <a:latin typeface="Times New Roman" pitchFamily="18" charset="0"/>
            </a:endParaRPr>
          </a:p>
          <a:p>
            <a:endParaRPr lang="zh-CN" altLang="en-US" dirty="0"/>
          </a:p>
        </p:txBody>
      </p:sp>
      <p:sp>
        <p:nvSpPr>
          <p:cNvPr id="22530" name="灯片编号占位符 3"/>
          <p:cNvSpPr>
            <a:spLocks noGrp="1"/>
          </p:cNvSpPr>
          <p:nvPr>
            <p:ph type="sldNum" sz="quarter" idx="12"/>
          </p:nvPr>
        </p:nvSpPr>
        <p:spPr/>
        <p:txBody>
          <a:bodyPr/>
          <a:lstStyle/>
          <a:p>
            <a:pPr>
              <a:defRPr/>
            </a:pPr>
            <a:fld id="{07793FE9-20F2-49F1-82ED-53331767B88D}" type="slidenum">
              <a:rPr lang="zh-CN" altLang="en-US"/>
              <a:pPr>
                <a:defRPr/>
              </a:pPr>
              <a:t>12</a:t>
            </a:fld>
            <a:endParaRPr lang="en-US" altLang="zh-CN" dirty="0"/>
          </a:p>
        </p:txBody>
      </p:sp>
      <p:sp>
        <p:nvSpPr>
          <p:cNvPr id="25607" name="Rectangle 6"/>
          <p:cNvSpPr>
            <a:spLocks noChangeArrowheads="1"/>
          </p:cNvSpPr>
          <p:nvPr/>
        </p:nvSpPr>
        <p:spPr bwMode="auto">
          <a:xfrm>
            <a:off x="457200" y="500063"/>
            <a:ext cx="8229600" cy="914400"/>
          </a:xfrm>
          <a:prstGeom prst="rect">
            <a:avLst/>
          </a:prstGeom>
          <a:noFill/>
          <a:ln w="9525">
            <a:noFill/>
            <a:miter lim="800000"/>
            <a:headEnd/>
            <a:tailEnd/>
          </a:ln>
        </p:spPr>
        <p:txBody>
          <a:bodyPr anchor="ctr"/>
          <a:lstStyle/>
          <a:p>
            <a:pPr algn="ctr"/>
            <a:endParaRPr kumimoji="1" lang="zh-CN" altLang="en-US" sz="3600" dirty="0">
              <a:latin typeface="黑体" pitchFamily="49" charset="-122"/>
              <a:ea typeface="黑体" pitchFamily="49" charset="-122"/>
            </a:endParaRP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rtlCol="0">
            <a:normAutofit/>
          </a:bodyPr>
          <a:lstStyle/>
          <a:p>
            <a:pPr eaLnBrk="1" fontAlgn="auto" hangingPunct="1">
              <a:spcAft>
                <a:spcPts val="0"/>
              </a:spcAft>
              <a:defRPr/>
            </a:pPr>
            <a:r>
              <a:rPr lang="en-US" altLang="zh-CN" dirty="0" smtClean="0">
                <a:latin typeface="黑体" pitchFamily="2" charset="-122"/>
                <a:ea typeface="黑体" pitchFamily="2" charset="-122"/>
              </a:rPr>
              <a:t> 4.1 </a:t>
            </a:r>
            <a:r>
              <a:rPr lang="zh-CN" altLang="en-US" dirty="0" smtClean="0">
                <a:latin typeface="黑体" pitchFamily="2" charset="-122"/>
                <a:ea typeface="黑体" pitchFamily="2" charset="-122"/>
              </a:rPr>
              <a:t>活动安排问题</a:t>
            </a:r>
          </a:p>
        </p:txBody>
      </p:sp>
      <p:sp>
        <p:nvSpPr>
          <p:cNvPr id="28675" name="Rectangle 3"/>
          <p:cNvSpPr>
            <a:spLocks noGrp="1" noChangeArrowheads="1"/>
          </p:cNvSpPr>
          <p:nvPr>
            <p:ph sz="quarter" idx="1"/>
          </p:nvPr>
        </p:nvSpPr>
        <p:spPr>
          <a:xfrm>
            <a:off x="642910" y="1428736"/>
            <a:ext cx="7772400" cy="4572000"/>
          </a:xfrm>
        </p:spPr>
        <p:txBody>
          <a:bodyPr>
            <a:normAutofit/>
          </a:bodyPr>
          <a:lstStyle/>
          <a:p>
            <a:pPr indent="0">
              <a:lnSpc>
                <a:spcPct val="115000"/>
              </a:lnSpc>
              <a:spcBef>
                <a:spcPts val="0"/>
              </a:spcBef>
            </a:pPr>
            <a:r>
              <a:rPr lang="zh-CN" altLang="en-US" sz="2800" dirty="0" smtClean="0">
                <a:ea typeface="楷体_GB2312" pitchFamily="49" charset="-122"/>
              </a:rPr>
              <a:t> </a:t>
            </a:r>
            <a:r>
              <a:rPr lang="zh-CN" altLang="en-US" sz="3000" dirty="0" smtClean="0">
                <a:ea typeface="楷体_GB2312" pitchFamily="49" charset="-122"/>
              </a:rPr>
              <a:t>活动安排问题</a:t>
            </a:r>
            <a:endParaRPr lang="en-US" altLang="zh-CN" sz="3000" dirty="0" smtClean="0">
              <a:ea typeface="楷体_GB2312" pitchFamily="49" charset="-122"/>
            </a:endParaRPr>
          </a:p>
          <a:p>
            <a:pPr lvl="1" indent="0">
              <a:lnSpc>
                <a:spcPct val="115000"/>
              </a:lnSpc>
              <a:spcBef>
                <a:spcPts val="0"/>
              </a:spcBef>
            </a:pPr>
            <a:r>
              <a:rPr lang="zh-CN" altLang="en-US" sz="3000" b="1" dirty="0" smtClean="0">
                <a:ea typeface="楷体_GB2312" pitchFamily="49" charset="-122"/>
              </a:rPr>
              <a:t>高效地安排一系列</a:t>
            </a:r>
            <a:r>
              <a:rPr lang="zh-CN" altLang="en-US" sz="3000" b="1" dirty="0" smtClean="0">
                <a:solidFill>
                  <a:srgbClr val="C00000"/>
                </a:solidFill>
                <a:ea typeface="楷体_GB2312" pitchFamily="49" charset="-122"/>
              </a:rPr>
              <a:t>争用某一公共资源</a:t>
            </a:r>
            <a:r>
              <a:rPr lang="zh-CN" altLang="en-US" sz="3000" b="1" dirty="0" smtClean="0">
                <a:ea typeface="楷体_GB2312" pitchFamily="49" charset="-122"/>
              </a:rPr>
              <a:t>的活动。</a:t>
            </a:r>
            <a:endParaRPr lang="en-US" altLang="zh-CN" sz="3000" b="1" dirty="0" smtClean="0">
              <a:ea typeface="楷体_GB2312" pitchFamily="49" charset="-122"/>
            </a:endParaRPr>
          </a:p>
          <a:p>
            <a:pPr lvl="1" indent="0">
              <a:lnSpc>
                <a:spcPct val="115000"/>
              </a:lnSpc>
              <a:spcBef>
                <a:spcPts val="0"/>
              </a:spcBef>
            </a:pPr>
            <a:r>
              <a:rPr lang="zh-CN" altLang="en-US" sz="3200" b="1" dirty="0" smtClean="0"/>
              <a:t>如演讲会场等</a:t>
            </a:r>
            <a:endParaRPr lang="en-US" altLang="zh-CN" sz="3200" b="1" dirty="0" smtClean="0"/>
          </a:p>
          <a:p>
            <a:pPr lvl="1" indent="0">
              <a:lnSpc>
                <a:spcPct val="115000"/>
              </a:lnSpc>
              <a:spcBef>
                <a:spcPts val="0"/>
              </a:spcBef>
            </a:pPr>
            <a:endParaRPr lang="en-US" altLang="zh-CN" sz="3000" dirty="0" smtClean="0">
              <a:ea typeface="楷体_GB2312" pitchFamily="49" charset="-122"/>
            </a:endParaRPr>
          </a:p>
          <a:p>
            <a:pPr indent="0" eaLnBrk="1" hangingPunct="1">
              <a:lnSpc>
                <a:spcPct val="115000"/>
              </a:lnSpc>
              <a:spcBef>
                <a:spcPts val="0"/>
              </a:spcBef>
            </a:pPr>
            <a:r>
              <a:rPr lang="zh-CN" altLang="en-US" sz="3000" dirty="0" smtClean="0">
                <a:ea typeface="楷体_GB2312" pitchFamily="49" charset="-122"/>
              </a:rPr>
              <a:t>即在所给的活动集合中选出最大的</a:t>
            </a:r>
            <a:r>
              <a:rPr lang="zh-CN" altLang="en-US" sz="3000" b="1" dirty="0" smtClean="0">
                <a:solidFill>
                  <a:srgbClr val="CC0000"/>
                </a:solidFill>
                <a:ea typeface="楷体_GB2312" pitchFamily="49" charset="-122"/>
              </a:rPr>
              <a:t>相容活动子集合</a:t>
            </a:r>
            <a:r>
              <a:rPr lang="zh-CN" altLang="en-US" sz="3000" dirty="0" smtClean="0">
                <a:ea typeface="楷体_GB2312" pitchFamily="49" charset="-122"/>
              </a:rPr>
              <a:t>。</a:t>
            </a:r>
            <a:endParaRPr lang="en-US" altLang="zh-CN" sz="3000" dirty="0" smtClean="0">
              <a:ea typeface="楷体_GB2312" pitchFamily="49" charset="-122"/>
            </a:endParaRPr>
          </a:p>
        </p:txBody>
      </p:sp>
      <p:sp>
        <p:nvSpPr>
          <p:cNvPr id="25602" name="灯片编号占位符 5"/>
          <p:cNvSpPr>
            <a:spLocks noGrp="1"/>
          </p:cNvSpPr>
          <p:nvPr>
            <p:ph type="sldNum" sz="quarter" idx="12"/>
          </p:nvPr>
        </p:nvSpPr>
        <p:spPr/>
        <p:txBody>
          <a:bodyPr/>
          <a:lstStyle/>
          <a:p>
            <a:pPr>
              <a:defRPr/>
            </a:pPr>
            <a:fld id="{6159FE4E-7B57-46E6-B4EB-CA76B70781AB}" type="slidenum">
              <a:rPr lang="zh-CN" altLang="en-US"/>
              <a:pPr>
                <a:defRPr/>
              </a:pPr>
              <a:t>13</a:t>
            </a:fld>
            <a:endParaRPr lang="en-US" altLang="zh-CN" dirty="0"/>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7"/>
          <p:cNvSpPr>
            <a:spLocks noGrp="1" noChangeArrowheads="1"/>
          </p:cNvSpPr>
          <p:nvPr>
            <p:ph type="title"/>
          </p:nvPr>
        </p:nvSpPr>
        <p:spPr/>
        <p:txBody>
          <a:bodyPr/>
          <a:lstStyle/>
          <a:p>
            <a:pPr eaLnBrk="1" hangingPunct="1"/>
            <a:r>
              <a:rPr lang="en-US" altLang="zh-CN" sz="4000" dirty="0" smtClean="0">
                <a:latin typeface="黑体" pitchFamily="49" charset="-122"/>
                <a:ea typeface="黑体" pitchFamily="49" charset="-122"/>
              </a:rPr>
              <a:t>4.1 </a:t>
            </a:r>
            <a:r>
              <a:rPr lang="zh-CN" altLang="en-US" sz="4000" dirty="0" smtClean="0">
                <a:latin typeface="黑体" pitchFamily="49" charset="-122"/>
                <a:ea typeface="黑体" pitchFamily="49" charset="-122"/>
              </a:rPr>
              <a:t>活动安排问题</a:t>
            </a:r>
          </a:p>
        </p:txBody>
      </p:sp>
      <p:graphicFrame>
        <p:nvGraphicFramePr>
          <p:cNvPr id="3074" name="Object 2048"/>
          <p:cNvGraphicFramePr>
            <a:graphicFrameLocks noGrp="1" noChangeAspect="1"/>
          </p:cNvGraphicFramePr>
          <p:nvPr>
            <p:ph sz="quarter" idx="1"/>
          </p:nvPr>
        </p:nvGraphicFramePr>
        <p:xfrm>
          <a:off x="3238500" y="2790825"/>
          <a:ext cx="3124200" cy="1885950"/>
        </p:xfrm>
        <a:graphic>
          <a:graphicData uri="http://schemas.openxmlformats.org/presentationml/2006/ole">
            <p:oleObj spid="_x0000_s3115" name="图表" r:id="rId4" imgW="3124200" imgH="1886102" progId="MSGraph.Chart.8">
              <p:embed followColorScheme="full"/>
            </p:oleObj>
          </a:graphicData>
        </a:graphic>
      </p:graphicFrame>
      <p:sp>
        <p:nvSpPr>
          <p:cNvPr id="2" name="灯片编号占位符 6"/>
          <p:cNvSpPr>
            <a:spLocks noGrp="1"/>
          </p:cNvSpPr>
          <p:nvPr>
            <p:ph type="sldNum" sz="quarter" idx="12"/>
          </p:nvPr>
        </p:nvSpPr>
        <p:spPr/>
        <p:txBody>
          <a:bodyPr/>
          <a:lstStyle/>
          <a:p>
            <a:pPr>
              <a:defRPr/>
            </a:pPr>
            <a:fld id="{6127D17B-2EDA-4849-911E-753B330D7A54}" type="slidenum">
              <a:rPr lang="zh-CN" altLang="en-US"/>
              <a:pPr>
                <a:defRPr/>
              </a:pPr>
              <a:t>14</a:t>
            </a:fld>
            <a:endParaRPr lang="en-US" altLang="zh-CN" dirty="0"/>
          </a:p>
        </p:txBody>
      </p:sp>
      <p:sp>
        <p:nvSpPr>
          <p:cNvPr id="3077" name="Text Box 57"/>
          <p:cNvSpPr txBox="1">
            <a:spLocks noChangeArrowheads="1"/>
          </p:cNvSpPr>
          <p:nvPr/>
        </p:nvSpPr>
        <p:spPr bwMode="auto">
          <a:xfrm>
            <a:off x="214282" y="1500188"/>
            <a:ext cx="8624918" cy="4499693"/>
          </a:xfrm>
          <a:prstGeom prst="rect">
            <a:avLst/>
          </a:prstGeom>
          <a:noFill/>
          <a:ln w="6350">
            <a:noFill/>
            <a:miter lim="800000"/>
            <a:headEnd/>
            <a:tailEnd/>
          </a:ln>
        </p:spPr>
        <p:txBody>
          <a:bodyPr wrap="square">
            <a:spAutoFit/>
          </a:bodyPr>
          <a:lstStyle/>
          <a:p>
            <a:pPr marL="273050">
              <a:lnSpc>
                <a:spcPct val="115000"/>
              </a:lnSpc>
              <a:spcBef>
                <a:spcPts val="0"/>
              </a:spcBef>
              <a:buClr>
                <a:schemeClr val="accent1"/>
              </a:buClr>
              <a:buSzPct val="85000"/>
              <a:buFont typeface="Wingdings" pitchFamily="2" charset="2"/>
              <a:buChar char="p"/>
            </a:pPr>
            <a:r>
              <a:rPr lang="zh-CN" altLang="en-US" sz="2800" dirty="0" smtClean="0">
                <a:ea typeface="楷体_GB2312" pitchFamily="49" charset="-122"/>
              </a:rPr>
              <a:t>设有</a:t>
            </a:r>
            <a:r>
              <a:rPr lang="en-US" altLang="zh-CN" sz="2800" dirty="0" smtClean="0">
                <a:ea typeface="楷体_GB2312" pitchFamily="49" charset="-122"/>
              </a:rPr>
              <a:t>n</a:t>
            </a:r>
            <a:r>
              <a:rPr lang="zh-CN" altLang="en-US" sz="2800" dirty="0" smtClean="0">
                <a:ea typeface="楷体_GB2312" pitchFamily="49" charset="-122"/>
              </a:rPr>
              <a:t>个活动的集合</a:t>
            </a:r>
            <a:r>
              <a:rPr lang="en-US" altLang="zh-CN" sz="2800" dirty="0" smtClean="0">
                <a:ea typeface="楷体_GB2312" pitchFamily="49" charset="-122"/>
              </a:rPr>
              <a:t>E={1,2,…,n}</a:t>
            </a:r>
            <a:r>
              <a:rPr lang="zh-CN" altLang="en-US" sz="2800" dirty="0" smtClean="0">
                <a:ea typeface="楷体_GB2312" pitchFamily="49" charset="-122"/>
              </a:rPr>
              <a:t>，其中每个活动都要求使用</a:t>
            </a:r>
            <a:r>
              <a:rPr lang="zh-CN" altLang="en-US" sz="2800" b="1" dirty="0" smtClean="0">
                <a:solidFill>
                  <a:srgbClr val="C00000"/>
                </a:solidFill>
                <a:ea typeface="楷体_GB2312" pitchFamily="49" charset="-122"/>
              </a:rPr>
              <a:t>同一</a:t>
            </a:r>
            <a:r>
              <a:rPr lang="zh-CN" altLang="en-US" sz="2800" dirty="0" smtClean="0">
                <a:ea typeface="楷体_GB2312" pitchFamily="49" charset="-122"/>
              </a:rPr>
              <a:t>资源，而在</a:t>
            </a:r>
            <a:r>
              <a:rPr lang="zh-CN" altLang="en-US" sz="2800" b="1" dirty="0" smtClean="0">
                <a:solidFill>
                  <a:srgbClr val="C00000"/>
                </a:solidFill>
                <a:ea typeface="楷体_GB2312" pitchFamily="49" charset="-122"/>
              </a:rPr>
              <a:t>同一时间内只有一个活动</a:t>
            </a:r>
            <a:r>
              <a:rPr lang="zh-CN" altLang="en-US" sz="2800" dirty="0" smtClean="0">
                <a:ea typeface="楷体_GB2312" pitchFamily="49" charset="-122"/>
              </a:rPr>
              <a:t>能使用这一资源。每个活动</a:t>
            </a:r>
            <a:r>
              <a:rPr lang="en-US" altLang="zh-CN" sz="2800" dirty="0" smtClean="0">
                <a:ea typeface="楷体_GB2312" pitchFamily="49" charset="-122"/>
              </a:rPr>
              <a:t>i</a:t>
            </a:r>
            <a:r>
              <a:rPr lang="zh-CN" altLang="en-US" sz="2800" dirty="0" smtClean="0">
                <a:ea typeface="楷体_GB2312" pitchFamily="49" charset="-122"/>
              </a:rPr>
              <a:t>都有一个要求使用该资源的</a:t>
            </a:r>
            <a:r>
              <a:rPr lang="zh-CN" altLang="en-US" sz="2800" b="1" dirty="0" smtClean="0">
                <a:solidFill>
                  <a:srgbClr val="C00000"/>
                </a:solidFill>
                <a:ea typeface="楷体_GB2312" pitchFamily="49" charset="-122"/>
              </a:rPr>
              <a:t>起始时间</a:t>
            </a:r>
            <a:r>
              <a:rPr lang="en-US" altLang="zh-CN" sz="2800" b="1" dirty="0" smtClean="0">
                <a:solidFill>
                  <a:srgbClr val="C00000"/>
                </a:solidFill>
                <a:ea typeface="楷体_GB2312" pitchFamily="49" charset="-122"/>
              </a:rPr>
              <a:t>s</a:t>
            </a:r>
            <a:r>
              <a:rPr lang="en-US" altLang="zh-CN" sz="2800" b="1" baseline="-25000" dirty="0" smtClean="0">
                <a:solidFill>
                  <a:srgbClr val="C00000"/>
                </a:solidFill>
                <a:ea typeface="楷体_GB2312" pitchFamily="49" charset="-122"/>
              </a:rPr>
              <a:t>i</a:t>
            </a:r>
            <a:r>
              <a:rPr lang="zh-CN" altLang="en-US" sz="2800" dirty="0" smtClean="0">
                <a:ea typeface="楷体_GB2312" pitchFamily="49" charset="-122"/>
              </a:rPr>
              <a:t>和一个</a:t>
            </a:r>
            <a:r>
              <a:rPr lang="zh-CN" altLang="en-US" sz="2800" b="1" dirty="0" smtClean="0">
                <a:solidFill>
                  <a:srgbClr val="C00000"/>
                </a:solidFill>
                <a:ea typeface="楷体_GB2312" pitchFamily="49" charset="-122"/>
              </a:rPr>
              <a:t>结束时间</a:t>
            </a:r>
            <a:r>
              <a:rPr lang="en-US" altLang="zh-CN" sz="2800" b="1" dirty="0" err="1" smtClean="0">
                <a:solidFill>
                  <a:srgbClr val="C00000"/>
                </a:solidFill>
                <a:ea typeface="楷体_GB2312" pitchFamily="49" charset="-122"/>
              </a:rPr>
              <a:t>f</a:t>
            </a:r>
            <a:r>
              <a:rPr lang="en-US" altLang="zh-CN" sz="2800" b="1" baseline="-25000" dirty="0" err="1" smtClean="0">
                <a:solidFill>
                  <a:srgbClr val="C00000"/>
                </a:solidFill>
                <a:ea typeface="楷体_GB2312" pitchFamily="49" charset="-122"/>
              </a:rPr>
              <a:t>i</a:t>
            </a:r>
            <a:r>
              <a:rPr lang="en-US" altLang="zh-CN" sz="2800" b="1" baseline="-25000" dirty="0" smtClean="0">
                <a:solidFill>
                  <a:srgbClr val="C00000"/>
                </a:solidFill>
                <a:ea typeface="楷体_GB2312" pitchFamily="49" charset="-122"/>
              </a:rPr>
              <a:t> </a:t>
            </a:r>
            <a:r>
              <a:rPr lang="en-US" altLang="zh-CN" sz="2800" b="1" dirty="0" smtClean="0">
                <a:ea typeface="楷体_GB2312" pitchFamily="49" charset="-122"/>
              </a:rPr>
              <a:t>,</a:t>
            </a:r>
            <a:r>
              <a:rPr lang="en-US" altLang="zh-CN" sz="2800" b="1" baseline="-25000" dirty="0" smtClean="0">
                <a:solidFill>
                  <a:srgbClr val="C00000"/>
                </a:solidFill>
                <a:ea typeface="楷体_GB2312" pitchFamily="49" charset="-122"/>
              </a:rPr>
              <a:t> </a:t>
            </a:r>
            <a:r>
              <a:rPr lang="zh-CN" altLang="en-US" sz="2800" b="1" dirty="0" smtClean="0">
                <a:solidFill>
                  <a:srgbClr val="C00000"/>
                </a:solidFill>
                <a:ea typeface="楷体_GB2312" pitchFamily="49" charset="-122"/>
              </a:rPr>
              <a:t>且</a:t>
            </a:r>
            <a:r>
              <a:rPr lang="en-US" altLang="zh-CN" sz="2800" b="1" dirty="0" smtClean="0">
                <a:solidFill>
                  <a:srgbClr val="C00000"/>
                </a:solidFill>
                <a:ea typeface="楷体_GB2312" pitchFamily="49" charset="-122"/>
              </a:rPr>
              <a:t>s</a:t>
            </a:r>
            <a:r>
              <a:rPr lang="en-US" altLang="zh-CN" sz="2800" b="1" baseline="-25000" dirty="0" smtClean="0">
                <a:solidFill>
                  <a:srgbClr val="C00000"/>
                </a:solidFill>
                <a:ea typeface="楷体_GB2312" pitchFamily="49" charset="-122"/>
              </a:rPr>
              <a:t>i </a:t>
            </a:r>
            <a:r>
              <a:rPr lang="en-US" altLang="zh-CN" sz="2800" b="1" dirty="0" smtClean="0">
                <a:solidFill>
                  <a:srgbClr val="C00000"/>
                </a:solidFill>
                <a:ea typeface="楷体_GB2312" pitchFamily="49" charset="-122"/>
              </a:rPr>
              <a:t>&lt;</a:t>
            </a:r>
            <a:r>
              <a:rPr lang="en-US" altLang="zh-CN" sz="2800" b="1" dirty="0" err="1" smtClean="0">
                <a:solidFill>
                  <a:srgbClr val="C00000"/>
                </a:solidFill>
                <a:ea typeface="楷体_GB2312" pitchFamily="49" charset="-122"/>
              </a:rPr>
              <a:t>f</a:t>
            </a:r>
            <a:r>
              <a:rPr lang="en-US" altLang="zh-CN" sz="2800" b="1" baseline="-25000" dirty="0" err="1" smtClean="0">
                <a:solidFill>
                  <a:srgbClr val="C00000"/>
                </a:solidFill>
                <a:ea typeface="楷体_GB2312" pitchFamily="49" charset="-122"/>
              </a:rPr>
              <a:t>i</a:t>
            </a:r>
            <a:r>
              <a:rPr lang="zh-CN" altLang="en-US" sz="2800" b="1" dirty="0" smtClean="0">
                <a:solidFill>
                  <a:srgbClr val="C00000"/>
                </a:solidFill>
                <a:ea typeface="楷体_GB2312" pitchFamily="49" charset="-122"/>
              </a:rPr>
              <a:t> </a:t>
            </a:r>
            <a:r>
              <a:rPr lang="zh-CN" altLang="en-US" sz="2800" dirty="0" smtClean="0">
                <a:ea typeface="楷体_GB2312" pitchFamily="49" charset="-122"/>
              </a:rPr>
              <a:t>。</a:t>
            </a:r>
            <a:endParaRPr lang="en-US" altLang="zh-CN" sz="2800" dirty="0" smtClean="0">
              <a:ea typeface="楷体_GB2312" pitchFamily="49" charset="-122"/>
            </a:endParaRPr>
          </a:p>
          <a:p>
            <a:pPr marL="273050">
              <a:lnSpc>
                <a:spcPct val="115000"/>
              </a:lnSpc>
              <a:spcBef>
                <a:spcPts val="0"/>
              </a:spcBef>
              <a:buClr>
                <a:schemeClr val="accent1"/>
              </a:buClr>
              <a:buSzPct val="85000"/>
              <a:buFont typeface="Wingdings" pitchFamily="2" charset="2"/>
              <a:buChar char="p"/>
            </a:pPr>
            <a:endParaRPr lang="en-US" altLang="zh-CN" sz="2400" dirty="0" smtClean="0">
              <a:ea typeface="楷体_GB2312" pitchFamily="49" charset="-122"/>
            </a:endParaRPr>
          </a:p>
          <a:p>
            <a:pPr marL="273050">
              <a:lnSpc>
                <a:spcPct val="115000"/>
              </a:lnSpc>
              <a:spcBef>
                <a:spcPts val="600"/>
              </a:spcBef>
              <a:buClr>
                <a:schemeClr val="accent1"/>
              </a:buClr>
              <a:buSzPct val="85000"/>
              <a:buFont typeface="Wingdings" pitchFamily="2" charset="2"/>
              <a:buChar char="l"/>
            </a:pPr>
            <a:r>
              <a:rPr lang="zh-CN" altLang="en-US" sz="2400" dirty="0" smtClean="0">
                <a:ea typeface="楷体_GB2312" pitchFamily="49" charset="-122"/>
              </a:rPr>
              <a:t>如果选择了活动</a:t>
            </a:r>
            <a:r>
              <a:rPr lang="en-US" altLang="zh-CN" sz="2400" dirty="0" smtClean="0">
                <a:ea typeface="楷体_GB2312" pitchFamily="49" charset="-122"/>
              </a:rPr>
              <a:t>i</a:t>
            </a:r>
            <a:r>
              <a:rPr lang="zh-CN" altLang="en-US" sz="2400" dirty="0" smtClean="0">
                <a:ea typeface="楷体_GB2312" pitchFamily="49" charset="-122"/>
              </a:rPr>
              <a:t>，则它在半开时间区间</a:t>
            </a:r>
            <a:r>
              <a:rPr lang="en-US" altLang="zh-CN" sz="2400" dirty="0" smtClean="0">
                <a:ea typeface="楷体_GB2312" pitchFamily="49" charset="-122"/>
              </a:rPr>
              <a:t>[s</a:t>
            </a:r>
            <a:r>
              <a:rPr lang="en-US" altLang="zh-CN" sz="2800" b="1" baseline="-25000" dirty="0" smtClean="0">
                <a:solidFill>
                  <a:srgbClr val="C00000"/>
                </a:solidFill>
                <a:ea typeface="楷体_GB2312" pitchFamily="49" charset="-122"/>
              </a:rPr>
              <a:t>i </a:t>
            </a:r>
            <a:r>
              <a:rPr lang="en-US" altLang="zh-CN" sz="2800" dirty="0" smtClean="0">
                <a:ea typeface="楷体_GB2312" pitchFamily="49" charset="-122"/>
              </a:rPr>
              <a:t>, </a:t>
            </a:r>
            <a:r>
              <a:rPr lang="en-US" altLang="zh-CN" sz="2800" b="1" baseline="-25000" dirty="0" smtClean="0">
                <a:solidFill>
                  <a:srgbClr val="C00000"/>
                </a:solidFill>
                <a:ea typeface="楷体_GB2312" pitchFamily="49" charset="-122"/>
              </a:rPr>
              <a:t> </a:t>
            </a:r>
            <a:r>
              <a:rPr lang="en-US" altLang="zh-CN" sz="2400" dirty="0" err="1" smtClean="0">
                <a:ea typeface="楷体_GB2312" pitchFamily="49" charset="-122"/>
              </a:rPr>
              <a:t>f</a:t>
            </a:r>
            <a:r>
              <a:rPr lang="en-US" altLang="zh-CN" sz="2800" b="1" baseline="-25000" dirty="0" err="1" smtClean="0">
                <a:solidFill>
                  <a:srgbClr val="C00000"/>
                </a:solidFill>
                <a:ea typeface="楷体_GB2312" pitchFamily="49" charset="-122"/>
              </a:rPr>
              <a:t>i</a:t>
            </a:r>
            <a:r>
              <a:rPr lang="en-US" altLang="zh-CN" sz="2800" dirty="0" smtClean="0">
                <a:ea typeface="楷体_GB2312" pitchFamily="49" charset="-122"/>
              </a:rPr>
              <a:t>)</a:t>
            </a:r>
            <a:r>
              <a:rPr lang="zh-CN" altLang="en-US" sz="2400" dirty="0" smtClean="0">
                <a:ea typeface="楷体_GB2312" pitchFamily="49" charset="-122"/>
              </a:rPr>
              <a:t>内占用资源。</a:t>
            </a:r>
          </a:p>
          <a:p>
            <a:pPr marL="273050">
              <a:lnSpc>
                <a:spcPct val="115000"/>
              </a:lnSpc>
              <a:spcBef>
                <a:spcPts val="600"/>
              </a:spcBef>
              <a:buClr>
                <a:schemeClr val="accent1"/>
              </a:buClr>
              <a:buSzPct val="85000"/>
              <a:buFont typeface="Wingdings" pitchFamily="2" charset="2"/>
              <a:buChar char="l"/>
            </a:pPr>
            <a:r>
              <a:rPr lang="zh-CN" altLang="en-US" sz="2400" dirty="0" smtClean="0">
                <a:ea typeface="楷体_GB2312" pitchFamily="49" charset="-122"/>
              </a:rPr>
              <a:t>   若区间</a:t>
            </a:r>
            <a:r>
              <a:rPr lang="en-US" altLang="zh-CN" sz="2400" dirty="0" smtClean="0">
                <a:ea typeface="楷体_GB2312" pitchFamily="49" charset="-122"/>
              </a:rPr>
              <a:t>[s</a:t>
            </a:r>
            <a:r>
              <a:rPr lang="en-US" altLang="zh-CN" sz="2800" b="1" baseline="-25000" dirty="0" smtClean="0">
                <a:solidFill>
                  <a:srgbClr val="C00000"/>
                </a:solidFill>
                <a:ea typeface="楷体_GB2312" pitchFamily="49" charset="-122"/>
              </a:rPr>
              <a:t>i</a:t>
            </a:r>
            <a:r>
              <a:rPr lang="en-US" altLang="zh-CN" sz="2400" dirty="0" smtClean="0">
                <a:ea typeface="楷体_GB2312" pitchFamily="49" charset="-122"/>
              </a:rPr>
              <a:t>, </a:t>
            </a:r>
            <a:r>
              <a:rPr lang="en-US" altLang="zh-CN" sz="2400" dirty="0" err="1" smtClean="0">
                <a:ea typeface="楷体_GB2312" pitchFamily="49" charset="-122"/>
              </a:rPr>
              <a:t>f</a:t>
            </a:r>
            <a:r>
              <a:rPr lang="en-US" altLang="zh-CN" sz="2800" b="1" baseline="-25000" dirty="0" err="1" smtClean="0">
                <a:solidFill>
                  <a:srgbClr val="C00000"/>
                </a:solidFill>
                <a:ea typeface="楷体_GB2312" pitchFamily="49" charset="-122"/>
              </a:rPr>
              <a:t>i</a:t>
            </a:r>
            <a:r>
              <a:rPr lang="en-US" altLang="zh-CN" sz="2400" dirty="0" smtClean="0">
                <a:ea typeface="楷体_GB2312" pitchFamily="49" charset="-122"/>
              </a:rPr>
              <a:t>)</a:t>
            </a:r>
            <a:r>
              <a:rPr lang="zh-CN" altLang="en-US" sz="2400" dirty="0" smtClean="0">
                <a:ea typeface="楷体_GB2312" pitchFamily="49" charset="-122"/>
              </a:rPr>
              <a:t>与区间</a:t>
            </a:r>
            <a:r>
              <a:rPr lang="en-US" altLang="zh-CN" sz="2400" dirty="0" smtClean="0">
                <a:ea typeface="楷体_GB2312" pitchFamily="49" charset="-122"/>
              </a:rPr>
              <a:t>[</a:t>
            </a:r>
            <a:r>
              <a:rPr lang="en-US" altLang="zh-CN" sz="2400" dirty="0" err="1" smtClean="0">
                <a:ea typeface="楷体_GB2312" pitchFamily="49" charset="-122"/>
              </a:rPr>
              <a:t>s</a:t>
            </a:r>
            <a:r>
              <a:rPr lang="en-US" altLang="zh-CN" sz="2800" b="1" baseline="-25000" dirty="0" err="1" smtClean="0">
                <a:solidFill>
                  <a:srgbClr val="C00000"/>
                </a:solidFill>
                <a:ea typeface="楷体_GB2312" pitchFamily="49" charset="-122"/>
              </a:rPr>
              <a:t>j</a:t>
            </a:r>
            <a:r>
              <a:rPr lang="en-US" altLang="zh-CN" sz="2400" dirty="0" smtClean="0">
                <a:ea typeface="楷体_GB2312" pitchFamily="49" charset="-122"/>
              </a:rPr>
              <a:t>, </a:t>
            </a:r>
            <a:r>
              <a:rPr lang="en-US" altLang="zh-CN" sz="2400" dirty="0" err="1" smtClean="0">
                <a:ea typeface="楷体_GB2312" pitchFamily="49" charset="-122"/>
              </a:rPr>
              <a:t>f</a:t>
            </a:r>
            <a:r>
              <a:rPr lang="en-US" altLang="zh-CN" sz="2800" b="1" baseline="-25000" dirty="0" err="1" smtClean="0">
                <a:solidFill>
                  <a:srgbClr val="C00000"/>
                </a:solidFill>
                <a:ea typeface="楷体_GB2312" pitchFamily="49" charset="-122"/>
              </a:rPr>
              <a:t>j</a:t>
            </a:r>
            <a:r>
              <a:rPr lang="en-US" altLang="zh-CN" sz="2400" dirty="0" smtClean="0">
                <a:ea typeface="楷体_GB2312" pitchFamily="49" charset="-122"/>
              </a:rPr>
              <a:t>)</a:t>
            </a:r>
            <a:r>
              <a:rPr lang="zh-CN" altLang="en-US" sz="2400" dirty="0" smtClean="0">
                <a:ea typeface="楷体_GB2312" pitchFamily="49" charset="-122"/>
              </a:rPr>
              <a:t>不相交，则称活动</a:t>
            </a:r>
            <a:r>
              <a:rPr lang="en-US" altLang="zh-CN" sz="2400" dirty="0" smtClean="0">
                <a:ea typeface="楷体_GB2312" pitchFamily="49" charset="-122"/>
              </a:rPr>
              <a:t>i</a:t>
            </a:r>
            <a:r>
              <a:rPr lang="zh-CN" altLang="en-US" sz="2400" dirty="0" smtClean="0">
                <a:ea typeface="楷体_GB2312" pitchFamily="49" charset="-122"/>
              </a:rPr>
              <a:t>与活动</a:t>
            </a:r>
            <a:r>
              <a:rPr lang="en-US" altLang="zh-CN" sz="2400" dirty="0" smtClean="0">
                <a:ea typeface="楷体_GB2312" pitchFamily="49" charset="-122"/>
              </a:rPr>
              <a:t>j</a:t>
            </a:r>
            <a:r>
              <a:rPr lang="zh-CN" altLang="en-US" sz="2400" dirty="0" smtClean="0">
                <a:ea typeface="楷体_GB2312" pitchFamily="49" charset="-122"/>
              </a:rPr>
              <a:t>是</a:t>
            </a:r>
            <a:r>
              <a:rPr lang="zh-CN" altLang="en-US" sz="2400" b="1" dirty="0" smtClean="0">
                <a:solidFill>
                  <a:srgbClr val="C00000"/>
                </a:solidFill>
                <a:ea typeface="楷体_GB2312" pitchFamily="49" charset="-122"/>
              </a:rPr>
              <a:t>相容</a:t>
            </a:r>
            <a:r>
              <a:rPr lang="zh-CN" altLang="en-US" sz="2400" dirty="0" smtClean="0">
                <a:ea typeface="楷体_GB2312" pitchFamily="49" charset="-122"/>
              </a:rPr>
              <a:t>的。也就是说，当</a:t>
            </a:r>
            <a:r>
              <a:rPr lang="en-US" altLang="zh-CN" sz="2400" dirty="0" smtClean="0">
                <a:ea typeface="楷体_GB2312" pitchFamily="49" charset="-122"/>
              </a:rPr>
              <a:t>s</a:t>
            </a:r>
            <a:r>
              <a:rPr lang="en-US" altLang="zh-CN" sz="2800" b="1" baseline="-25000" dirty="0" smtClean="0">
                <a:solidFill>
                  <a:srgbClr val="C00000"/>
                </a:solidFill>
                <a:ea typeface="楷体_GB2312" pitchFamily="49" charset="-122"/>
              </a:rPr>
              <a:t>i</a:t>
            </a:r>
            <a:r>
              <a:rPr lang="en-US" altLang="zh-CN" sz="2400" dirty="0" smtClean="0">
                <a:ea typeface="楷体_GB2312" pitchFamily="49" charset="-122"/>
              </a:rPr>
              <a:t>≥f</a:t>
            </a:r>
            <a:r>
              <a:rPr lang="en-US" altLang="zh-CN" sz="2800" b="1" baseline="-25000" dirty="0" smtClean="0">
                <a:solidFill>
                  <a:srgbClr val="C00000"/>
                </a:solidFill>
                <a:ea typeface="楷体_GB2312" pitchFamily="49" charset="-122"/>
              </a:rPr>
              <a:t>j</a:t>
            </a:r>
            <a:r>
              <a:rPr lang="zh-CN" altLang="en-US" sz="2400" dirty="0" smtClean="0">
                <a:ea typeface="楷体_GB2312" pitchFamily="49" charset="-122"/>
              </a:rPr>
              <a:t>或</a:t>
            </a:r>
            <a:r>
              <a:rPr lang="en-US" altLang="zh-CN" sz="2400" dirty="0" smtClean="0">
                <a:ea typeface="楷体_GB2312" pitchFamily="49" charset="-122"/>
              </a:rPr>
              <a:t>s</a:t>
            </a:r>
            <a:r>
              <a:rPr lang="en-US" altLang="zh-CN" sz="2800" b="1" baseline="-25000" dirty="0" smtClean="0">
                <a:solidFill>
                  <a:srgbClr val="C00000"/>
                </a:solidFill>
                <a:ea typeface="楷体_GB2312" pitchFamily="49" charset="-122"/>
              </a:rPr>
              <a:t>j</a:t>
            </a:r>
            <a:r>
              <a:rPr lang="en-US" altLang="zh-CN" sz="2400" dirty="0" smtClean="0">
                <a:ea typeface="楷体_GB2312" pitchFamily="49" charset="-122"/>
              </a:rPr>
              <a:t>≥f</a:t>
            </a:r>
            <a:r>
              <a:rPr lang="en-US" altLang="zh-CN" sz="2800" b="1" baseline="-25000" dirty="0" smtClean="0">
                <a:solidFill>
                  <a:srgbClr val="C00000"/>
                </a:solidFill>
                <a:ea typeface="楷体_GB2312" pitchFamily="49" charset="-122"/>
              </a:rPr>
              <a:t>i</a:t>
            </a:r>
            <a:r>
              <a:rPr lang="zh-CN" altLang="en-US" sz="2400" dirty="0" smtClean="0">
                <a:ea typeface="楷体_GB2312" pitchFamily="49" charset="-122"/>
              </a:rPr>
              <a:t>时，活动</a:t>
            </a:r>
            <a:r>
              <a:rPr lang="en-US" altLang="zh-CN" sz="2400" dirty="0" smtClean="0">
                <a:ea typeface="楷体_GB2312" pitchFamily="49" charset="-122"/>
              </a:rPr>
              <a:t>i</a:t>
            </a:r>
            <a:r>
              <a:rPr lang="zh-CN" altLang="en-US" sz="2400" dirty="0" smtClean="0">
                <a:ea typeface="楷体_GB2312" pitchFamily="49" charset="-122"/>
              </a:rPr>
              <a:t>与活动</a:t>
            </a:r>
            <a:r>
              <a:rPr lang="en-US" altLang="zh-CN" sz="2400" dirty="0" smtClean="0">
                <a:ea typeface="楷体_GB2312" pitchFamily="49" charset="-122"/>
              </a:rPr>
              <a:t>j</a:t>
            </a:r>
            <a:r>
              <a:rPr lang="zh-CN" altLang="en-US" sz="2400" dirty="0" smtClean="0">
                <a:ea typeface="楷体_GB2312" pitchFamily="49" charset="-122"/>
              </a:rPr>
              <a:t>相容。</a:t>
            </a:r>
            <a:endParaRPr lang="en-US" altLang="zh-CN" sz="2400" dirty="0" smtClean="0">
              <a:ea typeface="楷体_GB2312" pitchFamily="49" charset="-122"/>
            </a:endParaRPr>
          </a:p>
          <a:p>
            <a:pPr marL="273050">
              <a:lnSpc>
                <a:spcPct val="115000"/>
              </a:lnSpc>
              <a:spcBef>
                <a:spcPts val="600"/>
              </a:spcBef>
              <a:buClr>
                <a:schemeClr val="accent1"/>
              </a:buClr>
              <a:buSzPct val="85000"/>
              <a:buFont typeface="Wingdings" pitchFamily="2" charset="2"/>
              <a:buChar char="l"/>
            </a:pPr>
            <a:r>
              <a:rPr lang="zh-CN" altLang="en-US" sz="2400" b="1" dirty="0" smtClean="0">
                <a:solidFill>
                  <a:srgbClr val="C00000"/>
                </a:solidFill>
              </a:rPr>
              <a:t>求：所给活动集合中最大相容活动子集合</a:t>
            </a:r>
          </a:p>
        </p:txBody>
      </p:sp>
      <p:sp>
        <p:nvSpPr>
          <p:cNvPr id="6" name="圆角矩形标注 5"/>
          <p:cNvSpPr/>
          <p:nvPr/>
        </p:nvSpPr>
        <p:spPr>
          <a:xfrm>
            <a:off x="603250" y="3986404"/>
            <a:ext cx="8143932" cy="2223896"/>
          </a:xfrm>
          <a:prstGeom prst="wedgeRoundRectCallout">
            <a:avLst>
              <a:gd name="adj1" fmla="val -34961"/>
              <a:gd name="adj2" fmla="val -867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t>思考：</a:t>
            </a:r>
            <a:r>
              <a:rPr lang="zh-CN" altLang="en-US" sz="4400" b="1" dirty="0" smtClean="0"/>
              <a:t>？</a:t>
            </a:r>
            <a:endParaRPr lang="en-US" altLang="zh-CN" sz="2800" b="1" dirty="0" smtClean="0"/>
          </a:p>
          <a:p>
            <a:pPr algn="ctr"/>
            <a:r>
              <a:rPr lang="zh-CN" altLang="en-US" sz="2800" dirty="0"/>
              <a:t>考虑贪心标准是什么</a:t>
            </a:r>
            <a:r>
              <a:rPr lang="zh-CN" altLang="en-US" sz="2800" b="1" dirty="0" smtClean="0"/>
              <a:t>？即，</a:t>
            </a:r>
            <a:r>
              <a:rPr lang="zh-CN" altLang="en-US" sz="2800" dirty="0" smtClean="0"/>
              <a:t>是先选择活动</a:t>
            </a:r>
            <a:r>
              <a:rPr lang="zh-CN" altLang="en-US" sz="2800" dirty="0"/>
              <a:t>持续时间最</a:t>
            </a:r>
            <a:r>
              <a:rPr lang="zh-CN" altLang="en-US" sz="2800" dirty="0" smtClean="0"/>
              <a:t>短的活动占用资源？</a:t>
            </a:r>
            <a:r>
              <a:rPr lang="zh-CN" altLang="en-US" sz="2800" dirty="0"/>
              <a:t>还是以结束时间</a:t>
            </a:r>
            <a:r>
              <a:rPr lang="zh-CN" altLang="en-US" sz="2800" dirty="0" smtClean="0"/>
              <a:t>最早</a:t>
            </a:r>
            <a:r>
              <a:rPr lang="zh-CN" altLang="en-US" sz="2800" dirty="0"/>
              <a:t>的活动占用资源</a:t>
            </a:r>
            <a:r>
              <a:rPr lang="zh-CN" altLang="en-US" sz="2800" dirty="0" smtClean="0"/>
              <a:t>？</a:t>
            </a:r>
            <a:endParaRPr lang="zh-CN" altLang="en-US" sz="2800" dirty="0"/>
          </a:p>
          <a:p>
            <a:pPr algn="ctr"/>
            <a:endParaRPr lang="zh-CN" altLang="en-US" sz="28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wipe(left)">
                                      <p:cBhvr>
                                        <p:cTn id="7" dur="500"/>
                                        <p:tgtEl>
                                          <p:spTgt spid="30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wipe(left)">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wipe(left)">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wipe(left)">
                                      <p:cBhvr>
                                        <p:cTn id="22" dur="500"/>
                                        <p:tgtEl>
                                          <p:spTgt spid="3077">
                                            <p:txEl>
                                              <p:pRg st="4" end="4"/>
                                            </p:txEl>
                                          </p:spTgt>
                                        </p:tgtEl>
                                      </p:cBhvr>
                                    </p:animEffect>
                                  </p:childTnLst>
                                </p:cTn>
                              </p:par>
                              <p:par>
                                <p:cTn id="23" presetID="53"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build="p"/>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z="4000" dirty="0" smtClean="0">
                <a:latin typeface="黑体" pitchFamily="49" charset="-122"/>
                <a:ea typeface="黑体" pitchFamily="49" charset="-122"/>
              </a:rPr>
              <a:t>4.1 </a:t>
            </a:r>
            <a:r>
              <a:rPr lang="zh-CN" altLang="en-US" sz="4000" dirty="0" smtClean="0">
                <a:latin typeface="黑体" pitchFamily="49" charset="-122"/>
                <a:ea typeface="黑体" pitchFamily="49" charset="-122"/>
              </a:rPr>
              <a:t>活动安排问题</a:t>
            </a:r>
          </a:p>
        </p:txBody>
      </p:sp>
      <p:graphicFrame>
        <p:nvGraphicFramePr>
          <p:cNvPr id="313417" name="Group 73"/>
          <p:cNvGraphicFramePr>
            <a:graphicFrameLocks noGrp="1"/>
          </p:cNvGraphicFramePr>
          <p:nvPr>
            <p:ph sz="quarter" idx="1"/>
          </p:nvPr>
        </p:nvGraphicFramePr>
        <p:xfrm>
          <a:off x="785786" y="3143248"/>
          <a:ext cx="7772400" cy="2074863"/>
        </p:xfrm>
        <a:graphic>
          <a:graphicData uri="http://schemas.openxmlformats.org/drawingml/2006/table">
            <a:tbl>
              <a:tblPr/>
              <a:tblGrid>
                <a:gridCol w="795338"/>
                <a:gridCol w="450850"/>
                <a:gridCol w="623887"/>
                <a:gridCol w="622300"/>
                <a:gridCol w="622300"/>
                <a:gridCol w="623888"/>
                <a:gridCol w="623887"/>
                <a:gridCol w="622300"/>
                <a:gridCol w="623888"/>
                <a:gridCol w="622300"/>
                <a:gridCol w="779462"/>
                <a:gridCol w="762000"/>
              </a:tblGrid>
              <a:tr h="690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777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606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r>
            </a:tbl>
          </a:graphicData>
        </a:graphic>
      </p:graphicFrame>
      <p:sp>
        <p:nvSpPr>
          <p:cNvPr id="28674" name="灯片编号占位符 6"/>
          <p:cNvSpPr>
            <a:spLocks noGrp="1"/>
          </p:cNvSpPr>
          <p:nvPr>
            <p:ph type="sldNum" sz="quarter" idx="12"/>
          </p:nvPr>
        </p:nvSpPr>
        <p:spPr/>
        <p:txBody>
          <a:bodyPr/>
          <a:lstStyle/>
          <a:p>
            <a:pPr>
              <a:defRPr/>
            </a:pPr>
            <a:fld id="{96EF8925-64A8-458C-92D4-D5EB915E7533}" type="slidenum">
              <a:rPr lang="zh-CN" altLang="en-US"/>
              <a:pPr>
                <a:defRPr/>
              </a:pPr>
              <a:t>15</a:t>
            </a:fld>
            <a:endParaRPr lang="en-US" altLang="zh-CN" dirty="0"/>
          </a:p>
        </p:txBody>
      </p:sp>
      <p:sp>
        <p:nvSpPr>
          <p:cNvPr id="31747" name="Rectangle 3"/>
          <p:cNvSpPr>
            <a:spLocks noGrp="1" noChangeArrowheads="1"/>
          </p:cNvSpPr>
          <p:nvPr>
            <p:ph type="body" sz="half" idx="4294967295"/>
          </p:nvPr>
        </p:nvSpPr>
        <p:spPr>
          <a:xfrm>
            <a:off x="428596" y="1714488"/>
            <a:ext cx="7558088" cy="1087437"/>
          </a:xfrm>
        </p:spPr>
        <p:txBody>
          <a:bodyPr/>
          <a:lstStyle/>
          <a:p>
            <a:pPr eaLnBrk="1" hangingPunct="1">
              <a:buFont typeface="Wingdings" pitchFamily="2" charset="2"/>
              <a:buNone/>
            </a:pPr>
            <a:r>
              <a:rPr lang="zh-CN" altLang="en-US" sz="2400" dirty="0" smtClean="0">
                <a:solidFill>
                  <a:srgbClr val="800000"/>
                </a:solidFill>
                <a:latin typeface="楷体_GB2312" pitchFamily="49" charset="-122"/>
                <a:ea typeface="楷体_GB2312" pitchFamily="49" charset="-122"/>
              </a:rPr>
              <a:t>  </a:t>
            </a:r>
            <a:r>
              <a:rPr lang="zh-CN" altLang="en-US" sz="2800" b="1" dirty="0" smtClean="0">
                <a:solidFill>
                  <a:srgbClr val="800000"/>
                </a:solidFill>
                <a:latin typeface="楷体_GB2312" pitchFamily="49" charset="-122"/>
                <a:ea typeface="楷体_GB2312" pitchFamily="49" charset="-122"/>
              </a:rPr>
              <a:t>例：</a:t>
            </a:r>
            <a:r>
              <a:rPr lang="zh-CN" altLang="en-US" sz="2800" dirty="0" smtClean="0">
                <a:latin typeface="楷体_GB2312" pitchFamily="49" charset="-122"/>
                <a:ea typeface="楷体_GB2312" pitchFamily="49" charset="-122"/>
              </a:rPr>
              <a:t>设待安排的</a:t>
            </a:r>
            <a:r>
              <a:rPr lang="en-US" altLang="zh-CN" sz="2800" dirty="0" smtClean="0">
                <a:latin typeface="楷体_GB2312" pitchFamily="49" charset="-122"/>
                <a:ea typeface="楷体_GB2312" pitchFamily="49" charset="-122"/>
              </a:rPr>
              <a:t>11</a:t>
            </a:r>
            <a:r>
              <a:rPr lang="zh-CN" altLang="en-US" sz="2800" dirty="0" smtClean="0">
                <a:latin typeface="楷体_GB2312" pitchFamily="49" charset="-122"/>
                <a:ea typeface="楷体_GB2312" pitchFamily="49" charset="-122"/>
              </a:rPr>
              <a:t>个活动的开始时间和结束时间按结束时间的非减序排列如下：</a:t>
            </a:r>
          </a:p>
        </p:txBody>
      </p:sp>
      <p:sp>
        <p:nvSpPr>
          <p:cNvPr id="6" name="Rectangle 4"/>
          <p:cNvSpPr>
            <a:spLocks noChangeArrowheads="1"/>
          </p:cNvSpPr>
          <p:nvPr/>
        </p:nvSpPr>
        <p:spPr bwMode="auto">
          <a:xfrm>
            <a:off x="1571604" y="3857628"/>
            <a:ext cx="500066" cy="1285884"/>
          </a:xfrm>
          <a:prstGeom prst="rect">
            <a:avLst/>
          </a:prstGeom>
          <a:solidFill>
            <a:srgbClr val="FF0000">
              <a:alpha val="38823"/>
            </a:srgbClr>
          </a:solidFill>
          <a:ln w="19050" cmpd="thickThin">
            <a:solidFill>
              <a:schemeClr val="accent1"/>
            </a:solidFill>
            <a:miter lim="800000"/>
            <a:headEnd/>
            <a:tailEnd/>
          </a:ln>
        </p:spPr>
        <p:txBody>
          <a:bodyPr wrap="none" lIns="90000" tIns="46800" rIns="90000" bIns="46800" anchor="ctr"/>
          <a:lstStyle/>
          <a:p>
            <a:endParaRPr lang="zh-CN" altLang="zh-CN"/>
          </a:p>
        </p:txBody>
      </p:sp>
      <p:sp>
        <p:nvSpPr>
          <p:cNvPr id="7" name="Rectangle 4"/>
          <p:cNvSpPr>
            <a:spLocks noChangeArrowheads="1"/>
          </p:cNvSpPr>
          <p:nvPr/>
        </p:nvSpPr>
        <p:spPr bwMode="auto">
          <a:xfrm>
            <a:off x="3357554" y="3857628"/>
            <a:ext cx="500066" cy="1285884"/>
          </a:xfrm>
          <a:prstGeom prst="rect">
            <a:avLst/>
          </a:prstGeom>
          <a:solidFill>
            <a:srgbClr val="FF0000">
              <a:alpha val="38823"/>
            </a:srgbClr>
          </a:solidFill>
          <a:ln w="19050" cmpd="thickThin">
            <a:solidFill>
              <a:schemeClr val="accent1"/>
            </a:solidFill>
            <a:miter lim="800000"/>
            <a:headEnd/>
            <a:tailEnd/>
          </a:ln>
        </p:spPr>
        <p:txBody>
          <a:bodyPr wrap="none" lIns="90000" tIns="46800" rIns="90000" bIns="46800" anchor="ctr"/>
          <a:lstStyle/>
          <a:p>
            <a:endParaRPr lang="zh-CN" altLang="zh-CN"/>
          </a:p>
        </p:txBody>
      </p:sp>
      <p:sp>
        <p:nvSpPr>
          <p:cNvPr id="8" name="Rectangle 4"/>
          <p:cNvSpPr>
            <a:spLocks noChangeArrowheads="1"/>
          </p:cNvSpPr>
          <p:nvPr/>
        </p:nvSpPr>
        <p:spPr bwMode="auto">
          <a:xfrm>
            <a:off x="5893603" y="3867708"/>
            <a:ext cx="500066" cy="1285884"/>
          </a:xfrm>
          <a:prstGeom prst="rect">
            <a:avLst/>
          </a:prstGeom>
          <a:solidFill>
            <a:srgbClr val="FF0000">
              <a:alpha val="38823"/>
            </a:srgbClr>
          </a:solidFill>
          <a:ln w="19050" cmpd="thickThin">
            <a:solidFill>
              <a:schemeClr val="accent1"/>
            </a:solidFill>
            <a:miter lim="800000"/>
            <a:headEnd/>
            <a:tailEnd/>
          </a:ln>
        </p:spPr>
        <p:txBody>
          <a:bodyPr wrap="none" lIns="90000" tIns="46800" rIns="90000" bIns="46800" anchor="ctr"/>
          <a:lstStyle/>
          <a:p>
            <a:endParaRPr lang="zh-CN" altLang="zh-CN"/>
          </a:p>
        </p:txBody>
      </p:sp>
      <p:sp>
        <p:nvSpPr>
          <p:cNvPr id="9" name="Rectangle 4"/>
          <p:cNvSpPr>
            <a:spLocks noChangeArrowheads="1"/>
          </p:cNvSpPr>
          <p:nvPr/>
        </p:nvSpPr>
        <p:spPr bwMode="auto">
          <a:xfrm>
            <a:off x="7929586" y="3857628"/>
            <a:ext cx="500066" cy="1285884"/>
          </a:xfrm>
          <a:prstGeom prst="rect">
            <a:avLst/>
          </a:prstGeom>
          <a:solidFill>
            <a:srgbClr val="FF0000">
              <a:alpha val="38823"/>
            </a:srgbClr>
          </a:solidFill>
          <a:ln w="19050" cmpd="thickThin">
            <a:solidFill>
              <a:schemeClr val="accent1"/>
            </a:solidFill>
            <a:miter lim="800000"/>
            <a:headEnd/>
            <a:tailEnd/>
          </a:ln>
        </p:spPr>
        <p:txBody>
          <a:bodyPr wrap="none" lIns="90000" tIns="46800" rIns="90000" bIns="46800" anchor="ctr"/>
          <a:lstStyle/>
          <a:p>
            <a:endParaRPr lang="zh-CN"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z="4000" dirty="0" smtClean="0">
                <a:latin typeface="黑体" pitchFamily="49" charset="-122"/>
                <a:ea typeface="黑体" pitchFamily="49" charset="-122"/>
              </a:rPr>
              <a:t>4.1 </a:t>
            </a:r>
            <a:r>
              <a:rPr lang="zh-CN" altLang="en-US" sz="4000" dirty="0" smtClean="0">
                <a:latin typeface="黑体" pitchFamily="49" charset="-122"/>
                <a:ea typeface="黑体" pitchFamily="49" charset="-122"/>
              </a:rPr>
              <a:t>活动安排问题</a:t>
            </a:r>
          </a:p>
        </p:txBody>
      </p:sp>
      <p:sp>
        <p:nvSpPr>
          <p:cNvPr id="29699" name="Rectangle 3"/>
          <p:cNvSpPr>
            <a:spLocks noGrp="1" noChangeArrowheads="1"/>
          </p:cNvSpPr>
          <p:nvPr>
            <p:ph sz="quarter" idx="1"/>
          </p:nvPr>
        </p:nvSpPr>
        <p:spPr/>
        <p:txBody>
          <a:bodyPr>
            <a:noAutofit/>
          </a:bodyPr>
          <a:lstStyle/>
          <a:p>
            <a:pPr eaLnBrk="1" hangingPunct="1">
              <a:lnSpc>
                <a:spcPct val="125000"/>
              </a:lnSpc>
              <a:spcBef>
                <a:spcPts val="0"/>
              </a:spcBef>
            </a:pPr>
            <a:r>
              <a:rPr kumimoji="1" lang="en-US" altLang="zh-CN" sz="2400" b="1" dirty="0" smtClean="0">
                <a:latin typeface="Times New Roman" panose="02020603050405020304" pitchFamily="18" charset="0"/>
                <a:cs typeface="Times New Roman" panose="02020603050405020304" pitchFamily="18" charset="0"/>
              </a:rPr>
              <a:t>void </a:t>
            </a:r>
            <a:r>
              <a:rPr kumimoji="1" lang="en-US" altLang="zh-CN" sz="2400" b="1" dirty="0" err="1" smtClean="0">
                <a:latin typeface="Times New Roman" panose="02020603050405020304" pitchFamily="18" charset="0"/>
                <a:cs typeface="Times New Roman" panose="02020603050405020304" pitchFamily="18" charset="0"/>
              </a:rPr>
              <a:t>GreedySelector</a:t>
            </a:r>
            <a:r>
              <a:rPr kumimoji="1" lang="en-US" altLang="zh-CN" sz="2400" b="1" dirty="0" smtClean="0">
                <a:latin typeface="Times New Roman" panose="02020603050405020304" pitchFamily="18" charset="0"/>
                <a:cs typeface="Times New Roman" panose="02020603050405020304" pitchFamily="18" charset="0"/>
              </a:rPr>
              <a:t>(</a:t>
            </a:r>
            <a:r>
              <a:rPr kumimoji="1" lang="en-US" altLang="zh-CN" sz="2400" b="1" dirty="0" err="1" smtClean="0">
                <a:latin typeface="Times New Roman" panose="02020603050405020304" pitchFamily="18" charset="0"/>
                <a:cs typeface="Times New Roman" panose="02020603050405020304" pitchFamily="18" charset="0"/>
              </a:rPr>
              <a:t>int</a:t>
            </a:r>
            <a:r>
              <a:rPr kumimoji="1" lang="en-US" altLang="zh-CN" sz="2400" b="1" dirty="0" smtClean="0">
                <a:latin typeface="Times New Roman" panose="02020603050405020304" pitchFamily="18" charset="0"/>
                <a:cs typeface="Times New Roman" panose="02020603050405020304" pitchFamily="18" charset="0"/>
              </a:rPr>
              <a:t>  n, Type s[], Type f[], </a:t>
            </a:r>
            <a:r>
              <a:rPr kumimoji="1" lang="en-US" altLang="zh-CN" sz="2400" b="1" dirty="0" err="1" smtClean="0">
                <a:latin typeface="Times New Roman" panose="02020603050405020304" pitchFamily="18" charset="0"/>
                <a:cs typeface="Times New Roman" panose="02020603050405020304" pitchFamily="18" charset="0"/>
              </a:rPr>
              <a:t>bool</a:t>
            </a:r>
            <a:r>
              <a:rPr kumimoji="1" lang="en-US" altLang="zh-CN" sz="2400" b="1" dirty="0" smtClean="0">
                <a:latin typeface="Times New Roman" panose="02020603050405020304" pitchFamily="18" charset="0"/>
                <a:cs typeface="Times New Roman" panose="02020603050405020304" pitchFamily="18" charset="0"/>
              </a:rPr>
              <a:t> A[])</a:t>
            </a:r>
          </a:p>
          <a:p>
            <a:pPr eaLnBrk="1" hangingPunct="1">
              <a:lnSpc>
                <a:spcPct val="125000"/>
              </a:lnSpc>
              <a:spcBef>
                <a:spcPts val="0"/>
              </a:spcBef>
            </a:pPr>
            <a:r>
              <a:rPr kumimoji="1" lang="en-US" altLang="zh-CN" sz="2400" b="1" dirty="0" smtClean="0">
                <a:latin typeface="Times New Roman" panose="02020603050405020304" pitchFamily="18" charset="0"/>
                <a:cs typeface="Times New Roman" panose="02020603050405020304" pitchFamily="18" charset="0"/>
              </a:rPr>
              <a:t>{</a:t>
            </a:r>
          </a:p>
          <a:p>
            <a:pPr eaLnBrk="1" hangingPunct="1">
              <a:lnSpc>
                <a:spcPct val="125000"/>
              </a:lnSpc>
              <a:spcBef>
                <a:spcPts val="0"/>
              </a:spcBef>
            </a:pPr>
            <a:r>
              <a:rPr kumimoji="1" lang="en-US" altLang="zh-CN" sz="2400" b="1" dirty="0" smtClean="0">
                <a:latin typeface="Times New Roman" panose="02020603050405020304" pitchFamily="18" charset="0"/>
                <a:cs typeface="Times New Roman" panose="02020603050405020304" pitchFamily="18" charset="0"/>
              </a:rPr>
              <a:t>       A[1]=true;</a:t>
            </a:r>
          </a:p>
          <a:p>
            <a:pPr eaLnBrk="1" hangingPunct="1">
              <a:lnSpc>
                <a:spcPct val="125000"/>
              </a:lnSpc>
              <a:spcBef>
                <a:spcPts val="0"/>
              </a:spcBef>
            </a:pPr>
            <a:r>
              <a:rPr kumimoji="1" lang="en-US" altLang="zh-CN" sz="2400" b="1" dirty="0" smtClean="0">
                <a:latin typeface="Times New Roman" panose="02020603050405020304" pitchFamily="18" charset="0"/>
                <a:cs typeface="Times New Roman" panose="02020603050405020304" pitchFamily="18" charset="0"/>
              </a:rPr>
              <a:t>       </a:t>
            </a:r>
            <a:r>
              <a:rPr kumimoji="1" lang="en-US" altLang="zh-CN" sz="2400" b="1" dirty="0" err="1" smtClean="0">
                <a:latin typeface="Times New Roman" panose="02020603050405020304" pitchFamily="18" charset="0"/>
                <a:cs typeface="Times New Roman" panose="02020603050405020304" pitchFamily="18" charset="0"/>
              </a:rPr>
              <a:t>int</a:t>
            </a:r>
            <a:r>
              <a:rPr kumimoji="1" lang="en-US" altLang="zh-CN" sz="2400" b="1" dirty="0" smtClean="0">
                <a:latin typeface="Times New Roman" panose="02020603050405020304" pitchFamily="18" charset="0"/>
                <a:cs typeface="Times New Roman" panose="02020603050405020304" pitchFamily="18" charset="0"/>
              </a:rPr>
              <a:t> j=1;</a:t>
            </a:r>
          </a:p>
          <a:p>
            <a:pPr eaLnBrk="1" hangingPunct="1">
              <a:lnSpc>
                <a:spcPct val="125000"/>
              </a:lnSpc>
              <a:spcBef>
                <a:spcPts val="0"/>
              </a:spcBef>
            </a:pPr>
            <a:r>
              <a:rPr kumimoji="1" lang="en-US" altLang="zh-CN" sz="2400" b="1" dirty="0" smtClean="0">
                <a:latin typeface="Times New Roman" panose="02020603050405020304" pitchFamily="18" charset="0"/>
                <a:cs typeface="Times New Roman" panose="02020603050405020304" pitchFamily="18" charset="0"/>
              </a:rPr>
              <a:t>       for (</a:t>
            </a:r>
            <a:r>
              <a:rPr kumimoji="1" lang="en-US" altLang="zh-CN" sz="2400" b="1" dirty="0" err="1" smtClean="0">
                <a:latin typeface="Times New Roman" panose="02020603050405020304" pitchFamily="18" charset="0"/>
                <a:cs typeface="Times New Roman" panose="02020603050405020304" pitchFamily="18" charset="0"/>
              </a:rPr>
              <a:t>int</a:t>
            </a:r>
            <a:r>
              <a:rPr kumimoji="1" lang="en-US" altLang="zh-CN" sz="2400" b="1" dirty="0" smtClean="0">
                <a:latin typeface="Times New Roman" panose="02020603050405020304" pitchFamily="18" charset="0"/>
                <a:cs typeface="Times New Roman" panose="02020603050405020304" pitchFamily="18" charset="0"/>
              </a:rPr>
              <a:t> </a:t>
            </a:r>
            <a:r>
              <a:rPr kumimoji="1" lang="en-US" altLang="zh-CN" sz="2400" b="1" dirty="0" err="1" smtClean="0">
                <a:latin typeface="Times New Roman" panose="02020603050405020304" pitchFamily="18" charset="0"/>
                <a:cs typeface="Times New Roman" panose="02020603050405020304" pitchFamily="18" charset="0"/>
              </a:rPr>
              <a:t>i</a:t>
            </a:r>
            <a:r>
              <a:rPr kumimoji="1" lang="en-US" altLang="zh-CN" sz="2400" b="1" dirty="0" smtClean="0">
                <a:latin typeface="Times New Roman" panose="02020603050405020304" pitchFamily="18" charset="0"/>
                <a:cs typeface="Times New Roman" panose="02020603050405020304" pitchFamily="18" charset="0"/>
              </a:rPr>
              <a:t>=2;i&lt;=</a:t>
            </a:r>
            <a:r>
              <a:rPr kumimoji="1" lang="en-US" altLang="zh-CN" sz="2400" b="1" dirty="0" err="1" smtClean="0">
                <a:latin typeface="Times New Roman" panose="02020603050405020304" pitchFamily="18" charset="0"/>
                <a:cs typeface="Times New Roman" panose="02020603050405020304" pitchFamily="18" charset="0"/>
              </a:rPr>
              <a:t>n;i</a:t>
            </a:r>
            <a:r>
              <a:rPr kumimoji="1" lang="en-US" altLang="zh-CN" sz="2400" b="1" dirty="0" smtClean="0">
                <a:latin typeface="Times New Roman" panose="02020603050405020304" pitchFamily="18" charset="0"/>
                <a:cs typeface="Times New Roman" panose="02020603050405020304" pitchFamily="18" charset="0"/>
              </a:rPr>
              <a:t>++) </a:t>
            </a:r>
          </a:p>
          <a:p>
            <a:pPr eaLnBrk="1" hangingPunct="1">
              <a:lnSpc>
                <a:spcPct val="125000"/>
              </a:lnSpc>
              <a:spcBef>
                <a:spcPts val="0"/>
              </a:spcBef>
            </a:pPr>
            <a:r>
              <a:rPr kumimoji="1" lang="en-US" altLang="zh-CN" sz="2400" b="1" dirty="0" smtClean="0">
                <a:latin typeface="Times New Roman" panose="02020603050405020304" pitchFamily="18" charset="0"/>
                <a:cs typeface="Times New Roman" panose="02020603050405020304" pitchFamily="18" charset="0"/>
              </a:rPr>
              <a:t>          {</a:t>
            </a:r>
          </a:p>
          <a:p>
            <a:pPr eaLnBrk="1" hangingPunct="1">
              <a:lnSpc>
                <a:spcPct val="125000"/>
              </a:lnSpc>
              <a:spcBef>
                <a:spcPts val="0"/>
              </a:spcBef>
            </a:pPr>
            <a:r>
              <a:rPr kumimoji="1" lang="en-US" altLang="zh-CN" sz="2400" b="1" dirty="0" smtClean="0">
                <a:latin typeface="Times New Roman" panose="02020603050405020304" pitchFamily="18" charset="0"/>
                <a:cs typeface="Times New Roman" panose="02020603050405020304" pitchFamily="18" charset="0"/>
              </a:rPr>
              <a:t>          if (s[</a:t>
            </a:r>
            <a:r>
              <a:rPr kumimoji="1" lang="en-US" altLang="zh-CN" sz="2400" b="1" dirty="0" err="1" smtClean="0">
                <a:latin typeface="Times New Roman" panose="02020603050405020304" pitchFamily="18" charset="0"/>
                <a:cs typeface="Times New Roman" panose="02020603050405020304" pitchFamily="18" charset="0"/>
              </a:rPr>
              <a:t>i</a:t>
            </a:r>
            <a:r>
              <a:rPr kumimoji="1" lang="en-US" altLang="zh-CN" sz="2400" b="1" dirty="0" smtClean="0">
                <a:latin typeface="Times New Roman" panose="02020603050405020304" pitchFamily="18" charset="0"/>
                <a:cs typeface="Times New Roman" panose="02020603050405020304" pitchFamily="18" charset="0"/>
              </a:rPr>
              <a:t>]&gt;=f[j]) { A[</a:t>
            </a:r>
            <a:r>
              <a:rPr kumimoji="1" lang="en-US" altLang="zh-CN" sz="2400" b="1" dirty="0" err="1" smtClean="0">
                <a:latin typeface="Times New Roman" panose="02020603050405020304" pitchFamily="18" charset="0"/>
                <a:cs typeface="Times New Roman" panose="02020603050405020304" pitchFamily="18" charset="0"/>
              </a:rPr>
              <a:t>i</a:t>
            </a:r>
            <a:r>
              <a:rPr kumimoji="1" lang="en-US" altLang="zh-CN" sz="2400" b="1" dirty="0" smtClean="0">
                <a:latin typeface="Times New Roman" panose="02020603050405020304" pitchFamily="18" charset="0"/>
                <a:cs typeface="Times New Roman" panose="02020603050405020304" pitchFamily="18" charset="0"/>
              </a:rPr>
              <a:t>]=true; j=</a:t>
            </a:r>
            <a:r>
              <a:rPr kumimoji="1" lang="en-US" altLang="zh-CN" sz="2400" b="1" dirty="0" err="1" smtClean="0">
                <a:latin typeface="Times New Roman" panose="02020603050405020304" pitchFamily="18" charset="0"/>
                <a:cs typeface="Times New Roman" panose="02020603050405020304" pitchFamily="18" charset="0"/>
              </a:rPr>
              <a:t>i</a:t>
            </a:r>
            <a:r>
              <a:rPr kumimoji="1" lang="en-US" altLang="zh-CN" sz="2400" b="1" dirty="0" smtClean="0">
                <a:latin typeface="Times New Roman" panose="02020603050405020304" pitchFamily="18" charset="0"/>
                <a:cs typeface="Times New Roman" panose="02020603050405020304" pitchFamily="18" charset="0"/>
              </a:rPr>
              <a:t>; }</a:t>
            </a:r>
          </a:p>
          <a:p>
            <a:pPr eaLnBrk="1" hangingPunct="1">
              <a:lnSpc>
                <a:spcPct val="125000"/>
              </a:lnSpc>
              <a:spcBef>
                <a:spcPts val="0"/>
              </a:spcBef>
            </a:pPr>
            <a:r>
              <a:rPr kumimoji="1" lang="en-US" altLang="zh-CN" sz="2400" b="1" dirty="0" smtClean="0">
                <a:latin typeface="Times New Roman" panose="02020603050405020304" pitchFamily="18" charset="0"/>
                <a:cs typeface="Times New Roman" panose="02020603050405020304" pitchFamily="18" charset="0"/>
              </a:rPr>
              <a:t>          else A[</a:t>
            </a:r>
            <a:r>
              <a:rPr kumimoji="1" lang="en-US" altLang="zh-CN" sz="2400" b="1" dirty="0" err="1" smtClean="0">
                <a:latin typeface="Times New Roman" panose="02020603050405020304" pitchFamily="18" charset="0"/>
                <a:cs typeface="Times New Roman" panose="02020603050405020304" pitchFamily="18" charset="0"/>
              </a:rPr>
              <a:t>i</a:t>
            </a:r>
            <a:r>
              <a:rPr kumimoji="1" lang="en-US" altLang="zh-CN" sz="2400" b="1" dirty="0" smtClean="0">
                <a:latin typeface="Times New Roman" panose="02020603050405020304" pitchFamily="18" charset="0"/>
                <a:cs typeface="Times New Roman" panose="02020603050405020304" pitchFamily="18" charset="0"/>
              </a:rPr>
              <a:t>]=false;</a:t>
            </a:r>
          </a:p>
          <a:p>
            <a:pPr eaLnBrk="1" hangingPunct="1">
              <a:lnSpc>
                <a:spcPct val="125000"/>
              </a:lnSpc>
              <a:spcBef>
                <a:spcPts val="0"/>
              </a:spcBef>
            </a:pPr>
            <a:r>
              <a:rPr kumimoji="1" lang="en-US" altLang="zh-CN" sz="2400" b="1" dirty="0" smtClean="0">
                <a:latin typeface="Times New Roman" panose="02020603050405020304" pitchFamily="18" charset="0"/>
                <a:cs typeface="Times New Roman" panose="02020603050405020304" pitchFamily="18" charset="0"/>
              </a:rPr>
              <a:t>          }</a:t>
            </a:r>
          </a:p>
          <a:p>
            <a:pPr eaLnBrk="1" hangingPunct="1">
              <a:lnSpc>
                <a:spcPct val="125000"/>
              </a:lnSpc>
              <a:spcBef>
                <a:spcPts val="0"/>
              </a:spcBef>
            </a:pPr>
            <a:r>
              <a:rPr kumimoji="1" lang="en-US" altLang="zh-CN" sz="2400" b="1" dirty="0" smtClean="0">
                <a:latin typeface="Times New Roman" panose="02020603050405020304" pitchFamily="18" charset="0"/>
                <a:cs typeface="Times New Roman" panose="02020603050405020304" pitchFamily="18" charset="0"/>
              </a:rPr>
              <a:t>}</a:t>
            </a:r>
          </a:p>
        </p:txBody>
      </p:sp>
      <p:sp>
        <p:nvSpPr>
          <p:cNvPr id="26626" name="灯片编号占位符 6"/>
          <p:cNvSpPr>
            <a:spLocks noGrp="1"/>
          </p:cNvSpPr>
          <p:nvPr>
            <p:ph type="sldNum" sz="quarter" idx="12"/>
          </p:nvPr>
        </p:nvSpPr>
        <p:spPr/>
        <p:txBody>
          <a:bodyPr/>
          <a:lstStyle/>
          <a:p>
            <a:pPr>
              <a:defRPr/>
            </a:pPr>
            <a:fld id="{F5F6B113-9191-428B-9DA6-A2C731F14820}" type="slidenum">
              <a:rPr lang="zh-CN" altLang="en-US"/>
              <a:pPr>
                <a:defRPr/>
              </a:pPr>
              <a:t>16</a:t>
            </a:fld>
            <a:endParaRPr lang="en-US" altLang="zh-CN"/>
          </a:p>
        </p:txBody>
      </p:sp>
      <p:sp>
        <p:nvSpPr>
          <p:cNvPr id="29701" name="Text Box 4"/>
          <p:cNvSpPr txBox="1">
            <a:spLocks noChangeArrowheads="1"/>
          </p:cNvSpPr>
          <p:nvPr/>
        </p:nvSpPr>
        <p:spPr bwMode="auto">
          <a:xfrm>
            <a:off x="642938" y="1071563"/>
            <a:ext cx="7648575" cy="369332"/>
          </a:xfrm>
          <a:prstGeom prst="rect">
            <a:avLst/>
          </a:prstGeom>
          <a:noFill/>
          <a:ln w="6350">
            <a:noFill/>
            <a:miter lim="800000"/>
            <a:headEnd/>
            <a:tailEnd/>
          </a:ln>
        </p:spPr>
        <p:txBody>
          <a:bodyPr>
            <a:spAutoFit/>
          </a:bodyPr>
          <a:lstStyle/>
          <a:p>
            <a:pPr algn="ctr">
              <a:spcBef>
                <a:spcPct val="50000"/>
              </a:spcBef>
            </a:pPr>
            <a:endParaRPr lang="zh-CN" altLang="en-US" dirty="0">
              <a:solidFill>
                <a:schemeClr val="accent2"/>
              </a:solidFill>
              <a:latin typeface="Arial" pitchFamily="34" charset="0"/>
              <a:ea typeface="华文行楷" pitchFamily="2" charset="-122"/>
            </a:endParaRPr>
          </a:p>
        </p:txBody>
      </p:sp>
      <p:sp>
        <p:nvSpPr>
          <p:cNvPr id="310281" name="AutoShape 9"/>
          <p:cNvSpPr>
            <a:spLocks noChangeArrowheads="1"/>
          </p:cNvSpPr>
          <p:nvPr/>
        </p:nvSpPr>
        <p:spPr bwMode="auto">
          <a:xfrm>
            <a:off x="5715008" y="2786058"/>
            <a:ext cx="3181350" cy="1428760"/>
          </a:xfrm>
          <a:prstGeom prst="wedgeRoundRectCallout">
            <a:avLst>
              <a:gd name="adj1" fmla="val -46458"/>
              <a:gd name="adj2" fmla="val -109923"/>
              <a:gd name="adj3" fmla="val 16667"/>
            </a:avLst>
          </a:prstGeom>
          <a:solidFill>
            <a:srgbClr val="CCFFFF"/>
          </a:solidFill>
          <a:ln w="6350">
            <a:solidFill>
              <a:schemeClr val="accent1"/>
            </a:solidFill>
            <a:miter lim="800000"/>
            <a:headEnd/>
            <a:tailEnd/>
          </a:ln>
        </p:spPr>
        <p:txBody>
          <a:bodyPr anchor="ctr"/>
          <a:lstStyle/>
          <a:p>
            <a:pPr algn="ctr"/>
            <a:r>
              <a:rPr lang="zh-CN" altLang="en-US" sz="2400" b="1" dirty="0">
                <a:latin typeface="楷体_GB2312" pitchFamily="49" charset="-122"/>
                <a:ea typeface="楷体_GB2312" pitchFamily="49" charset="-122"/>
              </a:rPr>
              <a:t>各活动的起始时间和结束时间存储于数组</a:t>
            </a:r>
            <a:r>
              <a:rPr lang="en-US" altLang="zh-CN" sz="2400" b="1" dirty="0">
                <a:latin typeface="楷体_GB2312" pitchFamily="49" charset="-122"/>
                <a:ea typeface="楷体_GB2312" pitchFamily="49" charset="-122"/>
              </a:rPr>
              <a:t>s</a:t>
            </a:r>
            <a:r>
              <a:rPr lang="zh-CN" altLang="en-US" sz="2400" b="1" dirty="0">
                <a:latin typeface="楷体_GB2312" pitchFamily="49" charset="-122"/>
                <a:ea typeface="楷体_GB2312" pitchFamily="49" charset="-122"/>
              </a:rPr>
              <a:t>和</a:t>
            </a:r>
            <a:r>
              <a:rPr lang="en-US" altLang="zh-CN" sz="2400" b="1" dirty="0">
                <a:latin typeface="楷体_GB2312" pitchFamily="49" charset="-122"/>
                <a:ea typeface="楷体_GB2312" pitchFamily="49" charset="-122"/>
              </a:rPr>
              <a:t>f</a:t>
            </a:r>
            <a:r>
              <a:rPr lang="zh-CN" altLang="en-US" sz="2400" b="1" dirty="0">
                <a:latin typeface="楷体_GB2312" pitchFamily="49" charset="-122"/>
                <a:ea typeface="楷体_GB2312" pitchFamily="49" charset="-122"/>
              </a:rPr>
              <a:t>中且按结束时间的非减序排列</a:t>
            </a:r>
            <a:r>
              <a:rPr lang="zh-CN" altLang="en-US" b="1" dirty="0">
                <a:latin typeface="Arial" pitchFamily="34" charset="0"/>
                <a:ea typeface="华文行楷" pitchFamily="2" charset="-122"/>
              </a:rPr>
              <a:t> </a:t>
            </a:r>
          </a:p>
        </p:txBody>
      </p:sp>
      <p:sp>
        <p:nvSpPr>
          <p:cNvPr id="7" name="Rectangle 4"/>
          <p:cNvSpPr>
            <a:spLocks noChangeArrowheads="1"/>
          </p:cNvSpPr>
          <p:nvPr/>
        </p:nvSpPr>
        <p:spPr bwMode="auto">
          <a:xfrm>
            <a:off x="1214414" y="1500174"/>
            <a:ext cx="6786610" cy="428628"/>
          </a:xfrm>
          <a:prstGeom prst="rect">
            <a:avLst/>
          </a:prstGeom>
          <a:solidFill>
            <a:srgbClr val="CCFFCC">
              <a:alpha val="38823"/>
            </a:srgbClr>
          </a:solidFill>
          <a:ln w="19050" cmpd="thickThin">
            <a:solidFill>
              <a:schemeClr val="accent1"/>
            </a:solidFill>
            <a:miter lim="800000"/>
            <a:headEnd/>
            <a:tailEnd/>
          </a:ln>
        </p:spPr>
        <p:txBody>
          <a:bodyPr wrap="none" lIns="90000" tIns="46800" rIns="90000" bIns="46800" anchor="ctr"/>
          <a:lstStyle/>
          <a:p>
            <a:endParaRPr lang="zh-CN" altLang="zh-CN"/>
          </a:p>
        </p:txBody>
      </p:sp>
      <p:sp>
        <p:nvSpPr>
          <p:cNvPr id="8" name="Rectangle 4"/>
          <p:cNvSpPr>
            <a:spLocks noChangeArrowheads="1"/>
          </p:cNvSpPr>
          <p:nvPr/>
        </p:nvSpPr>
        <p:spPr bwMode="auto">
          <a:xfrm>
            <a:off x="1428728" y="2428868"/>
            <a:ext cx="2143140" cy="928694"/>
          </a:xfrm>
          <a:prstGeom prst="rect">
            <a:avLst/>
          </a:prstGeom>
          <a:solidFill>
            <a:srgbClr val="CCFFCC">
              <a:alpha val="38823"/>
            </a:srgbClr>
          </a:solidFill>
          <a:ln w="19050" cmpd="thickThin">
            <a:solidFill>
              <a:schemeClr val="accent1"/>
            </a:solidFill>
            <a:miter lim="800000"/>
            <a:headEnd/>
            <a:tailEnd/>
          </a:ln>
        </p:spPr>
        <p:txBody>
          <a:bodyPr wrap="none" lIns="90000" tIns="46800" rIns="90000" bIns="46800" anchor="ctr"/>
          <a:lstStyle/>
          <a:p>
            <a:endParaRPr lang="zh-CN" altLang="zh-CN"/>
          </a:p>
        </p:txBody>
      </p:sp>
      <p:sp>
        <p:nvSpPr>
          <p:cNvPr id="9" name="Rectangle 4"/>
          <p:cNvSpPr>
            <a:spLocks noChangeArrowheads="1"/>
          </p:cNvSpPr>
          <p:nvPr/>
        </p:nvSpPr>
        <p:spPr bwMode="auto">
          <a:xfrm>
            <a:off x="1357290" y="3357562"/>
            <a:ext cx="4214842" cy="428628"/>
          </a:xfrm>
          <a:prstGeom prst="rect">
            <a:avLst/>
          </a:prstGeom>
          <a:solidFill>
            <a:srgbClr val="CCFFCC">
              <a:alpha val="38823"/>
            </a:srgbClr>
          </a:solidFill>
          <a:ln w="19050" cmpd="thickThin">
            <a:solidFill>
              <a:schemeClr val="accent1"/>
            </a:solidFill>
            <a:miter lim="800000"/>
            <a:headEnd/>
            <a:tailEnd/>
          </a:ln>
        </p:spPr>
        <p:txBody>
          <a:bodyPr wrap="none" lIns="90000" tIns="46800" rIns="90000" bIns="46800" anchor="ctr"/>
          <a:lstStyle/>
          <a:p>
            <a:endParaRPr lang="zh-CN" altLang="zh-CN"/>
          </a:p>
        </p:txBody>
      </p:sp>
      <p:sp>
        <p:nvSpPr>
          <p:cNvPr id="10" name="Rectangle 4"/>
          <p:cNvSpPr>
            <a:spLocks noChangeArrowheads="1"/>
          </p:cNvSpPr>
          <p:nvPr/>
        </p:nvSpPr>
        <p:spPr bwMode="auto">
          <a:xfrm>
            <a:off x="1571604" y="4143380"/>
            <a:ext cx="5448668" cy="500066"/>
          </a:xfrm>
          <a:prstGeom prst="rect">
            <a:avLst/>
          </a:prstGeom>
          <a:solidFill>
            <a:srgbClr val="CCFFCC">
              <a:alpha val="38823"/>
            </a:srgbClr>
          </a:solidFill>
          <a:ln w="19050" cmpd="thickThin">
            <a:solidFill>
              <a:schemeClr val="accent1"/>
            </a:solidFill>
            <a:miter lim="800000"/>
            <a:headEnd/>
            <a:tailEnd/>
          </a:ln>
        </p:spPr>
        <p:txBody>
          <a:bodyPr wrap="none" lIns="90000" tIns="46800" rIns="90000" bIns="46800" anchor="ctr"/>
          <a:lstStyle/>
          <a:p>
            <a:endParaRPr lang="zh-CN" altLang="zh-CN"/>
          </a:p>
        </p:txBody>
      </p:sp>
      <p:sp>
        <p:nvSpPr>
          <p:cNvPr id="11" name="Rectangle 4"/>
          <p:cNvSpPr>
            <a:spLocks noChangeArrowheads="1"/>
          </p:cNvSpPr>
          <p:nvPr/>
        </p:nvSpPr>
        <p:spPr bwMode="auto">
          <a:xfrm>
            <a:off x="1571604" y="4643446"/>
            <a:ext cx="3286148" cy="500066"/>
          </a:xfrm>
          <a:prstGeom prst="rect">
            <a:avLst/>
          </a:prstGeom>
          <a:solidFill>
            <a:srgbClr val="CCFFCC">
              <a:alpha val="38823"/>
            </a:srgbClr>
          </a:solidFill>
          <a:ln w="19050" cmpd="thickThin">
            <a:solidFill>
              <a:schemeClr val="accent1"/>
            </a:solidFill>
            <a:miter lim="800000"/>
            <a:headEnd/>
            <a:tailEnd/>
          </a:ln>
        </p:spPr>
        <p:txBody>
          <a:bodyPr wrap="none" lIns="90000" tIns="46800" rIns="90000" bIns="46800" anchor="ctr"/>
          <a:lstStyle/>
          <a:p>
            <a:endParaRPr lang="zh-CN" altLang="zh-CN"/>
          </a:p>
        </p:txBody>
      </p:sp>
      <p:sp>
        <p:nvSpPr>
          <p:cNvPr id="12" name="AutoShape 9"/>
          <p:cNvSpPr>
            <a:spLocks noChangeArrowheads="1"/>
          </p:cNvSpPr>
          <p:nvPr/>
        </p:nvSpPr>
        <p:spPr bwMode="auto">
          <a:xfrm>
            <a:off x="5500694" y="4786322"/>
            <a:ext cx="3429024" cy="1516062"/>
          </a:xfrm>
          <a:prstGeom prst="wedgeRoundRectCallout">
            <a:avLst>
              <a:gd name="adj1" fmla="val -120224"/>
              <a:gd name="adj2" fmla="val -67954"/>
              <a:gd name="adj3" fmla="val 16667"/>
            </a:avLst>
          </a:prstGeom>
          <a:solidFill>
            <a:srgbClr val="CCFFFF"/>
          </a:solidFill>
          <a:ln w="6350">
            <a:solidFill>
              <a:schemeClr val="accent1"/>
            </a:solidFill>
            <a:miter lim="800000"/>
            <a:headEnd/>
            <a:tailEnd/>
          </a:ln>
        </p:spPr>
        <p:txBody>
          <a:bodyPr anchor="ctr"/>
          <a:lstStyle/>
          <a:p>
            <a:pPr algn="ctr"/>
            <a:r>
              <a:rPr lang="zh-CN" altLang="en-US" sz="2400" dirty="0">
                <a:latin typeface="+mn-ea"/>
                <a:ea typeface="+mn-ea"/>
                <a:cs typeface="仿宋_GB2312"/>
              </a:rPr>
              <a:t>发现一个活动的起始时间比当前活动的结束时间晚</a:t>
            </a:r>
            <a:r>
              <a:rPr lang="en-US" altLang="zh-CN" sz="2400" dirty="0">
                <a:latin typeface="+mn-ea"/>
                <a:ea typeface="+mn-ea"/>
                <a:cs typeface="仿宋_GB2312"/>
              </a:rPr>
              <a:t>——</a:t>
            </a:r>
            <a:r>
              <a:rPr lang="zh-CN" altLang="en-US" sz="2400" dirty="0">
                <a:latin typeface="+mn-ea"/>
                <a:ea typeface="+mn-ea"/>
                <a:cs typeface="仿宋_GB2312"/>
              </a:rPr>
              <a:t>局部最优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310281"/>
                                        </p:tgtEl>
                                        <p:attrNameLst>
                                          <p:attrName>style.visibility</p:attrName>
                                        </p:attrNameLst>
                                      </p:cBhvr>
                                      <p:to>
                                        <p:strVal val="visible"/>
                                      </p:to>
                                    </p:set>
                                    <p:anim calcmode="lin" valueType="num">
                                      <p:cBhvr>
                                        <p:cTn id="12" dur="500" fill="hold"/>
                                        <p:tgtEl>
                                          <p:spTgt spid="310281"/>
                                        </p:tgtEl>
                                        <p:attrNameLst>
                                          <p:attrName>ppt_w</p:attrName>
                                        </p:attrNameLst>
                                      </p:cBhvr>
                                      <p:tavLst>
                                        <p:tav tm="0">
                                          <p:val>
                                            <p:fltVal val="0"/>
                                          </p:val>
                                        </p:tav>
                                        <p:tav tm="100000">
                                          <p:val>
                                            <p:strVal val="#ppt_w"/>
                                          </p:val>
                                        </p:tav>
                                      </p:tavLst>
                                    </p:anim>
                                    <p:anim calcmode="lin" valueType="num">
                                      <p:cBhvr>
                                        <p:cTn id="13" dur="500" fill="hold"/>
                                        <p:tgtEl>
                                          <p:spTgt spid="310281"/>
                                        </p:tgtEl>
                                        <p:attrNameLst>
                                          <p:attrName>ppt_h</p:attrName>
                                        </p:attrNameLst>
                                      </p:cBhvr>
                                      <p:tavLst>
                                        <p:tav tm="0">
                                          <p:val>
                                            <p:fltVal val="0"/>
                                          </p:val>
                                        </p:tav>
                                        <p:tav tm="100000">
                                          <p:val>
                                            <p:strVal val="#ppt_h"/>
                                          </p:val>
                                        </p:tav>
                                      </p:tavLst>
                                    </p:anim>
                                    <p:animEffect transition="in" filter="fade">
                                      <p:cBhvr>
                                        <p:cTn id="14" dur="500"/>
                                        <p:tgtEl>
                                          <p:spTgt spid="310281"/>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ox(in)">
                                      <p:cBhvr>
                                        <p:cTn id="19" dur="500"/>
                                        <p:tgtEl>
                                          <p:spTgt spid="8"/>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ox(in)">
                                      <p:cBhvr>
                                        <p:cTn id="26" dur="500"/>
                                        <p:tgtEl>
                                          <p:spTgt spid="9"/>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ox(in)">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fltVal val="0"/>
                                          </p:val>
                                        </p:tav>
                                        <p:tav tm="100000">
                                          <p:val>
                                            <p:strVal val="#ppt_w"/>
                                          </p:val>
                                        </p:tav>
                                      </p:tavLst>
                                    </p:anim>
                                    <p:anim calcmode="lin" valueType="num">
                                      <p:cBhvr>
                                        <p:cTn id="39" dur="500" fill="hold"/>
                                        <p:tgtEl>
                                          <p:spTgt spid="12"/>
                                        </p:tgtEl>
                                        <p:attrNameLst>
                                          <p:attrName>ppt_h</p:attrName>
                                        </p:attrNameLst>
                                      </p:cBhvr>
                                      <p:tavLst>
                                        <p:tav tm="0">
                                          <p:val>
                                            <p:fltVal val="0"/>
                                          </p:val>
                                        </p:tav>
                                        <p:tav tm="100000">
                                          <p:val>
                                            <p:strVal val="#ppt_h"/>
                                          </p:val>
                                        </p:tav>
                                      </p:tavLst>
                                    </p:anim>
                                    <p:animEffect transition="in" filter="fade">
                                      <p:cBhvr>
                                        <p:cTn id="40" dur="500"/>
                                        <p:tgtEl>
                                          <p:spTgt spid="12"/>
                                        </p:tgtEl>
                                      </p:cBhvr>
                                    </p:animEffect>
                                  </p:childTnLst>
                                </p:cTn>
                              </p:par>
                              <p:par>
                                <p:cTn id="41" presetID="1" presetClass="exit"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ox(in)">
                                      <p:cBhvr>
                                        <p:cTn id="47" dur="500"/>
                                        <p:tgtEl>
                                          <p:spTgt spid="11"/>
                                        </p:tgtEl>
                                      </p:cBhvr>
                                    </p:animEffect>
                                  </p:childTnLst>
                                </p:cTn>
                              </p:par>
                              <p:par>
                                <p:cTn id="48" presetID="1" presetClass="exit" presetSubtype="0" fill="hold" grpId="1" nodeType="withEffect">
                                  <p:stCondLst>
                                    <p:cond delay="0"/>
                                  </p:stCondLst>
                                  <p:childTnLst>
                                    <p:set>
                                      <p:cBhvr>
                                        <p:cTn id="49"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81" grpId="0" animBg="1" autoUpdateAnimBg="0"/>
      <p:bldP spid="7" grpId="0" animBg="1"/>
      <p:bldP spid="7" grpId="1" animBg="1"/>
      <p:bldP spid="8" grpId="0" animBg="1"/>
      <p:bldP spid="8" grpId="1" animBg="1"/>
      <p:bldP spid="9" grpId="0" animBg="1"/>
      <p:bldP spid="9" grpId="1" animBg="1"/>
      <p:bldP spid="10" grpId="0" animBg="1"/>
      <p:bldP spid="10" grpId="1" animBg="1"/>
      <p:bldP spid="11" grpId="0" animBg="1"/>
      <p:bldP spid="12"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title"/>
          </p:nvPr>
        </p:nvSpPr>
        <p:spPr>
          <a:xfrm>
            <a:off x="285720" y="-71462"/>
            <a:ext cx="7793037" cy="714356"/>
          </a:xfrm>
        </p:spPr>
        <p:txBody>
          <a:bodyPr/>
          <a:lstStyle/>
          <a:p>
            <a:pPr eaLnBrk="1" hangingPunct="1"/>
            <a:r>
              <a:rPr lang="en-US" altLang="zh-CN" sz="3200" dirty="0" smtClean="0">
                <a:latin typeface="黑体" pitchFamily="49" charset="-122"/>
                <a:ea typeface="黑体" pitchFamily="49" charset="-122"/>
              </a:rPr>
              <a:t>4.1 </a:t>
            </a:r>
            <a:r>
              <a:rPr lang="zh-CN" altLang="en-US" sz="3200" dirty="0" smtClean="0">
                <a:latin typeface="黑体" pitchFamily="49" charset="-122"/>
                <a:ea typeface="黑体" pitchFamily="49" charset="-122"/>
              </a:rPr>
              <a:t>活动安排问题</a:t>
            </a:r>
          </a:p>
        </p:txBody>
      </p:sp>
      <p:pic>
        <p:nvPicPr>
          <p:cNvPr id="34819" name="Picture 4" descr="t41"/>
          <p:cNvPicPr>
            <a:picLocks noGrp="1" noChangeAspect="1" noChangeArrowheads="1"/>
          </p:cNvPicPr>
          <p:nvPr>
            <p:ph sz="half" idx="1"/>
          </p:nvPr>
        </p:nvPicPr>
        <p:blipFill>
          <a:blip r:embed="rId2" cstate="print"/>
          <a:srcRect/>
          <a:stretch>
            <a:fillRect/>
          </a:stretch>
        </p:blipFill>
        <p:spPr>
          <a:xfrm>
            <a:off x="642910" y="571480"/>
            <a:ext cx="5143536" cy="6121234"/>
          </a:xfrm>
          <a:noFill/>
        </p:spPr>
      </p:pic>
      <p:sp>
        <p:nvSpPr>
          <p:cNvPr id="32772" name="Rectangle 8"/>
          <p:cNvSpPr>
            <a:spLocks noGrp="1" noChangeArrowheads="1"/>
          </p:cNvSpPr>
          <p:nvPr>
            <p:ph type="body" sz="half" idx="2"/>
          </p:nvPr>
        </p:nvSpPr>
        <p:spPr>
          <a:xfrm>
            <a:off x="5715008" y="500042"/>
            <a:ext cx="2955917" cy="4786346"/>
          </a:xfrm>
          <a:solidFill>
            <a:srgbClr val="CCFFFF"/>
          </a:solidFill>
          <a:ln>
            <a:solidFill>
              <a:schemeClr val="accent1"/>
            </a:solidFill>
          </a:ln>
        </p:spPr>
        <p:txBody>
          <a:bodyPr/>
          <a:lstStyle/>
          <a:p>
            <a:pPr eaLnBrk="1" hangingPunct="1">
              <a:buFont typeface="Wingdings" pitchFamily="2" charset="2"/>
              <a:buChar char="p"/>
            </a:pPr>
            <a:r>
              <a:rPr lang="zh-CN" altLang="en-US" sz="2400" b="1" dirty="0" smtClean="0">
                <a:solidFill>
                  <a:srgbClr val="800000"/>
                </a:solidFill>
                <a:latin typeface="楷体_GB2312" pitchFamily="49" charset="-122"/>
                <a:ea typeface="楷体_GB2312" pitchFamily="49" charset="-122"/>
              </a:rPr>
              <a:t>算法</a:t>
            </a:r>
            <a:r>
              <a:rPr lang="en-US" altLang="zh-CN" sz="2400" b="1" dirty="0" err="1" smtClean="0">
                <a:solidFill>
                  <a:srgbClr val="800000"/>
                </a:solidFill>
                <a:latin typeface="楷体_GB2312" pitchFamily="49" charset="-122"/>
                <a:ea typeface="楷体_GB2312" pitchFamily="49" charset="-122"/>
              </a:rPr>
              <a:t>greedySelector</a:t>
            </a:r>
            <a:r>
              <a:rPr lang="en-US" altLang="zh-CN" sz="2400" b="1" dirty="0" smtClean="0">
                <a:solidFill>
                  <a:srgbClr val="800000"/>
                </a:solidFill>
                <a:latin typeface="楷体_GB2312" pitchFamily="49" charset="-122"/>
                <a:ea typeface="楷体_GB2312" pitchFamily="49" charset="-122"/>
              </a:rPr>
              <a:t> </a:t>
            </a:r>
            <a:r>
              <a:rPr lang="zh-CN" altLang="en-US" sz="2400" b="1" dirty="0" smtClean="0">
                <a:solidFill>
                  <a:srgbClr val="800000"/>
                </a:solidFill>
                <a:latin typeface="楷体_GB2312" pitchFamily="49" charset="-122"/>
                <a:ea typeface="楷体_GB2312" pitchFamily="49" charset="-122"/>
              </a:rPr>
              <a:t>的计算过程</a:t>
            </a:r>
            <a:r>
              <a:rPr lang="zh-CN" altLang="en-US" sz="2400" b="1" dirty="0" smtClean="0">
                <a:latin typeface="楷体_GB2312" pitchFamily="49" charset="-122"/>
                <a:ea typeface="楷体_GB2312" pitchFamily="49" charset="-122"/>
              </a:rPr>
              <a:t>如左图所示。图中每行相应于算法的一次迭代。</a:t>
            </a:r>
            <a:endParaRPr lang="en-US" altLang="zh-CN" sz="2400" b="1" dirty="0" smtClean="0">
              <a:latin typeface="楷体_GB2312" pitchFamily="49" charset="-122"/>
              <a:ea typeface="楷体_GB2312" pitchFamily="49" charset="-122"/>
            </a:endParaRPr>
          </a:p>
          <a:p>
            <a:pPr eaLnBrk="1" hangingPunct="1">
              <a:buFont typeface="Wingdings" pitchFamily="2" charset="2"/>
              <a:buChar char="p"/>
            </a:pPr>
            <a:r>
              <a:rPr lang="zh-CN" altLang="en-US" sz="2400" b="1" dirty="0" smtClean="0">
                <a:latin typeface="楷体_GB2312" pitchFamily="49" charset="-122"/>
                <a:ea typeface="楷体_GB2312" pitchFamily="49" charset="-122"/>
              </a:rPr>
              <a:t>阴影长条表示的活动是已选入集合</a:t>
            </a:r>
            <a:r>
              <a:rPr lang="en-US" altLang="zh-CN" sz="2400" b="1" dirty="0" smtClean="0">
                <a:latin typeface="楷体_GB2312" pitchFamily="49" charset="-122"/>
                <a:ea typeface="楷体_GB2312" pitchFamily="49" charset="-122"/>
              </a:rPr>
              <a:t>A</a:t>
            </a:r>
            <a:r>
              <a:rPr lang="zh-CN" altLang="en-US" sz="2400" b="1" dirty="0" smtClean="0">
                <a:latin typeface="楷体_GB2312" pitchFamily="49" charset="-122"/>
                <a:ea typeface="楷体_GB2312" pitchFamily="49" charset="-122"/>
              </a:rPr>
              <a:t>的活动，而空白长条表示的活动是当前正在检查相容性的活动。</a:t>
            </a:r>
          </a:p>
        </p:txBody>
      </p:sp>
      <p:sp>
        <p:nvSpPr>
          <p:cNvPr id="29698" name="灯片编号占位符 6"/>
          <p:cNvSpPr>
            <a:spLocks noGrp="1"/>
          </p:cNvSpPr>
          <p:nvPr>
            <p:ph type="sldNum" sz="quarter" idx="12"/>
          </p:nvPr>
        </p:nvSpPr>
        <p:spPr/>
        <p:txBody>
          <a:bodyPr/>
          <a:lstStyle/>
          <a:p>
            <a:pPr>
              <a:defRPr/>
            </a:pPr>
            <a:fld id="{0C4E1C50-6DC2-4DB9-B38C-56A06F265959}" type="slidenum">
              <a:rPr lang="zh-CN" altLang="en-US"/>
              <a:pPr>
                <a:defRPr/>
              </a:pPr>
              <a:t>17</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wipe(up)">
                                      <p:cBhvr>
                                        <p:cTn id="7" dur="500"/>
                                        <p:tgtEl>
                                          <p:spTgt spid="348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2">
                                            <p:bg/>
                                          </p:spTgt>
                                        </p:tgtEl>
                                        <p:attrNameLst>
                                          <p:attrName>style.visibility</p:attrName>
                                        </p:attrNameLst>
                                      </p:cBhvr>
                                      <p:to>
                                        <p:strVal val="visible"/>
                                      </p:to>
                                    </p:set>
                                    <p:animEffect transition="in" filter="wipe(left)">
                                      <p:cBhvr>
                                        <p:cTn id="12" dur="500"/>
                                        <p:tgtEl>
                                          <p:spTgt spid="32772">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2">
                                            <p:txEl>
                                              <p:pRg st="0" end="0"/>
                                            </p:txEl>
                                          </p:spTgt>
                                        </p:tgtEl>
                                        <p:attrNameLst>
                                          <p:attrName>style.visibility</p:attrName>
                                        </p:attrNameLst>
                                      </p:cBhvr>
                                      <p:to>
                                        <p:strVal val="visible"/>
                                      </p:to>
                                    </p:set>
                                    <p:animEffect transition="in" filter="wipe(left)">
                                      <p:cBhvr>
                                        <p:cTn id="17" dur="500"/>
                                        <p:tgtEl>
                                          <p:spTgt spid="3277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2">
                                            <p:txEl>
                                              <p:pRg st="1" end="1"/>
                                            </p:txEl>
                                          </p:spTgt>
                                        </p:tgtEl>
                                        <p:attrNameLst>
                                          <p:attrName>style.visibility</p:attrName>
                                        </p:attrNameLst>
                                      </p:cBhvr>
                                      <p:to>
                                        <p:strVal val="visible"/>
                                      </p:to>
                                    </p:set>
                                    <p:animEffect transition="in" filter="wipe(left)">
                                      <p:cBhvr>
                                        <p:cTn id="22" dur="500"/>
                                        <p:tgtEl>
                                          <p:spTgt spid="327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71538" y="-285776"/>
            <a:ext cx="7793038" cy="1462088"/>
          </a:xfrm>
        </p:spPr>
        <p:txBody>
          <a:bodyPr/>
          <a:lstStyle/>
          <a:p>
            <a:pPr eaLnBrk="1" hangingPunct="1"/>
            <a:r>
              <a:rPr lang="en-US" altLang="zh-CN" sz="4000" dirty="0" smtClean="0">
                <a:latin typeface="黑体" pitchFamily="49" charset="-122"/>
                <a:ea typeface="黑体" pitchFamily="49" charset="-122"/>
              </a:rPr>
              <a:t>4.1 </a:t>
            </a:r>
            <a:r>
              <a:rPr lang="zh-CN" altLang="en-US" sz="4000" dirty="0" smtClean="0">
                <a:latin typeface="黑体" pitchFamily="49" charset="-122"/>
                <a:ea typeface="黑体" pitchFamily="49" charset="-122"/>
              </a:rPr>
              <a:t>活动安排问题</a:t>
            </a:r>
          </a:p>
        </p:txBody>
      </p:sp>
      <p:sp>
        <p:nvSpPr>
          <p:cNvPr id="27652" name="Rectangle 3"/>
          <p:cNvSpPr>
            <a:spLocks noGrp="1" noChangeArrowheads="1"/>
          </p:cNvSpPr>
          <p:nvPr>
            <p:ph sz="quarter" idx="1"/>
          </p:nvPr>
        </p:nvSpPr>
        <p:spPr>
          <a:xfrm>
            <a:off x="285720" y="1428736"/>
            <a:ext cx="8572560" cy="4495800"/>
          </a:xfrm>
        </p:spPr>
        <p:txBody>
          <a:bodyPr rtlCol="0">
            <a:noAutofit/>
          </a:bodyPr>
          <a:lstStyle/>
          <a:p>
            <a:pPr eaLnBrk="1" fontAlgn="auto" hangingPunct="1">
              <a:spcAft>
                <a:spcPts val="0"/>
              </a:spcAft>
              <a:defRPr/>
            </a:pPr>
            <a:r>
              <a:rPr lang="zh-CN" altLang="en-US" sz="2400" dirty="0" smtClean="0">
                <a:latin typeface="Times New Roman" pitchFamily="18" charset="0"/>
                <a:ea typeface="楷体_GB2312" pitchFamily="49" charset="-122"/>
              </a:rPr>
              <a:t>由于输入的活动以其完成时间的</a:t>
            </a:r>
            <a:r>
              <a:rPr lang="zh-CN" altLang="en-US" sz="2400" b="1" dirty="0" smtClean="0">
                <a:solidFill>
                  <a:srgbClr val="800000"/>
                </a:solidFill>
                <a:latin typeface="Times New Roman" pitchFamily="18" charset="0"/>
                <a:ea typeface="楷体_GB2312" pitchFamily="49" charset="-122"/>
              </a:rPr>
              <a:t>非减序</a:t>
            </a:r>
            <a:r>
              <a:rPr lang="zh-CN" altLang="en-US" sz="2400" dirty="0" smtClean="0">
                <a:latin typeface="Times New Roman" pitchFamily="18" charset="0"/>
                <a:ea typeface="楷体_GB2312" pitchFamily="49" charset="-122"/>
              </a:rPr>
              <a:t>排列，所以算法</a:t>
            </a:r>
            <a:r>
              <a:rPr lang="en-US" altLang="zh-CN" sz="2400" b="1" dirty="0" err="1" smtClean="0">
                <a:latin typeface="Times New Roman" pitchFamily="18" charset="0"/>
                <a:ea typeface="楷体_GB2312" pitchFamily="49" charset="-122"/>
              </a:rPr>
              <a:t>greedySelector</a:t>
            </a:r>
            <a:r>
              <a:rPr lang="zh-CN" altLang="en-US" sz="2400" dirty="0" smtClean="0">
                <a:latin typeface="Times New Roman" pitchFamily="18" charset="0"/>
                <a:ea typeface="楷体_GB2312" pitchFamily="49" charset="-122"/>
              </a:rPr>
              <a:t>每次总是选择</a:t>
            </a:r>
            <a:r>
              <a:rPr lang="zh-CN" altLang="en-US" sz="2400" b="1" dirty="0" smtClean="0">
                <a:solidFill>
                  <a:srgbClr val="800000"/>
                </a:solidFill>
                <a:latin typeface="Times New Roman" pitchFamily="18" charset="0"/>
                <a:ea typeface="楷体_GB2312" pitchFamily="49" charset="-122"/>
              </a:rPr>
              <a:t>具有最早完成时间</a:t>
            </a:r>
            <a:r>
              <a:rPr lang="zh-CN" altLang="en-US" sz="2400" dirty="0" smtClean="0">
                <a:latin typeface="Times New Roman" pitchFamily="18" charset="0"/>
                <a:ea typeface="楷体_GB2312" pitchFamily="49" charset="-122"/>
              </a:rPr>
              <a:t>的相容活动加入集合</a:t>
            </a:r>
            <a:r>
              <a:rPr lang="en-US" altLang="zh-CN" sz="2400" dirty="0" smtClean="0">
                <a:latin typeface="Times New Roman" pitchFamily="18" charset="0"/>
                <a:ea typeface="楷体_GB2312" pitchFamily="49" charset="-122"/>
              </a:rPr>
              <a:t>A</a:t>
            </a:r>
            <a:r>
              <a:rPr lang="zh-CN" altLang="en-US" sz="2400" dirty="0" smtClean="0">
                <a:latin typeface="Times New Roman" pitchFamily="18" charset="0"/>
                <a:ea typeface="楷体_GB2312" pitchFamily="49" charset="-122"/>
              </a:rPr>
              <a:t>中。</a:t>
            </a:r>
            <a:endParaRPr lang="en-US" altLang="zh-CN" sz="2400" dirty="0" smtClean="0">
              <a:latin typeface="Times New Roman" pitchFamily="18" charset="0"/>
              <a:ea typeface="楷体_GB2312" pitchFamily="49" charset="-122"/>
            </a:endParaRPr>
          </a:p>
          <a:p>
            <a:pPr eaLnBrk="1" fontAlgn="auto" hangingPunct="1">
              <a:spcAft>
                <a:spcPts val="0"/>
              </a:spcAft>
              <a:defRPr/>
            </a:pPr>
            <a:endParaRPr lang="en-US" altLang="zh-CN" sz="2400" dirty="0" smtClean="0">
              <a:latin typeface="Times New Roman" pitchFamily="18" charset="0"/>
              <a:ea typeface="楷体_GB2312" pitchFamily="49" charset="-122"/>
            </a:endParaRPr>
          </a:p>
          <a:p>
            <a:pPr eaLnBrk="1" fontAlgn="auto" hangingPunct="1">
              <a:spcAft>
                <a:spcPts val="0"/>
              </a:spcAft>
              <a:defRPr/>
            </a:pPr>
            <a:r>
              <a:rPr lang="zh-CN" altLang="en-US" sz="2400" dirty="0" smtClean="0">
                <a:latin typeface="Times New Roman" pitchFamily="18" charset="0"/>
                <a:ea typeface="楷体_GB2312" pitchFamily="49" charset="-122"/>
              </a:rPr>
              <a:t>按这种方法选择相容活动为未安排活动留下尽可能多的时间。</a:t>
            </a:r>
            <a:endParaRPr lang="en-US" altLang="zh-CN" sz="2400" dirty="0" smtClean="0">
              <a:latin typeface="Times New Roman" pitchFamily="18" charset="0"/>
              <a:ea typeface="楷体_GB2312" pitchFamily="49" charset="-122"/>
            </a:endParaRPr>
          </a:p>
          <a:p>
            <a:pPr lvl="1" fontAlgn="auto">
              <a:spcAft>
                <a:spcPts val="0"/>
              </a:spcAft>
              <a:defRPr/>
            </a:pPr>
            <a:r>
              <a:rPr lang="zh-CN" altLang="en-US" sz="2400" b="1" dirty="0" smtClean="0">
                <a:latin typeface="Times New Roman" pitchFamily="18" charset="0"/>
                <a:ea typeface="楷体_GB2312" pitchFamily="49" charset="-122"/>
              </a:rPr>
              <a:t>即该算法的贪心选择的</a:t>
            </a:r>
            <a:r>
              <a:rPr lang="zh-CN" altLang="en-US" sz="2400" b="1" dirty="0" smtClean="0">
                <a:solidFill>
                  <a:srgbClr val="CC0000"/>
                </a:solidFill>
                <a:latin typeface="Times New Roman" pitchFamily="18" charset="0"/>
                <a:ea typeface="楷体_GB2312" pitchFamily="49" charset="-122"/>
              </a:rPr>
              <a:t>意义</a:t>
            </a:r>
            <a:r>
              <a:rPr lang="zh-CN" altLang="en-US" sz="2400" b="1" dirty="0" smtClean="0">
                <a:latin typeface="Times New Roman" pitchFamily="18" charset="0"/>
                <a:ea typeface="楷体_GB2312" pitchFamily="49" charset="-122"/>
              </a:rPr>
              <a:t>是</a:t>
            </a:r>
            <a:r>
              <a:rPr lang="zh-CN" altLang="en-US" sz="2400" b="1" dirty="0" smtClean="0">
                <a:solidFill>
                  <a:srgbClr val="800000"/>
                </a:solidFill>
                <a:latin typeface="Times New Roman" pitchFamily="18" charset="0"/>
                <a:ea typeface="楷体_GB2312" pitchFamily="49" charset="-122"/>
              </a:rPr>
              <a:t>使剩余的可安排时间段极大化</a:t>
            </a:r>
            <a:r>
              <a:rPr lang="zh-CN" altLang="en-US" sz="2400" b="1" dirty="0" smtClean="0">
                <a:latin typeface="Times New Roman" pitchFamily="18" charset="0"/>
                <a:ea typeface="楷体_GB2312" pitchFamily="49" charset="-122"/>
              </a:rPr>
              <a:t>，以便安排尽可能多的相容活动。</a:t>
            </a:r>
            <a:endParaRPr lang="en-US" altLang="zh-CN" sz="2400" b="1" dirty="0" smtClean="0">
              <a:latin typeface="Times New Roman" pitchFamily="18" charset="0"/>
              <a:ea typeface="楷体_GB2312" pitchFamily="49" charset="-122"/>
            </a:endParaRPr>
          </a:p>
          <a:p>
            <a:pPr lvl="1" fontAlgn="auto">
              <a:spcAft>
                <a:spcPts val="0"/>
              </a:spcAft>
              <a:defRPr/>
            </a:pPr>
            <a:endParaRPr lang="zh-CN" altLang="en-US" sz="2400" dirty="0" smtClean="0">
              <a:latin typeface="Times New Roman" pitchFamily="18" charset="0"/>
              <a:ea typeface="楷体_GB2312" pitchFamily="49" charset="-122"/>
            </a:endParaRPr>
          </a:p>
          <a:p>
            <a:pPr eaLnBrk="1" fontAlgn="auto" hangingPunct="1">
              <a:spcAft>
                <a:spcPts val="0"/>
              </a:spcAft>
              <a:defRPr/>
            </a:pPr>
            <a:r>
              <a:rPr lang="zh-CN" altLang="en-US" sz="2400" dirty="0" smtClean="0">
                <a:latin typeface="Times New Roman" pitchFamily="18" charset="0"/>
                <a:ea typeface="楷体_GB2312" pitchFamily="49" charset="-122"/>
              </a:rPr>
              <a:t>算法</a:t>
            </a:r>
            <a:r>
              <a:rPr lang="en-US" altLang="zh-CN" sz="2400" b="1" dirty="0" err="1" smtClean="0">
                <a:latin typeface="Times New Roman" pitchFamily="18" charset="0"/>
                <a:ea typeface="楷体_GB2312" pitchFamily="49" charset="-122"/>
              </a:rPr>
              <a:t>greedySelector</a:t>
            </a:r>
            <a:r>
              <a:rPr lang="zh-CN" altLang="en-US" sz="2400" dirty="0" smtClean="0">
                <a:latin typeface="Times New Roman" pitchFamily="18" charset="0"/>
                <a:ea typeface="楷体_GB2312" pitchFamily="49" charset="-122"/>
              </a:rPr>
              <a:t>的效率极高。当输入的活动已按结束时间的非减序排列，算法只需</a:t>
            </a:r>
            <a:r>
              <a:rPr lang="en-US" altLang="zh-CN" sz="2400" b="1" dirty="0" smtClean="0">
                <a:solidFill>
                  <a:srgbClr val="800000"/>
                </a:solidFill>
                <a:latin typeface="Times New Roman" pitchFamily="18" charset="0"/>
                <a:ea typeface="楷体_GB2312" pitchFamily="49" charset="-122"/>
              </a:rPr>
              <a:t>O(n)</a:t>
            </a:r>
            <a:r>
              <a:rPr lang="zh-CN" altLang="en-US" sz="2400" dirty="0" smtClean="0">
                <a:latin typeface="Times New Roman" pitchFamily="18" charset="0"/>
                <a:ea typeface="楷体_GB2312" pitchFamily="49" charset="-122"/>
              </a:rPr>
              <a:t>的时间安排</a:t>
            </a:r>
            <a:r>
              <a:rPr lang="en-US" altLang="zh-CN" sz="2400" dirty="0" smtClean="0">
                <a:latin typeface="Times New Roman" pitchFamily="18" charset="0"/>
                <a:ea typeface="楷体_GB2312" pitchFamily="49" charset="-122"/>
              </a:rPr>
              <a:t>n</a:t>
            </a:r>
            <a:r>
              <a:rPr lang="zh-CN" altLang="en-US" sz="2400" dirty="0" smtClean="0">
                <a:latin typeface="Times New Roman" pitchFamily="18" charset="0"/>
                <a:ea typeface="楷体_GB2312" pitchFamily="49" charset="-122"/>
              </a:rPr>
              <a:t>个活动，使最多的活动能相容地使用公共资源。</a:t>
            </a:r>
            <a:endParaRPr lang="en-US" altLang="zh-CN" sz="2400" dirty="0" smtClean="0">
              <a:latin typeface="Times New Roman" pitchFamily="18" charset="0"/>
              <a:ea typeface="楷体_GB2312" pitchFamily="49" charset="-122"/>
            </a:endParaRPr>
          </a:p>
        </p:txBody>
      </p:sp>
      <p:sp>
        <p:nvSpPr>
          <p:cNvPr id="27650" name="灯片编号占位符 5"/>
          <p:cNvSpPr>
            <a:spLocks noGrp="1"/>
          </p:cNvSpPr>
          <p:nvPr>
            <p:ph type="sldNum" sz="quarter" idx="12"/>
          </p:nvPr>
        </p:nvSpPr>
        <p:spPr/>
        <p:txBody>
          <a:bodyPr/>
          <a:lstStyle/>
          <a:p>
            <a:pPr>
              <a:defRPr/>
            </a:pPr>
            <a:fld id="{87AA3F93-40C3-4B3D-B435-9AA0212A615F}" type="slidenum">
              <a:rPr lang="zh-CN" altLang="en-US"/>
              <a:pPr>
                <a:defRPr/>
              </a:pPr>
              <a:t>18</a:t>
            </a:fld>
            <a:endParaRPr lang="en-US" altLang="zh-CN"/>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p:spPr>
        <p:txBody>
          <a:bodyPr/>
          <a:lstStyle/>
          <a:p>
            <a:fld id="{A2622297-E264-48A4-BFDA-609DBFD9036D}" type="datetime1">
              <a:rPr lang="zh-CN" altLang="en-US" smtClean="0"/>
              <a:pPr/>
              <a:t>2020/3/7</a:t>
            </a:fld>
            <a:endParaRPr lang="en-US" altLang="zh-CN" smtClean="0"/>
          </a:p>
        </p:txBody>
      </p:sp>
      <p:sp>
        <p:nvSpPr>
          <p:cNvPr id="21507" name="灯片编号占位符 5"/>
          <p:cNvSpPr>
            <a:spLocks noGrp="1"/>
          </p:cNvSpPr>
          <p:nvPr>
            <p:ph type="sldNum" sz="quarter" idx="12"/>
          </p:nvPr>
        </p:nvSpPr>
        <p:spPr>
          <a:noFill/>
        </p:spPr>
        <p:txBody>
          <a:bodyPr/>
          <a:lstStyle/>
          <a:p>
            <a:fld id="{FD250BFB-3195-4968-BE5C-8AA11FE961D9}" type="slidenum">
              <a:rPr lang="zh-CN" altLang="en-US" smtClean="0"/>
              <a:pPr/>
              <a:t>19</a:t>
            </a:fld>
            <a:endParaRPr lang="en-US" altLang="zh-CN" smtClean="0"/>
          </a:p>
        </p:txBody>
      </p:sp>
      <p:sp>
        <p:nvSpPr>
          <p:cNvPr id="21508" name="Rectangle 2"/>
          <p:cNvSpPr>
            <a:spLocks noGrp="1" noChangeArrowheads="1"/>
          </p:cNvSpPr>
          <p:nvPr>
            <p:ph type="title"/>
          </p:nvPr>
        </p:nvSpPr>
        <p:spPr/>
        <p:txBody>
          <a:bodyPr/>
          <a:lstStyle/>
          <a:p>
            <a:pPr eaLnBrk="1" hangingPunct="1"/>
            <a:r>
              <a:rPr lang="en-US" altLang="zh-CN" dirty="0" smtClean="0"/>
              <a:t>4.2 </a:t>
            </a:r>
            <a:r>
              <a:rPr lang="zh-CN" altLang="en-US" dirty="0" smtClean="0"/>
              <a:t>贪心算法的基本要素</a:t>
            </a:r>
          </a:p>
        </p:txBody>
      </p:sp>
      <p:sp>
        <p:nvSpPr>
          <p:cNvPr id="6" name="圆角矩形标注 5"/>
          <p:cNvSpPr/>
          <p:nvPr/>
        </p:nvSpPr>
        <p:spPr>
          <a:xfrm>
            <a:off x="639305" y="2095477"/>
            <a:ext cx="8143932" cy="1643074"/>
          </a:xfrm>
          <a:prstGeom prst="wedgeRoundRectCallout">
            <a:avLst>
              <a:gd name="adj1" fmla="val -34961"/>
              <a:gd name="adj2" fmla="val -867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t>思考：</a:t>
            </a:r>
            <a:r>
              <a:rPr lang="zh-CN" altLang="en-US" sz="4400" b="1" dirty="0" smtClean="0"/>
              <a:t>？</a:t>
            </a:r>
            <a:endParaRPr lang="en-US" altLang="zh-CN" sz="2800" b="1" dirty="0" smtClean="0"/>
          </a:p>
          <a:p>
            <a:pPr algn="ctr"/>
            <a:r>
              <a:rPr lang="zh-CN" altLang="en-US" sz="2800" b="1" dirty="0" smtClean="0"/>
              <a:t>对于一个具体问题，如何确定可否用贪心策略解此问题，以及能否得到问题的最优解？</a:t>
            </a:r>
            <a:endParaRPr lang="zh-CN" altLang="en-US" sz="2800" b="1" dirty="0"/>
          </a:p>
        </p:txBody>
      </p:sp>
      <p:sp>
        <p:nvSpPr>
          <p:cNvPr id="2" name="矩形 1"/>
          <p:cNvSpPr/>
          <p:nvPr/>
        </p:nvSpPr>
        <p:spPr>
          <a:xfrm>
            <a:off x="899592" y="1614893"/>
            <a:ext cx="6408712" cy="2123658"/>
          </a:xfrm>
          <a:prstGeom prst="rect">
            <a:avLst/>
          </a:prstGeom>
        </p:spPr>
        <p:txBody>
          <a:bodyPr wrap="square">
            <a:spAutoFit/>
          </a:bodyPr>
          <a:lstStyle/>
          <a:p>
            <a:pPr marL="457200" indent="-457200" eaLnBrk="1" hangingPunct="1">
              <a:lnSpc>
                <a:spcPct val="150000"/>
              </a:lnSpc>
              <a:buClr>
                <a:schemeClr val="accent2">
                  <a:lumMod val="75000"/>
                </a:schemeClr>
              </a:buClr>
              <a:buFont typeface="Wingdings" panose="05000000000000000000" pitchFamily="2" charset="2"/>
              <a:buChar char="p"/>
            </a:pPr>
            <a:r>
              <a:rPr lang="zh-CN" altLang="en-US" sz="3200" b="1" dirty="0"/>
              <a:t>一般具有</a:t>
            </a:r>
            <a:r>
              <a:rPr lang="en-US" altLang="zh-CN" sz="3200" b="1" dirty="0"/>
              <a:t>2</a:t>
            </a:r>
            <a:r>
              <a:rPr lang="zh-CN" altLang="en-US" sz="3200" b="1" dirty="0"/>
              <a:t>个重要的性质：</a:t>
            </a:r>
            <a:endParaRPr lang="en-US" altLang="zh-CN" sz="3200" b="1" dirty="0"/>
          </a:p>
          <a:p>
            <a:pPr marL="914400" lvl="1" indent="-457200" eaLnBrk="1" hangingPunct="1">
              <a:lnSpc>
                <a:spcPct val="150000"/>
              </a:lnSpc>
              <a:buClr>
                <a:schemeClr val="accent2">
                  <a:lumMod val="75000"/>
                </a:schemeClr>
              </a:buClr>
              <a:buFont typeface="Wingdings" panose="05000000000000000000" pitchFamily="2" charset="2"/>
              <a:buChar char="l"/>
            </a:pPr>
            <a:r>
              <a:rPr lang="zh-CN" altLang="en-US" sz="2800" b="1" dirty="0"/>
              <a:t>贪心选择性质</a:t>
            </a:r>
            <a:endParaRPr lang="en-US" altLang="zh-CN" sz="2800" b="1" dirty="0"/>
          </a:p>
          <a:p>
            <a:pPr marL="914400" lvl="1" indent="-457200" eaLnBrk="1" hangingPunct="1">
              <a:lnSpc>
                <a:spcPct val="150000"/>
              </a:lnSpc>
              <a:buClr>
                <a:schemeClr val="accent2">
                  <a:lumMod val="75000"/>
                </a:schemeClr>
              </a:buClr>
              <a:buFont typeface="Wingdings" panose="05000000000000000000" pitchFamily="2" charset="2"/>
              <a:buChar char="l"/>
            </a:pPr>
            <a:r>
              <a:rPr lang="zh-CN" altLang="en-US" sz="2800" b="1" dirty="0"/>
              <a:t>最优子结构性质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1" nodeType="clickEffect">
                                  <p:stCondLst>
                                    <p:cond delay="0"/>
                                  </p:stCondLst>
                                  <p:childTnLst>
                                    <p:anim calcmode="lin" valueType="num">
                                      <p:cBhvr>
                                        <p:cTn id="13" dur="500"/>
                                        <p:tgtEl>
                                          <p:spTgt spid="6"/>
                                        </p:tgtEl>
                                        <p:attrNameLst>
                                          <p:attrName>ppt_w</p:attrName>
                                        </p:attrNameLst>
                                      </p:cBhvr>
                                      <p:tavLst>
                                        <p:tav tm="0">
                                          <p:val>
                                            <p:strVal val="ppt_w"/>
                                          </p:val>
                                        </p:tav>
                                        <p:tav tm="100000">
                                          <p:val>
                                            <p:fltVal val="0"/>
                                          </p:val>
                                        </p:tav>
                                      </p:tavLst>
                                    </p:anim>
                                    <p:anim calcmode="lin" valueType="num">
                                      <p:cBhvr>
                                        <p:cTn id="14" dur="500"/>
                                        <p:tgtEl>
                                          <p:spTgt spid="6"/>
                                        </p:tgtEl>
                                        <p:attrNameLst>
                                          <p:attrName>ppt_h</p:attrName>
                                        </p:attrNameLst>
                                      </p:cBhvr>
                                      <p:tavLst>
                                        <p:tav tm="0">
                                          <p:val>
                                            <p:strVal val="ppt_h"/>
                                          </p:val>
                                        </p:tav>
                                        <p:tav tm="100000">
                                          <p:val>
                                            <p:fltVal val="0"/>
                                          </p:val>
                                        </p:tav>
                                      </p:tavLst>
                                    </p:anim>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left)">
                                      <p:cBhvr>
                                        <p:cTn id="21" dur="500"/>
                                        <p:tgtEl>
                                          <p:spTgt spid="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wipe(left)">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wipe(left)">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2"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p:spPr>
        <p:txBody>
          <a:bodyPr/>
          <a:lstStyle/>
          <a:p>
            <a:fld id="{7A5A8D6A-CC99-4BBE-A44A-D86960A93A27}" type="datetime1">
              <a:rPr lang="zh-CN" altLang="en-US" smtClean="0"/>
              <a:pPr/>
              <a:t>2020/3/7</a:t>
            </a:fld>
            <a:endParaRPr lang="en-US" altLang="zh-CN" dirty="0" smtClean="0"/>
          </a:p>
        </p:txBody>
      </p:sp>
      <p:sp>
        <p:nvSpPr>
          <p:cNvPr id="4099" name="灯片编号占位符 4"/>
          <p:cNvSpPr>
            <a:spLocks noGrp="1"/>
          </p:cNvSpPr>
          <p:nvPr>
            <p:ph type="sldNum" sz="quarter" idx="12"/>
          </p:nvPr>
        </p:nvSpPr>
        <p:spPr>
          <a:noFill/>
        </p:spPr>
        <p:txBody>
          <a:bodyPr/>
          <a:lstStyle/>
          <a:p>
            <a:fld id="{1BC2EA69-FDFD-4123-8FBA-F1763C66BBF4}" type="slidenum">
              <a:rPr lang="zh-CN" altLang="en-US" smtClean="0"/>
              <a:pPr/>
              <a:t>2</a:t>
            </a:fld>
            <a:endParaRPr lang="en-US" altLang="zh-CN" dirty="0" smtClean="0"/>
          </a:p>
        </p:txBody>
      </p:sp>
      <p:pic>
        <p:nvPicPr>
          <p:cNvPr id="474115" name="Picture 3" descr="C:\Users\gibeon\Desktop\98975.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pic>
        <p:nvPicPr>
          <p:cNvPr id="9" name="Picture 3" descr="C:\Users\gibeon\Desktop\98975.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276975" y="0"/>
            <a:ext cx="2867025" cy="1776413"/>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3" descr="C:\Users\gibeon\Desktop\98975.jpg"/>
          <p:cNvPicPr>
            <a:picLocks noChangeAspect="1" noChangeArrowheads="1"/>
          </p:cNvPicPr>
          <p:nvPr/>
        </p:nvPicPr>
        <p:blipFill rotWithShape="1">
          <a:blip r:embed="rId5" cstate="print">
            <a:extLst>
              <a:ext uri="{28A0092B-C50C-407E-A947-70E740481C1C}">
                <a14:useLocalDpi xmlns="" xmlns:a14="http://schemas.microsoft.com/office/drawing/2010/main" val="0"/>
              </a:ext>
            </a:extLst>
          </a:blip>
          <a:srcRect/>
          <a:stretch/>
        </p:blipFill>
        <p:spPr bwMode="auto">
          <a:xfrm>
            <a:off x="3347864" y="103109"/>
            <a:ext cx="2119086" cy="1741715"/>
          </a:xfrm>
          <a:prstGeom prst="ellipse">
            <a:avLst/>
          </a:prstGeom>
          <a:ln>
            <a:noFill/>
          </a:ln>
          <a:effectLst>
            <a:softEdge rad="112500"/>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3" descr="C:\Users\gibeon\Desktop\98975.jpg"/>
          <p:cNvPicPr>
            <a:picLocks noChangeAspect="1" noChangeArrowheads="1"/>
          </p:cNvPicPr>
          <p:nvPr/>
        </p:nvPicPr>
        <p:blipFill rotWithShape="1">
          <a:blip cstate="print">
            <a:extLst>
              <a:ext uri="{28A0092B-C50C-407E-A947-70E740481C1C}">
                <a14:useLocalDpi xmlns="" xmlns:a14="http://schemas.microsoft.com/office/drawing/2010/main" val="0"/>
              </a:ext>
            </a:extLst>
          </a:blip>
          <a:srcRect/>
          <a:stretch/>
        </p:blipFill>
        <p:spPr bwMode="auto">
          <a:xfrm>
            <a:off x="7484" y="12870"/>
            <a:ext cx="2648630" cy="1975587"/>
          </a:xfrm>
          <a:prstGeom prst="ellipse">
            <a:avLst/>
          </a:prstGeom>
          <a:ln>
            <a:noFill/>
          </a:ln>
          <a:effectLst>
            <a:softEdge rad="112500"/>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3" descr="C:\Users\gibeon\Desktop\98975.jpg"/>
          <p:cNvPicPr>
            <a:picLocks noChangeAspect="1" noChangeArrowheads="1"/>
          </p:cNvPicPr>
          <p:nvPr/>
        </p:nvPicPr>
        <p:blipFill rotWithShape="1">
          <a:blip cstate="print">
            <a:extLst>
              <a:ext uri="{28A0092B-C50C-407E-A947-70E740481C1C}">
                <a14:useLocalDpi xmlns="" xmlns:a14="http://schemas.microsoft.com/office/drawing/2010/main" val="0"/>
              </a:ext>
            </a:extLst>
          </a:blip>
          <a:srcRect/>
          <a:stretch/>
        </p:blipFill>
        <p:spPr bwMode="auto">
          <a:xfrm>
            <a:off x="21544" y="5021942"/>
            <a:ext cx="2750685" cy="1851653"/>
          </a:xfrm>
          <a:prstGeom prst="ellipse">
            <a:avLst/>
          </a:prstGeom>
          <a:ln>
            <a:noFill/>
          </a:ln>
          <a:effectLst>
            <a:softEdge rad="112500"/>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3" descr="C:\Users\gibeon\Desktop\98975.jpg"/>
          <p:cNvPicPr>
            <a:picLocks noChangeAspect="1" noChangeArrowheads="1"/>
          </p:cNvPicPr>
          <p:nvPr/>
        </p:nvPicPr>
        <p:blipFill rotWithShape="1">
          <a:blip r:embed="rId6" cstate="print">
            <a:extLst>
              <a:ext uri="{28A0092B-C50C-407E-A947-70E740481C1C}">
                <a14:useLocalDpi xmlns="" xmlns:a14="http://schemas.microsoft.com/office/drawing/2010/main" val="0"/>
              </a:ext>
            </a:extLst>
          </a:blip>
          <a:srcRect/>
          <a:stretch/>
        </p:blipFill>
        <p:spPr bwMode="auto">
          <a:xfrm>
            <a:off x="2757714" y="5042204"/>
            <a:ext cx="1669143" cy="1812776"/>
          </a:xfrm>
          <a:prstGeom prst="ellipse">
            <a:avLst/>
          </a:prstGeom>
          <a:ln>
            <a:noFill/>
          </a:ln>
          <a:effectLst>
            <a:softEdge rad="112500"/>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3" descr="C:\Users\gibeon\Desktop\98975.jpg"/>
          <p:cNvPicPr>
            <a:picLocks noChangeAspect="1" noChangeArrowheads="1"/>
          </p:cNvPicPr>
          <p:nvPr/>
        </p:nvPicPr>
        <p:blipFill rotWithShape="1">
          <a:blip r:embed="rId7" cstate="print">
            <a:extLst>
              <a:ext uri="{28A0092B-C50C-407E-A947-70E740481C1C}">
                <a14:useLocalDpi xmlns="" xmlns:a14="http://schemas.microsoft.com/office/drawing/2010/main" val="0"/>
              </a:ext>
            </a:extLst>
          </a:blip>
          <a:srcRect/>
          <a:stretch/>
        </p:blipFill>
        <p:spPr bwMode="auto">
          <a:xfrm>
            <a:off x="4441370" y="5225142"/>
            <a:ext cx="1683659" cy="1016001"/>
          </a:xfrm>
          <a:prstGeom prst="ellipse">
            <a:avLst/>
          </a:prstGeom>
          <a:ln>
            <a:noFill/>
          </a:ln>
          <a:effectLst>
            <a:softEdge rad="112500"/>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3" descr="C:\Users\gibeon\Desktop\98975.jpg"/>
          <p:cNvPicPr>
            <a:picLocks noChangeAspect="1" noChangeArrowheads="1"/>
          </p:cNvPicPr>
          <p:nvPr/>
        </p:nvPicPr>
        <p:blipFill rotWithShape="1">
          <a:blip r:embed="rId8" cstate="print">
            <a:extLst>
              <a:ext uri="{28A0092B-C50C-407E-A947-70E740481C1C}">
                <a14:useLocalDpi xmlns="" xmlns:a14="http://schemas.microsoft.com/office/drawing/2010/main" val="0"/>
              </a:ext>
            </a:extLst>
          </a:blip>
          <a:srcRect r="-3"/>
          <a:stretch/>
        </p:blipFill>
        <p:spPr bwMode="auto">
          <a:xfrm>
            <a:off x="6023430" y="4717142"/>
            <a:ext cx="3120570" cy="2140857"/>
          </a:xfrm>
          <a:prstGeom prst="ellipse">
            <a:avLst/>
          </a:prstGeom>
          <a:ln>
            <a:noFill/>
          </a:ln>
          <a:effectLst>
            <a:softEdge rad="112500"/>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nodeType="withGroup">
                            <p:stCondLst>
                              <p:cond delay="500"/>
                            </p:stCondLst>
                            <p:childTnLst>
                              <p:par>
                                <p:cTn id="11" presetID="53" presetClass="entr" presetSubtype="16"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childTnLst>
                          </p:cTn>
                        </p:par>
                        <p:par>
                          <p:cTn id="16" fill="hold" nodeType="withGroup">
                            <p:stCondLst>
                              <p:cond delay="1000"/>
                            </p:stCondLst>
                            <p:childTnLst>
                              <p:par>
                                <p:cTn id="17" presetID="53" presetClass="entr" presetSubtype="16"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par>
                          <p:cTn id="22" fill="hold" nodeType="withGroup">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childTnLst>
                          </p:cTn>
                        </p:par>
                        <p:par>
                          <p:cTn id="28" fill="hold" nodeType="withGroup">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par>
                          <p:cTn id="34" fill="hold" nodeType="withGroup">
                            <p:stCondLst>
                              <p:cond delay="2500"/>
                            </p:stCondLst>
                            <p:childTnLst>
                              <p:par>
                                <p:cTn id="35" presetID="53" presetClass="entr" presetSubtype="16"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childTnLst>
                          </p:cTn>
                        </p:par>
                        <p:par>
                          <p:cTn id="40" fill="hold" nodeType="withGroup">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6" presetClass="path" presetSubtype="0" accel="50000" decel="50000" fill="hold" nodeType="clickEffect">
                                  <p:stCondLst>
                                    <p:cond delay="0"/>
                                  </p:stCondLst>
                                  <p:childTnLst>
                                    <p:animMotion origin="layout" path="M 8.33333E-7 1.85185E-6 L -0.33542 0.33912 " pathEditMode="relative" rAng="0" ptsTypes="AA">
                                      <p:cBhvr>
                                        <p:cTn id="49" dur="2000" fill="hold"/>
                                        <p:tgtEl>
                                          <p:spTgt spid="9"/>
                                        </p:tgtEl>
                                        <p:attrNameLst>
                                          <p:attrName>ppt_x</p:attrName>
                                          <p:attrName>ppt_y</p:attrName>
                                        </p:attrNameLst>
                                      </p:cBhvr>
                                      <p:rCtr x="-16800" y="16900"/>
                                    </p:animMotion>
                                  </p:childTnLst>
                                </p:cTn>
                              </p:par>
                              <p:par>
                                <p:cTn id="50" presetID="10" presetClass="exit" presetSubtype="0" fill="hold"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8"/>
                                        </p:tgtEl>
                                      </p:cBhvr>
                                    </p:animEffect>
                                    <p:set>
                                      <p:cBhvr>
                                        <p:cTn id="55" dur="1" fill="hold">
                                          <p:stCondLst>
                                            <p:cond delay="499"/>
                                          </p:stCondLst>
                                        </p:cTn>
                                        <p:tgtEl>
                                          <p:spTgt spid="8"/>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2"/>
                                        </p:tgtEl>
                                      </p:cBhvr>
                                    </p:animEffect>
                                    <p:set>
                                      <p:cBhvr>
                                        <p:cTn id="58" dur="1" fill="hold">
                                          <p:stCondLst>
                                            <p:cond delay="499"/>
                                          </p:stCondLst>
                                        </p:cTn>
                                        <p:tgtEl>
                                          <p:spTgt spid="12"/>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11"/>
                                        </p:tgtEl>
                                      </p:cBhvr>
                                    </p:animEffect>
                                    <p:set>
                                      <p:cBhvr>
                                        <p:cTn id="61" dur="1" fill="hold">
                                          <p:stCondLst>
                                            <p:cond delay="499"/>
                                          </p:stCondLst>
                                        </p:cTn>
                                        <p:tgtEl>
                                          <p:spTgt spid="11"/>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4"/>
                                        </p:tgtEl>
                                      </p:cBhvr>
                                    </p:animEffect>
                                    <p:set>
                                      <p:cBhvr>
                                        <p:cTn id="64" dur="1" fill="hold">
                                          <p:stCondLst>
                                            <p:cond delay="499"/>
                                          </p:stCondLst>
                                        </p:cTn>
                                        <p:tgtEl>
                                          <p:spTgt spid="14"/>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10"/>
                                        </p:tgtEl>
                                      </p:cBhvr>
                                    </p:animEffect>
                                    <p:set>
                                      <p:cBhvr>
                                        <p:cTn id="67" dur="1" fill="hold">
                                          <p:stCondLst>
                                            <p:cond delay="499"/>
                                          </p:stCondLst>
                                        </p:cTn>
                                        <p:tgtEl>
                                          <p:spTgt spid="10"/>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474115"/>
                                        </p:tgtEl>
                                      </p:cBhvr>
                                    </p:animEffect>
                                    <p:set>
                                      <p:cBhvr>
                                        <p:cTn id="70" dur="1" fill="hold">
                                          <p:stCondLst>
                                            <p:cond delay="499"/>
                                          </p:stCondLst>
                                        </p:cTn>
                                        <p:tgtEl>
                                          <p:spTgt spid="4741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42976" y="214290"/>
            <a:ext cx="7362825" cy="1076325"/>
          </a:xfrm>
        </p:spPr>
        <p:txBody>
          <a:bodyPr/>
          <a:lstStyle/>
          <a:p>
            <a:r>
              <a:rPr lang="en-US" altLang="zh-CN" sz="3600" dirty="0" smtClean="0">
                <a:latin typeface="黑体" pitchFamily="49" charset="-122"/>
              </a:rPr>
              <a:t>1</a:t>
            </a:r>
            <a:r>
              <a:rPr lang="zh-CN" altLang="en-US" sz="3600" dirty="0" smtClean="0">
                <a:latin typeface="黑体" pitchFamily="49" charset="-122"/>
              </a:rPr>
              <a:t>、贪心选择性质</a:t>
            </a:r>
          </a:p>
        </p:txBody>
      </p:sp>
      <p:sp>
        <p:nvSpPr>
          <p:cNvPr id="35843" name="Rectangle 3"/>
          <p:cNvSpPr>
            <a:spLocks noGrp="1" noChangeArrowheads="1"/>
          </p:cNvSpPr>
          <p:nvPr>
            <p:ph sz="quarter" idx="1"/>
          </p:nvPr>
        </p:nvSpPr>
        <p:spPr>
          <a:xfrm>
            <a:off x="928662" y="1571612"/>
            <a:ext cx="7772400" cy="4857784"/>
          </a:xfrm>
        </p:spPr>
        <p:txBody>
          <a:bodyPr>
            <a:noAutofit/>
          </a:bodyPr>
          <a:lstStyle/>
          <a:p>
            <a:pPr>
              <a:spcBef>
                <a:spcPct val="50000"/>
              </a:spcBef>
            </a:pPr>
            <a:r>
              <a:rPr lang="zh-CN" altLang="en-US" dirty="0" smtClean="0">
                <a:effectLst>
                  <a:outerShdw blurRad="38100" dist="38100" dir="2700000" algn="tl">
                    <a:srgbClr val="000000">
                      <a:alpha val="43137"/>
                    </a:srgbClr>
                  </a:outerShdw>
                </a:effectLst>
                <a:latin typeface="楷体_GB2312" pitchFamily="49" charset="-122"/>
                <a:ea typeface="楷体_GB2312" pitchFamily="49" charset="-122"/>
                <a:cs typeface="Times New Roman" pitchFamily="18" charset="0"/>
              </a:rPr>
              <a:t>贪心选择性质</a:t>
            </a:r>
            <a:endParaRPr lang="en-US" altLang="zh-CN" dirty="0" smtClean="0">
              <a:effectLst>
                <a:outerShdw blurRad="38100" dist="38100" dir="2700000" algn="tl">
                  <a:srgbClr val="000000">
                    <a:alpha val="43137"/>
                  </a:srgbClr>
                </a:outerShdw>
              </a:effectLst>
              <a:latin typeface="楷体_GB2312" pitchFamily="49" charset="-122"/>
              <a:ea typeface="楷体_GB2312" pitchFamily="49" charset="-122"/>
              <a:cs typeface="Times New Roman" pitchFamily="18" charset="0"/>
            </a:endParaRPr>
          </a:p>
          <a:p>
            <a:pPr lvl="1">
              <a:spcBef>
                <a:spcPct val="50000"/>
              </a:spcBef>
            </a:pPr>
            <a:r>
              <a:rPr lang="zh-CN" altLang="en-US" sz="2400" dirty="0" smtClean="0">
                <a:solidFill>
                  <a:srgbClr val="000000"/>
                </a:solidFill>
                <a:latin typeface="楷体_GB2312" pitchFamily="49" charset="-122"/>
                <a:ea typeface="楷体_GB2312" pitchFamily="49" charset="-122"/>
                <a:cs typeface="Times New Roman" pitchFamily="18" charset="0"/>
              </a:rPr>
              <a:t>是指所求问题的</a:t>
            </a:r>
            <a:r>
              <a:rPr lang="zh-CN" altLang="en-US" sz="2400" b="1" dirty="0" smtClean="0">
                <a:solidFill>
                  <a:srgbClr val="FF0000"/>
                </a:solidFill>
                <a:latin typeface="楷体_GB2312" pitchFamily="49" charset="-122"/>
                <a:ea typeface="楷体_GB2312" pitchFamily="49" charset="-122"/>
                <a:cs typeface="Times New Roman" pitchFamily="18" charset="0"/>
              </a:rPr>
              <a:t>整体最优解</a:t>
            </a:r>
            <a:r>
              <a:rPr lang="zh-CN" altLang="en-US" sz="2400" dirty="0" smtClean="0">
                <a:solidFill>
                  <a:srgbClr val="000000"/>
                </a:solidFill>
                <a:latin typeface="楷体_GB2312" pitchFamily="49" charset="-122"/>
                <a:ea typeface="楷体_GB2312" pitchFamily="49" charset="-122"/>
                <a:cs typeface="Times New Roman" pitchFamily="18" charset="0"/>
              </a:rPr>
              <a:t>可以通过一系列</a:t>
            </a:r>
            <a:r>
              <a:rPr lang="zh-CN" altLang="en-US" sz="2400" b="1" dirty="0" smtClean="0">
                <a:solidFill>
                  <a:srgbClr val="FF0000"/>
                </a:solidFill>
                <a:latin typeface="楷体_GB2312" pitchFamily="49" charset="-122"/>
                <a:ea typeface="楷体_GB2312" pitchFamily="49" charset="-122"/>
                <a:cs typeface="Times New Roman" pitchFamily="18" charset="0"/>
              </a:rPr>
              <a:t>局部最优</a:t>
            </a:r>
            <a:r>
              <a:rPr lang="zh-CN" altLang="en-US" sz="2400" dirty="0" smtClean="0">
                <a:solidFill>
                  <a:srgbClr val="000000"/>
                </a:solidFill>
                <a:latin typeface="楷体_GB2312" pitchFamily="49" charset="-122"/>
                <a:ea typeface="楷体_GB2312" pitchFamily="49" charset="-122"/>
                <a:cs typeface="Times New Roman" pitchFamily="18" charset="0"/>
              </a:rPr>
              <a:t>的选择，即</a:t>
            </a:r>
            <a:r>
              <a:rPr lang="zh-CN" altLang="en-US" sz="2400" b="1" dirty="0" smtClean="0">
                <a:solidFill>
                  <a:srgbClr val="FF0000"/>
                </a:solidFill>
                <a:latin typeface="楷体_GB2312" pitchFamily="49" charset="-122"/>
                <a:ea typeface="楷体_GB2312" pitchFamily="49" charset="-122"/>
                <a:cs typeface="Times New Roman" pitchFamily="18" charset="0"/>
              </a:rPr>
              <a:t>贪心选择</a:t>
            </a:r>
            <a:r>
              <a:rPr lang="zh-CN" altLang="en-US" sz="2400" dirty="0" smtClean="0">
                <a:solidFill>
                  <a:srgbClr val="000000"/>
                </a:solidFill>
                <a:latin typeface="楷体_GB2312" pitchFamily="49" charset="-122"/>
                <a:ea typeface="楷体_GB2312" pitchFamily="49" charset="-122"/>
                <a:cs typeface="Times New Roman" pitchFamily="18" charset="0"/>
              </a:rPr>
              <a:t>来达到。</a:t>
            </a:r>
          </a:p>
          <a:p>
            <a:pPr lvl="1">
              <a:spcBef>
                <a:spcPct val="50000"/>
              </a:spcBef>
            </a:pPr>
            <a:r>
              <a:rPr lang="zh-CN" altLang="en-US" sz="2400" dirty="0" smtClean="0">
                <a:solidFill>
                  <a:srgbClr val="000000"/>
                </a:solidFill>
                <a:latin typeface="楷体_GB2312" pitchFamily="49" charset="-122"/>
                <a:ea typeface="楷体_GB2312" pitchFamily="49" charset="-122"/>
                <a:cs typeface="Times New Roman" pitchFamily="18" charset="0"/>
              </a:rPr>
              <a:t>贪心算法通常以</a:t>
            </a:r>
            <a:r>
              <a:rPr lang="zh-CN" altLang="en-US" sz="2400" b="1" dirty="0" smtClean="0">
                <a:solidFill>
                  <a:srgbClr val="FF0000"/>
                </a:solidFill>
                <a:latin typeface="楷体_GB2312" pitchFamily="49" charset="-122"/>
                <a:ea typeface="楷体_GB2312" pitchFamily="49" charset="-122"/>
                <a:cs typeface="Times New Roman" pitchFamily="18" charset="0"/>
              </a:rPr>
              <a:t>自顶向下</a:t>
            </a:r>
            <a:r>
              <a:rPr lang="zh-CN" altLang="en-US" sz="2400" dirty="0" smtClean="0">
                <a:solidFill>
                  <a:srgbClr val="000000"/>
                </a:solidFill>
                <a:latin typeface="楷体_GB2312" pitchFamily="49" charset="-122"/>
                <a:ea typeface="楷体_GB2312" pitchFamily="49" charset="-122"/>
                <a:cs typeface="Times New Roman" pitchFamily="18" charset="0"/>
              </a:rPr>
              <a:t>的方式进行，以迭代的方式作出相继的贪心选择，每作一次贪心选择就将所求问题简化为</a:t>
            </a:r>
            <a:r>
              <a:rPr lang="zh-CN" altLang="en-US" sz="2400" b="1" dirty="0">
                <a:solidFill>
                  <a:srgbClr val="FF0000"/>
                </a:solidFill>
                <a:latin typeface="楷体_GB2312" pitchFamily="49" charset="-122"/>
                <a:ea typeface="楷体_GB2312" pitchFamily="49" charset="-122"/>
                <a:cs typeface="Times New Roman" pitchFamily="18" charset="0"/>
              </a:rPr>
              <a:t>规模更小</a:t>
            </a:r>
            <a:r>
              <a:rPr lang="zh-CN" altLang="en-US" sz="2400" dirty="0" smtClean="0">
                <a:solidFill>
                  <a:srgbClr val="000000"/>
                </a:solidFill>
                <a:latin typeface="楷体_GB2312" pitchFamily="49" charset="-122"/>
                <a:ea typeface="楷体_GB2312" pitchFamily="49" charset="-122"/>
                <a:cs typeface="Times New Roman" pitchFamily="18" charset="0"/>
              </a:rPr>
              <a:t>的子问题。</a:t>
            </a:r>
            <a:r>
              <a:rPr lang="zh-CN" altLang="en-US" sz="2400" dirty="0" smtClean="0">
                <a:solidFill>
                  <a:schemeClr val="accent2"/>
                </a:solidFill>
                <a:latin typeface="楷体_GB2312" pitchFamily="49" charset="-122"/>
                <a:ea typeface="楷体_GB2312" pitchFamily="49" charset="-122"/>
                <a:cs typeface="Times New Roman" pitchFamily="18" charset="0"/>
              </a:rPr>
              <a:t> </a:t>
            </a:r>
          </a:p>
          <a:p>
            <a:pPr lvl="1">
              <a:spcBef>
                <a:spcPct val="50000"/>
              </a:spcBef>
            </a:pPr>
            <a:r>
              <a:rPr lang="zh-CN" altLang="en-US" sz="2400" dirty="0" smtClean="0">
                <a:latin typeface="楷体_GB2312" pitchFamily="49" charset="-122"/>
                <a:ea typeface="楷体_GB2312" pitchFamily="49" charset="-122"/>
                <a:cs typeface="Times New Roman" pitchFamily="18" charset="0"/>
              </a:rPr>
              <a:t>对于一个具体问题，要确定它是否具有贪心选择性质，</a:t>
            </a:r>
            <a:r>
              <a:rPr lang="zh-CN" altLang="en-US" sz="2400" dirty="0" smtClean="0">
                <a:latin typeface="楷体_GB2312"/>
              </a:rPr>
              <a:t>做出贪心选择后，原问题简化为规模更小的类似子问题。</a:t>
            </a:r>
            <a:r>
              <a:rPr lang="zh-CN" altLang="en-US" sz="2400" b="1" dirty="0">
                <a:solidFill>
                  <a:srgbClr val="FF0000"/>
                </a:solidFill>
                <a:latin typeface="楷体_GB2312" pitchFamily="49" charset="-122"/>
                <a:ea typeface="楷体_GB2312" pitchFamily="49" charset="-122"/>
                <a:cs typeface="Times New Roman" pitchFamily="18" charset="0"/>
              </a:rPr>
              <a:t>必须证明</a:t>
            </a:r>
            <a:r>
              <a:rPr lang="zh-CN" altLang="en-US" sz="2400" dirty="0" smtClean="0">
                <a:latin typeface="楷体_GB2312" pitchFamily="49" charset="-122"/>
                <a:ea typeface="楷体_GB2312" pitchFamily="49" charset="-122"/>
                <a:cs typeface="Times New Roman" pitchFamily="18" charset="0"/>
              </a:rPr>
              <a:t>每一步所作的贪心选择最终导致问题的</a:t>
            </a:r>
            <a:r>
              <a:rPr lang="zh-CN" altLang="en-US" sz="2400" b="1" dirty="0">
                <a:solidFill>
                  <a:srgbClr val="FF0000"/>
                </a:solidFill>
                <a:latin typeface="楷体_GB2312" pitchFamily="49" charset="-122"/>
                <a:ea typeface="楷体_GB2312" pitchFamily="49" charset="-122"/>
                <a:cs typeface="Times New Roman" pitchFamily="18" charset="0"/>
              </a:rPr>
              <a:t>整体最优解</a:t>
            </a:r>
            <a:r>
              <a:rPr lang="zh-CN" altLang="en-US" sz="2400" dirty="0" smtClean="0">
                <a:latin typeface="楷体_GB2312" pitchFamily="49" charset="-122"/>
                <a:ea typeface="楷体_GB2312" pitchFamily="49" charset="-122"/>
                <a:cs typeface="Times New Roman" pitchFamily="18" charset="0"/>
              </a:rPr>
              <a:t>。</a:t>
            </a:r>
            <a:endParaRPr lang="zh-CN" altLang="en-US" sz="2400" b="1" dirty="0" smtClean="0">
              <a:effectLst>
                <a:outerShdw blurRad="38100" dist="38100" dir="2700000" algn="tl">
                  <a:srgbClr val="000000">
                    <a:alpha val="43137"/>
                  </a:srgbClr>
                </a:outerShdw>
              </a:effectLst>
              <a:latin typeface="黑体" pitchFamily="49" charset="-122"/>
            </a:endParaRPr>
          </a:p>
        </p:txBody>
      </p:sp>
      <p:sp>
        <p:nvSpPr>
          <p:cNvPr id="32770" name="灯片编号占位符 5"/>
          <p:cNvSpPr>
            <a:spLocks noGrp="1"/>
          </p:cNvSpPr>
          <p:nvPr>
            <p:ph type="sldNum" sz="quarter" idx="12"/>
          </p:nvPr>
        </p:nvSpPr>
        <p:spPr/>
        <p:txBody>
          <a:bodyPr/>
          <a:lstStyle/>
          <a:p>
            <a:pPr>
              <a:defRPr/>
            </a:pPr>
            <a:fld id="{C637B27E-0A35-4861-A3BE-D7B5B52E91F9}" type="slidenum">
              <a:rPr lang="zh-CN" altLang="en-US"/>
              <a:pPr>
                <a:defRPr/>
              </a:pPr>
              <a:t>20</a:t>
            </a:fld>
            <a:endParaRPr lang="en-US" altLang="zh-CN"/>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dirty="0" smtClean="0">
                <a:latin typeface="黑体" pitchFamily="49" charset="-122"/>
                <a:ea typeface="黑体" pitchFamily="49" charset="-122"/>
              </a:rPr>
              <a:t>4.2 </a:t>
            </a:r>
            <a:r>
              <a:rPr lang="zh-CN" altLang="en-US" dirty="0" smtClean="0">
                <a:latin typeface="黑体" pitchFamily="49" charset="-122"/>
                <a:ea typeface="黑体" pitchFamily="49" charset="-122"/>
              </a:rPr>
              <a:t>贪心算法的基本要素</a:t>
            </a:r>
          </a:p>
        </p:txBody>
      </p:sp>
      <p:sp>
        <p:nvSpPr>
          <p:cNvPr id="36867" name="Rectangle 3"/>
          <p:cNvSpPr>
            <a:spLocks noGrp="1" noChangeArrowheads="1"/>
          </p:cNvSpPr>
          <p:nvPr>
            <p:ph sz="quarter" idx="1"/>
          </p:nvPr>
        </p:nvSpPr>
        <p:spPr>
          <a:xfrm>
            <a:off x="685800" y="2554288"/>
            <a:ext cx="7772400" cy="4114800"/>
          </a:xfrm>
        </p:spPr>
        <p:txBody>
          <a:bodyPr/>
          <a:lstStyle/>
          <a:p>
            <a:pPr eaLnBrk="1" hangingPunct="1">
              <a:lnSpc>
                <a:spcPct val="110000"/>
              </a:lnSpc>
              <a:buFont typeface="Wingdings" pitchFamily="2" charset="2"/>
              <a:buNone/>
            </a:pPr>
            <a:r>
              <a:rPr lang="zh-CN" altLang="en-US" dirty="0" smtClean="0"/>
              <a:t>	</a:t>
            </a:r>
            <a:r>
              <a:rPr lang="zh-CN" altLang="en-US" b="1" dirty="0" smtClean="0"/>
              <a:t>	</a:t>
            </a:r>
            <a:r>
              <a:rPr lang="zh-CN" altLang="en-US" b="1" dirty="0" smtClean="0">
                <a:latin typeface="楷体_GB2312" pitchFamily="49" charset="-122"/>
                <a:ea typeface="楷体_GB2312" pitchFamily="49" charset="-122"/>
              </a:rPr>
              <a:t>当一个问题的最优解包含其子问题的最优解时，称此问题具有</a:t>
            </a:r>
            <a:r>
              <a:rPr lang="zh-CN" altLang="en-US" b="1" dirty="0" smtClean="0">
                <a:solidFill>
                  <a:srgbClr val="FF0000"/>
                </a:solidFill>
                <a:latin typeface="楷体_GB2312" pitchFamily="49" charset="-122"/>
                <a:ea typeface="楷体_GB2312" pitchFamily="49" charset="-122"/>
              </a:rPr>
              <a:t>最优子结构性质</a:t>
            </a:r>
            <a:r>
              <a:rPr lang="zh-CN" altLang="en-US" b="1" dirty="0" smtClean="0">
                <a:latin typeface="楷体_GB2312" pitchFamily="49" charset="-122"/>
                <a:ea typeface="楷体_GB2312" pitchFamily="49" charset="-122"/>
              </a:rPr>
              <a:t>。问题的最优子结构性质是该问题可用动态规划算法或贪心算法求解的关键特征。</a:t>
            </a:r>
            <a:r>
              <a:rPr lang="zh-CN" altLang="en-US" sz="2400" dirty="0" smtClean="0">
                <a:latin typeface="楷体_GB2312" pitchFamily="49" charset="-122"/>
                <a:ea typeface="楷体_GB2312" pitchFamily="49" charset="-122"/>
              </a:rPr>
              <a:t> </a:t>
            </a:r>
          </a:p>
        </p:txBody>
      </p:sp>
      <p:sp>
        <p:nvSpPr>
          <p:cNvPr id="33794" name="灯片编号占位符 5"/>
          <p:cNvSpPr>
            <a:spLocks noGrp="1"/>
          </p:cNvSpPr>
          <p:nvPr>
            <p:ph type="sldNum" sz="quarter" idx="12"/>
          </p:nvPr>
        </p:nvSpPr>
        <p:spPr/>
        <p:txBody>
          <a:bodyPr/>
          <a:lstStyle/>
          <a:p>
            <a:pPr>
              <a:defRPr/>
            </a:pPr>
            <a:fld id="{8790F0BA-C7B1-401B-A0E3-8C040B6B139B}" type="slidenum">
              <a:rPr lang="zh-CN" altLang="en-US"/>
              <a:pPr>
                <a:defRPr/>
              </a:pPr>
              <a:t>21</a:t>
            </a:fld>
            <a:endParaRPr lang="en-US" altLang="zh-CN"/>
          </a:p>
        </p:txBody>
      </p:sp>
      <p:sp>
        <p:nvSpPr>
          <p:cNvPr id="36869" name="Text Box 4"/>
          <p:cNvSpPr txBox="1">
            <a:spLocks noChangeArrowheads="1"/>
          </p:cNvSpPr>
          <p:nvPr/>
        </p:nvSpPr>
        <p:spPr bwMode="auto">
          <a:xfrm>
            <a:off x="684213" y="1841500"/>
            <a:ext cx="7775575" cy="579438"/>
          </a:xfrm>
          <a:prstGeom prst="rect">
            <a:avLst/>
          </a:prstGeom>
          <a:noFill/>
          <a:ln w="6350">
            <a:noFill/>
            <a:miter lim="800000"/>
            <a:headEnd/>
            <a:tailEnd/>
          </a:ln>
        </p:spPr>
        <p:txBody>
          <a:bodyPr>
            <a:spAutoFit/>
          </a:bodyPr>
          <a:lstStyle/>
          <a:p>
            <a:pPr>
              <a:spcBef>
                <a:spcPct val="50000"/>
              </a:spcBef>
            </a:pPr>
            <a:r>
              <a:rPr lang="en-US" altLang="zh-CN" sz="3200" b="1" dirty="0">
                <a:solidFill>
                  <a:srgbClr val="800000"/>
                </a:solidFill>
                <a:latin typeface="黑体" pitchFamily="49" charset="-122"/>
                <a:ea typeface="黑体" pitchFamily="49" charset="-122"/>
              </a:rPr>
              <a:t>2</a:t>
            </a:r>
            <a:r>
              <a:rPr lang="zh-CN" altLang="en-US" sz="3200" b="1" dirty="0">
                <a:solidFill>
                  <a:srgbClr val="800000"/>
                </a:solidFill>
                <a:latin typeface="黑体" pitchFamily="49" charset="-122"/>
                <a:ea typeface="黑体" pitchFamily="49" charset="-122"/>
              </a:rPr>
              <a:t>、最优子结构性质</a:t>
            </a: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dirty="0" smtClean="0"/>
              <a:t>贪心算法证明过程</a:t>
            </a:r>
            <a:endParaRPr lang="zh-CN" altLang="en-US" sz="4400" b="1" dirty="0"/>
          </a:p>
        </p:txBody>
      </p:sp>
      <p:sp>
        <p:nvSpPr>
          <p:cNvPr id="3" name="灯片编号占位符 2"/>
          <p:cNvSpPr>
            <a:spLocks noGrp="1"/>
          </p:cNvSpPr>
          <p:nvPr>
            <p:ph type="sldNum" sz="quarter" idx="12"/>
          </p:nvPr>
        </p:nvSpPr>
        <p:spPr/>
        <p:txBody>
          <a:bodyPr/>
          <a:lstStyle/>
          <a:p>
            <a:pPr>
              <a:defRPr/>
            </a:pPr>
            <a:fld id="{BA9E09EA-2F2B-4E2A-97FF-DA337DCDB907}" type="slidenum">
              <a:rPr lang="zh-CN" altLang="en-US" smtClean="0"/>
              <a:pPr>
                <a:defRPr/>
              </a:pPr>
              <a:t>22</a:t>
            </a:fld>
            <a:endParaRPr lang="en-US" altLang="zh-CN"/>
          </a:p>
        </p:txBody>
      </p:sp>
      <p:sp>
        <p:nvSpPr>
          <p:cNvPr id="4" name="TextBox 3"/>
          <p:cNvSpPr txBox="1"/>
          <p:nvPr/>
        </p:nvSpPr>
        <p:spPr>
          <a:xfrm>
            <a:off x="500034" y="1643050"/>
            <a:ext cx="8215370" cy="4079963"/>
          </a:xfrm>
          <a:prstGeom prst="rect">
            <a:avLst/>
          </a:prstGeom>
          <a:noFill/>
        </p:spPr>
        <p:txBody>
          <a:bodyPr wrap="square" rtlCol="0">
            <a:spAutoFit/>
          </a:bodyPr>
          <a:lstStyle/>
          <a:p>
            <a:pPr marL="273050" indent="-273050">
              <a:lnSpc>
                <a:spcPct val="160000"/>
              </a:lnSpc>
              <a:spcBef>
                <a:spcPts val="575"/>
              </a:spcBef>
              <a:buClr>
                <a:schemeClr val="accent1"/>
              </a:buClr>
              <a:buSzPct val="85000"/>
              <a:buFont typeface="Wingdings" pitchFamily="2" charset="2"/>
              <a:buChar char="p"/>
            </a:pPr>
            <a:r>
              <a:rPr lang="zh-CN" altLang="en-US" sz="3200" dirty="0" smtClean="0">
                <a:latin typeface="Times New Roman" panose="02020603050405020304" pitchFamily="18" charset="0"/>
                <a:ea typeface="+mn-ea"/>
                <a:cs typeface="Times New Roman" panose="02020603050405020304" pitchFamily="18" charset="0"/>
              </a:rPr>
              <a:t>贪心算法并不总能求得问题的整体最优解</a:t>
            </a:r>
            <a:endParaRPr lang="en-US" altLang="zh-CN" sz="3200" dirty="0" smtClean="0">
              <a:latin typeface="Times New Roman" panose="02020603050405020304" pitchFamily="18" charset="0"/>
              <a:ea typeface="+mn-ea"/>
              <a:cs typeface="Times New Roman" panose="02020603050405020304" pitchFamily="18" charset="0"/>
            </a:endParaRPr>
          </a:p>
          <a:p>
            <a:pPr marL="273050" indent="-273050">
              <a:lnSpc>
                <a:spcPct val="160000"/>
              </a:lnSpc>
              <a:spcBef>
                <a:spcPts val="575"/>
              </a:spcBef>
              <a:buClr>
                <a:schemeClr val="accent1"/>
              </a:buClr>
              <a:buSzPct val="85000"/>
              <a:buFont typeface="Wingdings" pitchFamily="2" charset="2"/>
              <a:buChar char="p"/>
            </a:pPr>
            <a:r>
              <a:rPr lang="zh-CN" altLang="en-US" sz="3200" dirty="0" smtClean="0">
                <a:latin typeface="Times New Roman" panose="02020603050405020304" pitchFamily="18" charset="0"/>
                <a:ea typeface="+mn-ea"/>
                <a:cs typeface="Times New Roman" panose="02020603050405020304" pitchFamily="18" charset="0"/>
              </a:rPr>
              <a:t>对于活动安排问题，贪心算法却总能求得整体最优解，即最终所确定的相容活动集合</a:t>
            </a:r>
            <a:r>
              <a:rPr lang="en-US" altLang="zh-CN" sz="3200" dirty="0" smtClean="0">
                <a:latin typeface="Times New Roman" panose="02020603050405020304" pitchFamily="18" charset="0"/>
                <a:ea typeface="+mn-ea"/>
                <a:cs typeface="Times New Roman" panose="02020603050405020304" pitchFamily="18" charset="0"/>
              </a:rPr>
              <a:t>A</a:t>
            </a:r>
            <a:r>
              <a:rPr lang="zh-CN" altLang="en-US" sz="3200" dirty="0" smtClean="0">
                <a:latin typeface="Times New Roman" panose="02020603050405020304" pitchFamily="18" charset="0"/>
                <a:ea typeface="+mn-ea"/>
                <a:cs typeface="Times New Roman" panose="02020603050405020304" pitchFamily="18" charset="0"/>
              </a:rPr>
              <a:t>的规模最大。</a:t>
            </a:r>
            <a:endParaRPr lang="en-US" altLang="zh-CN" sz="3200" dirty="0" smtClean="0">
              <a:latin typeface="Times New Roman" panose="02020603050405020304" pitchFamily="18" charset="0"/>
              <a:ea typeface="+mn-ea"/>
              <a:cs typeface="Times New Roman" panose="02020603050405020304" pitchFamily="18" charset="0"/>
            </a:endParaRPr>
          </a:p>
          <a:p>
            <a:pPr marL="273050" indent="-273050">
              <a:lnSpc>
                <a:spcPct val="160000"/>
              </a:lnSpc>
              <a:spcBef>
                <a:spcPts val="575"/>
              </a:spcBef>
              <a:buClr>
                <a:schemeClr val="accent1"/>
              </a:buClr>
              <a:buSzPct val="85000"/>
              <a:buFont typeface="Wingdings" pitchFamily="2" charset="2"/>
              <a:buChar char="p"/>
            </a:pPr>
            <a:r>
              <a:rPr lang="zh-CN" altLang="en-US" sz="3200" dirty="0" smtClean="0">
                <a:latin typeface="Times New Roman" panose="02020603050405020304" pitchFamily="18" charset="0"/>
                <a:ea typeface="+mn-ea"/>
                <a:cs typeface="Times New Roman" panose="02020603050405020304" pitchFamily="18" charset="0"/>
              </a:rPr>
              <a:t>这个结论可以用数学归纳法证明。</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t>贪心算法证明过程</a:t>
            </a:r>
            <a:endParaRPr lang="zh-CN" altLang="en-US" dirty="0"/>
          </a:p>
        </p:txBody>
      </p:sp>
      <p:sp>
        <p:nvSpPr>
          <p:cNvPr id="3" name="灯片编号占位符 2"/>
          <p:cNvSpPr>
            <a:spLocks noGrp="1"/>
          </p:cNvSpPr>
          <p:nvPr>
            <p:ph type="sldNum" sz="quarter" idx="12"/>
          </p:nvPr>
        </p:nvSpPr>
        <p:spPr/>
        <p:txBody>
          <a:bodyPr/>
          <a:lstStyle/>
          <a:p>
            <a:pPr>
              <a:defRPr/>
            </a:pPr>
            <a:fld id="{BA9E09EA-2F2B-4E2A-97FF-DA337DCDB907}" type="slidenum">
              <a:rPr lang="zh-CN" altLang="en-US" smtClean="0"/>
              <a:pPr>
                <a:defRPr/>
              </a:pPr>
              <a:t>23</a:t>
            </a:fld>
            <a:endParaRPr lang="en-US" altLang="zh-CN"/>
          </a:p>
        </p:txBody>
      </p:sp>
      <p:sp>
        <p:nvSpPr>
          <p:cNvPr id="4" name="TextBox 3"/>
          <p:cNvSpPr txBox="1"/>
          <p:nvPr/>
        </p:nvSpPr>
        <p:spPr>
          <a:xfrm>
            <a:off x="714348" y="1428736"/>
            <a:ext cx="7715304" cy="461665"/>
          </a:xfrm>
          <a:prstGeom prst="rect">
            <a:avLst/>
          </a:prstGeom>
          <a:noFill/>
        </p:spPr>
        <p:txBody>
          <a:bodyPr wrap="square" rtlCol="0">
            <a:spAutoFit/>
          </a:bodyPr>
          <a:lstStyle/>
          <a:p>
            <a:r>
              <a:rPr lang="zh-CN" altLang="en-US" sz="2400" b="1" dirty="0" smtClean="0"/>
              <a:t>第一步：总存在以贪心选择开始的最优活动安排方案</a:t>
            </a:r>
            <a:endParaRPr lang="zh-CN" altLang="en-US" sz="2400" b="1" dirty="0"/>
          </a:p>
        </p:txBody>
      </p:sp>
      <p:sp>
        <p:nvSpPr>
          <p:cNvPr id="5" name="TextBox 4"/>
          <p:cNvSpPr txBox="1"/>
          <p:nvPr/>
        </p:nvSpPr>
        <p:spPr>
          <a:xfrm>
            <a:off x="785786" y="2000240"/>
            <a:ext cx="7786742" cy="707886"/>
          </a:xfrm>
          <a:prstGeom prst="rect">
            <a:avLst/>
          </a:prstGeom>
          <a:noFill/>
        </p:spPr>
        <p:txBody>
          <a:bodyPr wrap="square" rtlCol="0">
            <a:spAutoFit/>
          </a:bodyPr>
          <a:lstStyle/>
          <a:p>
            <a:r>
              <a:rPr lang="zh-CN" altLang="en-US" sz="2000" dirty="0" smtClean="0"/>
              <a:t>设</a:t>
            </a:r>
            <a:r>
              <a:rPr lang="en-US" altLang="zh-CN" sz="2000" dirty="0" smtClean="0"/>
              <a:t>E= {1,2</a:t>
            </a:r>
            <a:r>
              <a:rPr lang="zh-CN" altLang="en-US" sz="2000" dirty="0" smtClean="0"/>
              <a:t>，</a:t>
            </a:r>
            <a:r>
              <a:rPr lang="en-US" altLang="zh-CN" sz="2000" dirty="0" smtClean="0"/>
              <a:t>…, n}</a:t>
            </a:r>
            <a:r>
              <a:rPr lang="zh-CN" altLang="en-US" sz="2000" dirty="0" smtClean="0"/>
              <a:t>为所给的活动集合，且</a:t>
            </a:r>
            <a:r>
              <a:rPr lang="en-US" altLang="zh-CN" sz="2000" dirty="0" smtClean="0"/>
              <a:t>E</a:t>
            </a:r>
            <a:r>
              <a:rPr lang="zh-CN" altLang="en-US" sz="2000" dirty="0" smtClean="0"/>
              <a:t>中活动按照结束时间非减序排列，故 活动</a:t>
            </a:r>
            <a:r>
              <a:rPr lang="en-US" altLang="zh-CN" sz="2000" dirty="0" smtClean="0"/>
              <a:t>1</a:t>
            </a:r>
            <a:r>
              <a:rPr lang="zh-CN" altLang="en-US" sz="2000" dirty="0" smtClean="0"/>
              <a:t>具有最早完成时间。</a:t>
            </a:r>
            <a:endParaRPr lang="zh-CN" altLang="en-US" sz="2000" dirty="0"/>
          </a:p>
        </p:txBody>
      </p:sp>
      <p:sp>
        <p:nvSpPr>
          <p:cNvPr id="6" name="TextBox 5"/>
          <p:cNvSpPr txBox="1"/>
          <p:nvPr/>
        </p:nvSpPr>
        <p:spPr>
          <a:xfrm>
            <a:off x="928662" y="2786058"/>
            <a:ext cx="7429552" cy="707886"/>
          </a:xfrm>
          <a:prstGeom prst="rect">
            <a:avLst/>
          </a:prstGeom>
          <a:noFill/>
        </p:spPr>
        <p:txBody>
          <a:bodyPr wrap="square" rtlCol="0">
            <a:spAutoFit/>
          </a:bodyPr>
          <a:lstStyle/>
          <a:p>
            <a:r>
              <a:rPr lang="zh-CN" altLang="en-US" sz="2000" dirty="0" smtClean="0"/>
              <a:t>首先，证明活动安排问题有一个最优解以贪心选择开始，即该最优解中包含活动</a:t>
            </a:r>
            <a:r>
              <a:rPr lang="en-US" altLang="zh-CN" sz="2000" dirty="0" smtClean="0"/>
              <a:t>1.</a:t>
            </a:r>
            <a:endParaRPr lang="zh-CN" altLang="en-US" sz="2000" dirty="0"/>
          </a:p>
        </p:txBody>
      </p:sp>
      <p:sp>
        <p:nvSpPr>
          <p:cNvPr id="7" name="TextBox 6"/>
          <p:cNvSpPr txBox="1"/>
          <p:nvPr/>
        </p:nvSpPr>
        <p:spPr>
          <a:xfrm>
            <a:off x="1000100" y="3646703"/>
            <a:ext cx="571504" cy="369332"/>
          </a:xfrm>
          <a:prstGeom prst="rect">
            <a:avLst/>
          </a:prstGeom>
          <a:noFill/>
        </p:spPr>
        <p:txBody>
          <a:bodyPr wrap="square" rtlCol="0">
            <a:spAutoFit/>
          </a:bodyPr>
          <a:lstStyle/>
          <a:p>
            <a:r>
              <a:rPr lang="zh-CN" altLang="en-US" dirty="0" smtClean="0"/>
              <a:t>设</a:t>
            </a:r>
            <a:r>
              <a:rPr lang="en-US" altLang="zh-CN" dirty="0" smtClean="0"/>
              <a:t>A</a:t>
            </a:r>
            <a:endParaRPr lang="zh-CN" altLang="en-US" dirty="0"/>
          </a:p>
        </p:txBody>
      </p:sp>
      <p:sp>
        <p:nvSpPr>
          <p:cNvPr id="4782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7820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457200"/>
            <a:ext cx="85725" cy="200025"/>
          </a:xfrm>
          <a:prstGeom prst="rect">
            <a:avLst/>
          </a:prstGeom>
          <a:noFill/>
        </p:spPr>
      </p:pic>
      <p:sp>
        <p:nvSpPr>
          <p:cNvPr id="478211" name="Rectangle 3"/>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7821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7821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457200"/>
            <a:ext cx="85725" cy="200025"/>
          </a:xfrm>
          <a:prstGeom prst="rect">
            <a:avLst/>
          </a:prstGeom>
          <a:noFill/>
        </p:spPr>
      </p:pic>
      <p:sp>
        <p:nvSpPr>
          <p:cNvPr id="478214" name="Rectangle 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7821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78215" name="Picture 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457200"/>
            <a:ext cx="85725" cy="200025"/>
          </a:xfrm>
          <a:prstGeom prst="rect">
            <a:avLst/>
          </a:prstGeom>
          <a:noFill/>
        </p:spPr>
      </p:pic>
      <p:sp>
        <p:nvSpPr>
          <p:cNvPr id="478217" name="Rectangle 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7821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78218" name="Picture 1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457200"/>
            <a:ext cx="85725" cy="200025"/>
          </a:xfrm>
          <a:prstGeom prst="rect">
            <a:avLst/>
          </a:prstGeom>
          <a:noFill/>
        </p:spPr>
      </p:pic>
      <p:sp>
        <p:nvSpPr>
          <p:cNvPr id="478220" name="Rectangle 12"/>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78222"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78221" name="Picture 1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457200"/>
            <a:ext cx="133350" cy="200025"/>
          </a:xfrm>
          <a:prstGeom prst="rect">
            <a:avLst/>
          </a:prstGeom>
          <a:noFill/>
        </p:spPr>
      </p:pic>
      <p:sp>
        <p:nvSpPr>
          <p:cNvPr id="478223" name="Rectangle 15"/>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78225"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78224" name="Picture 1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457200"/>
            <a:ext cx="133350" cy="200025"/>
          </a:xfrm>
          <a:prstGeom prst="rect">
            <a:avLst/>
          </a:prstGeom>
          <a:noFill/>
        </p:spPr>
      </p:pic>
      <p:sp>
        <p:nvSpPr>
          <p:cNvPr id="478226" name="Rectangle 18"/>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478228" name="Picture 20" descr="C:\Users\rsx\Documents\Tencent Files\1004931217\Image\C2C\X}}EA$6{{LFR1YBQ1G~E669.png"/>
          <p:cNvPicPr>
            <a:picLocks noChangeAspect="1" noChangeArrowheads="1"/>
          </p:cNvPicPr>
          <p:nvPr/>
        </p:nvPicPr>
        <p:blipFill>
          <a:blip r:embed="rId4"/>
          <a:srcRect/>
          <a:stretch>
            <a:fillRect/>
          </a:stretch>
        </p:blipFill>
        <p:spPr bwMode="auto">
          <a:xfrm>
            <a:off x="155575" y="-136525"/>
            <a:ext cx="180975" cy="219075"/>
          </a:xfrm>
          <a:prstGeom prst="rect">
            <a:avLst/>
          </a:prstGeom>
          <a:noFill/>
        </p:spPr>
      </p:pic>
      <p:pic>
        <p:nvPicPr>
          <p:cNvPr id="28" name="图片 27" descr="C:\Users\rsx\Documents\Tencent Files\1004931217\Image\C2C\X}}EA$6{{LFR1YBQ1G~E669.png"/>
          <p:cNvPicPr/>
          <p:nvPr/>
        </p:nvPicPr>
        <p:blipFill>
          <a:blip r:embed="rId4"/>
          <a:srcRect/>
          <a:stretch>
            <a:fillRect/>
          </a:stretch>
        </p:blipFill>
        <p:spPr bwMode="auto">
          <a:xfrm>
            <a:off x="1533505" y="3718141"/>
            <a:ext cx="180975" cy="219075"/>
          </a:xfrm>
          <a:prstGeom prst="rect">
            <a:avLst/>
          </a:prstGeom>
          <a:noFill/>
          <a:ln w="9525">
            <a:noFill/>
            <a:miter lim="800000"/>
            <a:headEnd/>
            <a:tailEnd/>
          </a:ln>
        </p:spPr>
      </p:pic>
      <p:sp>
        <p:nvSpPr>
          <p:cNvPr id="29" name="TextBox 28"/>
          <p:cNvSpPr txBox="1"/>
          <p:nvPr/>
        </p:nvSpPr>
        <p:spPr>
          <a:xfrm>
            <a:off x="1714480" y="3571876"/>
            <a:ext cx="6286544" cy="707886"/>
          </a:xfrm>
          <a:prstGeom prst="rect">
            <a:avLst/>
          </a:prstGeom>
          <a:noFill/>
        </p:spPr>
        <p:txBody>
          <a:bodyPr wrap="square" rtlCol="0">
            <a:spAutoFit/>
          </a:bodyPr>
          <a:lstStyle/>
          <a:p>
            <a:r>
              <a:rPr lang="en-US" altLang="zh-CN" sz="2000" dirty="0" smtClean="0"/>
              <a:t>E</a:t>
            </a:r>
            <a:r>
              <a:rPr lang="zh-CN" altLang="en-US" sz="2000" dirty="0" smtClean="0"/>
              <a:t>是所给活动安排问题的一个最优解，且</a:t>
            </a:r>
            <a:r>
              <a:rPr lang="en-US" altLang="zh-CN" sz="2000" dirty="0" smtClean="0"/>
              <a:t>A</a:t>
            </a:r>
            <a:r>
              <a:rPr lang="zh-CN" altLang="en-US" sz="2000" dirty="0" smtClean="0"/>
              <a:t>中活动也按结束时间非减序排列，</a:t>
            </a:r>
            <a:r>
              <a:rPr lang="en-US" altLang="zh-CN" sz="2000" dirty="0" smtClean="0"/>
              <a:t>A</a:t>
            </a:r>
            <a:r>
              <a:rPr lang="zh-CN" altLang="en-US" sz="2000" dirty="0" smtClean="0"/>
              <a:t>中的第一个活动是</a:t>
            </a:r>
            <a:r>
              <a:rPr lang="en-US" altLang="zh-CN" sz="2000" dirty="0" smtClean="0"/>
              <a:t>k.</a:t>
            </a:r>
            <a:endParaRPr lang="zh-CN" altLang="en-US" sz="2000" dirty="0"/>
          </a:p>
        </p:txBody>
      </p:sp>
      <p:sp>
        <p:nvSpPr>
          <p:cNvPr id="30" name="TextBox 29"/>
          <p:cNvSpPr txBox="1"/>
          <p:nvPr/>
        </p:nvSpPr>
        <p:spPr>
          <a:xfrm>
            <a:off x="1214414" y="4357694"/>
            <a:ext cx="7072362" cy="707886"/>
          </a:xfrm>
          <a:prstGeom prst="rect">
            <a:avLst/>
          </a:prstGeom>
          <a:noFill/>
        </p:spPr>
        <p:txBody>
          <a:bodyPr wrap="square" rtlCol="0">
            <a:spAutoFit/>
          </a:bodyPr>
          <a:lstStyle/>
          <a:p>
            <a:r>
              <a:rPr lang="zh-CN" altLang="en-US" sz="2000" dirty="0" smtClean="0"/>
              <a:t>若</a:t>
            </a:r>
            <a:r>
              <a:rPr lang="en-US" altLang="zh-CN" sz="2000" dirty="0" smtClean="0"/>
              <a:t>k=1,</a:t>
            </a:r>
            <a:r>
              <a:rPr lang="zh-CN" altLang="en-US" sz="2000" dirty="0" smtClean="0"/>
              <a:t>则</a:t>
            </a:r>
            <a:r>
              <a:rPr lang="en-US" altLang="zh-CN" sz="2000" dirty="0" smtClean="0"/>
              <a:t>A</a:t>
            </a:r>
            <a:r>
              <a:rPr lang="zh-CN" altLang="en-US" sz="2000" dirty="0" smtClean="0"/>
              <a:t>就是一个以贪心选择开始的最后解；</a:t>
            </a:r>
            <a:endParaRPr lang="en-US" altLang="zh-CN" sz="2000" dirty="0" smtClean="0"/>
          </a:p>
          <a:p>
            <a:r>
              <a:rPr lang="zh-CN" altLang="en-US" sz="2000" dirty="0" smtClean="0"/>
              <a:t>若</a:t>
            </a:r>
            <a:r>
              <a:rPr lang="en-US" altLang="zh-CN" sz="2000" dirty="0" smtClean="0"/>
              <a:t>k&gt;1,</a:t>
            </a:r>
            <a:r>
              <a:rPr lang="zh-CN" altLang="en-US" sz="2000" dirty="0" smtClean="0"/>
              <a:t>则设</a:t>
            </a:r>
            <a:r>
              <a:rPr lang="en-US" altLang="zh-CN" sz="2000" dirty="0" smtClean="0"/>
              <a:t>B=A-{k}U{1}</a:t>
            </a:r>
            <a:r>
              <a:rPr lang="zh-CN" altLang="en-US" sz="2000" dirty="0" smtClean="0"/>
              <a:t>。</a:t>
            </a:r>
            <a:endParaRPr lang="zh-CN" altLang="en-US" sz="2000" dirty="0"/>
          </a:p>
        </p:txBody>
      </p:sp>
      <p:sp>
        <p:nvSpPr>
          <p:cNvPr id="31" name="TextBox 30"/>
          <p:cNvSpPr txBox="1"/>
          <p:nvPr/>
        </p:nvSpPr>
        <p:spPr>
          <a:xfrm>
            <a:off x="928662" y="5214950"/>
            <a:ext cx="7358114" cy="1015663"/>
          </a:xfrm>
          <a:prstGeom prst="rect">
            <a:avLst/>
          </a:prstGeom>
          <a:noFill/>
        </p:spPr>
        <p:txBody>
          <a:bodyPr wrap="square" rtlCol="0">
            <a:spAutoFit/>
          </a:bodyPr>
          <a:lstStyle/>
          <a:p>
            <a:r>
              <a:rPr lang="zh-CN" altLang="en-US" sz="2000" dirty="0" smtClean="0"/>
              <a:t>由于</a:t>
            </a:r>
            <a:r>
              <a:rPr lang="en-US" altLang="zh-CN" sz="2000" dirty="0" smtClean="0"/>
              <a:t>f</a:t>
            </a:r>
            <a:r>
              <a:rPr lang="en-US" altLang="zh-CN" sz="2000" baseline="-25000" dirty="0" smtClean="0"/>
              <a:t>1</a:t>
            </a:r>
            <a:r>
              <a:rPr lang="en-US" altLang="zh-CN" sz="2000" dirty="0" smtClean="0"/>
              <a:t>&lt;</a:t>
            </a:r>
            <a:r>
              <a:rPr lang="en-US" altLang="zh-CN" sz="2000" dirty="0" err="1" smtClean="0"/>
              <a:t>f</a:t>
            </a:r>
            <a:r>
              <a:rPr lang="en-US" altLang="zh-CN" sz="2000" baseline="-25000" dirty="0" err="1" smtClean="0"/>
              <a:t>k</a:t>
            </a:r>
            <a:r>
              <a:rPr lang="en-US" altLang="zh-CN" sz="2000" dirty="0" smtClean="0"/>
              <a:t>, </a:t>
            </a:r>
            <a:r>
              <a:rPr lang="zh-CN" altLang="en-US" sz="2000" dirty="0" smtClean="0"/>
              <a:t>且</a:t>
            </a:r>
            <a:r>
              <a:rPr lang="en-US" altLang="zh-CN" sz="2000" dirty="0" smtClean="0"/>
              <a:t>A</a:t>
            </a:r>
            <a:r>
              <a:rPr lang="zh-CN" altLang="en-US" sz="2000" dirty="0" smtClean="0"/>
              <a:t>中活动都是相容的，故</a:t>
            </a:r>
            <a:r>
              <a:rPr lang="en-US" altLang="zh-CN" sz="2000" dirty="0" smtClean="0"/>
              <a:t>B</a:t>
            </a:r>
            <a:r>
              <a:rPr lang="zh-CN" altLang="en-US" sz="2000" dirty="0" smtClean="0"/>
              <a:t>中的活动也是相容的，且</a:t>
            </a:r>
            <a:r>
              <a:rPr lang="en-US" altLang="zh-CN" sz="2000" dirty="0" smtClean="0"/>
              <a:t>B</a:t>
            </a:r>
            <a:r>
              <a:rPr lang="zh-CN" altLang="en-US" sz="2000" dirty="0" smtClean="0"/>
              <a:t>和</a:t>
            </a:r>
            <a:r>
              <a:rPr lang="en-US" altLang="zh-CN" sz="2000" dirty="0" smtClean="0"/>
              <a:t>A</a:t>
            </a:r>
            <a:r>
              <a:rPr lang="zh-CN" altLang="en-US" sz="2000" dirty="0" smtClean="0"/>
              <a:t>中活动个数相等，所以</a:t>
            </a:r>
            <a:r>
              <a:rPr lang="en-US" altLang="zh-CN" sz="2000" dirty="0" smtClean="0"/>
              <a:t>B</a:t>
            </a:r>
            <a:r>
              <a:rPr lang="zh-CN" altLang="en-US" sz="2000" dirty="0" smtClean="0"/>
              <a:t>也是最优的。即</a:t>
            </a:r>
            <a:r>
              <a:rPr lang="en-US" altLang="zh-CN" sz="2000" dirty="0" smtClean="0"/>
              <a:t>B</a:t>
            </a:r>
            <a:r>
              <a:rPr lang="zh-CN" altLang="en-US" sz="2000" dirty="0" smtClean="0"/>
              <a:t>是以贪心选择活动</a:t>
            </a:r>
            <a:r>
              <a:rPr lang="en-US" altLang="zh-CN" sz="2000" dirty="0" smtClean="0"/>
              <a:t>1</a:t>
            </a:r>
            <a:r>
              <a:rPr lang="zh-CN" altLang="en-US" sz="2000" dirty="0" smtClean="0"/>
              <a:t>开始的最优活动安排。</a:t>
            </a:r>
            <a:endParaRPr lang="zh-CN" altLang="en-US" sz="20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diamond(in)">
                                      <p:cBhvr>
                                        <p:cTn id="22" dur="2000"/>
                                        <p:tgtEl>
                                          <p:spTgt spid="28"/>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amond(in)">
                                      <p:cBhvr>
                                        <p:cTn id="25" dur="2000"/>
                                        <p:tgtEl>
                                          <p:spTgt spid="7"/>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diamond(in)">
                                      <p:cBhvr>
                                        <p:cTn id="28" dur="20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box(in)">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ppt_x"/>
                                          </p:val>
                                        </p:tav>
                                        <p:tav tm="100000">
                                          <p:val>
                                            <p:strVal val="#ppt_x"/>
                                          </p:val>
                                        </p:tav>
                                      </p:tavLst>
                                    </p:anim>
                                    <p:anim calcmode="lin" valueType="num">
                                      <p:cBhvr additive="base">
                                        <p:cTn id="3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29" grpId="0"/>
      <p:bldP spid="30" grpId="0"/>
      <p:bldP spid="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t>贪心算法证明过程</a:t>
            </a:r>
            <a:endParaRPr lang="zh-CN" altLang="en-US" dirty="0"/>
          </a:p>
        </p:txBody>
      </p:sp>
      <p:sp>
        <p:nvSpPr>
          <p:cNvPr id="3" name="灯片编号占位符 2"/>
          <p:cNvSpPr>
            <a:spLocks noGrp="1"/>
          </p:cNvSpPr>
          <p:nvPr>
            <p:ph type="sldNum" sz="quarter" idx="12"/>
          </p:nvPr>
        </p:nvSpPr>
        <p:spPr/>
        <p:txBody>
          <a:bodyPr/>
          <a:lstStyle/>
          <a:p>
            <a:pPr>
              <a:defRPr/>
            </a:pPr>
            <a:fld id="{BA9E09EA-2F2B-4E2A-97FF-DA337DCDB907}" type="slidenum">
              <a:rPr lang="zh-CN" altLang="en-US" smtClean="0"/>
              <a:pPr>
                <a:defRPr/>
              </a:pPr>
              <a:t>24</a:t>
            </a:fld>
            <a:endParaRPr lang="en-US" altLang="zh-CN"/>
          </a:p>
        </p:txBody>
      </p:sp>
      <p:sp>
        <p:nvSpPr>
          <p:cNvPr id="4" name="TextBox 3"/>
          <p:cNvSpPr txBox="1"/>
          <p:nvPr/>
        </p:nvSpPr>
        <p:spPr>
          <a:xfrm>
            <a:off x="1000100" y="1428736"/>
            <a:ext cx="7643866" cy="461665"/>
          </a:xfrm>
          <a:prstGeom prst="rect">
            <a:avLst/>
          </a:prstGeom>
          <a:noFill/>
        </p:spPr>
        <p:txBody>
          <a:bodyPr wrap="square" rtlCol="0">
            <a:spAutoFit/>
          </a:bodyPr>
          <a:lstStyle/>
          <a:p>
            <a:r>
              <a:rPr lang="zh-CN" altLang="en-US" sz="2400" b="1" dirty="0" smtClean="0"/>
              <a:t>第二步：</a:t>
            </a:r>
            <a:r>
              <a:rPr lang="zh-CN" altLang="en-US" sz="2400" dirty="0" smtClean="0"/>
              <a:t>证明活动安排问题具有最优子结构性质</a:t>
            </a:r>
            <a:endParaRPr lang="zh-CN" altLang="en-US" sz="2400" dirty="0"/>
          </a:p>
        </p:txBody>
      </p:sp>
      <p:sp>
        <p:nvSpPr>
          <p:cNvPr id="5" name="TextBox 4"/>
          <p:cNvSpPr txBox="1"/>
          <p:nvPr/>
        </p:nvSpPr>
        <p:spPr>
          <a:xfrm>
            <a:off x="928662" y="2000240"/>
            <a:ext cx="7643866" cy="830997"/>
          </a:xfrm>
          <a:prstGeom prst="rect">
            <a:avLst/>
          </a:prstGeom>
          <a:noFill/>
          <a:ln w="3175">
            <a:solidFill>
              <a:schemeClr val="tx1"/>
            </a:solidFill>
          </a:ln>
        </p:spPr>
        <p:txBody>
          <a:bodyPr wrap="square" rtlCol="0">
            <a:spAutoFit/>
          </a:bodyPr>
          <a:lstStyle/>
          <a:p>
            <a:r>
              <a:rPr lang="zh-CN" altLang="en-US" sz="2400" dirty="0" smtClean="0"/>
              <a:t>在做了第一步贪心选择活动</a:t>
            </a:r>
            <a:r>
              <a:rPr lang="en-US" altLang="zh-CN" sz="2400" dirty="0" smtClean="0"/>
              <a:t>1</a:t>
            </a:r>
            <a:r>
              <a:rPr lang="zh-CN" altLang="en-US" sz="2400" dirty="0" smtClean="0"/>
              <a:t>后，原问题简化为对</a:t>
            </a:r>
            <a:r>
              <a:rPr lang="en-US" altLang="zh-CN" sz="2400" dirty="0" smtClean="0"/>
              <a:t>E</a:t>
            </a:r>
            <a:r>
              <a:rPr lang="zh-CN" altLang="en-US" sz="2400" dirty="0" smtClean="0"/>
              <a:t>中所有与活动</a:t>
            </a:r>
            <a:r>
              <a:rPr lang="en-US" altLang="zh-CN" sz="2400" dirty="0" smtClean="0"/>
              <a:t>1</a:t>
            </a:r>
            <a:r>
              <a:rPr lang="zh-CN" altLang="en-US" sz="2400" dirty="0" smtClean="0"/>
              <a:t>相容的活动进行活动安排的子问题。</a:t>
            </a:r>
            <a:endParaRPr lang="zh-CN" altLang="en-US" sz="2400" dirty="0"/>
          </a:p>
        </p:txBody>
      </p:sp>
      <p:sp>
        <p:nvSpPr>
          <p:cNvPr id="6" name="TextBox 5"/>
          <p:cNvSpPr txBox="1"/>
          <p:nvPr/>
        </p:nvSpPr>
        <p:spPr>
          <a:xfrm>
            <a:off x="928662" y="3000372"/>
            <a:ext cx="7643866" cy="830997"/>
          </a:xfrm>
          <a:prstGeom prst="rect">
            <a:avLst/>
          </a:prstGeom>
          <a:noFill/>
          <a:ln w="3175">
            <a:solidFill>
              <a:schemeClr val="tx1"/>
            </a:solidFill>
          </a:ln>
        </p:spPr>
        <p:txBody>
          <a:bodyPr wrap="square" rtlCol="0">
            <a:spAutoFit/>
          </a:bodyPr>
          <a:lstStyle/>
          <a:p>
            <a:r>
              <a:rPr lang="zh-CN" altLang="en-US" sz="2400" dirty="0" smtClean="0"/>
              <a:t>即若</a:t>
            </a:r>
            <a:r>
              <a:rPr lang="en-US" altLang="zh-CN" sz="2400" dirty="0" smtClean="0"/>
              <a:t>A</a:t>
            </a:r>
            <a:r>
              <a:rPr lang="zh-CN" altLang="en-US" sz="2400" dirty="0" smtClean="0"/>
              <a:t>是原问题的最优解，则</a:t>
            </a:r>
            <a:r>
              <a:rPr lang="en-US" altLang="zh-CN" sz="2400" dirty="0" smtClean="0"/>
              <a:t>A’=A-{1}</a:t>
            </a:r>
            <a:r>
              <a:rPr lang="zh-CN" altLang="en-US" sz="2400" dirty="0" smtClean="0"/>
              <a:t>是活动安排问题</a:t>
            </a:r>
            <a:r>
              <a:rPr lang="en-US" altLang="zh-CN" sz="2400" dirty="0" smtClean="0"/>
              <a:t>E</a:t>
            </a:r>
            <a:r>
              <a:rPr lang="zh-CN" altLang="en-US" sz="2400" dirty="0" smtClean="0"/>
              <a:t>’</a:t>
            </a:r>
            <a:r>
              <a:rPr lang="en-US" altLang="zh-CN" sz="2400" dirty="0" smtClean="0"/>
              <a:t>={</a:t>
            </a:r>
            <a:r>
              <a:rPr lang="en-US" altLang="zh-CN" sz="2400" dirty="0" err="1" smtClean="0"/>
              <a:t>i</a:t>
            </a:r>
            <a:r>
              <a:rPr lang="en-US" altLang="zh-CN" sz="2400" dirty="0" smtClean="0"/>
              <a:t>   E:s</a:t>
            </a:r>
            <a:r>
              <a:rPr lang="en-US" altLang="zh-CN" sz="2400" baseline="-25000" dirty="0" smtClean="0"/>
              <a:t>i</a:t>
            </a:r>
            <a:r>
              <a:rPr lang="en-US" altLang="zh-CN" sz="2400" dirty="0" smtClean="0"/>
              <a:t>&gt;=f</a:t>
            </a:r>
            <a:r>
              <a:rPr lang="en-US" altLang="zh-CN" sz="2400" baseline="-25000" dirty="0" smtClean="0"/>
              <a:t>1</a:t>
            </a:r>
            <a:r>
              <a:rPr lang="en-US" altLang="zh-CN" sz="2400" dirty="0" smtClean="0"/>
              <a:t>}</a:t>
            </a:r>
            <a:r>
              <a:rPr lang="zh-CN" altLang="en-US" sz="2400" dirty="0" smtClean="0"/>
              <a:t>的最优解。</a:t>
            </a:r>
            <a:endParaRPr lang="en-US" altLang="zh-CN" sz="2400" dirty="0" smtClean="0"/>
          </a:p>
        </p:txBody>
      </p:sp>
      <p:pic>
        <p:nvPicPr>
          <p:cNvPr id="8" name="图片 7" descr="C:\Users\rsx\Documents\Tencent Files\1004931217\Image\C2C\X}}EA$6{{LFR1YBQ1G~E669.png"/>
          <p:cNvPicPr/>
          <p:nvPr/>
        </p:nvPicPr>
        <p:blipFill>
          <a:blip r:embed="rId2"/>
          <a:srcRect/>
          <a:stretch>
            <a:fillRect/>
          </a:stretch>
        </p:blipFill>
        <p:spPr bwMode="auto">
          <a:xfrm>
            <a:off x="2000232" y="3500438"/>
            <a:ext cx="180975" cy="219075"/>
          </a:xfrm>
          <a:prstGeom prst="rect">
            <a:avLst/>
          </a:prstGeom>
          <a:noFill/>
          <a:ln w="9525">
            <a:noFill/>
            <a:miter lim="800000"/>
            <a:headEnd/>
            <a:tailEnd/>
          </a:ln>
        </p:spPr>
      </p:pic>
      <p:sp>
        <p:nvSpPr>
          <p:cNvPr id="11" name="TextBox 10"/>
          <p:cNvSpPr txBox="1"/>
          <p:nvPr/>
        </p:nvSpPr>
        <p:spPr>
          <a:xfrm>
            <a:off x="928662" y="3982871"/>
            <a:ext cx="7643866" cy="1200329"/>
          </a:xfrm>
          <a:prstGeom prst="rect">
            <a:avLst/>
          </a:prstGeom>
          <a:noFill/>
          <a:ln w="3175">
            <a:solidFill>
              <a:schemeClr val="tx1"/>
            </a:solidFill>
          </a:ln>
        </p:spPr>
        <p:txBody>
          <a:bodyPr wrap="square" rtlCol="0">
            <a:spAutoFit/>
          </a:bodyPr>
          <a:lstStyle/>
          <a:p>
            <a:r>
              <a:rPr lang="zh-CN" altLang="en-US" sz="2400" b="1" dirty="0" smtClean="0"/>
              <a:t>反证法：</a:t>
            </a:r>
            <a:r>
              <a:rPr lang="zh-CN" altLang="en-US" sz="2400" dirty="0" smtClean="0"/>
              <a:t>假设</a:t>
            </a:r>
            <a:r>
              <a:rPr lang="en-US" altLang="zh-CN" sz="2400" dirty="0" smtClean="0"/>
              <a:t>E’</a:t>
            </a:r>
            <a:r>
              <a:rPr lang="zh-CN" altLang="en-US" sz="2400" dirty="0" smtClean="0"/>
              <a:t>有一个解</a:t>
            </a:r>
            <a:r>
              <a:rPr lang="en-US" altLang="zh-CN" sz="2400" dirty="0" smtClean="0"/>
              <a:t>B’</a:t>
            </a:r>
            <a:r>
              <a:rPr lang="zh-CN" altLang="en-US" sz="2400" dirty="0" smtClean="0"/>
              <a:t>，包含比</a:t>
            </a:r>
            <a:r>
              <a:rPr lang="en-US" altLang="zh-CN" sz="2400" dirty="0" smtClean="0"/>
              <a:t>A’</a:t>
            </a:r>
            <a:r>
              <a:rPr lang="zh-CN" altLang="en-US" sz="2400" dirty="0" smtClean="0"/>
              <a:t>更多的活动</a:t>
            </a:r>
            <a:endParaRPr lang="en-US" altLang="zh-CN" sz="2400" dirty="0" smtClean="0"/>
          </a:p>
          <a:p>
            <a:r>
              <a:rPr lang="en-US" altLang="zh-CN" sz="2400" dirty="0" smtClean="0"/>
              <a:t>B=B’ U{1}</a:t>
            </a:r>
            <a:r>
              <a:rPr lang="zh-CN" altLang="en-US" sz="2400" dirty="0" smtClean="0"/>
              <a:t>，则</a:t>
            </a:r>
            <a:r>
              <a:rPr lang="en-US" altLang="zh-CN" sz="2400" dirty="0" smtClean="0"/>
              <a:t>B</a:t>
            </a:r>
            <a:r>
              <a:rPr lang="zh-CN" altLang="en-US" sz="2400" dirty="0" smtClean="0"/>
              <a:t>比</a:t>
            </a:r>
            <a:r>
              <a:rPr lang="en-US" altLang="zh-CN" sz="2400" dirty="0" smtClean="0"/>
              <a:t>A</a:t>
            </a:r>
            <a:r>
              <a:rPr lang="zh-CN" altLang="en-US" sz="2400" dirty="0" smtClean="0"/>
              <a:t>包含更多的活动</a:t>
            </a:r>
            <a:endParaRPr lang="en-US" altLang="zh-CN" sz="2400" dirty="0" smtClean="0"/>
          </a:p>
          <a:p>
            <a:r>
              <a:rPr lang="zh-CN" altLang="en-US" sz="2400" dirty="0" smtClean="0"/>
              <a:t>这与</a:t>
            </a:r>
            <a:r>
              <a:rPr lang="en-US" altLang="zh-CN" sz="2400" dirty="0" smtClean="0"/>
              <a:t>A</a:t>
            </a:r>
            <a:r>
              <a:rPr lang="zh-CN" altLang="en-US" sz="2400" dirty="0" smtClean="0"/>
              <a:t>的最优性矛盾</a:t>
            </a:r>
            <a:endParaRPr lang="zh-CN" altLang="en-US" sz="2400" dirty="0"/>
          </a:p>
        </p:txBody>
      </p:sp>
      <p:sp>
        <p:nvSpPr>
          <p:cNvPr id="12" name="TextBox 11"/>
          <p:cNvSpPr txBox="1"/>
          <p:nvPr/>
        </p:nvSpPr>
        <p:spPr>
          <a:xfrm>
            <a:off x="928662" y="5312647"/>
            <a:ext cx="7643866" cy="830997"/>
          </a:xfrm>
          <a:prstGeom prst="rect">
            <a:avLst/>
          </a:prstGeom>
          <a:noFill/>
          <a:ln w="3175">
            <a:solidFill>
              <a:schemeClr val="tx1"/>
            </a:solidFill>
          </a:ln>
        </p:spPr>
        <p:txBody>
          <a:bodyPr wrap="square" rtlCol="0">
            <a:spAutoFit/>
          </a:bodyPr>
          <a:lstStyle/>
          <a:p>
            <a:r>
              <a:rPr lang="zh-CN" altLang="en-US" sz="2400" dirty="0" smtClean="0"/>
              <a:t>结论：每一步所做的贪心选择都将原问题简化为一个更小的与原问题具有相同形式的子问题。</a:t>
            </a:r>
            <a:endParaRPr lang="zh-CN" altLang="en-US" sz="24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ox(i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ox(i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ox(in)">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t>贪心算法证明过程</a:t>
            </a:r>
            <a:endParaRPr lang="zh-CN" altLang="en-US" dirty="0"/>
          </a:p>
        </p:txBody>
      </p:sp>
      <p:sp>
        <p:nvSpPr>
          <p:cNvPr id="3" name="灯片编号占位符 2"/>
          <p:cNvSpPr>
            <a:spLocks noGrp="1"/>
          </p:cNvSpPr>
          <p:nvPr>
            <p:ph type="sldNum" sz="quarter" idx="12"/>
          </p:nvPr>
        </p:nvSpPr>
        <p:spPr/>
        <p:txBody>
          <a:bodyPr/>
          <a:lstStyle/>
          <a:p>
            <a:pPr>
              <a:defRPr/>
            </a:pPr>
            <a:fld id="{BA9E09EA-2F2B-4E2A-97FF-DA337DCDB907}" type="slidenum">
              <a:rPr lang="zh-CN" altLang="en-US" smtClean="0"/>
              <a:pPr>
                <a:defRPr/>
              </a:pPr>
              <a:t>25</a:t>
            </a:fld>
            <a:endParaRPr lang="en-US" altLang="zh-CN"/>
          </a:p>
        </p:txBody>
      </p:sp>
      <p:sp>
        <p:nvSpPr>
          <p:cNvPr id="4" name="TextBox 3"/>
          <p:cNvSpPr txBox="1"/>
          <p:nvPr/>
        </p:nvSpPr>
        <p:spPr>
          <a:xfrm>
            <a:off x="928662" y="1785926"/>
            <a:ext cx="7643866" cy="523220"/>
          </a:xfrm>
          <a:prstGeom prst="rect">
            <a:avLst/>
          </a:prstGeom>
          <a:noFill/>
        </p:spPr>
        <p:txBody>
          <a:bodyPr wrap="square" rtlCol="0">
            <a:spAutoFit/>
          </a:bodyPr>
          <a:lstStyle/>
          <a:p>
            <a:r>
              <a:rPr lang="zh-CN" altLang="en-US" sz="2800" b="1" dirty="0" smtClean="0"/>
              <a:t>第三步：对贪心选择次数用数学归纳法证明</a:t>
            </a:r>
            <a:endParaRPr lang="zh-CN" altLang="en-US" sz="2800" b="1" dirty="0"/>
          </a:p>
        </p:txBody>
      </p:sp>
      <p:sp>
        <p:nvSpPr>
          <p:cNvPr id="5" name="TextBox 4"/>
          <p:cNvSpPr txBox="1"/>
          <p:nvPr/>
        </p:nvSpPr>
        <p:spPr>
          <a:xfrm>
            <a:off x="1071538" y="2500306"/>
            <a:ext cx="7072362" cy="1294970"/>
          </a:xfrm>
          <a:prstGeom prst="rect">
            <a:avLst/>
          </a:prstGeom>
          <a:noFill/>
        </p:spPr>
        <p:txBody>
          <a:bodyPr wrap="square" rtlCol="0">
            <a:spAutoFit/>
          </a:bodyPr>
          <a:lstStyle/>
          <a:p>
            <a:pPr>
              <a:lnSpc>
                <a:spcPct val="150000"/>
              </a:lnSpc>
            </a:pPr>
            <a:r>
              <a:rPr lang="zh-CN" altLang="en-US" sz="2800" dirty="0" smtClean="0"/>
              <a:t>贪心选择次数用数学归纳法即知，贪心算法最终产生原问题的最优解。</a:t>
            </a:r>
            <a:endParaRPr lang="zh-CN" altLang="en-US" sz="2800" dirty="0"/>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smtClean="0"/>
              <a:t>健康的</a:t>
            </a:r>
            <a:r>
              <a:rPr lang="en-US" altLang="zh-CN" dirty="0" smtClean="0"/>
              <a:t>Greed——</a:t>
            </a:r>
            <a:r>
              <a:rPr lang="zh-CN" altLang="en-US" smtClean="0"/>
              <a:t>为幸福而努力！</a:t>
            </a:r>
          </a:p>
        </p:txBody>
      </p:sp>
      <p:sp>
        <p:nvSpPr>
          <p:cNvPr id="5123" name="日期占位符 3"/>
          <p:cNvSpPr>
            <a:spLocks noGrp="1"/>
          </p:cNvSpPr>
          <p:nvPr>
            <p:ph type="dt" sz="quarter" idx="10"/>
          </p:nvPr>
        </p:nvSpPr>
        <p:spPr>
          <a:noFill/>
        </p:spPr>
        <p:txBody>
          <a:bodyPr/>
          <a:lstStyle/>
          <a:p>
            <a:fld id="{6B0FD138-22CB-4459-A707-BFB6F6C489DB}" type="datetime1">
              <a:rPr lang="zh-CN" altLang="en-US" smtClean="0"/>
              <a:pPr/>
              <a:t>2020/3/7</a:t>
            </a:fld>
            <a:endParaRPr lang="en-US" altLang="zh-CN" dirty="0" smtClean="0"/>
          </a:p>
        </p:txBody>
      </p:sp>
      <p:sp>
        <p:nvSpPr>
          <p:cNvPr id="5124" name="灯片编号占位符 4"/>
          <p:cNvSpPr>
            <a:spLocks noGrp="1"/>
          </p:cNvSpPr>
          <p:nvPr>
            <p:ph type="sldNum" sz="quarter" idx="12"/>
          </p:nvPr>
        </p:nvSpPr>
        <p:spPr>
          <a:noFill/>
        </p:spPr>
        <p:txBody>
          <a:bodyPr/>
          <a:lstStyle/>
          <a:p>
            <a:fld id="{72744CD6-C1DF-4CD8-8E70-BD08FAEAD5CB}" type="slidenum">
              <a:rPr lang="zh-CN" altLang="en-US" smtClean="0"/>
              <a:pPr/>
              <a:t>3</a:t>
            </a:fld>
            <a:endParaRPr lang="en-US" altLang="zh-CN" dirty="0" smtClean="0"/>
          </a:p>
        </p:txBody>
      </p:sp>
      <p:pic>
        <p:nvPicPr>
          <p:cNvPr id="5125" name="Picture 6" descr="http://haha.nynews.gov.cn/Article/UploadFiles/200810/2008100711262361.jpg"/>
          <p:cNvPicPr>
            <a:picLocks noChangeAspect="1" noChangeArrowheads="1"/>
          </p:cNvPicPr>
          <p:nvPr/>
        </p:nvPicPr>
        <p:blipFill>
          <a:blip r:embed="rId3" cstate="print"/>
          <a:srcRect/>
          <a:stretch>
            <a:fillRect/>
          </a:stretch>
        </p:blipFill>
        <p:spPr bwMode="auto">
          <a:xfrm>
            <a:off x="928688" y="1357313"/>
            <a:ext cx="7286625" cy="4808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dirty="0" smtClean="0">
                <a:ea typeface="宋体" pitchFamily="2" charset="-122"/>
              </a:rPr>
              <a:t>Example: Greedy Change</a:t>
            </a:r>
            <a:endParaRPr lang="zh-CN" altLang="en-US" smtClean="0"/>
          </a:p>
        </p:txBody>
      </p:sp>
      <p:sp>
        <p:nvSpPr>
          <p:cNvPr id="6147" name="日期占位符 3"/>
          <p:cNvSpPr>
            <a:spLocks noGrp="1"/>
          </p:cNvSpPr>
          <p:nvPr>
            <p:ph type="dt" sz="quarter" idx="10"/>
          </p:nvPr>
        </p:nvSpPr>
        <p:spPr>
          <a:noFill/>
        </p:spPr>
        <p:txBody>
          <a:bodyPr/>
          <a:lstStyle/>
          <a:p>
            <a:fld id="{032FFF38-BBF5-49CF-AF02-498E73C3A71A}" type="datetime1">
              <a:rPr lang="zh-CN" altLang="en-US" smtClean="0"/>
              <a:pPr/>
              <a:t>2020/3/7</a:t>
            </a:fld>
            <a:endParaRPr lang="en-US" altLang="zh-CN" dirty="0" smtClean="0"/>
          </a:p>
        </p:txBody>
      </p:sp>
      <p:sp>
        <p:nvSpPr>
          <p:cNvPr id="6148" name="灯片编号占位符 4"/>
          <p:cNvSpPr>
            <a:spLocks noGrp="1"/>
          </p:cNvSpPr>
          <p:nvPr>
            <p:ph type="sldNum" sz="quarter" idx="12"/>
          </p:nvPr>
        </p:nvSpPr>
        <p:spPr>
          <a:noFill/>
        </p:spPr>
        <p:txBody>
          <a:bodyPr/>
          <a:lstStyle/>
          <a:p>
            <a:fld id="{350EE82C-769A-4696-B658-BE982B71FA66}" type="slidenum">
              <a:rPr lang="zh-CN" altLang="en-US" smtClean="0"/>
              <a:pPr/>
              <a:t>4</a:t>
            </a:fld>
            <a:endParaRPr lang="en-US" altLang="zh-CN" dirty="0" smtClean="0"/>
          </a:p>
        </p:txBody>
      </p:sp>
      <p:grpSp>
        <p:nvGrpSpPr>
          <p:cNvPr id="2" name="组合 27"/>
          <p:cNvGrpSpPr>
            <a:grpSpLocks/>
          </p:cNvGrpSpPr>
          <p:nvPr/>
        </p:nvGrpSpPr>
        <p:grpSpPr bwMode="auto">
          <a:xfrm>
            <a:off x="714375" y="4572000"/>
            <a:ext cx="2943225" cy="1727200"/>
            <a:chOff x="357158" y="4786322"/>
            <a:chExt cx="2943236" cy="1726654"/>
          </a:xfrm>
        </p:grpSpPr>
        <p:pic>
          <p:nvPicPr>
            <p:cNvPr id="6170" name="Picture 18" descr="Fifty-Cent Coin (Half Dollar) obverse"/>
            <p:cNvPicPr>
              <a:picLocks noChangeAspect="1" noChangeArrowheads="1"/>
            </p:cNvPicPr>
            <p:nvPr/>
          </p:nvPicPr>
          <p:blipFill>
            <a:blip r:embed="rId3" cstate="print"/>
            <a:srcRect/>
            <a:stretch>
              <a:fillRect/>
            </a:stretch>
          </p:blipFill>
          <p:spPr bwMode="auto">
            <a:xfrm>
              <a:off x="500034" y="4786322"/>
              <a:ext cx="1371600" cy="1371601"/>
            </a:xfrm>
            <a:prstGeom prst="rect">
              <a:avLst/>
            </a:prstGeom>
            <a:noFill/>
            <a:ln w="9525">
              <a:noFill/>
              <a:miter lim="800000"/>
              <a:headEnd/>
              <a:tailEnd/>
            </a:ln>
          </p:spPr>
        </p:pic>
        <p:pic>
          <p:nvPicPr>
            <p:cNvPr id="6171" name="Picture 20" descr="Fifty-Cent Coin (Half Dollar) reverse"/>
            <p:cNvPicPr>
              <a:picLocks noChangeAspect="1" noChangeArrowheads="1"/>
            </p:cNvPicPr>
            <p:nvPr/>
          </p:nvPicPr>
          <p:blipFill>
            <a:blip r:embed="rId4" cstate="print"/>
            <a:srcRect/>
            <a:stretch>
              <a:fillRect/>
            </a:stretch>
          </p:blipFill>
          <p:spPr bwMode="auto">
            <a:xfrm>
              <a:off x="1928794" y="4786322"/>
              <a:ext cx="1371600" cy="1371601"/>
            </a:xfrm>
            <a:prstGeom prst="rect">
              <a:avLst/>
            </a:prstGeom>
            <a:noFill/>
            <a:ln w="9525">
              <a:noFill/>
              <a:miter lim="800000"/>
              <a:headEnd/>
              <a:tailEnd/>
            </a:ln>
          </p:spPr>
        </p:pic>
        <p:sp>
          <p:nvSpPr>
            <p:cNvPr id="6172" name="TextBox 17"/>
            <p:cNvSpPr txBox="1">
              <a:spLocks noChangeArrowheads="1"/>
            </p:cNvSpPr>
            <p:nvPr/>
          </p:nvSpPr>
          <p:spPr bwMode="auto">
            <a:xfrm>
              <a:off x="357158" y="6143644"/>
              <a:ext cx="2657779" cy="369332"/>
            </a:xfrm>
            <a:prstGeom prst="rect">
              <a:avLst/>
            </a:prstGeom>
            <a:noFill/>
            <a:ln w="9525">
              <a:noFill/>
              <a:miter lim="800000"/>
              <a:headEnd/>
              <a:tailEnd/>
            </a:ln>
          </p:spPr>
          <p:txBody>
            <a:bodyPr wrap="none">
              <a:spAutoFit/>
            </a:bodyPr>
            <a:lstStyle/>
            <a:p>
              <a:r>
                <a:rPr lang="en-US" altLang="zh-CN" b="1" dirty="0">
                  <a:ea typeface="华文新魏" pitchFamily="2" charset="-122"/>
                </a:rPr>
                <a:t>John F. Kennedy      50 ¢ </a:t>
              </a:r>
              <a:endParaRPr lang="zh-CN" altLang="en-US" b="1">
                <a:ea typeface="华文新魏" pitchFamily="2" charset="-122"/>
              </a:endParaRPr>
            </a:p>
          </p:txBody>
        </p:sp>
      </p:grpSp>
      <p:grpSp>
        <p:nvGrpSpPr>
          <p:cNvPr id="3" name="组合 28"/>
          <p:cNvGrpSpPr>
            <a:grpSpLocks/>
          </p:cNvGrpSpPr>
          <p:nvPr/>
        </p:nvGrpSpPr>
        <p:grpSpPr bwMode="auto">
          <a:xfrm>
            <a:off x="5557838" y="4643438"/>
            <a:ext cx="3086100" cy="1798637"/>
            <a:chOff x="5643570" y="5000636"/>
            <a:chExt cx="3086112" cy="1798092"/>
          </a:xfrm>
        </p:grpSpPr>
        <p:pic>
          <p:nvPicPr>
            <p:cNvPr id="6167" name="Picture 22" descr="Image shows the front of the Washington $1 coin, featuring a bust of the President, his name, and the words First President 1789 to 1797."/>
            <p:cNvPicPr>
              <a:picLocks noChangeAspect="1" noChangeArrowheads="1"/>
            </p:cNvPicPr>
            <p:nvPr/>
          </p:nvPicPr>
          <p:blipFill>
            <a:blip r:embed="rId5" cstate="print"/>
            <a:srcRect/>
            <a:stretch>
              <a:fillRect/>
            </a:stretch>
          </p:blipFill>
          <p:spPr bwMode="auto">
            <a:xfrm>
              <a:off x="6000760" y="5000636"/>
              <a:ext cx="1371600" cy="1371601"/>
            </a:xfrm>
            <a:prstGeom prst="rect">
              <a:avLst/>
            </a:prstGeom>
            <a:noFill/>
            <a:ln w="9525">
              <a:noFill/>
              <a:miter lim="800000"/>
              <a:headEnd/>
              <a:tailEnd/>
            </a:ln>
          </p:spPr>
        </p:pic>
        <p:pic>
          <p:nvPicPr>
            <p:cNvPr id="6168" name="Picture 24" descr="Image shows the back of Presidential $1 coins, featuring the Statue of Liberty and the words United States of America and $1."/>
            <p:cNvPicPr>
              <a:picLocks noChangeAspect="1" noChangeArrowheads="1"/>
            </p:cNvPicPr>
            <p:nvPr/>
          </p:nvPicPr>
          <p:blipFill>
            <a:blip r:embed="rId6" cstate="print"/>
            <a:srcRect/>
            <a:stretch>
              <a:fillRect/>
            </a:stretch>
          </p:blipFill>
          <p:spPr bwMode="auto">
            <a:xfrm>
              <a:off x="7358082" y="5000636"/>
              <a:ext cx="1371600" cy="1371601"/>
            </a:xfrm>
            <a:prstGeom prst="rect">
              <a:avLst/>
            </a:prstGeom>
            <a:noFill/>
            <a:ln w="9525">
              <a:noFill/>
              <a:miter lim="800000"/>
              <a:headEnd/>
              <a:tailEnd/>
            </a:ln>
          </p:spPr>
        </p:pic>
        <p:sp>
          <p:nvSpPr>
            <p:cNvPr id="6169" name="TextBox 18"/>
            <p:cNvSpPr txBox="1">
              <a:spLocks noChangeArrowheads="1"/>
            </p:cNvSpPr>
            <p:nvPr/>
          </p:nvSpPr>
          <p:spPr bwMode="auto">
            <a:xfrm>
              <a:off x="5643570" y="6429396"/>
              <a:ext cx="2944139" cy="369332"/>
            </a:xfrm>
            <a:prstGeom prst="rect">
              <a:avLst/>
            </a:prstGeom>
            <a:noFill/>
            <a:ln w="9525">
              <a:noFill/>
              <a:miter lim="800000"/>
              <a:headEnd/>
              <a:tailEnd/>
            </a:ln>
          </p:spPr>
          <p:txBody>
            <a:bodyPr wrap="none">
              <a:spAutoFit/>
            </a:bodyPr>
            <a:lstStyle/>
            <a:p>
              <a:r>
                <a:rPr lang="en-US" altLang="zh-CN" b="1" dirty="0">
                  <a:ea typeface="华文新魏" pitchFamily="2" charset="-122"/>
                </a:rPr>
                <a:t>George Washington   100 ¢ </a:t>
              </a:r>
              <a:endParaRPr lang="zh-CN" altLang="en-US" b="1">
                <a:ea typeface="华文新魏" pitchFamily="2" charset="-122"/>
              </a:endParaRPr>
            </a:p>
          </p:txBody>
        </p:sp>
      </p:grpSp>
      <p:grpSp>
        <p:nvGrpSpPr>
          <p:cNvPr id="4" name="组合 26"/>
          <p:cNvGrpSpPr>
            <a:grpSpLocks/>
          </p:cNvGrpSpPr>
          <p:nvPr/>
        </p:nvGrpSpPr>
        <p:grpSpPr bwMode="auto">
          <a:xfrm>
            <a:off x="5643563" y="2857500"/>
            <a:ext cx="3157537" cy="1870075"/>
            <a:chOff x="5643570" y="2928934"/>
            <a:chExt cx="3157550" cy="1869530"/>
          </a:xfrm>
        </p:grpSpPr>
        <p:pic>
          <p:nvPicPr>
            <p:cNvPr id="6164" name="Picture 14" descr="Twenty-Five-Cent Coin (Quarter) 50 State Quarter obverse"/>
            <p:cNvPicPr>
              <a:picLocks noChangeAspect="1" noChangeArrowheads="1"/>
            </p:cNvPicPr>
            <p:nvPr/>
          </p:nvPicPr>
          <p:blipFill>
            <a:blip r:embed="rId7" cstate="print"/>
            <a:srcRect/>
            <a:stretch>
              <a:fillRect/>
            </a:stretch>
          </p:blipFill>
          <p:spPr bwMode="auto">
            <a:xfrm>
              <a:off x="5929322" y="2928934"/>
              <a:ext cx="1371600" cy="1381126"/>
            </a:xfrm>
            <a:prstGeom prst="rect">
              <a:avLst/>
            </a:prstGeom>
            <a:noFill/>
            <a:ln w="9525">
              <a:noFill/>
              <a:miter lim="800000"/>
              <a:headEnd/>
              <a:tailEnd/>
            </a:ln>
          </p:spPr>
        </p:pic>
        <p:pic>
          <p:nvPicPr>
            <p:cNvPr id="6165" name="Picture 16" descr="Twenty-Five-Cent Coin (Quarter) Standard Quarter obverse (reverse on mouse over)"/>
            <p:cNvPicPr>
              <a:picLocks noChangeAspect="1" noChangeArrowheads="1"/>
            </p:cNvPicPr>
            <p:nvPr/>
          </p:nvPicPr>
          <p:blipFill>
            <a:blip r:embed="rId8" cstate="print"/>
            <a:srcRect/>
            <a:stretch>
              <a:fillRect/>
            </a:stretch>
          </p:blipFill>
          <p:spPr bwMode="auto">
            <a:xfrm>
              <a:off x="7429520" y="2928934"/>
              <a:ext cx="1371600" cy="1371601"/>
            </a:xfrm>
            <a:prstGeom prst="rect">
              <a:avLst/>
            </a:prstGeom>
            <a:noFill/>
            <a:ln w="9525">
              <a:noFill/>
              <a:miter lim="800000"/>
              <a:headEnd/>
              <a:tailEnd/>
            </a:ln>
          </p:spPr>
        </p:pic>
        <p:sp>
          <p:nvSpPr>
            <p:cNvPr id="6166" name="TextBox 19"/>
            <p:cNvSpPr txBox="1">
              <a:spLocks noChangeArrowheads="1"/>
            </p:cNvSpPr>
            <p:nvPr/>
          </p:nvSpPr>
          <p:spPr bwMode="auto">
            <a:xfrm>
              <a:off x="5643570" y="4429132"/>
              <a:ext cx="2886431" cy="369332"/>
            </a:xfrm>
            <a:prstGeom prst="rect">
              <a:avLst/>
            </a:prstGeom>
            <a:noFill/>
            <a:ln w="9525">
              <a:noFill/>
              <a:miter lim="800000"/>
              <a:headEnd/>
              <a:tailEnd/>
            </a:ln>
          </p:spPr>
          <p:txBody>
            <a:bodyPr wrap="none">
              <a:spAutoFit/>
            </a:bodyPr>
            <a:lstStyle/>
            <a:p>
              <a:r>
                <a:rPr lang="en-US" altLang="zh-CN" b="1" dirty="0">
                  <a:ea typeface="华文新魏" pitchFamily="2" charset="-122"/>
                </a:rPr>
                <a:t>George Washington    25 ¢ </a:t>
              </a:r>
              <a:endParaRPr lang="zh-CN" altLang="en-US" b="1">
                <a:ea typeface="华文新魏" pitchFamily="2" charset="-122"/>
              </a:endParaRPr>
            </a:p>
          </p:txBody>
        </p:sp>
      </p:grpSp>
      <p:grpSp>
        <p:nvGrpSpPr>
          <p:cNvPr id="5" name="组合 25"/>
          <p:cNvGrpSpPr>
            <a:grpSpLocks/>
          </p:cNvGrpSpPr>
          <p:nvPr/>
        </p:nvGrpSpPr>
        <p:grpSpPr bwMode="auto">
          <a:xfrm>
            <a:off x="571500" y="2786063"/>
            <a:ext cx="3086100" cy="1798637"/>
            <a:chOff x="214282" y="2786058"/>
            <a:chExt cx="3086112" cy="1798092"/>
          </a:xfrm>
        </p:grpSpPr>
        <p:pic>
          <p:nvPicPr>
            <p:cNvPr id="6161" name="Picture 10" descr="Ten-Cent Coin (Dime) obverse"/>
            <p:cNvPicPr>
              <a:picLocks noChangeAspect="1" noChangeArrowheads="1"/>
            </p:cNvPicPr>
            <p:nvPr/>
          </p:nvPicPr>
          <p:blipFill>
            <a:blip r:embed="rId9" cstate="print"/>
            <a:srcRect/>
            <a:stretch>
              <a:fillRect/>
            </a:stretch>
          </p:blipFill>
          <p:spPr bwMode="auto">
            <a:xfrm>
              <a:off x="500034" y="2786058"/>
              <a:ext cx="1371600" cy="1371601"/>
            </a:xfrm>
            <a:prstGeom prst="rect">
              <a:avLst/>
            </a:prstGeom>
            <a:noFill/>
            <a:ln w="9525">
              <a:noFill/>
              <a:miter lim="800000"/>
              <a:headEnd/>
              <a:tailEnd/>
            </a:ln>
          </p:spPr>
        </p:pic>
        <p:pic>
          <p:nvPicPr>
            <p:cNvPr id="6162" name="Picture 12" descr="Ten-Cent Coin (Dime) reverse"/>
            <p:cNvPicPr>
              <a:picLocks noChangeAspect="1" noChangeArrowheads="1"/>
            </p:cNvPicPr>
            <p:nvPr/>
          </p:nvPicPr>
          <p:blipFill>
            <a:blip r:embed="rId10" cstate="print"/>
            <a:srcRect/>
            <a:stretch>
              <a:fillRect/>
            </a:stretch>
          </p:blipFill>
          <p:spPr bwMode="auto">
            <a:xfrm>
              <a:off x="1928794" y="2786058"/>
              <a:ext cx="1371600" cy="1371601"/>
            </a:xfrm>
            <a:prstGeom prst="rect">
              <a:avLst/>
            </a:prstGeom>
            <a:noFill/>
            <a:ln w="9525">
              <a:noFill/>
              <a:miter lim="800000"/>
              <a:headEnd/>
              <a:tailEnd/>
            </a:ln>
          </p:spPr>
        </p:pic>
        <p:sp>
          <p:nvSpPr>
            <p:cNvPr id="6163" name="TextBox 20"/>
            <p:cNvSpPr txBox="1">
              <a:spLocks noChangeArrowheads="1"/>
            </p:cNvSpPr>
            <p:nvPr/>
          </p:nvSpPr>
          <p:spPr bwMode="auto">
            <a:xfrm>
              <a:off x="214282" y="4214818"/>
              <a:ext cx="2815835" cy="369332"/>
            </a:xfrm>
            <a:prstGeom prst="rect">
              <a:avLst/>
            </a:prstGeom>
            <a:noFill/>
            <a:ln w="9525">
              <a:noFill/>
              <a:miter lim="800000"/>
              <a:headEnd/>
              <a:tailEnd/>
            </a:ln>
          </p:spPr>
          <p:txBody>
            <a:bodyPr wrap="none">
              <a:spAutoFit/>
            </a:bodyPr>
            <a:lstStyle/>
            <a:p>
              <a:r>
                <a:rPr lang="en-US" altLang="zh-CN" b="1" dirty="0">
                  <a:ea typeface="华文新魏" pitchFamily="2" charset="-122"/>
                </a:rPr>
                <a:t>President Roosevelt     10 ¢</a:t>
              </a:r>
              <a:endParaRPr lang="zh-CN" altLang="en-US" b="1">
                <a:ea typeface="华文新魏" pitchFamily="2" charset="-122"/>
              </a:endParaRPr>
            </a:p>
          </p:txBody>
        </p:sp>
      </p:grpSp>
      <p:grpSp>
        <p:nvGrpSpPr>
          <p:cNvPr id="6" name="组合 24"/>
          <p:cNvGrpSpPr>
            <a:grpSpLocks/>
          </p:cNvGrpSpPr>
          <p:nvPr/>
        </p:nvGrpSpPr>
        <p:grpSpPr bwMode="auto">
          <a:xfrm>
            <a:off x="5643564" y="1201738"/>
            <a:ext cx="3186096" cy="1727200"/>
            <a:chOff x="5643570" y="1214422"/>
            <a:chExt cx="3186108" cy="1726654"/>
          </a:xfrm>
        </p:grpSpPr>
        <p:pic>
          <p:nvPicPr>
            <p:cNvPr id="6158" name="Picture 6" descr="Five-Cent Coin (Nickel) obverse"/>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5929322" y="1214422"/>
              <a:ext cx="1371600" cy="1371601"/>
            </a:xfrm>
            <a:prstGeom prst="rect">
              <a:avLst/>
            </a:prstGeom>
            <a:noFill/>
            <a:ln w="9525">
              <a:noFill/>
              <a:miter lim="800000"/>
              <a:headEnd/>
              <a:tailEnd/>
            </a:ln>
          </p:spPr>
        </p:pic>
        <p:pic>
          <p:nvPicPr>
            <p:cNvPr id="6159" name="Picture 8" descr="Five-Cent Coin (Nickel) reverse"/>
            <p:cNvPicPr>
              <a:picLocks noChangeAspect="1" noChangeArrowheads="1"/>
            </p:cNvPicPr>
            <p:nvPr/>
          </p:nvPicPr>
          <p:blipFill>
            <a:blip cstate="print">
              <a:clrChange>
                <a:clrFrom>
                  <a:srgbClr val="FFFFFF"/>
                </a:clrFrom>
                <a:clrTo>
                  <a:srgbClr val="FFFFFF">
                    <a:alpha val="0"/>
                  </a:srgbClr>
                </a:clrTo>
              </a:clrChange>
            </a:blip>
            <a:srcRect/>
            <a:stretch>
              <a:fillRect/>
            </a:stretch>
          </p:blipFill>
          <p:spPr bwMode="auto">
            <a:xfrm>
              <a:off x="7458078" y="1214422"/>
              <a:ext cx="1371600" cy="1371601"/>
            </a:xfrm>
            <a:prstGeom prst="rect">
              <a:avLst/>
            </a:prstGeom>
            <a:noFill/>
            <a:ln w="9525">
              <a:noFill/>
              <a:miter lim="800000"/>
              <a:headEnd/>
              <a:tailEnd/>
            </a:ln>
          </p:spPr>
        </p:pic>
        <p:sp>
          <p:nvSpPr>
            <p:cNvPr id="6160" name="TextBox 21"/>
            <p:cNvSpPr txBox="1">
              <a:spLocks noChangeArrowheads="1"/>
            </p:cNvSpPr>
            <p:nvPr/>
          </p:nvSpPr>
          <p:spPr bwMode="auto">
            <a:xfrm>
              <a:off x="5643570" y="2571744"/>
              <a:ext cx="2698175" cy="369332"/>
            </a:xfrm>
            <a:prstGeom prst="rect">
              <a:avLst/>
            </a:prstGeom>
            <a:noFill/>
            <a:ln w="9525">
              <a:noFill/>
              <a:miter lim="800000"/>
              <a:headEnd/>
              <a:tailEnd/>
            </a:ln>
          </p:spPr>
          <p:txBody>
            <a:bodyPr wrap="none">
              <a:spAutoFit/>
            </a:bodyPr>
            <a:lstStyle/>
            <a:p>
              <a:r>
                <a:rPr lang="en-US" altLang="zh-CN" b="1" dirty="0">
                  <a:ea typeface="华文新魏" pitchFamily="2" charset="-122"/>
                </a:rPr>
                <a:t>Thomas Jefferson        5 ¢</a:t>
              </a:r>
              <a:endParaRPr lang="zh-CN" altLang="en-US" b="1">
                <a:ea typeface="华文新魏" pitchFamily="2" charset="-122"/>
              </a:endParaRPr>
            </a:p>
          </p:txBody>
        </p:sp>
      </p:grpSp>
      <p:grpSp>
        <p:nvGrpSpPr>
          <p:cNvPr id="7" name="组合 23"/>
          <p:cNvGrpSpPr>
            <a:grpSpLocks/>
          </p:cNvGrpSpPr>
          <p:nvPr/>
        </p:nvGrpSpPr>
        <p:grpSpPr bwMode="auto">
          <a:xfrm>
            <a:off x="642938" y="1143000"/>
            <a:ext cx="3014662" cy="1727200"/>
            <a:chOff x="571472" y="1142984"/>
            <a:chExt cx="3014674" cy="1726654"/>
          </a:xfrm>
        </p:grpSpPr>
        <p:pic>
          <p:nvPicPr>
            <p:cNvPr id="6155" name="Picture 2" descr="One Cent (Penny) obverse"/>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785786" y="1142984"/>
              <a:ext cx="1371600" cy="1371601"/>
            </a:xfrm>
            <a:prstGeom prst="rect">
              <a:avLst/>
            </a:prstGeom>
            <a:noFill/>
            <a:ln w="9525">
              <a:noFill/>
              <a:miter lim="800000"/>
              <a:headEnd/>
              <a:tailEnd/>
            </a:ln>
          </p:spPr>
        </p:pic>
        <p:pic>
          <p:nvPicPr>
            <p:cNvPr id="6156" name="Picture 4" descr="One Cent (Penny) reverse"/>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2214546" y="1142984"/>
              <a:ext cx="1371600" cy="1371601"/>
            </a:xfrm>
            <a:prstGeom prst="rect">
              <a:avLst/>
            </a:prstGeom>
            <a:noFill/>
            <a:ln w="9525">
              <a:noFill/>
              <a:miter lim="800000"/>
              <a:headEnd/>
              <a:tailEnd/>
            </a:ln>
          </p:spPr>
        </p:pic>
        <p:sp>
          <p:nvSpPr>
            <p:cNvPr id="6157" name="TextBox 22"/>
            <p:cNvSpPr txBox="1">
              <a:spLocks noChangeArrowheads="1"/>
            </p:cNvSpPr>
            <p:nvPr/>
          </p:nvSpPr>
          <p:spPr bwMode="auto">
            <a:xfrm>
              <a:off x="571472" y="2500306"/>
              <a:ext cx="2640466" cy="369332"/>
            </a:xfrm>
            <a:prstGeom prst="rect">
              <a:avLst/>
            </a:prstGeom>
            <a:noFill/>
            <a:ln w="9525">
              <a:noFill/>
              <a:miter lim="800000"/>
              <a:headEnd/>
              <a:tailEnd/>
            </a:ln>
          </p:spPr>
          <p:txBody>
            <a:bodyPr wrap="none">
              <a:spAutoFit/>
            </a:bodyPr>
            <a:lstStyle/>
            <a:p>
              <a:r>
                <a:rPr lang="en-US" altLang="zh-CN" b="1" dirty="0">
                  <a:ea typeface="华文新魏" pitchFamily="2" charset="-122"/>
                </a:rPr>
                <a:t>Abraham Lincoln       1 ¢</a:t>
              </a:r>
              <a:endParaRPr lang="zh-CN" altLang="en-US" b="1" dirty="0">
                <a:ea typeface="华文新魏"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par>
                          <p:cTn id="22" fill="hold">
                            <p:stCondLst>
                              <p:cond delay="1500"/>
                            </p:stCondLst>
                            <p:childTnLst>
                              <p:par>
                                <p:cTn id="23" presetID="53"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2000"/>
                            </p:stCondLst>
                            <p:childTnLst>
                              <p:par>
                                <p:cTn id="29" presetID="53"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ppt_w</p:attrName>
                                        </p:attrNameLst>
                                      </p:cBhvr>
                                      <p:tavLst>
                                        <p:tav tm="0">
                                          <p:val>
                                            <p:fltVal val="0"/>
                                          </p:val>
                                        </p:tav>
                                        <p:tav tm="100000">
                                          <p:val>
                                            <p:strVal val="#ppt_w"/>
                                          </p:val>
                                        </p:tav>
                                      </p:tavLst>
                                    </p:anim>
                                    <p:anim calcmode="lin" valueType="num">
                                      <p:cBhvr>
                                        <p:cTn id="32" dur="500" fill="hold"/>
                                        <p:tgtEl>
                                          <p:spTgt spid="4"/>
                                        </p:tgtEl>
                                        <p:attrNameLst>
                                          <p:attrName>ppt_h</p:attrName>
                                        </p:attrNameLst>
                                      </p:cBhvr>
                                      <p:tavLst>
                                        <p:tav tm="0">
                                          <p:val>
                                            <p:fltVal val="0"/>
                                          </p:val>
                                        </p:tav>
                                        <p:tav tm="100000">
                                          <p:val>
                                            <p:strVal val="#ppt_h"/>
                                          </p:val>
                                        </p:tav>
                                      </p:tavLst>
                                    </p:anim>
                                    <p:animEffect transition="in" filter="fade">
                                      <p:cBhvr>
                                        <p:cTn id="33" dur="500"/>
                                        <p:tgtEl>
                                          <p:spTgt spid="4"/>
                                        </p:tgtEl>
                                      </p:cBhvr>
                                    </p:animEffect>
                                  </p:childTnLst>
                                </p:cTn>
                              </p:par>
                            </p:childTnLst>
                          </p:cTn>
                        </p:par>
                        <p:par>
                          <p:cTn id="34" fill="hold">
                            <p:stCondLst>
                              <p:cond delay="2500"/>
                            </p:stCondLst>
                            <p:childTnLst>
                              <p:par>
                                <p:cTn id="35" presetID="53" presetClass="entr" presetSubtype="0"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Effect transition="in" filter="fade">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p>
            <a:fld id="{D7E4CD8B-2559-4CF5-B88C-80EE682465E2}" type="datetime1">
              <a:rPr lang="zh-CN" altLang="en-US" smtClean="0"/>
              <a:pPr/>
              <a:t>2020/3/7</a:t>
            </a:fld>
            <a:endParaRPr lang="en-US" altLang="zh-CN" dirty="0" smtClean="0"/>
          </a:p>
        </p:txBody>
      </p:sp>
      <p:sp>
        <p:nvSpPr>
          <p:cNvPr id="7171" name="灯片编号占位符 4"/>
          <p:cNvSpPr>
            <a:spLocks noGrp="1"/>
          </p:cNvSpPr>
          <p:nvPr>
            <p:ph type="sldNum" sz="quarter" idx="12"/>
          </p:nvPr>
        </p:nvSpPr>
        <p:spPr>
          <a:noFill/>
        </p:spPr>
        <p:txBody>
          <a:bodyPr/>
          <a:lstStyle/>
          <a:p>
            <a:fld id="{AB90E7A3-A555-450D-ABA4-FBDB20616E1E}" type="slidenum">
              <a:rPr lang="zh-CN" altLang="en-US" smtClean="0"/>
              <a:pPr/>
              <a:t>5</a:t>
            </a:fld>
            <a:endParaRPr lang="en-US" altLang="zh-CN" dirty="0" smtClean="0"/>
          </a:p>
        </p:txBody>
      </p:sp>
      <p:pic>
        <p:nvPicPr>
          <p:cNvPr id="7172" name="Picture 8" descr="File:Greedy algorithm change diagram.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00166" y="571500"/>
            <a:ext cx="7072313" cy="6286500"/>
          </a:xfrm>
          <a:prstGeom prst="rect">
            <a:avLst/>
          </a:prstGeom>
          <a:noFill/>
          <a:ln w="9525">
            <a:noFill/>
            <a:miter lim="800000"/>
            <a:headEnd/>
            <a:tailEnd/>
          </a:ln>
        </p:spPr>
      </p:pic>
      <p:sp>
        <p:nvSpPr>
          <p:cNvPr id="5" name="矩形 4"/>
          <p:cNvSpPr/>
          <p:nvPr/>
        </p:nvSpPr>
        <p:spPr>
          <a:xfrm>
            <a:off x="1428728" y="2643182"/>
            <a:ext cx="5286412" cy="13573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85852" y="3929066"/>
            <a:ext cx="6786610" cy="13573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57224" y="5286388"/>
            <a:ext cx="8001056" cy="13573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xfrm>
            <a:off x="3348038" y="6243638"/>
            <a:ext cx="3205162" cy="457200"/>
          </a:xfrm>
          <a:noFill/>
        </p:spPr>
        <p:txBody>
          <a:bodyPr/>
          <a:lstStyle/>
          <a:p>
            <a:pPr algn="ctr"/>
            <a:fld id="{51A7556C-447E-43BA-98F4-D97B077A698A}" type="slidenum">
              <a:rPr lang="en-US" altLang="zh-CN" sz="1600" smtClean="0"/>
              <a:pPr algn="ctr"/>
              <a:t>6</a:t>
            </a:fld>
            <a:endParaRPr lang="en-US" altLang="zh-CN" sz="1600" dirty="0" smtClean="0"/>
          </a:p>
        </p:txBody>
      </p:sp>
      <p:sp>
        <p:nvSpPr>
          <p:cNvPr id="8195" name="Rectangle 2"/>
          <p:cNvSpPr>
            <a:spLocks noGrp="1" noChangeArrowheads="1"/>
          </p:cNvSpPr>
          <p:nvPr>
            <p:ph type="title"/>
          </p:nvPr>
        </p:nvSpPr>
        <p:spPr/>
        <p:txBody>
          <a:bodyPr/>
          <a:lstStyle/>
          <a:p>
            <a:pPr eaLnBrk="1" hangingPunct="1"/>
            <a:r>
              <a:rPr lang="en-US" altLang="zh-CN" dirty="0" smtClean="0">
                <a:ea typeface="宋体" pitchFamily="2" charset="-122"/>
              </a:rPr>
              <a:t>Example: greedy change</a:t>
            </a:r>
          </a:p>
        </p:txBody>
      </p:sp>
      <p:sp>
        <p:nvSpPr>
          <p:cNvPr id="502787" name="Rectangle 3"/>
          <p:cNvSpPr>
            <a:spLocks noGrp="1" noChangeArrowheads="1"/>
          </p:cNvSpPr>
          <p:nvPr>
            <p:ph type="body" idx="1"/>
          </p:nvPr>
        </p:nvSpPr>
        <p:spPr>
          <a:xfrm>
            <a:off x="642910" y="1643050"/>
            <a:ext cx="8288337" cy="4643450"/>
          </a:xfrm>
        </p:spPr>
        <p:txBody>
          <a:bodyPr>
            <a:normAutofit/>
          </a:bodyPr>
          <a:lstStyle/>
          <a:p>
            <a:pPr eaLnBrk="1" hangingPunct="1">
              <a:lnSpc>
                <a:spcPct val="70000"/>
              </a:lnSpc>
              <a:defRPr/>
            </a:pPr>
            <a:r>
              <a:rPr lang="zh-CN" altLang="en-US" dirty="0" smtClean="0">
                <a:solidFill>
                  <a:srgbClr val="3333FF"/>
                </a:solidFill>
                <a:cs typeface="+mn-cs"/>
              </a:rPr>
              <a:t>是否总成立？</a:t>
            </a:r>
            <a:endParaRPr lang="en-US" altLang="zh-CN" dirty="0" smtClean="0">
              <a:solidFill>
                <a:srgbClr val="3333FF"/>
              </a:solidFill>
              <a:cs typeface="+mn-cs"/>
            </a:endParaRPr>
          </a:p>
          <a:p>
            <a:pPr lvl="1">
              <a:defRPr/>
            </a:pPr>
            <a:r>
              <a:rPr lang="zh-CN" altLang="en-US" dirty="0" smtClean="0">
                <a:cs typeface="+mn-cs"/>
              </a:rPr>
              <a:t>对于现在的美元硬币系统</a:t>
            </a:r>
            <a:endParaRPr lang="en-US" altLang="zh-CN" dirty="0" smtClean="0">
              <a:cs typeface="+mn-cs"/>
            </a:endParaRPr>
          </a:p>
          <a:p>
            <a:pPr lvl="2">
              <a:defRPr/>
            </a:pPr>
            <a:r>
              <a:rPr lang="en-US" altLang="zh-CN" dirty="0" smtClean="0"/>
              <a:t>OK</a:t>
            </a:r>
          </a:p>
          <a:p>
            <a:pPr lvl="1">
              <a:defRPr/>
            </a:pPr>
            <a:r>
              <a:rPr lang="zh-CN" altLang="en-US" dirty="0" smtClean="0">
                <a:cs typeface="+mn-cs"/>
              </a:rPr>
              <a:t>对于任意的硬币系统</a:t>
            </a:r>
            <a:endParaRPr lang="en-US" altLang="zh-CN" dirty="0" smtClean="0">
              <a:cs typeface="+mn-cs"/>
            </a:endParaRPr>
          </a:p>
          <a:p>
            <a:pPr lvl="2">
              <a:defRPr/>
            </a:pPr>
            <a:r>
              <a:rPr lang="zh-CN" altLang="en-US" dirty="0" smtClean="0"/>
              <a:t>可能不行</a:t>
            </a:r>
            <a:endParaRPr lang="en-US" altLang="zh-CN" dirty="0" smtClean="0"/>
          </a:p>
          <a:p>
            <a:pPr lvl="1">
              <a:defRPr/>
            </a:pPr>
            <a:r>
              <a:rPr lang="zh-CN" altLang="en-US" dirty="0" smtClean="0">
                <a:cs typeface="+mn-cs"/>
              </a:rPr>
              <a:t>假设美国发行了</a:t>
            </a:r>
            <a:r>
              <a:rPr lang="en-US" altLang="zh-CN" dirty="0" smtClean="0">
                <a:cs typeface="+mn-cs"/>
              </a:rPr>
              <a:t>12¢</a:t>
            </a:r>
            <a:r>
              <a:rPr lang="zh-CN" altLang="en-US" dirty="0" smtClean="0">
                <a:cs typeface="+mn-cs"/>
              </a:rPr>
              <a:t>硬币</a:t>
            </a:r>
          </a:p>
          <a:p>
            <a:pPr eaLnBrk="1" hangingPunct="1">
              <a:lnSpc>
                <a:spcPct val="70000"/>
              </a:lnSpc>
              <a:defRPr/>
            </a:pPr>
            <a:endParaRPr lang="en-US" altLang="zh-CN" dirty="0" smtClean="0">
              <a:ea typeface="宋体" pitchFamily="2" charset="-122"/>
              <a:cs typeface="+mn-cs"/>
            </a:endParaRPr>
          </a:p>
          <a:p>
            <a:pPr lvl="2" eaLnBrk="1" hangingPunct="1">
              <a:lnSpc>
                <a:spcPct val="70000"/>
              </a:lnSpc>
              <a:buFontTx/>
              <a:buNone/>
              <a:defRPr/>
            </a:pPr>
            <a:endParaRPr lang="en-US" altLang="zh-CN" dirty="0" smtClean="0">
              <a:ea typeface="宋体" pitchFamily="2" charset="-122"/>
            </a:endParaRPr>
          </a:p>
          <a:p>
            <a:pPr eaLnBrk="1" hangingPunct="1">
              <a:lnSpc>
                <a:spcPct val="90000"/>
              </a:lnSpc>
              <a:defRPr/>
            </a:pPr>
            <a:endParaRPr lang="en-US" altLang="zh-CN" dirty="0" smtClean="0">
              <a:ea typeface="宋体" pitchFamily="2" charset="-122"/>
              <a:cs typeface="+mn-cs"/>
            </a:endParaRPr>
          </a:p>
        </p:txBody>
      </p:sp>
      <p:grpSp>
        <p:nvGrpSpPr>
          <p:cNvPr id="2" name="组合 6"/>
          <p:cNvGrpSpPr>
            <a:grpSpLocks/>
          </p:cNvGrpSpPr>
          <p:nvPr/>
        </p:nvGrpSpPr>
        <p:grpSpPr bwMode="auto">
          <a:xfrm>
            <a:off x="6215074" y="3286124"/>
            <a:ext cx="1214437" cy="1214437"/>
            <a:chOff x="5000628" y="2071678"/>
            <a:chExt cx="1214446" cy="1214446"/>
          </a:xfrm>
        </p:grpSpPr>
        <p:sp>
          <p:nvSpPr>
            <p:cNvPr id="8198" name="椭圆 7"/>
            <p:cNvSpPr>
              <a:spLocks noChangeArrowheads="1"/>
            </p:cNvSpPr>
            <p:nvPr/>
          </p:nvSpPr>
          <p:spPr bwMode="auto">
            <a:xfrm>
              <a:off x="5000628" y="2071678"/>
              <a:ext cx="1214446" cy="1214446"/>
            </a:xfrm>
            <a:prstGeom prst="ellipse">
              <a:avLst/>
            </a:prstGeom>
            <a:solidFill>
              <a:srgbClr val="FFFF00"/>
            </a:solidFill>
            <a:ln w="6350" algn="ctr">
              <a:solidFill>
                <a:schemeClr val="tx1"/>
              </a:solidFill>
              <a:round/>
              <a:headEnd/>
              <a:tailEnd/>
            </a:ln>
          </p:spPr>
          <p:txBody>
            <a:bodyPr wrap="none" anchor="ctr"/>
            <a:lstStyle/>
            <a:p>
              <a:endParaRPr lang="zh-CN" altLang="en-US">
                <a:ea typeface="华文新魏" pitchFamily="2" charset="-122"/>
              </a:endParaRPr>
            </a:p>
          </p:txBody>
        </p:sp>
        <p:pic>
          <p:nvPicPr>
            <p:cNvPr id="8199" name="Picture 3" descr="C:\Users\gibeon\Desktop\136_200902091305251U7yz.jpg"/>
            <p:cNvPicPr>
              <a:picLocks noChangeAspect="1" noChangeArrowheads="1"/>
            </p:cNvPicPr>
            <p:nvPr/>
          </p:nvPicPr>
          <p:blipFill>
            <a:blip r:embed="rId2" cstate="print">
              <a:clrChange>
                <a:clrFrom>
                  <a:srgbClr val="FBFBF9"/>
                </a:clrFrom>
                <a:clrTo>
                  <a:srgbClr val="FBFBF9">
                    <a:alpha val="0"/>
                  </a:srgbClr>
                </a:clrTo>
              </a:clrChange>
            </a:blip>
            <a:srcRect/>
            <a:stretch>
              <a:fillRect/>
            </a:stretch>
          </p:blipFill>
          <p:spPr bwMode="auto">
            <a:xfrm>
              <a:off x="5210973" y="2214554"/>
              <a:ext cx="789787" cy="785818"/>
            </a:xfrm>
            <a:prstGeom prst="rect">
              <a:avLst/>
            </a:prstGeom>
            <a:noFill/>
            <a:ln w="9525">
              <a:noFill/>
              <a:miter lim="800000"/>
              <a:headEnd/>
              <a:tailEnd/>
            </a:ln>
          </p:spPr>
        </p:pic>
        <p:sp>
          <p:nvSpPr>
            <p:cNvPr id="8200" name="TextBox 9"/>
            <p:cNvSpPr txBox="1">
              <a:spLocks noChangeArrowheads="1"/>
            </p:cNvSpPr>
            <p:nvPr/>
          </p:nvSpPr>
          <p:spPr bwMode="auto">
            <a:xfrm>
              <a:off x="5109263" y="2932627"/>
              <a:ext cx="1008609" cy="307777"/>
            </a:xfrm>
            <a:prstGeom prst="rect">
              <a:avLst/>
            </a:prstGeom>
            <a:noFill/>
            <a:ln w="9525">
              <a:noFill/>
              <a:miter lim="800000"/>
              <a:headEnd/>
              <a:tailEnd/>
            </a:ln>
          </p:spPr>
          <p:txBody>
            <a:bodyPr wrap="none">
              <a:spAutoFit/>
            </a:bodyPr>
            <a:lstStyle/>
            <a:p>
              <a:r>
                <a:rPr lang="en-US" altLang="zh-CN" sz="1400" b="1" dirty="0">
                  <a:ea typeface="华文新魏" pitchFamily="2" charset="-122"/>
                </a:rPr>
                <a:t>12 CENTS</a:t>
              </a:r>
              <a:endParaRPr lang="zh-CN" altLang="en-US" sz="1400" b="1" dirty="0">
                <a:ea typeface="华文新魏"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000100" y="357166"/>
            <a:ext cx="7772400" cy="857232"/>
          </a:xfrm>
        </p:spPr>
        <p:txBody>
          <a:bodyPr/>
          <a:lstStyle/>
          <a:p>
            <a:pPr eaLnBrk="1" hangingPunct="1"/>
            <a:r>
              <a:rPr lang="zh-CN" altLang="en-US" dirty="0" smtClean="0"/>
              <a:t>利用贪心算法求解</a:t>
            </a:r>
          </a:p>
        </p:txBody>
      </p:sp>
      <p:sp>
        <p:nvSpPr>
          <p:cNvPr id="9220" name="灯片编号占位符 4"/>
          <p:cNvSpPr>
            <a:spLocks noGrp="1"/>
          </p:cNvSpPr>
          <p:nvPr>
            <p:ph type="sldNum" sz="quarter" idx="12"/>
          </p:nvPr>
        </p:nvSpPr>
        <p:spPr>
          <a:noFill/>
        </p:spPr>
        <p:txBody>
          <a:bodyPr/>
          <a:lstStyle/>
          <a:p>
            <a:fld id="{30128103-11CE-4618-836E-DC7D108CB4F1}" type="slidenum">
              <a:rPr lang="zh-CN" altLang="en-US" smtClean="0"/>
              <a:pPr/>
              <a:t>7</a:t>
            </a:fld>
            <a:endParaRPr lang="en-US" altLang="zh-CN" dirty="0" smtClean="0"/>
          </a:p>
        </p:txBody>
      </p:sp>
      <p:sp>
        <p:nvSpPr>
          <p:cNvPr id="3" name="内容占位符 2"/>
          <p:cNvSpPr>
            <a:spLocks noGrp="1"/>
          </p:cNvSpPr>
          <p:nvPr>
            <p:ph idx="4294967295"/>
          </p:nvPr>
        </p:nvSpPr>
        <p:spPr>
          <a:xfrm>
            <a:off x="1371600" y="1785938"/>
            <a:ext cx="7772400" cy="4572000"/>
          </a:xfrm>
        </p:spPr>
        <p:txBody>
          <a:bodyPr/>
          <a:lstStyle/>
          <a:p>
            <a:pPr eaLnBrk="1" hangingPunct="1"/>
            <a:r>
              <a:rPr lang="en-US" altLang="zh-CN" dirty="0" smtClean="0"/>
              <a:t>Subtract </a:t>
            </a:r>
            <a:r>
              <a:rPr lang="en-US" altLang="zh-CN" dirty="0" smtClean="0">
                <a:solidFill>
                  <a:srgbClr val="FF0000"/>
                </a:solidFill>
              </a:rPr>
              <a:t>Quarter</a:t>
            </a:r>
            <a:r>
              <a:rPr lang="zh-CN" altLang="en-US" dirty="0" smtClean="0"/>
              <a:t>：</a:t>
            </a:r>
            <a:endParaRPr lang="en-US" altLang="zh-CN" dirty="0" smtClean="0"/>
          </a:p>
          <a:p>
            <a:pPr lvl="1" eaLnBrk="1" hangingPunct="1">
              <a:buFontTx/>
              <a:buNone/>
            </a:pPr>
            <a:r>
              <a:rPr lang="en-US" altLang="zh-CN" dirty="0" smtClean="0"/>
              <a:t>41-25=16</a:t>
            </a:r>
          </a:p>
          <a:p>
            <a:pPr eaLnBrk="1" hangingPunct="1"/>
            <a:r>
              <a:rPr lang="en-US" altLang="zh-CN" dirty="0" smtClean="0"/>
              <a:t>Subtract</a:t>
            </a:r>
            <a:r>
              <a:rPr lang="zh-CN" altLang="en-US" dirty="0" smtClean="0"/>
              <a:t> </a:t>
            </a:r>
            <a:r>
              <a:rPr lang="en-US" altLang="zh-CN" dirty="0" smtClean="0">
                <a:solidFill>
                  <a:srgbClr val="FF0000"/>
                </a:solidFill>
              </a:rPr>
              <a:t>12</a:t>
            </a:r>
            <a:r>
              <a:rPr lang="zh-CN" altLang="en-US" dirty="0" smtClean="0">
                <a:solidFill>
                  <a:srgbClr val="FF0000"/>
                </a:solidFill>
              </a:rPr>
              <a:t> </a:t>
            </a:r>
            <a:r>
              <a:rPr lang="en-US" altLang="zh-CN" dirty="0" smtClean="0">
                <a:solidFill>
                  <a:srgbClr val="FF0000"/>
                </a:solidFill>
              </a:rPr>
              <a:t>Cents</a:t>
            </a:r>
            <a:r>
              <a:rPr lang="zh-CN" altLang="en-US" dirty="0" smtClean="0"/>
              <a:t>：</a:t>
            </a:r>
            <a:endParaRPr lang="en-US" altLang="zh-CN" dirty="0" smtClean="0"/>
          </a:p>
          <a:p>
            <a:pPr lvl="1" eaLnBrk="1" hangingPunct="1">
              <a:buFontTx/>
              <a:buNone/>
            </a:pPr>
            <a:r>
              <a:rPr lang="en-US" altLang="zh-CN" dirty="0" smtClean="0"/>
              <a:t>16-12=4</a:t>
            </a:r>
          </a:p>
          <a:p>
            <a:pPr eaLnBrk="1" hangingPunct="1"/>
            <a:r>
              <a:rPr lang="en-US" altLang="zh-CN" dirty="0" smtClean="0"/>
              <a:t>Subtract</a:t>
            </a:r>
            <a:r>
              <a:rPr lang="zh-CN" altLang="en-US" dirty="0" smtClean="0"/>
              <a:t> </a:t>
            </a:r>
            <a:r>
              <a:rPr lang="en-US" altLang="zh-CN" dirty="0" smtClean="0">
                <a:solidFill>
                  <a:srgbClr val="FF0000"/>
                </a:solidFill>
              </a:rPr>
              <a:t>Penny 4 times</a:t>
            </a:r>
            <a:r>
              <a:rPr lang="zh-CN" altLang="en-US" dirty="0" smtClean="0"/>
              <a:t>：</a:t>
            </a:r>
            <a:endParaRPr lang="en-US" altLang="zh-CN" dirty="0" smtClean="0"/>
          </a:p>
          <a:p>
            <a:pPr lvl="1" eaLnBrk="1" hangingPunct="1">
              <a:buFontTx/>
              <a:buNone/>
            </a:pPr>
            <a:r>
              <a:rPr lang="en-US" altLang="zh-CN" dirty="0" smtClean="0"/>
              <a:t>4- 4*1=0</a:t>
            </a:r>
          </a:p>
          <a:p>
            <a:pPr lvl="1" eaLnBrk="1" hangingPunct="1"/>
            <a:endParaRPr lang="en-US" altLang="zh-CN" dirty="0" smtClean="0"/>
          </a:p>
          <a:p>
            <a:pPr lvl="1" eaLnBrk="1" hangingPunct="1"/>
            <a:endParaRPr lang="en-US" altLang="zh-CN" dirty="0" smtClean="0"/>
          </a:p>
          <a:p>
            <a:pPr lvl="1" eaLnBrk="1" hangingPunct="1"/>
            <a:endParaRPr lang="en-US" altLang="zh-CN" dirty="0" smtClean="0"/>
          </a:p>
          <a:p>
            <a:pPr eaLnBrk="1" hangingPunct="1"/>
            <a:r>
              <a:rPr lang="en-US" altLang="zh-CN" dirty="0" smtClean="0">
                <a:solidFill>
                  <a:srgbClr val="3333FF"/>
                </a:solidFill>
              </a:rPr>
              <a:t>Total: 6 coins</a:t>
            </a:r>
          </a:p>
        </p:txBody>
      </p:sp>
      <p:pic>
        <p:nvPicPr>
          <p:cNvPr id="10" name="Picture 14" descr="Twenty-Five-Cent Coin (Quarter) 50 State Quarter obverse"/>
          <p:cNvPicPr>
            <a:picLocks noChangeAspect="1" noChangeArrowheads="1"/>
          </p:cNvPicPr>
          <p:nvPr/>
        </p:nvPicPr>
        <p:blipFill>
          <a:blip r:embed="rId2" cstate="print"/>
          <a:srcRect/>
          <a:stretch>
            <a:fillRect/>
          </a:stretch>
        </p:blipFill>
        <p:spPr bwMode="auto">
          <a:xfrm>
            <a:off x="5072066" y="1500174"/>
            <a:ext cx="1214437" cy="1222375"/>
          </a:xfrm>
          <a:prstGeom prst="rect">
            <a:avLst/>
          </a:prstGeom>
          <a:noFill/>
          <a:ln w="9525">
            <a:noFill/>
            <a:miter lim="800000"/>
            <a:headEnd/>
            <a:tailEnd/>
          </a:ln>
        </p:spPr>
      </p:pic>
      <p:grpSp>
        <p:nvGrpSpPr>
          <p:cNvPr id="2" name="组合 31"/>
          <p:cNvGrpSpPr>
            <a:grpSpLocks/>
          </p:cNvGrpSpPr>
          <p:nvPr/>
        </p:nvGrpSpPr>
        <p:grpSpPr bwMode="auto">
          <a:xfrm>
            <a:off x="3286125" y="4429140"/>
            <a:ext cx="5715000" cy="1214438"/>
            <a:chOff x="3286116" y="4000504"/>
            <a:chExt cx="5715040" cy="1214446"/>
          </a:xfrm>
        </p:grpSpPr>
        <p:pic>
          <p:nvPicPr>
            <p:cNvPr id="9229" name="Picture 2" descr="One Cent (Penny) obverse"/>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000760" y="4000504"/>
              <a:ext cx="1071570" cy="1071571"/>
            </a:xfrm>
            <a:prstGeom prst="rect">
              <a:avLst/>
            </a:prstGeom>
            <a:noFill/>
            <a:ln w="9525">
              <a:noFill/>
              <a:miter lim="800000"/>
              <a:headEnd/>
              <a:tailEnd/>
            </a:ln>
          </p:spPr>
        </p:pic>
        <p:grpSp>
          <p:nvGrpSpPr>
            <p:cNvPr id="4" name="组合 20"/>
            <p:cNvGrpSpPr>
              <a:grpSpLocks/>
            </p:cNvGrpSpPr>
            <p:nvPr/>
          </p:nvGrpSpPr>
          <p:grpSpPr bwMode="auto">
            <a:xfrm>
              <a:off x="4643438" y="4000504"/>
              <a:ext cx="1214446" cy="1214446"/>
              <a:chOff x="5000628" y="2071678"/>
              <a:chExt cx="1214446" cy="1214446"/>
            </a:xfrm>
          </p:grpSpPr>
          <p:sp>
            <p:nvSpPr>
              <p:cNvPr id="9235" name="椭圆 17"/>
              <p:cNvSpPr>
                <a:spLocks noChangeArrowheads="1"/>
              </p:cNvSpPr>
              <p:nvPr/>
            </p:nvSpPr>
            <p:spPr bwMode="auto">
              <a:xfrm>
                <a:off x="5000628" y="2071678"/>
                <a:ext cx="1214446" cy="1214446"/>
              </a:xfrm>
              <a:prstGeom prst="ellipse">
                <a:avLst/>
              </a:prstGeom>
              <a:solidFill>
                <a:srgbClr val="FFFF00"/>
              </a:solidFill>
              <a:ln w="6350" algn="ctr">
                <a:solidFill>
                  <a:schemeClr val="tx1"/>
                </a:solidFill>
                <a:round/>
                <a:headEnd/>
                <a:tailEnd/>
              </a:ln>
            </p:spPr>
            <p:txBody>
              <a:bodyPr wrap="none" anchor="ctr"/>
              <a:lstStyle/>
              <a:p>
                <a:endParaRPr lang="zh-CN" altLang="en-US">
                  <a:ea typeface="华文新魏" pitchFamily="2" charset="-122"/>
                </a:endParaRPr>
              </a:p>
            </p:txBody>
          </p:sp>
          <p:pic>
            <p:nvPicPr>
              <p:cNvPr id="9236" name="Picture 3" descr="C:\Users\gibeon\Desktop\136_200902091305251U7yz.jpg"/>
              <p:cNvPicPr>
                <a:picLocks noChangeAspect="1" noChangeArrowheads="1"/>
              </p:cNvPicPr>
              <p:nvPr/>
            </p:nvPicPr>
            <p:blipFill>
              <a:blip r:embed="rId4" cstate="print">
                <a:clrChange>
                  <a:clrFrom>
                    <a:srgbClr val="F9F9F7"/>
                  </a:clrFrom>
                  <a:clrTo>
                    <a:srgbClr val="F9F9F7">
                      <a:alpha val="0"/>
                    </a:srgbClr>
                  </a:clrTo>
                </a:clrChange>
              </a:blip>
              <a:srcRect/>
              <a:stretch>
                <a:fillRect/>
              </a:stretch>
            </p:blipFill>
            <p:spPr bwMode="auto">
              <a:xfrm>
                <a:off x="5210973" y="2214554"/>
                <a:ext cx="789787" cy="785818"/>
              </a:xfrm>
              <a:prstGeom prst="rect">
                <a:avLst/>
              </a:prstGeom>
              <a:noFill/>
              <a:ln w="9525">
                <a:noFill/>
                <a:miter lim="800000"/>
                <a:headEnd/>
                <a:tailEnd/>
              </a:ln>
            </p:spPr>
          </p:pic>
          <p:sp>
            <p:nvSpPr>
              <p:cNvPr id="9237" name="TextBox 19"/>
              <p:cNvSpPr txBox="1">
                <a:spLocks noChangeArrowheads="1"/>
              </p:cNvSpPr>
              <p:nvPr/>
            </p:nvSpPr>
            <p:spPr bwMode="auto">
              <a:xfrm>
                <a:off x="5109263" y="2932627"/>
                <a:ext cx="1008609" cy="307777"/>
              </a:xfrm>
              <a:prstGeom prst="rect">
                <a:avLst/>
              </a:prstGeom>
              <a:noFill/>
              <a:ln w="9525">
                <a:noFill/>
                <a:miter lim="800000"/>
                <a:headEnd/>
                <a:tailEnd/>
              </a:ln>
            </p:spPr>
            <p:txBody>
              <a:bodyPr wrap="none">
                <a:spAutoFit/>
              </a:bodyPr>
              <a:lstStyle/>
              <a:p>
                <a:r>
                  <a:rPr lang="en-US" altLang="zh-CN" sz="1400" b="1" dirty="0">
                    <a:ea typeface="华文新魏" pitchFamily="2" charset="-122"/>
                  </a:rPr>
                  <a:t>12 CENTS</a:t>
                </a:r>
                <a:endParaRPr lang="zh-CN" altLang="en-US" sz="1400" b="1">
                  <a:ea typeface="华文新魏" pitchFamily="2" charset="-122"/>
                </a:endParaRPr>
              </a:p>
            </p:txBody>
          </p:sp>
        </p:grpSp>
        <p:pic>
          <p:nvPicPr>
            <p:cNvPr id="9231" name="Picture 14" descr="Twenty-Five-Cent Coin (Quarter) 50 State Quarter obverse"/>
            <p:cNvPicPr>
              <a:picLocks noChangeAspect="1" noChangeArrowheads="1"/>
            </p:cNvPicPr>
            <p:nvPr/>
          </p:nvPicPr>
          <p:blipFill>
            <a:blip r:embed="rId2" cstate="print"/>
            <a:srcRect/>
            <a:stretch>
              <a:fillRect/>
            </a:stretch>
          </p:blipFill>
          <p:spPr bwMode="auto">
            <a:xfrm>
              <a:off x="3286116" y="4000504"/>
              <a:ext cx="1206070" cy="1214446"/>
            </a:xfrm>
            <a:prstGeom prst="rect">
              <a:avLst/>
            </a:prstGeom>
            <a:noFill/>
            <a:ln w="9525">
              <a:noFill/>
              <a:miter lim="800000"/>
              <a:headEnd/>
              <a:tailEnd/>
            </a:ln>
          </p:spPr>
        </p:pic>
        <p:pic>
          <p:nvPicPr>
            <p:cNvPr id="9232" name="Picture 2" descr="One Cent (Penny) obverse"/>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643702" y="4000504"/>
              <a:ext cx="1071570" cy="1071571"/>
            </a:xfrm>
            <a:prstGeom prst="rect">
              <a:avLst/>
            </a:prstGeom>
            <a:noFill/>
            <a:ln w="9525">
              <a:noFill/>
              <a:miter lim="800000"/>
              <a:headEnd/>
              <a:tailEnd/>
            </a:ln>
          </p:spPr>
        </p:pic>
        <p:pic>
          <p:nvPicPr>
            <p:cNvPr id="9233" name="Picture 2" descr="One Cent (Penny) obverse"/>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286644" y="4000504"/>
              <a:ext cx="1071570" cy="1071571"/>
            </a:xfrm>
            <a:prstGeom prst="rect">
              <a:avLst/>
            </a:prstGeom>
            <a:noFill/>
            <a:ln w="9525">
              <a:noFill/>
              <a:miter lim="800000"/>
              <a:headEnd/>
              <a:tailEnd/>
            </a:ln>
          </p:spPr>
        </p:pic>
        <p:pic>
          <p:nvPicPr>
            <p:cNvPr id="9234" name="Picture 2" descr="One Cent (Penny) obverse"/>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929586" y="4000504"/>
              <a:ext cx="1071570" cy="1071571"/>
            </a:xfrm>
            <a:prstGeom prst="rect">
              <a:avLst/>
            </a:prstGeom>
            <a:noFill/>
            <a:ln w="9525">
              <a:noFill/>
              <a:miter lim="800000"/>
              <a:headEnd/>
              <a:tailEnd/>
            </a:ln>
          </p:spPr>
        </p:pic>
      </p:grpSp>
      <p:grpSp>
        <p:nvGrpSpPr>
          <p:cNvPr id="5" name="组合 30"/>
          <p:cNvGrpSpPr>
            <a:grpSpLocks/>
          </p:cNvGrpSpPr>
          <p:nvPr/>
        </p:nvGrpSpPr>
        <p:grpSpPr bwMode="auto">
          <a:xfrm>
            <a:off x="5072063" y="2857515"/>
            <a:ext cx="2571750" cy="1214438"/>
            <a:chOff x="5072066" y="2428868"/>
            <a:chExt cx="2571768" cy="1214446"/>
          </a:xfrm>
        </p:grpSpPr>
        <p:pic>
          <p:nvPicPr>
            <p:cNvPr id="9224" name="Picture 14" descr="Twenty-Five-Cent Coin (Quarter) 50 State Quarter obverse"/>
            <p:cNvPicPr>
              <a:picLocks noChangeAspect="1" noChangeArrowheads="1"/>
            </p:cNvPicPr>
            <p:nvPr/>
          </p:nvPicPr>
          <p:blipFill>
            <a:blip r:embed="rId2" cstate="print"/>
            <a:srcRect/>
            <a:stretch>
              <a:fillRect/>
            </a:stretch>
          </p:blipFill>
          <p:spPr bwMode="auto">
            <a:xfrm>
              <a:off x="5072066" y="2428868"/>
              <a:ext cx="1206070" cy="1214446"/>
            </a:xfrm>
            <a:prstGeom prst="rect">
              <a:avLst/>
            </a:prstGeom>
            <a:noFill/>
            <a:ln w="9525">
              <a:noFill/>
              <a:miter lim="800000"/>
              <a:headEnd/>
              <a:tailEnd/>
            </a:ln>
          </p:spPr>
        </p:pic>
        <p:grpSp>
          <p:nvGrpSpPr>
            <p:cNvPr id="6" name="组合 26"/>
            <p:cNvGrpSpPr>
              <a:grpSpLocks/>
            </p:cNvGrpSpPr>
            <p:nvPr/>
          </p:nvGrpSpPr>
          <p:grpSpPr bwMode="auto">
            <a:xfrm>
              <a:off x="6429388" y="2428868"/>
              <a:ext cx="1214446" cy="1214446"/>
              <a:chOff x="5000628" y="2071678"/>
              <a:chExt cx="1214446" cy="1214446"/>
            </a:xfrm>
          </p:grpSpPr>
          <p:sp>
            <p:nvSpPr>
              <p:cNvPr id="9226" name="椭圆 27"/>
              <p:cNvSpPr>
                <a:spLocks noChangeArrowheads="1"/>
              </p:cNvSpPr>
              <p:nvPr/>
            </p:nvSpPr>
            <p:spPr bwMode="auto">
              <a:xfrm>
                <a:off x="5000628" y="2071678"/>
                <a:ext cx="1214446" cy="1214446"/>
              </a:xfrm>
              <a:prstGeom prst="ellipse">
                <a:avLst/>
              </a:prstGeom>
              <a:solidFill>
                <a:srgbClr val="FFFF00"/>
              </a:solidFill>
              <a:ln w="6350" algn="ctr">
                <a:solidFill>
                  <a:schemeClr val="tx1"/>
                </a:solidFill>
                <a:round/>
                <a:headEnd/>
                <a:tailEnd/>
              </a:ln>
            </p:spPr>
            <p:txBody>
              <a:bodyPr wrap="none" anchor="ctr"/>
              <a:lstStyle/>
              <a:p>
                <a:endParaRPr lang="zh-CN" altLang="en-US">
                  <a:ea typeface="华文新魏" pitchFamily="2" charset="-122"/>
                </a:endParaRPr>
              </a:p>
            </p:txBody>
          </p:sp>
          <p:pic>
            <p:nvPicPr>
              <p:cNvPr id="9227" name="Picture 3" descr="C:\Users\gibeon\Desktop\136_200902091305251U7yz.jpg"/>
              <p:cNvPicPr>
                <a:picLocks noChangeAspect="1" noChangeArrowheads="1"/>
              </p:cNvPicPr>
              <p:nvPr/>
            </p:nvPicPr>
            <p:blipFill>
              <a:blip r:embed="rId4" cstate="print">
                <a:clrChange>
                  <a:clrFrom>
                    <a:srgbClr val="FBFBF9"/>
                  </a:clrFrom>
                  <a:clrTo>
                    <a:srgbClr val="FBFBF9">
                      <a:alpha val="0"/>
                    </a:srgbClr>
                  </a:clrTo>
                </a:clrChange>
              </a:blip>
              <a:srcRect/>
              <a:stretch>
                <a:fillRect/>
              </a:stretch>
            </p:blipFill>
            <p:spPr bwMode="auto">
              <a:xfrm>
                <a:off x="5210973" y="2214554"/>
                <a:ext cx="789787" cy="785818"/>
              </a:xfrm>
              <a:prstGeom prst="rect">
                <a:avLst/>
              </a:prstGeom>
              <a:noFill/>
              <a:ln w="9525">
                <a:noFill/>
                <a:miter lim="800000"/>
                <a:headEnd/>
                <a:tailEnd/>
              </a:ln>
            </p:spPr>
          </p:pic>
          <p:sp>
            <p:nvSpPr>
              <p:cNvPr id="9228" name="TextBox 29"/>
              <p:cNvSpPr txBox="1">
                <a:spLocks noChangeArrowheads="1"/>
              </p:cNvSpPr>
              <p:nvPr/>
            </p:nvSpPr>
            <p:spPr bwMode="auto">
              <a:xfrm>
                <a:off x="5109263" y="2932627"/>
                <a:ext cx="1008609" cy="307777"/>
              </a:xfrm>
              <a:prstGeom prst="rect">
                <a:avLst/>
              </a:prstGeom>
              <a:noFill/>
              <a:ln w="9525">
                <a:noFill/>
                <a:miter lim="800000"/>
                <a:headEnd/>
                <a:tailEnd/>
              </a:ln>
            </p:spPr>
            <p:txBody>
              <a:bodyPr wrap="none">
                <a:spAutoFit/>
              </a:bodyPr>
              <a:lstStyle/>
              <a:p>
                <a:r>
                  <a:rPr lang="en-US" altLang="zh-CN" sz="1400" b="1" dirty="0">
                    <a:ea typeface="华文新魏" pitchFamily="2" charset="-122"/>
                  </a:rPr>
                  <a:t>12 CENTS</a:t>
                </a:r>
                <a:endParaRPr lang="zh-CN" altLang="en-US" sz="1400" b="1">
                  <a:ea typeface="华文新魏" pitchFamily="2" charset="-122"/>
                </a:endParaRP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left)">
                                      <p:cBhvr>
                                        <p:cTn id="26" dur="500"/>
                                        <p:tgtEl>
                                          <p:spTgt spid="3">
                                            <p:txEl>
                                              <p:pRg st="3" end="3"/>
                                            </p:txEl>
                                          </p:spTgt>
                                        </p:tgtEl>
                                      </p:cBhvr>
                                    </p:animEffect>
                                  </p:childTnLst>
                                </p:cTn>
                              </p:par>
                            </p:childTnLst>
                          </p:cTn>
                        </p:par>
                        <p:par>
                          <p:cTn id="27" fill="hold">
                            <p:stCondLst>
                              <p:cond delay="1000"/>
                            </p:stCondLst>
                            <p:childTnLst>
                              <p:par>
                                <p:cTn id="28" presetID="53"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left)">
                                      <p:cBhvr>
                                        <p:cTn id="37" dur="500"/>
                                        <p:tgtEl>
                                          <p:spTgt spid="3">
                                            <p:txEl>
                                              <p:pRg st="4" end="4"/>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wipe(left)">
                                      <p:cBhvr>
                                        <p:cTn id="41" dur="500"/>
                                        <p:tgtEl>
                                          <p:spTgt spid="3">
                                            <p:txEl>
                                              <p:pRg st="5" end="5"/>
                                            </p:txEl>
                                          </p:spTgt>
                                        </p:tgtEl>
                                      </p:cBhvr>
                                    </p:animEffect>
                                  </p:childTnLst>
                                </p:cTn>
                              </p:par>
                            </p:childTnLst>
                          </p:cTn>
                        </p:par>
                        <p:par>
                          <p:cTn id="42" fill="hold">
                            <p:stCondLst>
                              <p:cond delay="1000"/>
                            </p:stCondLst>
                            <p:childTnLst>
                              <p:par>
                                <p:cTn id="43" presetID="53" presetClass="entr" presetSubtype="0" fill="hold" nodeType="after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p:cTn id="45" dur="500" fill="hold"/>
                                        <p:tgtEl>
                                          <p:spTgt spid="2"/>
                                        </p:tgtEl>
                                        <p:attrNameLst>
                                          <p:attrName>ppt_w</p:attrName>
                                        </p:attrNameLst>
                                      </p:cBhvr>
                                      <p:tavLst>
                                        <p:tav tm="0">
                                          <p:val>
                                            <p:fltVal val="0"/>
                                          </p:val>
                                        </p:tav>
                                        <p:tav tm="100000">
                                          <p:val>
                                            <p:strVal val="#ppt_w"/>
                                          </p:val>
                                        </p:tav>
                                      </p:tavLst>
                                    </p:anim>
                                    <p:anim calcmode="lin" valueType="num">
                                      <p:cBhvr>
                                        <p:cTn id="46" dur="500" fill="hold"/>
                                        <p:tgtEl>
                                          <p:spTgt spid="2"/>
                                        </p:tgtEl>
                                        <p:attrNameLst>
                                          <p:attrName>ppt_h</p:attrName>
                                        </p:attrNameLst>
                                      </p:cBhvr>
                                      <p:tavLst>
                                        <p:tav tm="0">
                                          <p:val>
                                            <p:fltVal val="0"/>
                                          </p:val>
                                        </p:tav>
                                        <p:tav tm="100000">
                                          <p:val>
                                            <p:strVal val="#ppt_h"/>
                                          </p:val>
                                        </p:tav>
                                      </p:tavLst>
                                    </p:anim>
                                    <p:animEffect transition="in" filter="fade">
                                      <p:cBhvr>
                                        <p:cTn id="47" dur="500"/>
                                        <p:tgtEl>
                                          <p:spTgt spid="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zh-CN" altLang="en-US" smtClean="0"/>
              <a:t>实际最优解</a:t>
            </a:r>
          </a:p>
        </p:txBody>
      </p:sp>
      <p:sp>
        <p:nvSpPr>
          <p:cNvPr id="10244" name="日期占位符 3"/>
          <p:cNvSpPr>
            <a:spLocks noGrp="1"/>
          </p:cNvSpPr>
          <p:nvPr>
            <p:ph type="dt" sz="half" idx="10"/>
          </p:nvPr>
        </p:nvSpPr>
        <p:spPr>
          <a:noFill/>
        </p:spPr>
        <p:txBody>
          <a:bodyPr/>
          <a:lstStyle/>
          <a:p>
            <a:fld id="{A4033AD6-4327-4B4F-AD18-3E9287B08DC5}" type="datetime1">
              <a:rPr lang="zh-CN" altLang="en-US" smtClean="0"/>
              <a:pPr/>
              <a:t>2020/3/7</a:t>
            </a:fld>
            <a:endParaRPr lang="en-US" altLang="zh-CN" dirty="0" smtClean="0"/>
          </a:p>
        </p:txBody>
      </p:sp>
      <p:sp>
        <p:nvSpPr>
          <p:cNvPr id="10245" name="灯片编号占位符 4"/>
          <p:cNvSpPr>
            <a:spLocks noGrp="1"/>
          </p:cNvSpPr>
          <p:nvPr>
            <p:ph type="sldNum" sz="quarter" idx="12"/>
          </p:nvPr>
        </p:nvSpPr>
        <p:spPr>
          <a:noFill/>
        </p:spPr>
        <p:txBody>
          <a:bodyPr/>
          <a:lstStyle/>
          <a:p>
            <a:fld id="{D6F7CDE9-CEFC-4502-B384-9E2C606D5A4C}" type="slidenum">
              <a:rPr lang="zh-CN" altLang="en-US" smtClean="0"/>
              <a:pPr/>
              <a:t>8</a:t>
            </a:fld>
            <a:endParaRPr lang="en-US" altLang="zh-CN" dirty="0" smtClean="0"/>
          </a:p>
        </p:txBody>
      </p:sp>
      <p:sp>
        <p:nvSpPr>
          <p:cNvPr id="3" name="内容占位符 2"/>
          <p:cNvSpPr>
            <a:spLocks noGrp="1"/>
          </p:cNvSpPr>
          <p:nvPr>
            <p:ph idx="4294967295"/>
          </p:nvPr>
        </p:nvSpPr>
        <p:spPr>
          <a:xfrm>
            <a:off x="1000100" y="1571612"/>
            <a:ext cx="7772400" cy="4572000"/>
          </a:xfrm>
        </p:spPr>
        <p:txBody>
          <a:bodyPr/>
          <a:lstStyle/>
          <a:p>
            <a:pPr eaLnBrk="1" hangingPunct="1">
              <a:buSzPct val="100000"/>
              <a:buFont typeface="Wingdings" pitchFamily="2" charset="2"/>
              <a:buChar char="n"/>
            </a:pPr>
            <a:r>
              <a:rPr lang="en-US" altLang="zh-CN" dirty="0" smtClean="0"/>
              <a:t>Subtract </a:t>
            </a:r>
            <a:r>
              <a:rPr lang="en-US" altLang="zh-CN" dirty="0" smtClean="0">
                <a:solidFill>
                  <a:srgbClr val="FF0000"/>
                </a:solidFill>
              </a:rPr>
              <a:t>Quarter</a:t>
            </a:r>
            <a:r>
              <a:rPr lang="zh-CN" altLang="en-US" dirty="0" smtClean="0"/>
              <a:t>：</a:t>
            </a:r>
            <a:endParaRPr lang="en-US" altLang="zh-CN" dirty="0" smtClean="0"/>
          </a:p>
          <a:p>
            <a:pPr lvl="1" eaLnBrk="1" hangingPunct="1">
              <a:buSzPct val="100000"/>
              <a:buFont typeface="Wingdings" pitchFamily="2" charset="2"/>
              <a:buChar char="n"/>
            </a:pPr>
            <a:r>
              <a:rPr lang="en-US" altLang="zh-CN" dirty="0" smtClean="0"/>
              <a:t>41-25=16</a:t>
            </a:r>
          </a:p>
          <a:p>
            <a:pPr eaLnBrk="1" hangingPunct="1">
              <a:buSzPct val="100000"/>
              <a:buFont typeface="Wingdings" pitchFamily="2" charset="2"/>
              <a:buChar char="n"/>
            </a:pPr>
            <a:r>
              <a:rPr lang="en-US" altLang="zh-CN" dirty="0" smtClean="0"/>
              <a:t>Subtract</a:t>
            </a:r>
            <a:r>
              <a:rPr lang="zh-CN" altLang="en-US" dirty="0" smtClean="0"/>
              <a:t> </a:t>
            </a:r>
            <a:r>
              <a:rPr lang="en-US" altLang="zh-CN" dirty="0" smtClean="0">
                <a:solidFill>
                  <a:srgbClr val="FF0000"/>
                </a:solidFill>
              </a:rPr>
              <a:t>Dime</a:t>
            </a:r>
            <a:r>
              <a:rPr lang="zh-CN" altLang="en-US" dirty="0" smtClean="0"/>
              <a:t>：</a:t>
            </a:r>
            <a:endParaRPr lang="en-US" altLang="zh-CN" dirty="0" smtClean="0"/>
          </a:p>
          <a:p>
            <a:pPr lvl="1" eaLnBrk="1" hangingPunct="1">
              <a:buSzPct val="100000"/>
              <a:buFont typeface="Wingdings" pitchFamily="2" charset="2"/>
              <a:buChar char="n"/>
            </a:pPr>
            <a:r>
              <a:rPr lang="en-US" altLang="zh-CN" dirty="0" smtClean="0"/>
              <a:t>16-10=6</a:t>
            </a:r>
          </a:p>
          <a:p>
            <a:pPr eaLnBrk="1" hangingPunct="1">
              <a:buSzPct val="100000"/>
              <a:buFont typeface="Wingdings" pitchFamily="2" charset="2"/>
              <a:buChar char="n"/>
            </a:pPr>
            <a:r>
              <a:rPr lang="en-US" altLang="zh-CN" dirty="0" smtClean="0"/>
              <a:t>Subtract</a:t>
            </a:r>
            <a:r>
              <a:rPr lang="zh-CN" altLang="en-US" dirty="0" smtClean="0"/>
              <a:t> </a:t>
            </a:r>
            <a:r>
              <a:rPr lang="en-US" altLang="zh-CN" dirty="0" smtClean="0">
                <a:solidFill>
                  <a:srgbClr val="FF0000"/>
                </a:solidFill>
              </a:rPr>
              <a:t>Nickel</a:t>
            </a:r>
            <a:r>
              <a:rPr lang="zh-CN" altLang="en-US" dirty="0" smtClean="0"/>
              <a:t>：</a:t>
            </a:r>
            <a:endParaRPr lang="en-US" altLang="zh-CN" dirty="0" smtClean="0"/>
          </a:p>
          <a:p>
            <a:pPr lvl="1" eaLnBrk="1" hangingPunct="1">
              <a:buSzPct val="100000"/>
              <a:buFont typeface="Wingdings" pitchFamily="2" charset="2"/>
              <a:buChar char="n"/>
            </a:pPr>
            <a:r>
              <a:rPr lang="en-US" altLang="zh-CN" dirty="0" smtClean="0"/>
              <a:t>6- 5=1</a:t>
            </a:r>
          </a:p>
          <a:p>
            <a:pPr eaLnBrk="1" hangingPunct="1">
              <a:buSzPct val="100000"/>
              <a:buFont typeface="Wingdings" pitchFamily="2" charset="2"/>
              <a:buChar char="n"/>
            </a:pPr>
            <a:r>
              <a:rPr lang="en-US" altLang="zh-CN" dirty="0" smtClean="0"/>
              <a:t>Subtract </a:t>
            </a:r>
            <a:r>
              <a:rPr lang="en-US" altLang="zh-CN" dirty="0" smtClean="0">
                <a:solidFill>
                  <a:srgbClr val="FF0000"/>
                </a:solidFill>
              </a:rPr>
              <a:t>Penny</a:t>
            </a:r>
            <a:r>
              <a:rPr lang="en-US" altLang="zh-CN" dirty="0" smtClean="0"/>
              <a:t>:</a:t>
            </a:r>
          </a:p>
          <a:p>
            <a:pPr marL="742950" lvl="2" indent="-342900">
              <a:buSzPct val="100000"/>
              <a:buFont typeface="Wingdings" pitchFamily="2" charset="2"/>
              <a:buChar char="n"/>
            </a:pPr>
            <a:r>
              <a:rPr lang="en-US" altLang="zh-CN" sz="2600" dirty="0" smtClean="0"/>
              <a:t>1-1=0</a:t>
            </a:r>
          </a:p>
          <a:p>
            <a:pPr eaLnBrk="1" hangingPunct="1">
              <a:buSzPct val="100000"/>
              <a:buFont typeface="Wingdings" pitchFamily="2" charset="2"/>
              <a:buChar char="n"/>
            </a:pPr>
            <a:r>
              <a:rPr lang="en-US" altLang="zh-CN" dirty="0" smtClean="0">
                <a:solidFill>
                  <a:srgbClr val="3333FF"/>
                </a:solidFill>
              </a:rPr>
              <a:t>Total 4 coins</a:t>
            </a:r>
          </a:p>
          <a:p>
            <a:pPr eaLnBrk="1" hangingPunct="1"/>
            <a:endParaRPr lang="zh-CN" altLang="en-US" dirty="0" smtClean="0"/>
          </a:p>
        </p:txBody>
      </p:sp>
      <p:pic>
        <p:nvPicPr>
          <p:cNvPr id="6" name="Picture 14" descr="Twenty-Five-Cent Coin (Quarter) 50 State Quarter obverse"/>
          <p:cNvPicPr>
            <a:picLocks noChangeAspect="1" noChangeArrowheads="1"/>
          </p:cNvPicPr>
          <p:nvPr/>
        </p:nvPicPr>
        <p:blipFill>
          <a:blip r:embed="rId2" cstate="print"/>
          <a:srcRect/>
          <a:stretch>
            <a:fillRect/>
          </a:stretch>
        </p:blipFill>
        <p:spPr bwMode="auto">
          <a:xfrm>
            <a:off x="4429124" y="1492273"/>
            <a:ext cx="1214437" cy="1222375"/>
          </a:xfrm>
          <a:prstGeom prst="rect">
            <a:avLst/>
          </a:prstGeom>
          <a:noFill/>
          <a:ln w="9525">
            <a:noFill/>
            <a:miter lim="800000"/>
            <a:headEnd/>
            <a:tailEnd/>
          </a:ln>
        </p:spPr>
      </p:pic>
      <p:grpSp>
        <p:nvGrpSpPr>
          <p:cNvPr id="2" name="组合 16"/>
          <p:cNvGrpSpPr>
            <a:grpSpLocks/>
          </p:cNvGrpSpPr>
          <p:nvPr/>
        </p:nvGrpSpPr>
        <p:grpSpPr bwMode="auto">
          <a:xfrm>
            <a:off x="4429124" y="2492398"/>
            <a:ext cx="2657475" cy="1436688"/>
            <a:chOff x="5072066" y="2143116"/>
            <a:chExt cx="2657484" cy="1437195"/>
          </a:xfrm>
        </p:grpSpPr>
        <p:pic>
          <p:nvPicPr>
            <p:cNvPr id="10257" name="Picture 10" descr="Ten-Cent Coin (Dime) obverse"/>
            <p:cNvPicPr>
              <a:picLocks noChangeAspect="1" noChangeArrowheads="1"/>
            </p:cNvPicPr>
            <p:nvPr/>
          </p:nvPicPr>
          <p:blipFill>
            <a:blip r:embed="rId3" cstate="print"/>
            <a:srcRect/>
            <a:stretch>
              <a:fillRect/>
            </a:stretch>
          </p:blipFill>
          <p:spPr bwMode="auto">
            <a:xfrm>
              <a:off x="6357950" y="2143116"/>
              <a:ext cx="1371600" cy="1371601"/>
            </a:xfrm>
            <a:prstGeom prst="rect">
              <a:avLst/>
            </a:prstGeom>
            <a:noFill/>
            <a:ln w="9525">
              <a:noFill/>
              <a:miter lim="800000"/>
              <a:headEnd/>
              <a:tailEnd/>
            </a:ln>
          </p:spPr>
        </p:pic>
        <p:pic>
          <p:nvPicPr>
            <p:cNvPr id="10258" name="Picture 14" descr="Twenty-Five-Cent Coin (Quarter) 50 State Quarter obverse"/>
            <p:cNvPicPr>
              <a:picLocks noChangeAspect="1" noChangeArrowheads="1"/>
            </p:cNvPicPr>
            <p:nvPr/>
          </p:nvPicPr>
          <p:blipFill>
            <a:blip r:embed="rId2" cstate="print"/>
            <a:srcRect/>
            <a:stretch>
              <a:fillRect/>
            </a:stretch>
          </p:blipFill>
          <p:spPr bwMode="auto">
            <a:xfrm>
              <a:off x="5072066" y="2357430"/>
              <a:ext cx="1214446" cy="1222881"/>
            </a:xfrm>
            <a:prstGeom prst="rect">
              <a:avLst/>
            </a:prstGeom>
            <a:noFill/>
            <a:ln w="9525">
              <a:noFill/>
              <a:miter lim="800000"/>
              <a:headEnd/>
              <a:tailEnd/>
            </a:ln>
          </p:spPr>
        </p:pic>
      </p:grpSp>
      <p:grpSp>
        <p:nvGrpSpPr>
          <p:cNvPr id="4" name="组合 17"/>
          <p:cNvGrpSpPr>
            <a:grpSpLocks/>
          </p:cNvGrpSpPr>
          <p:nvPr/>
        </p:nvGrpSpPr>
        <p:grpSpPr bwMode="auto">
          <a:xfrm>
            <a:off x="4429124" y="3849711"/>
            <a:ext cx="4071937" cy="1371600"/>
            <a:chOff x="5072066" y="3500438"/>
            <a:chExt cx="4071934" cy="1371601"/>
          </a:xfrm>
        </p:grpSpPr>
        <p:pic>
          <p:nvPicPr>
            <p:cNvPr id="10254" name="Picture 10" descr="Ten-Cent Coin (Dime) obverse"/>
            <p:cNvPicPr>
              <a:picLocks noChangeAspect="1" noChangeArrowheads="1"/>
            </p:cNvPicPr>
            <p:nvPr/>
          </p:nvPicPr>
          <p:blipFill>
            <a:blip r:embed="rId3" cstate="print"/>
            <a:srcRect/>
            <a:stretch>
              <a:fillRect/>
            </a:stretch>
          </p:blipFill>
          <p:spPr bwMode="auto">
            <a:xfrm>
              <a:off x="6343672" y="3500438"/>
              <a:ext cx="1371600" cy="1371601"/>
            </a:xfrm>
            <a:prstGeom prst="rect">
              <a:avLst/>
            </a:prstGeom>
            <a:noFill/>
            <a:ln w="9525">
              <a:noFill/>
              <a:miter lim="800000"/>
              <a:headEnd/>
              <a:tailEnd/>
            </a:ln>
          </p:spPr>
        </p:pic>
        <p:pic>
          <p:nvPicPr>
            <p:cNvPr id="10255" name="Picture 14" descr="Twenty-Five-Cent Coin (Quarter) 50 State Quarter obverse"/>
            <p:cNvPicPr>
              <a:picLocks noChangeAspect="1" noChangeArrowheads="1"/>
            </p:cNvPicPr>
            <p:nvPr/>
          </p:nvPicPr>
          <p:blipFill>
            <a:blip r:embed="rId2" cstate="print"/>
            <a:srcRect/>
            <a:stretch>
              <a:fillRect/>
            </a:stretch>
          </p:blipFill>
          <p:spPr bwMode="auto">
            <a:xfrm>
              <a:off x="5072066" y="3586155"/>
              <a:ext cx="1214446" cy="1222881"/>
            </a:xfrm>
            <a:prstGeom prst="rect">
              <a:avLst/>
            </a:prstGeom>
            <a:noFill/>
            <a:ln w="9525">
              <a:noFill/>
              <a:miter lim="800000"/>
              <a:headEnd/>
              <a:tailEnd/>
            </a:ln>
          </p:spPr>
        </p:pic>
        <p:pic>
          <p:nvPicPr>
            <p:cNvPr id="10256" name="Picture 6" descr="Five-Cent Coin (Nickel) obverse"/>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772400" y="3500438"/>
              <a:ext cx="1371600" cy="1371601"/>
            </a:xfrm>
            <a:prstGeom prst="rect">
              <a:avLst/>
            </a:prstGeom>
            <a:noFill/>
            <a:ln w="9525">
              <a:noFill/>
              <a:miter lim="800000"/>
              <a:headEnd/>
              <a:tailEnd/>
            </a:ln>
          </p:spPr>
        </p:pic>
      </p:grpSp>
      <p:grpSp>
        <p:nvGrpSpPr>
          <p:cNvPr id="5" name="组合 18"/>
          <p:cNvGrpSpPr>
            <a:grpSpLocks/>
          </p:cNvGrpSpPr>
          <p:nvPr/>
        </p:nvGrpSpPr>
        <p:grpSpPr bwMode="auto">
          <a:xfrm>
            <a:off x="4000500" y="5143512"/>
            <a:ext cx="5143500" cy="1379538"/>
            <a:chOff x="4000496" y="5057795"/>
            <a:chExt cx="5143504" cy="1380036"/>
          </a:xfrm>
        </p:grpSpPr>
        <p:pic>
          <p:nvPicPr>
            <p:cNvPr id="10250" name="Picture 10" descr="Ten-Cent Coin (Dime) obverse"/>
            <p:cNvPicPr>
              <a:picLocks noChangeAspect="1" noChangeArrowheads="1"/>
            </p:cNvPicPr>
            <p:nvPr/>
          </p:nvPicPr>
          <p:blipFill>
            <a:blip r:embed="rId3" cstate="print"/>
            <a:srcRect/>
            <a:stretch>
              <a:fillRect/>
            </a:stretch>
          </p:blipFill>
          <p:spPr bwMode="auto">
            <a:xfrm>
              <a:off x="5214942" y="5057795"/>
              <a:ext cx="1371600" cy="1371601"/>
            </a:xfrm>
            <a:prstGeom prst="rect">
              <a:avLst/>
            </a:prstGeom>
            <a:noFill/>
            <a:ln w="9525">
              <a:noFill/>
              <a:miter lim="800000"/>
              <a:headEnd/>
              <a:tailEnd/>
            </a:ln>
          </p:spPr>
        </p:pic>
        <p:pic>
          <p:nvPicPr>
            <p:cNvPr id="10251" name="Picture 6" descr="Five-Cent Coin (Nickel) obverse"/>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629424" y="5057795"/>
              <a:ext cx="1371600" cy="1371601"/>
            </a:xfrm>
            <a:prstGeom prst="rect">
              <a:avLst/>
            </a:prstGeom>
            <a:noFill/>
            <a:ln w="9525">
              <a:noFill/>
              <a:miter lim="800000"/>
              <a:headEnd/>
              <a:tailEnd/>
            </a:ln>
          </p:spPr>
        </p:pic>
        <p:pic>
          <p:nvPicPr>
            <p:cNvPr id="10252" name="Picture 2" descr="One Cent (Penny) obvers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8072430" y="5214950"/>
              <a:ext cx="1071570" cy="1071571"/>
            </a:xfrm>
            <a:prstGeom prst="rect">
              <a:avLst/>
            </a:prstGeom>
            <a:noFill/>
            <a:ln w="9525">
              <a:noFill/>
              <a:miter lim="800000"/>
              <a:headEnd/>
              <a:tailEnd/>
            </a:ln>
          </p:spPr>
        </p:pic>
        <p:pic>
          <p:nvPicPr>
            <p:cNvPr id="10253" name="Picture 14" descr="Twenty-Five-Cent Coin (Quarter) 50 State Quarter obverse"/>
            <p:cNvPicPr>
              <a:picLocks noChangeAspect="1" noChangeArrowheads="1"/>
            </p:cNvPicPr>
            <p:nvPr/>
          </p:nvPicPr>
          <p:blipFill>
            <a:blip r:embed="rId2" cstate="print"/>
            <a:srcRect/>
            <a:stretch>
              <a:fillRect/>
            </a:stretch>
          </p:blipFill>
          <p:spPr bwMode="auto">
            <a:xfrm>
              <a:off x="4000496" y="5214950"/>
              <a:ext cx="1214446" cy="1222881"/>
            </a:xfrm>
            <a:prstGeom prst="rect">
              <a:avLst/>
            </a:prstGeom>
            <a:noFill/>
            <a:ln w="9525">
              <a:noFill/>
              <a:miter lim="800000"/>
              <a:headEnd/>
              <a:tailEnd/>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left)">
                                      <p:cBhvr>
                                        <p:cTn id="24" dur="500"/>
                                        <p:tgtEl>
                                          <p:spTgt spid="3">
                                            <p:txEl>
                                              <p:pRg st="3" end="3"/>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wipe(left)">
                                      <p:cBhvr>
                                        <p:cTn id="46" dur="500"/>
                                        <p:tgtEl>
                                          <p:spTgt spid="3">
                                            <p:txEl>
                                              <p:pRg st="6" end="6"/>
                                            </p:txEl>
                                          </p:spTgt>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wipe(left)">
                                      <p:cBhvr>
                                        <p:cTn id="50" dur="500"/>
                                        <p:tgtEl>
                                          <p:spTgt spid="3">
                                            <p:txEl>
                                              <p:pRg st="7" end="7"/>
                                            </p:txEl>
                                          </p:spTgt>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wipe(left)">
                                      <p:cBhvr>
                                        <p:cTn id="5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sz="3200" dirty="0" smtClean="0">
                <a:solidFill>
                  <a:schemeClr val="bg2">
                    <a:lumMod val="50000"/>
                  </a:schemeClr>
                </a:solidFill>
                <a:effectLst>
                  <a:outerShdw blurRad="38100" dist="38100" dir="2700000" algn="tl">
                    <a:srgbClr val="000000">
                      <a:alpha val="43137"/>
                    </a:srgbClr>
                  </a:outerShdw>
                </a:effectLst>
                <a:latin typeface="黑体" pitchFamily="49" charset="-122"/>
                <a:ea typeface="黑体" pitchFamily="49" charset="-122"/>
              </a:rPr>
              <a:t>贪心（</a:t>
            </a:r>
            <a:r>
              <a:rPr lang="en-US" altLang="zh-CN" sz="3200" dirty="0" smtClean="0">
                <a:solidFill>
                  <a:schemeClr val="bg2">
                    <a:lumMod val="50000"/>
                  </a:schemeClr>
                </a:solidFill>
                <a:effectLst>
                  <a:outerShdw blurRad="38100" dist="38100" dir="2700000" algn="tl">
                    <a:srgbClr val="000000">
                      <a:alpha val="43137"/>
                    </a:srgbClr>
                  </a:outerShdw>
                </a:effectLst>
                <a:latin typeface="黑体" pitchFamily="49" charset="-122"/>
                <a:ea typeface="黑体" pitchFamily="49" charset="-122"/>
              </a:rPr>
              <a:t>Greedy</a:t>
            </a:r>
            <a:r>
              <a:rPr lang="zh-CN" altLang="en-US" sz="3200" dirty="0" smtClean="0">
                <a:solidFill>
                  <a:schemeClr val="bg2">
                    <a:lumMod val="50000"/>
                  </a:schemeClr>
                </a:solidFill>
                <a:effectLst>
                  <a:outerShdw blurRad="38100" dist="38100" dir="2700000" algn="tl">
                    <a:srgbClr val="000000">
                      <a:alpha val="43137"/>
                    </a:srgbClr>
                  </a:outerShdw>
                </a:effectLst>
                <a:latin typeface="黑体" pitchFamily="49" charset="-122"/>
                <a:ea typeface="黑体" pitchFamily="49" charset="-122"/>
              </a:rPr>
              <a:t>）策略基本思想</a:t>
            </a:r>
            <a:endParaRPr lang="zh-CN" altLang="en-US" sz="3600" dirty="0">
              <a:solidFill>
                <a:schemeClr val="bg2">
                  <a:lumMod val="50000"/>
                </a:schemeClr>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3" name="内容占位符 2"/>
          <p:cNvSpPr>
            <a:spLocks noGrp="1"/>
          </p:cNvSpPr>
          <p:nvPr>
            <p:ph sz="quarter" idx="4294967295"/>
          </p:nvPr>
        </p:nvSpPr>
        <p:spPr>
          <a:xfrm>
            <a:off x="1000100" y="1500174"/>
            <a:ext cx="7358062" cy="1643074"/>
          </a:xfrm>
          <a:solidFill>
            <a:srgbClr val="E8FEEC"/>
          </a:solidFill>
          <a:ln w="38100">
            <a:solidFill>
              <a:schemeClr val="accent1"/>
            </a:solidFill>
          </a:ln>
        </p:spPr>
        <p:txBody>
          <a:bodyPr>
            <a:normAutofit/>
          </a:bodyPr>
          <a:lstStyle/>
          <a:p>
            <a:pPr>
              <a:buFont typeface="Wingdings" pitchFamily="2" charset="2"/>
              <a:buChar char="p"/>
            </a:pPr>
            <a:r>
              <a:rPr kumimoji="1" lang="zh-CN" altLang="en-US" sz="2800" b="1" dirty="0" smtClean="0">
                <a:effectLst>
                  <a:outerShdw blurRad="38100" dist="38100" dir="2700000" algn="tl">
                    <a:srgbClr val="000000">
                      <a:alpha val="43137"/>
                    </a:srgbClr>
                  </a:outerShdw>
                </a:effectLst>
                <a:latin typeface="Times New Roman" pitchFamily="18" charset="0"/>
              </a:rPr>
              <a:t>贪心策略基本思想</a:t>
            </a:r>
          </a:p>
          <a:p>
            <a:pPr marL="547687" lvl="2" indent="-273050">
              <a:lnSpc>
                <a:spcPts val="3600"/>
              </a:lnSpc>
              <a:spcBef>
                <a:spcPts val="600"/>
              </a:spcBef>
              <a:spcAft>
                <a:spcPts val="1200"/>
              </a:spcAft>
              <a:buClr>
                <a:srgbClr val="FF3300"/>
              </a:buClr>
              <a:buSzPct val="100000"/>
              <a:buFont typeface="Wingdings" pitchFamily="2" charset="2"/>
              <a:buChar char="n"/>
            </a:pPr>
            <a:r>
              <a:rPr lang="zh-CN" altLang="en-US" sz="2400" b="1" dirty="0" smtClean="0"/>
              <a:t>从问题的初始状态出发，通过若干次的</a:t>
            </a:r>
            <a:r>
              <a:rPr lang="zh-CN" altLang="en-US" sz="2400" b="1" dirty="0" smtClean="0">
                <a:solidFill>
                  <a:srgbClr val="C00000"/>
                </a:solidFill>
              </a:rPr>
              <a:t>贪心选择</a:t>
            </a:r>
            <a:r>
              <a:rPr lang="zh-CN" altLang="en-US" sz="2400" b="1" dirty="0" smtClean="0"/>
              <a:t>得出问题的</a:t>
            </a:r>
            <a:r>
              <a:rPr lang="zh-CN" altLang="en-US" sz="2400" b="1" dirty="0" smtClean="0">
                <a:solidFill>
                  <a:srgbClr val="C00000"/>
                </a:solidFill>
              </a:rPr>
              <a:t>最优解或近似优解</a:t>
            </a:r>
            <a:r>
              <a:rPr lang="zh-CN" altLang="en-US" sz="2400" b="1" dirty="0" smtClean="0"/>
              <a:t>的一种解题策略。</a:t>
            </a:r>
            <a:endParaRPr lang="en-US" altLang="zh-CN" sz="2400" b="1" dirty="0" smtClean="0"/>
          </a:p>
        </p:txBody>
      </p:sp>
      <p:cxnSp>
        <p:nvCxnSpPr>
          <p:cNvPr id="7" name="直接连接符 6"/>
          <p:cNvCxnSpPr/>
          <p:nvPr/>
        </p:nvCxnSpPr>
        <p:spPr>
          <a:xfrm>
            <a:off x="6858016" y="2500306"/>
            <a:ext cx="1428750" cy="1588"/>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pic>
        <p:nvPicPr>
          <p:cNvPr id="120835" name="Picture 3" descr="C:\Users\Administrator\Desktop\u=2922900679,4164187367&amp;fm=21&amp;gp=0.jpg"/>
          <p:cNvPicPr>
            <a:picLocks noChangeAspect="1" noChangeArrowheads="1"/>
          </p:cNvPicPr>
          <p:nvPr/>
        </p:nvPicPr>
        <p:blipFill>
          <a:blip r:embed="rId3" cstate="print"/>
          <a:srcRect/>
          <a:stretch>
            <a:fillRect/>
          </a:stretch>
        </p:blipFill>
        <p:spPr bwMode="auto">
          <a:xfrm>
            <a:off x="1714480" y="3357562"/>
            <a:ext cx="5929354" cy="2598522"/>
          </a:xfrm>
          <a:prstGeom prst="rect">
            <a:avLst/>
          </a:prstGeom>
          <a:noFill/>
          <a:ln w="57150">
            <a:solidFill>
              <a:schemeClr val="accent1">
                <a:lumMod val="75000"/>
              </a:schemeClr>
            </a:solid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fltVal val="0"/>
                                          </p:val>
                                        </p:tav>
                                        <p:tav tm="100000">
                                          <p:val>
                                            <p:strVal val="#ppt_w"/>
                                          </p:val>
                                        </p:tav>
                                      </p:tavLst>
                                    </p:anim>
                                    <p:anim calcmode="lin" valueType="num">
                                      <p:cBhvr>
                                        <p:cTn id="8" dur="500" fill="hold"/>
                                        <p:tgtEl>
                                          <p:spTgt spid="3">
                                            <p:bg/>
                                          </p:spTgt>
                                        </p:tgtEl>
                                        <p:attrNameLst>
                                          <p:attrName>ppt_h</p:attrName>
                                        </p:attrNameLst>
                                      </p:cBhvr>
                                      <p:tavLst>
                                        <p:tav tm="0">
                                          <p:val>
                                            <p:fltVal val="0"/>
                                          </p:val>
                                        </p:tav>
                                        <p:tav tm="100000">
                                          <p:val>
                                            <p:strVal val="#ppt_h"/>
                                          </p:val>
                                        </p:tav>
                                      </p:tavLst>
                                    </p:anim>
                                    <p:animEffect transition="in" filter="fade">
                                      <p:cBhvr>
                                        <p:cTn id="9" dur="500"/>
                                        <p:tgtEl>
                                          <p:spTgt spid="3">
                                            <p:bg/>
                                          </p:spTgt>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iterate type="lt">
                                    <p:tmPct val="40000"/>
                                  </p:iterate>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left)">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0" fill="hold" nodeType="clickEffect">
                                  <p:stCondLst>
                                    <p:cond delay="0"/>
                                  </p:stCondLst>
                                  <p:childTnLst>
                                    <p:set>
                                      <p:cBhvr>
                                        <p:cTn id="31" dur="1" fill="hold">
                                          <p:stCondLst>
                                            <p:cond delay="0"/>
                                          </p:stCondLst>
                                        </p:cTn>
                                        <p:tgtEl>
                                          <p:spTgt spid="120835"/>
                                        </p:tgtEl>
                                        <p:attrNameLst>
                                          <p:attrName>style.visibility</p:attrName>
                                        </p:attrNameLst>
                                      </p:cBhvr>
                                      <p:to>
                                        <p:strVal val="visible"/>
                                      </p:to>
                                    </p:set>
                                    <p:anim calcmode="lin" valueType="num">
                                      <p:cBhvr>
                                        <p:cTn id="32" dur="500" fill="hold"/>
                                        <p:tgtEl>
                                          <p:spTgt spid="120835"/>
                                        </p:tgtEl>
                                        <p:attrNameLst>
                                          <p:attrName>ppt_w</p:attrName>
                                        </p:attrNameLst>
                                      </p:cBhvr>
                                      <p:tavLst>
                                        <p:tav tm="0">
                                          <p:val>
                                            <p:fltVal val="0"/>
                                          </p:val>
                                        </p:tav>
                                        <p:tav tm="100000">
                                          <p:val>
                                            <p:strVal val="#ppt_w"/>
                                          </p:val>
                                        </p:tav>
                                      </p:tavLst>
                                    </p:anim>
                                    <p:anim calcmode="lin" valueType="num">
                                      <p:cBhvr>
                                        <p:cTn id="33" dur="500" fill="hold"/>
                                        <p:tgtEl>
                                          <p:spTgt spid="120835"/>
                                        </p:tgtEl>
                                        <p:attrNameLst>
                                          <p:attrName>ppt_h</p:attrName>
                                        </p:attrNameLst>
                                      </p:cBhvr>
                                      <p:tavLst>
                                        <p:tav tm="0">
                                          <p:val>
                                            <p:fltVal val="0"/>
                                          </p:val>
                                        </p:tav>
                                        <p:tav tm="100000">
                                          <p:val>
                                            <p:strVal val="#ppt_h"/>
                                          </p:val>
                                        </p:tav>
                                      </p:tavLst>
                                    </p:anim>
                                    <p:animEffect transition="in" filter="fade">
                                      <p:cBhvr>
                                        <p:cTn id="34" dur="500"/>
                                        <p:tgtEl>
                                          <p:spTgt spid="12083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208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算法模版</Template>
  <TotalTime>12428</TotalTime>
  <Words>2259</Words>
  <Application>Microsoft Office PowerPoint</Application>
  <PresentationFormat>全屏显示(4:3)</PresentationFormat>
  <Paragraphs>244</Paragraphs>
  <Slides>25</Slides>
  <Notes>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27" baseType="lpstr">
      <vt:lpstr>平衡</vt:lpstr>
      <vt:lpstr>图表</vt:lpstr>
      <vt:lpstr>第4章 贪心算法</vt:lpstr>
      <vt:lpstr>幻灯片 2</vt:lpstr>
      <vt:lpstr>健康的Greed——为幸福而努力！</vt:lpstr>
      <vt:lpstr>Example: Greedy Change</vt:lpstr>
      <vt:lpstr>幻灯片 5</vt:lpstr>
      <vt:lpstr>Example: greedy change</vt:lpstr>
      <vt:lpstr>利用贪心算法求解</vt:lpstr>
      <vt:lpstr>实际最优解</vt:lpstr>
      <vt:lpstr>贪心（Greedy）策略基本思想</vt:lpstr>
      <vt:lpstr>贪心算法</vt:lpstr>
      <vt:lpstr>学习要点</vt:lpstr>
      <vt:lpstr>概述</vt:lpstr>
      <vt:lpstr> 4.1 活动安排问题</vt:lpstr>
      <vt:lpstr>4.1 活动安排问题</vt:lpstr>
      <vt:lpstr>4.1 活动安排问题</vt:lpstr>
      <vt:lpstr>4.1 活动安排问题</vt:lpstr>
      <vt:lpstr>4.1 活动安排问题</vt:lpstr>
      <vt:lpstr>4.1 活动安排问题</vt:lpstr>
      <vt:lpstr>4.2 贪心算法的基本要素</vt:lpstr>
      <vt:lpstr>1、贪心选择性质</vt:lpstr>
      <vt:lpstr>4.2 贪心算法的基本要素</vt:lpstr>
      <vt:lpstr>贪心算法证明过程</vt:lpstr>
      <vt:lpstr>贪心算法证明过程</vt:lpstr>
      <vt:lpstr>贪心算法证明过程</vt:lpstr>
      <vt:lpstr>贪心算法证明过程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贪心算法</dc:title>
  <dc:creator>renshuxia</dc:creator>
  <cp:lastModifiedBy>rsx</cp:lastModifiedBy>
  <cp:revision>601</cp:revision>
  <cp:lastPrinted>1601-01-01T00:00:00Z</cp:lastPrinted>
  <dcterms:created xsi:type="dcterms:W3CDTF">2003-05-27T06:14:28Z</dcterms:created>
  <dcterms:modified xsi:type="dcterms:W3CDTF">2020-03-07T09:22:22Z</dcterms:modified>
</cp:coreProperties>
</file>