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8"/>
  </p:notesMasterIdLst>
  <p:handoutMasterIdLst>
    <p:handoutMasterId r:id="rId39"/>
  </p:handoutMasterIdLst>
  <p:sldIdLst>
    <p:sldId id="316" r:id="rId2"/>
    <p:sldId id="532" r:id="rId3"/>
    <p:sldId id="517" r:id="rId4"/>
    <p:sldId id="516" r:id="rId5"/>
    <p:sldId id="518" r:id="rId6"/>
    <p:sldId id="520" r:id="rId7"/>
    <p:sldId id="521" r:id="rId8"/>
    <p:sldId id="522" r:id="rId9"/>
    <p:sldId id="523" r:id="rId10"/>
    <p:sldId id="526" r:id="rId11"/>
    <p:sldId id="527" r:id="rId12"/>
    <p:sldId id="528" r:id="rId13"/>
    <p:sldId id="529" r:id="rId14"/>
    <p:sldId id="487" r:id="rId15"/>
    <p:sldId id="486" r:id="rId16"/>
    <p:sldId id="489" r:id="rId17"/>
    <p:sldId id="490" r:id="rId18"/>
    <p:sldId id="491" r:id="rId19"/>
    <p:sldId id="492" r:id="rId20"/>
    <p:sldId id="493" r:id="rId21"/>
    <p:sldId id="494" r:id="rId22"/>
    <p:sldId id="496" r:id="rId23"/>
    <p:sldId id="497" r:id="rId24"/>
    <p:sldId id="515" r:id="rId25"/>
    <p:sldId id="297" r:id="rId26"/>
    <p:sldId id="298" r:id="rId27"/>
    <p:sldId id="299" r:id="rId28"/>
    <p:sldId id="329" r:id="rId29"/>
    <p:sldId id="330" r:id="rId30"/>
    <p:sldId id="475" r:id="rId31"/>
    <p:sldId id="331" r:id="rId32"/>
    <p:sldId id="332" r:id="rId33"/>
    <p:sldId id="536" r:id="rId34"/>
    <p:sldId id="535" r:id="rId35"/>
    <p:sldId id="537" r:id="rId36"/>
    <p:sldId id="50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800000"/>
    <a:srgbClr val="FF9900"/>
    <a:srgbClr val="FFFF99"/>
    <a:srgbClr val="FFCC66"/>
    <a:srgbClr val="9900FF"/>
    <a:srgbClr val="DDDDDD"/>
    <a:srgbClr val="663300"/>
    <a:srgbClr val="000066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342" autoAdjust="0"/>
    <p:restoredTop sz="89159" autoAdjust="0"/>
  </p:normalViewPr>
  <p:slideViewPr>
    <p:cSldViewPr>
      <p:cViewPr varScale="1">
        <p:scale>
          <a:sx n="62" d="100"/>
          <a:sy n="62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83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3F42B1EC-E099-4371-8DFE-64B079DE5F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24418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A26F3249-6691-4EE8-BE17-36F462C45E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88865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EF904-A594-471F-AC6F-702E4A1396DE}" type="slidenum">
              <a:rPr lang="zh-CN" altLang="en-US" smtClean="0"/>
              <a:pPr/>
              <a:t>1</a:t>
            </a:fld>
            <a:endParaRPr lang="en-US" altLang="zh-CN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625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1972</a:t>
            </a:r>
            <a:r>
              <a:rPr lang="zh-CN" altLang="en-US" dirty="0" smtClean="0"/>
              <a:t>年图灵奖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1974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AFIPS Harry Goode Memorial Award</a:t>
            </a:r>
          </a:p>
          <a:p>
            <a:pPr>
              <a:defRPr/>
            </a:pPr>
            <a:r>
              <a:rPr lang="en-US" altLang="zh-CN" dirty="0" smtClean="0"/>
              <a:t>1989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ACM SIGCSE</a:t>
            </a:r>
            <a:r>
              <a:rPr lang="zh-CN" altLang="en-US" dirty="0" smtClean="0"/>
              <a:t>计算机科学教育教学杰出贡献奖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ACM PODC</a:t>
            </a:r>
            <a:r>
              <a:rPr lang="zh-CN" altLang="en-US" dirty="0" smtClean="0"/>
              <a:t>最具影响力论文奖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“</a:t>
            </a:r>
            <a:r>
              <a:rPr lang="en-US" altLang="zh-CN" dirty="0" smtClean="0"/>
              <a:t>GOTO</a:t>
            </a:r>
            <a:r>
              <a:rPr lang="zh-CN" altLang="en-US" dirty="0" smtClean="0"/>
              <a:t>有害论”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信号量和</a:t>
            </a:r>
            <a:r>
              <a:rPr lang="en-US" altLang="zh-CN" dirty="0" smtClean="0"/>
              <a:t>PV</a:t>
            </a:r>
            <a:r>
              <a:rPr lang="zh-CN" altLang="en-US" dirty="0" smtClean="0"/>
              <a:t>原语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解决了有趣的“哲学家就餐问题”。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提出了目前离散数学应用广泛的最短路径算法（</a:t>
            </a:r>
            <a:r>
              <a:rPr lang="en-US" altLang="zh-CN" dirty="0" smtClean="0"/>
              <a:t>Dijkstra's Shortest Path First Algorithm</a:t>
            </a:r>
            <a:r>
              <a:rPr lang="zh-CN" altLang="en-US" dirty="0" smtClean="0"/>
              <a:t>）</a:t>
            </a:r>
          </a:p>
          <a:p>
            <a:pPr>
              <a:defRPr/>
            </a:pPr>
            <a:r>
              <a:rPr lang="zh-CN" altLang="en-US" dirty="0" smtClean="0"/>
              <a:t>为解决操作系统中资源分配问题，提出银行家算法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67D1C-3FF9-48E6-B5D6-A6281E41CC4B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97879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F3249-6691-4EE8-BE17-36F462C45E6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6938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F3249-6691-4EE8-BE17-36F462C45E6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0151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F3249-6691-4EE8-BE17-36F462C45E6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3480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178906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利用“最陡下降点”优先，即每次找到第一个元素，使其满足大于下一个元素。正如上述的那个例子，第一个删除的是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9&gt;0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得到的整数是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17806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；第二个删除的是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8&gt;0,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得到的整数是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1706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，第三个删除的是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7&gt;0,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得到的整数是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第四个删除的是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1&gt;0,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得到的是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，为正确的答案。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F3249-6691-4EE8-BE17-36F462C45E6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0451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7654321,4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321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1234567,4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F3249-6691-4EE8-BE17-36F462C45E6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24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6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="1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4FE261F-5163-48FD-BE2A-40D60901982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800EB-EE2E-4C53-88EC-47388D3A48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7988B-4DB3-4DCC-815E-D1BADC07606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62DE8-52A3-4B19-822E-8E63501A536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A3C9E-F75D-4CA3-A6B2-FE054E9D87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F70EC-2473-479A-8D1D-BE581813E7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204578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785813" y="1214438"/>
            <a:ext cx="778668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71500" y="1000125"/>
            <a:ext cx="500063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8625" y="928688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8625" y="571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7724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p"/>
              <a:defRPr sz="2800" b="1"/>
            </a:lvl1pPr>
            <a:lvl2pPr>
              <a:buFont typeface="Wingdings" pitchFamily="2" charset="2"/>
              <a:buChar char="l"/>
              <a:defRPr sz="2800"/>
            </a:lvl2pPr>
            <a:lvl3pPr>
              <a:buClr>
                <a:schemeClr val="accent1"/>
              </a:buClr>
              <a:buFont typeface="Wingdings" pitchFamily="2" charset="2"/>
              <a:buChar char="Ø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A2F36-BBED-40CA-97B0-33DB85BBAFC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F400-2672-4E5E-8E90-B97C6754438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EDB05-87B6-43D6-A419-0E0C38C0803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1C414-6FD7-4E23-81B4-8FCDE22A8C7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09EA-2F2B-4E2A-97FF-DA337DCDB90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右箭头 5"/>
          <p:cNvSpPr/>
          <p:nvPr userDrawn="1"/>
        </p:nvSpPr>
        <p:spPr>
          <a:xfrm>
            <a:off x="785813" y="1214438"/>
            <a:ext cx="778668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71500" y="1000125"/>
            <a:ext cx="500063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28625" y="928688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28625" y="571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8FBB-BA9B-4560-B5FA-1612CD75AA1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53C2D-DA3F-4DD5-BE05-DBC825DAFB8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67101-D7A8-4209-98B6-9DF3ECB4DBA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4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4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8F62DE8-52A3-4B19-822E-8E63501A536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6" r:id="rId13"/>
    <p:sldLayoutId id="2147483931" r:id="rId14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幼圆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1714488"/>
            <a:ext cx="8064500" cy="10810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章 贪心算法</a:t>
            </a:r>
          </a:p>
        </p:txBody>
      </p:sp>
      <p:sp>
        <p:nvSpPr>
          <p:cNvPr id="20482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9C30E-67B0-4214-855D-16E2D5D838AD}" type="slidenum">
              <a:rPr lang="zh-CN" altLang="en-US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A2F36-BBED-40CA-97B0-33DB85BBAFC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-214346" y="714918"/>
            <a:ext cx="97869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Dijkstra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n,int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v, type dist[],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prev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[],type**c)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bool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s[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maxint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];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for(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=1;i&lt;=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n;i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++)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{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s[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]=false;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dist[i]=c[v][i];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if (dist[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]==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maxint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prev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]=0;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else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prev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]=v;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}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s[v]=true;     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dist[v]=0;</a:t>
            </a:r>
          </a:p>
        </p:txBody>
      </p:sp>
      <p:sp>
        <p:nvSpPr>
          <p:cNvPr id="8" name="右箭头 7"/>
          <p:cNvSpPr/>
          <p:nvPr/>
        </p:nvSpPr>
        <p:spPr>
          <a:xfrm>
            <a:off x="285720" y="642918"/>
            <a:ext cx="857256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85720" y="142876"/>
            <a:ext cx="7772400" cy="6429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2800" dirty="0" err="1" smtClean="0">
                <a:latin typeface="楷体_GB2312" pitchFamily="49" charset="-122"/>
                <a:ea typeface="楷体_GB2312" pitchFamily="49" charset="-122"/>
              </a:rPr>
              <a:t>Dijkstra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幼圆"/>
              </a:rPr>
              <a:t>算法描述：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1393029" y="3963194"/>
            <a:ext cx="5788025" cy="1588"/>
          </a:xfrm>
          <a:prstGeom prst="straightConnector1">
            <a:avLst/>
          </a:prstGeom>
          <a:ln w="762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71934" y="1340768"/>
            <a:ext cx="5072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for(j=1;j&lt;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n;j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++){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temp=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maxint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u=v;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for(j=1;j&lt;=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n;j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++)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{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if(!s[j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]&amp;&amp;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dist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[j]&lt;temp)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{u=j;   temp=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dist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[j];  }</a:t>
            </a:r>
          </a:p>
          <a:p>
            <a:pPr lvl="1"/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for(j=1;j&lt;=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n;j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++)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if(!s[j]&amp;&amp;c[u][j]&lt;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maxint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{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newdist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=dist[u]+c[u][j];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if(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newdist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 dist[j]) 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{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dist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[j]=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newdist;prev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[j]=u;} }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}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4282" y="785794"/>
            <a:ext cx="7215238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71472" y="1500174"/>
            <a:ext cx="2357454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2909" y="1857364"/>
            <a:ext cx="3178991" cy="2857520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85786" y="2500306"/>
            <a:ext cx="1571636" cy="428628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85786" y="3000372"/>
            <a:ext cx="2500330" cy="357190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57224" y="3357562"/>
            <a:ext cx="2571768" cy="714380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28662" y="4000504"/>
            <a:ext cx="2500330" cy="428628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00034" y="4786322"/>
            <a:ext cx="1928826" cy="78581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357686" y="1284720"/>
            <a:ext cx="4786314" cy="5240624"/>
          </a:xfrm>
          <a:prstGeom prst="rect">
            <a:avLst/>
          </a:prstGeom>
          <a:solidFill>
            <a:srgbClr val="CCFFCC">
              <a:alpha val="19000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474010" y="1348376"/>
            <a:ext cx="2053336" cy="428628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695124" y="1777004"/>
            <a:ext cx="2144525" cy="723302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50820" y="3515015"/>
            <a:ext cx="4357686" cy="2722297"/>
          </a:xfrm>
          <a:prstGeom prst="rect">
            <a:avLst/>
          </a:prstGeom>
          <a:solidFill>
            <a:srgbClr val="FFFF00">
              <a:alpha val="29000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72275" y="3985898"/>
            <a:ext cx="3714776" cy="428628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375576" y="4661849"/>
            <a:ext cx="3071834" cy="428628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62920" y="5075554"/>
            <a:ext cx="3071834" cy="428628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182362" y="5394251"/>
            <a:ext cx="3714744" cy="428628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8" name="圆角矩形标注 27"/>
          <p:cNvSpPr/>
          <p:nvPr/>
        </p:nvSpPr>
        <p:spPr>
          <a:xfrm>
            <a:off x="2712966" y="860381"/>
            <a:ext cx="5171402" cy="568355"/>
          </a:xfrm>
          <a:prstGeom prst="wedgeRoundRectCallout">
            <a:avLst>
              <a:gd name="adj1" fmla="val -57953"/>
              <a:gd name="adj2" fmla="val 86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+mn-ea"/>
              </a:rPr>
              <a:t>S:</a:t>
            </a:r>
            <a:r>
              <a:rPr lang="zh-CN" altLang="en-US" sz="2400" b="1" dirty="0" smtClean="0">
                <a:latin typeface="+mn-ea"/>
              </a:rPr>
              <a:t>记录是否已找到最短路径的顶点集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3286116" y="1146133"/>
            <a:ext cx="1607760" cy="568355"/>
          </a:xfrm>
          <a:prstGeom prst="wedgeRoundRectCallout">
            <a:avLst>
              <a:gd name="adj1" fmla="val -57953"/>
              <a:gd name="adj2" fmla="val 86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+mn-ea"/>
              </a:rPr>
              <a:t>初始化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6839650" y="956295"/>
            <a:ext cx="1607760" cy="568355"/>
          </a:xfrm>
          <a:prstGeom prst="wedgeRoundRectCallout">
            <a:avLst>
              <a:gd name="adj1" fmla="val -73803"/>
              <a:gd name="adj2" fmla="val 86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+mn-ea"/>
              </a:rPr>
              <a:t>贪心选择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606318" y="2455665"/>
            <a:ext cx="3451802" cy="1079696"/>
          </a:xfrm>
          <a:prstGeom prst="rect">
            <a:avLst/>
          </a:prstGeom>
          <a:solidFill>
            <a:schemeClr val="accent2">
              <a:lumMod val="60000"/>
              <a:lumOff val="40000"/>
              <a:alpha val="38823"/>
            </a:scheme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32" name="圆角矩形标注 31"/>
          <p:cNvSpPr/>
          <p:nvPr/>
        </p:nvSpPr>
        <p:spPr>
          <a:xfrm>
            <a:off x="7236296" y="1854477"/>
            <a:ext cx="1949584" cy="568355"/>
          </a:xfrm>
          <a:prstGeom prst="wedgeRoundRectCallout">
            <a:avLst>
              <a:gd name="adj1" fmla="val -19084"/>
              <a:gd name="adj2" fmla="val 94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+mn-ea"/>
              </a:rPr>
              <a:t>寻找最短路径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7429520" y="3128355"/>
            <a:ext cx="1714480" cy="568355"/>
          </a:xfrm>
          <a:prstGeom prst="wedgeRoundRectCallout">
            <a:avLst>
              <a:gd name="adj1" fmla="val -75078"/>
              <a:gd name="adj2" fmla="val 70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+mn-ea"/>
              </a:rPr>
              <a:t>更新</a:t>
            </a:r>
            <a:r>
              <a:rPr lang="en-US" altLang="zh-CN" sz="2000" b="1" dirty="0" err="1" smtClean="0">
                <a:latin typeface="+mn-ea"/>
              </a:rPr>
              <a:t>dist</a:t>
            </a:r>
            <a:r>
              <a:rPr lang="zh-CN" altLang="en-US" sz="2000" b="1" dirty="0" smtClean="0">
                <a:latin typeface="+mn-ea"/>
              </a:rPr>
              <a:t>数组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93154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11" grpId="0" uiExpand="1" build="p" bldLvl="2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F66741-74D1-41DB-BB8E-DC43A756476A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、算法的正确性和计算复杂性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算法的正确性：</a:t>
            </a:r>
          </a:p>
          <a:p>
            <a:pPr lvl="1"/>
            <a:r>
              <a:rPr lang="en-US" altLang="zh-CN" sz="2400" dirty="0" smtClean="0"/>
              <a:t>(1)</a:t>
            </a:r>
            <a:r>
              <a:rPr lang="zh-CN" altLang="en-US" sz="2400" dirty="0" smtClean="0"/>
              <a:t>贪心选择性质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(2)</a:t>
            </a:r>
            <a:r>
              <a:rPr lang="zh-CN" altLang="en-US" sz="2400" dirty="0" smtClean="0"/>
              <a:t>最优子结构性质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计算复杂性：</a:t>
            </a:r>
          </a:p>
          <a:p>
            <a:pPr lvl="1"/>
            <a:r>
              <a:rPr lang="zh-CN" altLang="en-US" sz="2400" dirty="0" smtClean="0"/>
              <a:t>对于具有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个顶点和</a:t>
            </a:r>
            <a:r>
              <a:rPr lang="en-US" altLang="zh-CN" sz="2400" i="1" dirty="0" smtClean="0"/>
              <a:t>e</a:t>
            </a:r>
            <a:r>
              <a:rPr lang="zh-CN" altLang="en-US" sz="2400" dirty="0" smtClean="0"/>
              <a:t>条边的带权有向图，如果用带权邻接矩阵表示这个图，那么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算法的主循环体需要</a:t>
            </a:r>
            <a:r>
              <a:rPr lang="en-US" altLang="zh-CN" sz="2400" dirty="0" smtClean="0"/>
              <a:t>O(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时间。这个循环需要执行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次，所以完成循环需要</a:t>
            </a:r>
            <a:r>
              <a:rPr lang="en-US" altLang="zh-CN" sz="2400" dirty="0" smtClean="0"/>
              <a:t>O(</a:t>
            </a:r>
            <a:r>
              <a:rPr lang="en-US" altLang="zh-CN" sz="2400" i="1" dirty="0" smtClean="0"/>
              <a:t>n</a:t>
            </a:r>
            <a:r>
              <a:rPr lang="en-US" altLang="zh-CN" sz="2400" i="1" baseline="30000" dirty="0" smtClean="0"/>
              <a:t>2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时间。算法的其余部分所需要时间不超过</a:t>
            </a:r>
            <a:r>
              <a:rPr lang="en-US" altLang="zh-CN" sz="2400" dirty="0" smtClean="0"/>
              <a:t>O(</a:t>
            </a:r>
            <a:r>
              <a:rPr lang="en-US" altLang="zh-CN" sz="2400" i="1" dirty="0" smtClean="0"/>
              <a:t>n</a:t>
            </a:r>
            <a:r>
              <a:rPr lang="en-US" altLang="zh-CN" sz="2400" i="1" baseline="30000" dirty="0" smtClean="0"/>
              <a:t>2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487217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课堂练习：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0660" name="Picture 4" descr="t4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857752" y="1857364"/>
            <a:ext cx="3311580" cy="3403996"/>
          </a:xfrm>
          <a:noFill/>
        </p:spPr>
      </p:pic>
      <p:sp>
        <p:nvSpPr>
          <p:cNvPr id="5017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7FE6B-8CB5-43F7-BFF3-63F363027F43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00100" y="1643050"/>
            <a:ext cx="3811588" cy="37369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应用</a:t>
            </a:r>
            <a:r>
              <a:rPr lang="en-US" altLang="zh-CN" sz="2800" b="1" dirty="0" err="1" smtClean="0">
                <a:latin typeface="楷体_GB2312" pitchFamily="49" charset="-122"/>
                <a:ea typeface="楷体_GB2312" pitchFamily="49" charset="-122"/>
              </a:rPr>
              <a:t>Dijkstra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算法计算从源顶点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到其它顶点间最短路径的过程列在下页的表中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endParaRPr lang="zh-CN" altLang="en-US" sz="20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67846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1435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4.6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单源最短路径</a:t>
            </a:r>
          </a:p>
        </p:txBody>
      </p:sp>
      <p:graphicFrame>
        <p:nvGraphicFramePr>
          <p:cNvPr id="339229" name="Group 285"/>
          <p:cNvGraphicFramePr>
            <a:graphicFrameLocks noGrp="1"/>
          </p:cNvGraphicFramePr>
          <p:nvPr>
            <p:ph type="tbl" idx="1"/>
          </p:nvPr>
        </p:nvGraphicFramePr>
        <p:xfrm>
          <a:off x="323850" y="2492375"/>
          <a:ext cx="8569325" cy="3392490"/>
        </p:xfrm>
        <a:graphic>
          <a:graphicData uri="http://schemas.openxmlformats.org/drawingml/2006/table">
            <a:tbl>
              <a:tblPr/>
              <a:tblGrid>
                <a:gridCol w="1249363"/>
                <a:gridCol w="1776412"/>
                <a:gridCol w="858838"/>
                <a:gridCol w="1173162"/>
                <a:gridCol w="1169988"/>
                <a:gridCol w="1171575"/>
                <a:gridCol w="1169987"/>
              </a:tblGrid>
              <a:tr h="5445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迭代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dist[2]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dist[3]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dist[4]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dist[5]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初始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maxint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{1,2,4}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{1,2,4,3}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{1,2,4,3,5}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C5E4-6175-495F-A3A3-9430CB4CC8DB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1742" name="Text Box 286"/>
          <p:cNvSpPr txBox="1">
            <a:spLocks noChangeArrowheads="1"/>
          </p:cNvSpPr>
          <p:nvPr/>
        </p:nvSpPr>
        <p:spPr bwMode="auto">
          <a:xfrm>
            <a:off x="323850" y="1773238"/>
            <a:ext cx="856932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Dijkstra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算法的迭代过程：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71625" y="3059113"/>
            <a:ext cx="7286625" cy="2862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4058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536" y="977900"/>
            <a:ext cx="8501062" cy="928688"/>
          </a:xfrm>
        </p:spPr>
        <p:txBody>
          <a:bodyPr>
            <a:normAutofit/>
          </a:bodyPr>
          <a:lstStyle/>
          <a:p>
            <a:pPr marL="319088" lvl="1" indent="0" eaLnBrk="1" hangingPunct="1">
              <a:lnSpc>
                <a:spcPct val="90000"/>
              </a:lnSpc>
              <a:buNone/>
            </a:pPr>
            <a:endParaRPr lang="zh-CN" altLang="en-US" b="1" dirty="0" smtClean="0">
              <a:solidFill>
                <a:srgbClr val="99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990000"/>
                </a:solidFill>
              </a:rPr>
              <a:t>问题提出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684213" y="1980080"/>
            <a:ext cx="77041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/>
              <a:t>要在</a:t>
            </a:r>
            <a:r>
              <a:rPr lang="en-US" altLang="zh-CN" sz="2000" dirty="0"/>
              <a:t>n</a:t>
            </a:r>
            <a:r>
              <a:rPr lang="zh-CN" altLang="zh-CN" sz="2000" dirty="0"/>
              <a:t>个城市间建立通信联络网</a:t>
            </a:r>
          </a:p>
          <a:p>
            <a:pPr>
              <a:buFont typeface="Wingdings" pitchFamily="2" charset="2"/>
              <a:buChar char="p"/>
            </a:pPr>
            <a:r>
              <a:rPr lang="zh-CN" altLang="zh-CN" sz="2000" dirty="0"/>
              <a:t>顶点——表示城市</a:t>
            </a:r>
          </a:p>
          <a:p>
            <a:pPr>
              <a:buFont typeface="Wingdings" pitchFamily="2" charset="2"/>
              <a:buChar char="p"/>
            </a:pPr>
            <a:r>
              <a:rPr lang="zh-CN" altLang="zh-CN" sz="2000" dirty="0"/>
              <a:t>权——城市间建立通信线路所需花费代价</a:t>
            </a:r>
            <a:endParaRPr lang="zh-CN" altLang="en-US" sz="2000" dirty="0"/>
          </a:p>
          <a:p>
            <a:pPr>
              <a:buFont typeface="Wingdings" pitchFamily="2" charset="2"/>
              <a:buChar char="p"/>
            </a:pPr>
            <a:endParaRPr lang="zh-CN" altLang="zh-CN" sz="2000" dirty="0"/>
          </a:p>
          <a:p>
            <a:pPr>
              <a:buFont typeface="Wingdings" pitchFamily="2" charset="2"/>
              <a:buChar char="p"/>
            </a:pPr>
            <a:r>
              <a:rPr lang="zh-CN" altLang="zh-CN" sz="2000" dirty="0"/>
              <a:t>希望找到一棵生成树，它的每条边上的权值之和（即建立该通信网所需花费的总代价）最小———最小代价生成树</a:t>
            </a:r>
            <a:endParaRPr lang="zh-CN" altLang="en-US" sz="2000" dirty="0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4000504"/>
            <a:ext cx="8501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6600"/>
                </a:solidFill>
              </a:rPr>
              <a:t>问题分析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67400" y="333375"/>
            <a:ext cx="2819400" cy="2125663"/>
            <a:chOff x="1351" y="2764"/>
            <a:chExt cx="1776" cy="133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351" y="2855"/>
              <a:ext cx="1670" cy="1132"/>
              <a:chOff x="1351" y="2855"/>
              <a:chExt cx="1670" cy="1132"/>
            </a:xfrm>
          </p:grpSpPr>
          <p:sp>
            <p:nvSpPr>
              <p:cNvPr id="73746" name="Oval 7"/>
              <p:cNvSpPr>
                <a:spLocks noChangeArrowheads="1"/>
              </p:cNvSpPr>
              <p:nvPr/>
            </p:nvSpPr>
            <p:spPr bwMode="auto">
              <a:xfrm>
                <a:off x="1689" y="2855"/>
                <a:ext cx="222" cy="211"/>
              </a:xfrm>
              <a:prstGeom prst="ellipse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73747" name="Oval 8"/>
              <p:cNvSpPr>
                <a:spLocks noChangeArrowheads="1"/>
              </p:cNvSpPr>
              <p:nvPr/>
            </p:nvSpPr>
            <p:spPr bwMode="auto">
              <a:xfrm>
                <a:off x="2419" y="3329"/>
                <a:ext cx="222" cy="211"/>
              </a:xfrm>
              <a:prstGeom prst="ellipse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73748" name="Oval 9"/>
              <p:cNvSpPr>
                <a:spLocks noChangeArrowheads="1"/>
              </p:cNvSpPr>
              <p:nvPr/>
            </p:nvSpPr>
            <p:spPr bwMode="auto">
              <a:xfrm>
                <a:off x="1936" y="3358"/>
                <a:ext cx="222" cy="211"/>
              </a:xfrm>
              <a:prstGeom prst="ellipse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3749" name="Oval 10"/>
              <p:cNvSpPr>
                <a:spLocks noChangeArrowheads="1"/>
              </p:cNvSpPr>
              <p:nvPr/>
            </p:nvSpPr>
            <p:spPr bwMode="auto">
              <a:xfrm>
                <a:off x="2799" y="3776"/>
                <a:ext cx="222" cy="211"/>
              </a:xfrm>
              <a:prstGeom prst="ellipse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3750" name="Oval 11"/>
              <p:cNvSpPr>
                <a:spLocks noChangeArrowheads="1"/>
              </p:cNvSpPr>
              <p:nvPr/>
            </p:nvSpPr>
            <p:spPr bwMode="auto">
              <a:xfrm>
                <a:off x="1351" y="3761"/>
                <a:ext cx="222" cy="211"/>
              </a:xfrm>
              <a:prstGeom prst="ellipse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3751" name="Oval 12"/>
              <p:cNvSpPr>
                <a:spLocks noChangeArrowheads="1"/>
              </p:cNvSpPr>
              <p:nvPr/>
            </p:nvSpPr>
            <p:spPr bwMode="auto">
              <a:xfrm>
                <a:off x="2791" y="2855"/>
                <a:ext cx="222" cy="211"/>
              </a:xfrm>
              <a:prstGeom prst="ellipse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3752" name="Line 13"/>
              <p:cNvSpPr>
                <a:spLocks noChangeShapeType="1"/>
              </p:cNvSpPr>
              <p:nvPr/>
            </p:nvSpPr>
            <p:spPr bwMode="auto">
              <a:xfrm>
                <a:off x="1900" y="2966"/>
                <a:ext cx="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3" name="Line 14"/>
              <p:cNvSpPr>
                <a:spLocks noChangeShapeType="1"/>
              </p:cNvSpPr>
              <p:nvPr/>
            </p:nvSpPr>
            <p:spPr bwMode="auto">
              <a:xfrm flipH="1">
                <a:off x="1500" y="3066"/>
                <a:ext cx="267" cy="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4" name="Line 15"/>
              <p:cNvSpPr>
                <a:spLocks noChangeShapeType="1"/>
              </p:cNvSpPr>
              <p:nvPr/>
            </p:nvSpPr>
            <p:spPr bwMode="auto">
              <a:xfrm>
                <a:off x="1856" y="3055"/>
                <a:ext cx="14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5" name="Line 16"/>
              <p:cNvSpPr>
                <a:spLocks noChangeShapeType="1"/>
              </p:cNvSpPr>
              <p:nvPr/>
            </p:nvSpPr>
            <p:spPr bwMode="auto">
              <a:xfrm>
                <a:off x="1578" y="3900"/>
                <a:ext cx="1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6" name="Line 17"/>
              <p:cNvSpPr>
                <a:spLocks noChangeShapeType="1"/>
              </p:cNvSpPr>
              <p:nvPr/>
            </p:nvSpPr>
            <p:spPr bwMode="auto">
              <a:xfrm flipH="1">
                <a:off x="1578" y="3577"/>
                <a:ext cx="433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7" name="Line 18"/>
              <p:cNvSpPr>
                <a:spLocks noChangeShapeType="1"/>
              </p:cNvSpPr>
              <p:nvPr/>
            </p:nvSpPr>
            <p:spPr bwMode="auto">
              <a:xfrm>
                <a:off x="1889" y="3033"/>
                <a:ext cx="578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8" name="Line 19"/>
              <p:cNvSpPr>
                <a:spLocks noChangeShapeType="1"/>
              </p:cNvSpPr>
              <p:nvPr/>
            </p:nvSpPr>
            <p:spPr bwMode="auto">
              <a:xfrm flipH="1">
                <a:off x="2900" y="3078"/>
                <a:ext cx="0" cy="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9" name="Line 20"/>
              <p:cNvSpPr>
                <a:spLocks noChangeShapeType="1"/>
              </p:cNvSpPr>
              <p:nvPr/>
            </p:nvSpPr>
            <p:spPr bwMode="auto">
              <a:xfrm flipH="1">
                <a:off x="2611" y="3055"/>
                <a:ext cx="2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0" name="Line 21"/>
              <p:cNvSpPr>
                <a:spLocks noChangeShapeType="1"/>
              </p:cNvSpPr>
              <p:nvPr/>
            </p:nvSpPr>
            <p:spPr bwMode="auto">
              <a:xfrm>
                <a:off x="2600" y="3522"/>
                <a:ext cx="223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1" name="Line 22"/>
              <p:cNvSpPr>
                <a:spLocks noChangeShapeType="1"/>
              </p:cNvSpPr>
              <p:nvPr/>
            </p:nvSpPr>
            <p:spPr bwMode="auto">
              <a:xfrm>
                <a:off x="2078" y="3555"/>
                <a:ext cx="722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736" name="Text Box 23"/>
            <p:cNvSpPr txBox="1">
              <a:spLocks noChangeArrowheads="1"/>
            </p:cNvSpPr>
            <p:nvPr/>
          </p:nvSpPr>
          <p:spPr bwMode="auto">
            <a:xfrm>
              <a:off x="2236" y="27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73737" name="Text Box 24"/>
            <p:cNvSpPr txBox="1">
              <a:spLocks noChangeArrowheads="1"/>
            </p:cNvSpPr>
            <p:nvPr/>
          </p:nvSpPr>
          <p:spPr bwMode="auto">
            <a:xfrm>
              <a:off x="1407" y="321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13</a:t>
              </a:r>
            </a:p>
          </p:txBody>
        </p:sp>
        <p:sp>
          <p:nvSpPr>
            <p:cNvPr id="73738" name="Text Box 25"/>
            <p:cNvSpPr txBox="1">
              <a:spLocks noChangeArrowheads="1"/>
            </p:cNvSpPr>
            <p:nvPr/>
          </p:nvSpPr>
          <p:spPr bwMode="auto">
            <a:xfrm>
              <a:off x="1584" y="355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17</a:t>
              </a:r>
            </a:p>
          </p:txBody>
        </p:sp>
        <p:sp>
          <p:nvSpPr>
            <p:cNvPr id="73739" name="Text Box 26"/>
            <p:cNvSpPr txBox="1">
              <a:spLocks noChangeArrowheads="1"/>
            </p:cNvSpPr>
            <p:nvPr/>
          </p:nvSpPr>
          <p:spPr bwMode="auto">
            <a:xfrm>
              <a:off x="1791" y="317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9</a:t>
              </a:r>
            </a:p>
          </p:txBody>
        </p:sp>
        <p:sp>
          <p:nvSpPr>
            <p:cNvPr id="73740" name="Text Box 27"/>
            <p:cNvSpPr txBox="1">
              <a:spLocks noChangeArrowheads="1"/>
            </p:cNvSpPr>
            <p:nvPr/>
          </p:nvSpPr>
          <p:spPr bwMode="auto">
            <a:xfrm>
              <a:off x="2040" y="38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18</a:t>
              </a:r>
            </a:p>
          </p:txBody>
        </p:sp>
        <p:sp>
          <p:nvSpPr>
            <p:cNvPr id="73741" name="Text Box 28"/>
            <p:cNvSpPr txBox="1">
              <a:spLocks noChangeArrowheads="1"/>
            </p:cNvSpPr>
            <p:nvPr/>
          </p:nvSpPr>
          <p:spPr bwMode="auto">
            <a:xfrm>
              <a:off x="2129" y="359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12</a:t>
              </a:r>
            </a:p>
          </p:txBody>
        </p:sp>
        <p:sp>
          <p:nvSpPr>
            <p:cNvPr id="73742" name="Text Box 29"/>
            <p:cNvSpPr txBox="1">
              <a:spLocks noChangeArrowheads="1"/>
            </p:cNvSpPr>
            <p:nvPr/>
          </p:nvSpPr>
          <p:spPr bwMode="auto">
            <a:xfrm>
              <a:off x="2125" y="30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73743" name="Text Box 30"/>
            <p:cNvSpPr txBox="1">
              <a:spLocks noChangeArrowheads="1"/>
            </p:cNvSpPr>
            <p:nvPr/>
          </p:nvSpPr>
          <p:spPr bwMode="auto">
            <a:xfrm>
              <a:off x="2558" y="309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73744" name="Text Box 31"/>
            <p:cNvSpPr txBox="1">
              <a:spLocks noChangeArrowheads="1"/>
            </p:cNvSpPr>
            <p:nvPr/>
          </p:nvSpPr>
          <p:spPr bwMode="auto">
            <a:xfrm>
              <a:off x="2851" y="329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24</a:t>
              </a:r>
            </a:p>
          </p:txBody>
        </p:sp>
        <p:sp>
          <p:nvSpPr>
            <p:cNvPr id="73745" name="Text Box 32"/>
            <p:cNvSpPr txBox="1">
              <a:spLocks noChangeArrowheads="1"/>
            </p:cNvSpPr>
            <p:nvPr/>
          </p:nvSpPr>
          <p:spPr bwMode="auto">
            <a:xfrm>
              <a:off x="2606" y="346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</p:grpSp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838200" y="4799013"/>
            <a:ext cx="7391400" cy="14652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dirty="0"/>
              <a:t>n</a:t>
            </a:r>
            <a:r>
              <a:rPr lang="zh-CN" altLang="zh-CN" dirty="0"/>
              <a:t>个城市间，最多可设置</a:t>
            </a:r>
            <a:r>
              <a:rPr lang="en-US" altLang="zh-CN" dirty="0"/>
              <a:t>n(n-1)/2</a:t>
            </a:r>
            <a:r>
              <a:rPr lang="zh-CN" altLang="zh-CN" dirty="0"/>
              <a:t>条线路</a:t>
            </a:r>
          </a:p>
          <a:p>
            <a:r>
              <a:rPr lang="en-US" altLang="zh-CN" dirty="0"/>
              <a:t>n</a:t>
            </a:r>
            <a:r>
              <a:rPr lang="zh-CN" altLang="zh-CN" dirty="0"/>
              <a:t>个城市间建立通信网，只需</a:t>
            </a:r>
            <a:r>
              <a:rPr lang="en-US" altLang="zh-CN" dirty="0"/>
              <a:t>n-1</a:t>
            </a:r>
            <a:r>
              <a:rPr lang="zh-CN" altLang="zh-CN" dirty="0"/>
              <a:t>条线路</a:t>
            </a:r>
            <a:endParaRPr lang="zh-CN" altLang="en-US" dirty="0"/>
          </a:p>
          <a:p>
            <a:endParaRPr lang="zh-CN" altLang="zh-CN" dirty="0"/>
          </a:p>
          <a:p>
            <a:r>
              <a:rPr lang="zh-CN" altLang="en-US" dirty="0"/>
              <a:t>问题转化为：如何在可能的线路中选择</a:t>
            </a:r>
            <a:r>
              <a:rPr lang="en-US" altLang="zh-CN" dirty="0"/>
              <a:t>n-1</a:t>
            </a:r>
            <a:r>
              <a:rPr lang="zh-CN" altLang="zh-CN" dirty="0"/>
              <a:t>条，能把所有城市</a:t>
            </a:r>
            <a:r>
              <a:rPr lang="zh-CN" altLang="en-US" dirty="0"/>
              <a:t>    </a:t>
            </a:r>
            <a:r>
              <a:rPr lang="zh-CN" altLang="zh-CN" dirty="0"/>
              <a:t>（顶点）均连起来，且总耗费（各边权值之和）最小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691118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4.7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最小生成树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9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9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9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  <p:bldP spid="139268" grpId="0" build="p" autoUpdateAnimBg="0"/>
      <p:bldP spid="13929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4.7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最小生成树</a:t>
            </a:r>
            <a:r>
              <a:rPr lang="zh-CN" altLang="en-US" dirty="0" smtClean="0"/>
              <a:t>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fontAlgn="t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设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 =(V,E)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是无向连通带权图，即一个</a:t>
            </a:r>
            <a:r>
              <a:rPr lang="zh-CN" altLang="en-US" sz="24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网络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中每条边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v,w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的权为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c[v][w]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。如果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的子图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dirty="0" smtClean="0">
                <a:latin typeface="Arial" pitchFamily="34" charset="0"/>
                <a:ea typeface="楷体_GB2312" pitchFamily="49" charset="-122"/>
              </a:rPr>
              <a:t>’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是一棵包含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的所有顶点的树，则称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dirty="0" smtClean="0">
                <a:latin typeface="Arial" pitchFamily="34" charset="0"/>
                <a:ea typeface="楷体_GB2312" pitchFamily="49" charset="-122"/>
              </a:rPr>
              <a:t>’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的生成树。生成树上各边权的总和称为该生成树的</a:t>
            </a:r>
            <a:r>
              <a:rPr lang="zh-CN" altLang="en-US" sz="24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耗费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。在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的所有生成树中，耗费最小的生成树称为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最小生成树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0DDBD-04A9-4609-9D70-257D8F20E572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6229372" cy="11430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800000"/>
                </a:solidFill>
              </a:rPr>
              <a:t>最小生成树性质（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MST</a:t>
            </a:r>
            <a:r>
              <a:rPr lang="zh-CN" altLang="en-US" sz="2800" b="1" dirty="0" smtClean="0">
                <a:solidFill>
                  <a:srgbClr val="800000"/>
                </a:solidFill>
              </a:rPr>
              <a:t>性质）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2565400"/>
            <a:ext cx="7777162" cy="3024188"/>
          </a:xfrm>
          <a:solidFill>
            <a:srgbClr val="CCFFFF">
              <a:alpha val="65097"/>
            </a:srgbClr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800000"/>
                </a:solidFill>
              </a:rPr>
              <a:t>最小生成树性质：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b="1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设</a:t>
            </a:r>
            <a:r>
              <a:rPr lang="en-US" altLang="zh-CN" sz="2400" b="1" dirty="0" smtClean="0"/>
              <a:t>G=(V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E)</a:t>
            </a:r>
            <a:r>
              <a:rPr lang="zh-CN" altLang="en-US" sz="2400" b="1" dirty="0" smtClean="0"/>
              <a:t>是一个连通网络，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是顶点集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的</a:t>
            </a:r>
            <a:r>
              <a:rPr lang="zh-CN" altLang="en-US" sz="2400" b="1" smtClean="0"/>
              <a:t>一个非</a:t>
            </a:r>
            <a:r>
              <a:rPr lang="zh-CN" altLang="en-US" sz="2400" b="1" dirty="0" smtClean="0"/>
              <a:t>空子集。若</a:t>
            </a:r>
            <a:r>
              <a:rPr lang="en-US" altLang="zh-CN" sz="2400" b="1" dirty="0" smtClean="0"/>
              <a:t>(u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v)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中所有的一个端点在</a:t>
            </a:r>
            <a:r>
              <a:rPr lang="en-US" altLang="zh-CN" sz="2400" b="1" dirty="0" smtClean="0"/>
              <a:t>U(</a:t>
            </a:r>
            <a:r>
              <a:rPr lang="en-US" altLang="zh-CN" sz="2400" b="1" dirty="0" err="1" smtClean="0"/>
              <a:t>u∈U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里、另一个端点不在</a:t>
            </a:r>
            <a:r>
              <a:rPr lang="en-US" altLang="zh-CN" sz="2400" b="1" dirty="0" smtClean="0"/>
              <a:t>U(</a:t>
            </a:r>
            <a:r>
              <a:rPr lang="zh-CN" altLang="en-US" sz="2400" b="1" dirty="0" smtClean="0"/>
              <a:t>即</a:t>
            </a:r>
            <a:r>
              <a:rPr lang="en-US" altLang="zh-CN" sz="2400" b="1" dirty="0" err="1" smtClean="0"/>
              <a:t>v∈V-U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里的边中，并且是具有最小权值的一条边，则一定存在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的一棵最小生成树包括此边</a:t>
            </a:r>
            <a:r>
              <a:rPr lang="en-US" altLang="zh-CN" sz="2400" b="1" dirty="0" smtClean="0"/>
              <a:t>(u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v)</a:t>
            </a:r>
            <a:r>
              <a:rPr lang="zh-CN" altLang="en-US" sz="2400" b="1" dirty="0" smtClean="0"/>
              <a:t>。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zh-CN" altLang="en-US" sz="2400" b="1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84888" y="0"/>
            <a:ext cx="2743200" cy="2362200"/>
            <a:chOff x="3744" y="768"/>
            <a:chExt cx="1728" cy="148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84" y="960"/>
              <a:ext cx="1252" cy="1155"/>
              <a:chOff x="3982" y="942"/>
              <a:chExt cx="1252" cy="1155"/>
            </a:xfrm>
          </p:grpSpPr>
          <p:sp>
            <p:nvSpPr>
              <p:cNvPr id="75814" name="Line 6"/>
              <p:cNvSpPr>
                <a:spLocks noChangeShapeType="1"/>
              </p:cNvSpPr>
              <p:nvPr/>
            </p:nvSpPr>
            <p:spPr bwMode="auto">
              <a:xfrm flipH="1">
                <a:off x="4042" y="942"/>
                <a:ext cx="417" cy="349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5" name="Line 7"/>
              <p:cNvSpPr>
                <a:spLocks noChangeShapeType="1"/>
              </p:cNvSpPr>
              <p:nvPr/>
            </p:nvSpPr>
            <p:spPr bwMode="auto">
              <a:xfrm>
                <a:off x="3982" y="1582"/>
                <a:ext cx="179" cy="348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6" name="Line 8"/>
              <p:cNvSpPr>
                <a:spLocks noChangeShapeType="1"/>
              </p:cNvSpPr>
              <p:nvPr/>
            </p:nvSpPr>
            <p:spPr bwMode="auto">
              <a:xfrm flipH="1">
                <a:off x="5055" y="1582"/>
                <a:ext cx="179" cy="406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7" name="Line 9"/>
              <p:cNvSpPr>
                <a:spLocks noChangeShapeType="1"/>
              </p:cNvSpPr>
              <p:nvPr/>
            </p:nvSpPr>
            <p:spPr bwMode="auto">
              <a:xfrm>
                <a:off x="4399" y="2097"/>
                <a:ext cx="418" cy="0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8" name="Line 10"/>
              <p:cNvSpPr>
                <a:spLocks noChangeShapeType="1"/>
              </p:cNvSpPr>
              <p:nvPr/>
            </p:nvSpPr>
            <p:spPr bwMode="auto">
              <a:xfrm>
                <a:off x="4638" y="1117"/>
                <a:ext cx="0" cy="23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9" name="Line 11"/>
              <p:cNvSpPr>
                <a:spLocks noChangeShapeType="1"/>
              </p:cNvSpPr>
              <p:nvPr/>
            </p:nvSpPr>
            <p:spPr bwMode="auto">
              <a:xfrm flipH="1">
                <a:off x="4280" y="1632"/>
                <a:ext cx="239" cy="348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0" name="Line 12"/>
              <p:cNvSpPr>
                <a:spLocks noChangeShapeType="1"/>
              </p:cNvSpPr>
              <p:nvPr/>
            </p:nvSpPr>
            <p:spPr bwMode="auto">
              <a:xfrm>
                <a:off x="4757" y="1640"/>
                <a:ext cx="179" cy="290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1" name="Line 13"/>
              <p:cNvSpPr>
                <a:spLocks noChangeShapeType="1"/>
              </p:cNvSpPr>
              <p:nvPr/>
            </p:nvSpPr>
            <p:spPr bwMode="auto">
              <a:xfrm>
                <a:off x="4102" y="1407"/>
                <a:ext cx="357" cy="58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782" name="Line 14"/>
            <p:cNvSpPr>
              <a:spLocks noChangeShapeType="1"/>
            </p:cNvSpPr>
            <p:nvPr/>
          </p:nvSpPr>
          <p:spPr bwMode="auto">
            <a:xfrm>
              <a:off x="4817" y="1000"/>
              <a:ext cx="357" cy="291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3" name="Line 15"/>
            <p:cNvSpPr>
              <a:spLocks noChangeShapeType="1"/>
            </p:cNvSpPr>
            <p:nvPr/>
          </p:nvSpPr>
          <p:spPr bwMode="auto">
            <a:xfrm flipH="1">
              <a:off x="4757" y="1407"/>
              <a:ext cx="357" cy="5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744" y="768"/>
              <a:ext cx="1728" cy="1488"/>
              <a:chOff x="3744" y="768"/>
              <a:chExt cx="1728" cy="1488"/>
            </a:xfrm>
          </p:grpSpPr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4459" y="1349"/>
                <a:ext cx="358" cy="326"/>
                <a:chOff x="1532" y="1657"/>
                <a:chExt cx="288" cy="269"/>
              </a:xfrm>
            </p:grpSpPr>
            <p:sp>
              <p:nvSpPr>
                <p:cNvPr id="75812" name="Oval 18"/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zh-CN"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7581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560" y="1680"/>
                  <a:ext cx="256" cy="23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4459" y="768"/>
                <a:ext cx="358" cy="326"/>
                <a:chOff x="1532" y="1657"/>
                <a:chExt cx="288" cy="269"/>
              </a:xfrm>
            </p:grpSpPr>
            <p:sp>
              <p:nvSpPr>
                <p:cNvPr id="75810" name="Oval 21"/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zh-CN"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7581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560" y="1680"/>
                  <a:ext cx="256" cy="23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V0</a:t>
                  </a: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5114" y="1233"/>
                <a:ext cx="358" cy="326"/>
                <a:chOff x="1532" y="1657"/>
                <a:chExt cx="288" cy="269"/>
              </a:xfrm>
            </p:grpSpPr>
            <p:sp>
              <p:nvSpPr>
                <p:cNvPr id="75808" name="Oval 24"/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zh-CN"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7580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60" y="1680"/>
                  <a:ext cx="256" cy="23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4817" y="1930"/>
                <a:ext cx="357" cy="326"/>
                <a:chOff x="1532" y="1657"/>
                <a:chExt cx="288" cy="269"/>
              </a:xfrm>
            </p:grpSpPr>
            <p:sp>
              <p:nvSpPr>
                <p:cNvPr id="75806" name="Oval 27"/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zh-CN"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7580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561" y="1680"/>
                  <a:ext cx="254" cy="23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V5</a:t>
                  </a: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042" y="1930"/>
                <a:ext cx="357" cy="326"/>
                <a:chOff x="1532" y="1657"/>
                <a:chExt cx="288" cy="269"/>
              </a:xfrm>
            </p:grpSpPr>
            <p:sp>
              <p:nvSpPr>
                <p:cNvPr id="75804" name="Oval 30"/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zh-CN"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7580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561" y="1680"/>
                  <a:ext cx="254" cy="23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V4</a:t>
                  </a:r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3744" y="1233"/>
                <a:ext cx="358" cy="326"/>
                <a:chOff x="1532" y="1657"/>
                <a:chExt cx="288" cy="269"/>
              </a:xfrm>
            </p:grpSpPr>
            <p:sp>
              <p:nvSpPr>
                <p:cNvPr id="75802" name="Oval 33"/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zh-CN"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7580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560" y="1680"/>
                  <a:ext cx="256" cy="23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V1</a:t>
                  </a:r>
                </a:p>
              </p:txBody>
            </p:sp>
          </p:grp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3863" y="826"/>
                <a:ext cx="1490" cy="1316"/>
                <a:chOff x="3863" y="826"/>
                <a:chExt cx="1490" cy="1316"/>
              </a:xfrm>
            </p:grpSpPr>
            <p:sp>
              <p:nvSpPr>
                <p:cNvPr id="7579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63" y="1622"/>
                  <a:ext cx="239" cy="28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7579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42" y="826"/>
                  <a:ext cx="238" cy="28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6</a:t>
                  </a:r>
                </a:p>
              </p:txBody>
            </p:sp>
            <p:sp>
              <p:nvSpPr>
                <p:cNvPr id="7579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936" y="866"/>
                  <a:ext cx="238" cy="28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7579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114" y="1680"/>
                  <a:ext cx="239" cy="28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7579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59" y="1099"/>
                  <a:ext cx="238" cy="28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7579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221" y="1505"/>
                  <a:ext cx="238" cy="289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6</a:t>
                  </a:r>
                </a:p>
              </p:txBody>
            </p:sp>
            <p:sp>
              <p:nvSpPr>
                <p:cNvPr id="7579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817" y="1215"/>
                  <a:ext cx="238" cy="28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7579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21" y="1215"/>
                  <a:ext cx="238" cy="28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7580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817" y="1564"/>
                  <a:ext cx="238" cy="28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7580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519" y="1854"/>
                  <a:ext cx="238" cy="288"/>
                </a:xfrm>
                <a:prstGeom prst="rect">
                  <a:avLst/>
                </a:prstGeom>
                <a:noFill/>
                <a:ln w="12700" cap="rnd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6</a:t>
                  </a:r>
                </a:p>
              </p:txBody>
            </p:sp>
          </p:grp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4.7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最小生成树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黑体" pitchFamily="49" charset="-122"/>
              </a:rPr>
              <a:t>2</a:t>
            </a:r>
            <a:r>
              <a:rPr lang="zh-CN" altLang="en-US" sz="2800" b="1" dirty="0" smtClean="0">
                <a:latin typeface="黑体" pitchFamily="49" charset="-122"/>
              </a:rPr>
              <a:t>、</a:t>
            </a:r>
            <a:r>
              <a:rPr lang="en-US" altLang="zh-CN" sz="2800" b="1" dirty="0" smtClean="0">
                <a:latin typeface="黑体" pitchFamily="49" charset="-122"/>
              </a:rPr>
              <a:t>Prim</a:t>
            </a:r>
            <a:r>
              <a:rPr lang="zh-CN" altLang="en-US" sz="2800" b="1" dirty="0" smtClean="0">
                <a:latin typeface="黑体" pitchFamily="49" charset="-122"/>
              </a:rPr>
              <a:t>算法</a:t>
            </a:r>
            <a:r>
              <a:rPr lang="zh-CN" altLang="en-US" sz="2800" dirty="0" smtClean="0">
                <a:solidFill>
                  <a:schemeClr val="accent2"/>
                </a:solidFill>
                <a:latin typeface="黑体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设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G=(V,E)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是连通带权图，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V={1,2,</a:t>
            </a:r>
            <a:r>
              <a:rPr lang="en-US" altLang="zh-CN" sz="2400" dirty="0" smtClean="0"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,n}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构造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的最小生成树的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Prim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算法的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基本思想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是：首先置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S={1}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，然后，只要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的真子集，就作如下的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贪心选择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：选取满足条件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-S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c[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][j]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最小的边，将顶点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添加到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中。这个过程一直进行到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S=V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时为止。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在这个过程中选取到的所有边恰好构成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的一棵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最小生成树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6CD8A-6427-492E-87F0-1EEC0342E748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2085975"/>
            <a:ext cx="3036887" cy="2544763"/>
            <a:chOff x="818" y="466"/>
            <a:chExt cx="1913" cy="1603"/>
          </a:xfrm>
        </p:grpSpPr>
        <p:sp>
          <p:nvSpPr>
            <p:cNvPr id="78927" name="Text Box 3"/>
            <p:cNvSpPr txBox="1">
              <a:spLocks noChangeArrowheads="1"/>
            </p:cNvSpPr>
            <p:nvPr/>
          </p:nvSpPr>
          <p:spPr bwMode="auto">
            <a:xfrm>
              <a:off x="818" y="5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例</a:t>
              </a:r>
            </a:p>
          </p:txBody>
        </p:sp>
        <p:sp>
          <p:nvSpPr>
            <p:cNvPr id="78928" name="Oval 4"/>
            <p:cNvSpPr>
              <a:spLocks noChangeArrowheads="1"/>
            </p:cNvSpPr>
            <p:nvPr/>
          </p:nvSpPr>
          <p:spPr bwMode="auto">
            <a:xfrm>
              <a:off x="1694" y="466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v1</a:t>
              </a:r>
            </a:p>
          </p:txBody>
        </p:sp>
        <p:sp>
          <p:nvSpPr>
            <p:cNvPr id="78929" name="Oval 5"/>
            <p:cNvSpPr>
              <a:spLocks noChangeArrowheads="1"/>
            </p:cNvSpPr>
            <p:nvPr/>
          </p:nvSpPr>
          <p:spPr bwMode="auto">
            <a:xfrm>
              <a:off x="2469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v6</a:t>
              </a:r>
            </a:p>
          </p:txBody>
        </p:sp>
        <p:sp>
          <p:nvSpPr>
            <p:cNvPr id="78930" name="Oval 6"/>
            <p:cNvSpPr>
              <a:spLocks noChangeArrowheads="1"/>
            </p:cNvSpPr>
            <p:nvPr/>
          </p:nvSpPr>
          <p:spPr bwMode="auto">
            <a:xfrm>
              <a:off x="975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v5</a:t>
              </a:r>
            </a:p>
          </p:txBody>
        </p:sp>
        <p:sp>
          <p:nvSpPr>
            <p:cNvPr id="78931" name="Oval 7"/>
            <p:cNvSpPr>
              <a:spLocks noChangeArrowheads="1"/>
            </p:cNvSpPr>
            <p:nvPr/>
          </p:nvSpPr>
          <p:spPr bwMode="auto">
            <a:xfrm>
              <a:off x="2469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v4</a:t>
              </a:r>
            </a:p>
          </p:txBody>
        </p:sp>
        <p:sp>
          <p:nvSpPr>
            <p:cNvPr id="78932" name="Oval 8"/>
            <p:cNvSpPr>
              <a:spLocks noChangeArrowheads="1"/>
            </p:cNvSpPr>
            <p:nvPr/>
          </p:nvSpPr>
          <p:spPr bwMode="auto">
            <a:xfrm>
              <a:off x="1690" y="12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v3</a:t>
              </a:r>
            </a:p>
          </p:txBody>
        </p:sp>
        <p:sp>
          <p:nvSpPr>
            <p:cNvPr id="78933" name="Oval 9"/>
            <p:cNvSpPr>
              <a:spLocks noChangeArrowheads="1"/>
            </p:cNvSpPr>
            <p:nvPr/>
          </p:nvSpPr>
          <p:spPr bwMode="auto">
            <a:xfrm>
              <a:off x="975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v2</a:t>
              </a:r>
            </a:p>
          </p:txBody>
        </p:sp>
        <p:sp>
          <p:nvSpPr>
            <p:cNvPr id="78934" name="Line 10"/>
            <p:cNvSpPr>
              <a:spLocks noChangeShapeType="1"/>
            </p:cNvSpPr>
            <p:nvPr/>
          </p:nvSpPr>
          <p:spPr bwMode="auto">
            <a:xfrm>
              <a:off x="1800" y="678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5" name="Line 11"/>
            <p:cNvSpPr>
              <a:spLocks noChangeShapeType="1"/>
            </p:cNvSpPr>
            <p:nvPr/>
          </p:nvSpPr>
          <p:spPr bwMode="auto">
            <a:xfrm flipH="1">
              <a:off x="1189" y="622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6" name="Line 12"/>
            <p:cNvSpPr>
              <a:spLocks noChangeShapeType="1"/>
            </p:cNvSpPr>
            <p:nvPr/>
          </p:nvSpPr>
          <p:spPr bwMode="auto">
            <a:xfrm>
              <a:off x="1055" y="1167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7" name="Line 13"/>
            <p:cNvSpPr>
              <a:spLocks noChangeShapeType="1"/>
            </p:cNvSpPr>
            <p:nvPr/>
          </p:nvSpPr>
          <p:spPr bwMode="auto">
            <a:xfrm flipH="1">
              <a:off x="2566" y="1167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8" name="Line 14"/>
            <p:cNvSpPr>
              <a:spLocks noChangeShapeType="1"/>
            </p:cNvSpPr>
            <p:nvPr/>
          </p:nvSpPr>
          <p:spPr bwMode="auto">
            <a:xfrm>
              <a:off x="1189" y="1978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9" name="Line 15"/>
            <p:cNvSpPr>
              <a:spLocks noChangeShapeType="1"/>
            </p:cNvSpPr>
            <p:nvPr/>
          </p:nvSpPr>
          <p:spPr bwMode="auto">
            <a:xfrm>
              <a:off x="1900" y="600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0" name="Line 16"/>
            <p:cNvSpPr>
              <a:spLocks noChangeShapeType="1"/>
            </p:cNvSpPr>
            <p:nvPr/>
          </p:nvSpPr>
          <p:spPr bwMode="auto">
            <a:xfrm>
              <a:off x="1177" y="1122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1" name="Line 17"/>
            <p:cNvSpPr>
              <a:spLocks noChangeShapeType="1"/>
            </p:cNvSpPr>
            <p:nvPr/>
          </p:nvSpPr>
          <p:spPr bwMode="auto">
            <a:xfrm flipH="1">
              <a:off x="1890" y="1111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2" name="Line 18"/>
            <p:cNvSpPr>
              <a:spLocks noChangeShapeType="1"/>
            </p:cNvSpPr>
            <p:nvPr/>
          </p:nvSpPr>
          <p:spPr bwMode="auto">
            <a:xfrm flipH="1">
              <a:off x="1166" y="1455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3" name="Line 19"/>
            <p:cNvSpPr>
              <a:spLocks noChangeShapeType="1"/>
            </p:cNvSpPr>
            <p:nvPr/>
          </p:nvSpPr>
          <p:spPr bwMode="auto">
            <a:xfrm>
              <a:off x="1866" y="1477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4" name="Text Box 20"/>
            <p:cNvSpPr txBox="1">
              <a:spLocks noChangeArrowheads="1"/>
            </p:cNvSpPr>
            <p:nvPr/>
          </p:nvSpPr>
          <p:spPr bwMode="auto">
            <a:xfrm>
              <a:off x="1313" y="6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78945" name="Text Box 21"/>
            <p:cNvSpPr txBox="1">
              <a:spLocks noChangeArrowheads="1"/>
            </p:cNvSpPr>
            <p:nvPr/>
          </p:nvSpPr>
          <p:spPr bwMode="auto">
            <a:xfrm>
              <a:off x="2102" y="5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78946" name="Text Box 22"/>
            <p:cNvSpPr txBox="1">
              <a:spLocks noChangeArrowheads="1"/>
            </p:cNvSpPr>
            <p:nvPr/>
          </p:nvSpPr>
          <p:spPr bwMode="auto">
            <a:xfrm>
              <a:off x="1646" y="8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78947" name="Text Box 23"/>
            <p:cNvSpPr txBox="1">
              <a:spLocks noChangeArrowheads="1"/>
            </p:cNvSpPr>
            <p:nvPr/>
          </p:nvSpPr>
          <p:spPr bwMode="auto">
            <a:xfrm>
              <a:off x="924" y="139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78948" name="Text Box 24"/>
            <p:cNvSpPr txBox="1">
              <a:spLocks noChangeArrowheads="1"/>
            </p:cNvSpPr>
            <p:nvPr/>
          </p:nvSpPr>
          <p:spPr bwMode="auto">
            <a:xfrm>
              <a:off x="1313" y="10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78949" name="Text Box 25"/>
            <p:cNvSpPr txBox="1">
              <a:spLocks noChangeArrowheads="1"/>
            </p:cNvSpPr>
            <p:nvPr/>
          </p:nvSpPr>
          <p:spPr bwMode="auto">
            <a:xfrm>
              <a:off x="1302" y="15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78950" name="Text Box 26"/>
            <p:cNvSpPr txBox="1">
              <a:spLocks noChangeArrowheads="1"/>
            </p:cNvSpPr>
            <p:nvPr/>
          </p:nvSpPr>
          <p:spPr bwMode="auto">
            <a:xfrm>
              <a:off x="1669" y="17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78951" name="Text Box 27"/>
            <p:cNvSpPr txBox="1">
              <a:spLocks noChangeArrowheads="1"/>
            </p:cNvSpPr>
            <p:nvPr/>
          </p:nvSpPr>
          <p:spPr bwMode="auto">
            <a:xfrm>
              <a:off x="2091" y="149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78952" name="Text Box 28"/>
            <p:cNvSpPr txBox="1">
              <a:spLocks noChangeArrowheads="1"/>
            </p:cNvSpPr>
            <p:nvPr/>
          </p:nvSpPr>
          <p:spPr bwMode="auto">
            <a:xfrm>
              <a:off x="2535" y="14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78953" name="Text Box 29"/>
            <p:cNvSpPr txBox="1">
              <a:spLocks noChangeArrowheads="1"/>
            </p:cNvSpPr>
            <p:nvPr/>
          </p:nvSpPr>
          <p:spPr bwMode="auto">
            <a:xfrm>
              <a:off x="2080" y="104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659563" y="1916113"/>
            <a:ext cx="428625" cy="1616075"/>
            <a:chOff x="3854" y="473"/>
            <a:chExt cx="270" cy="1018"/>
          </a:xfrm>
        </p:grpSpPr>
        <p:sp>
          <p:nvSpPr>
            <p:cNvPr id="78923" name="Oval 31"/>
            <p:cNvSpPr>
              <a:spLocks noChangeArrowheads="1"/>
            </p:cNvSpPr>
            <p:nvPr/>
          </p:nvSpPr>
          <p:spPr bwMode="auto">
            <a:xfrm>
              <a:off x="3902" y="473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v1</a:t>
              </a:r>
            </a:p>
          </p:txBody>
        </p:sp>
        <p:sp>
          <p:nvSpPr>
            <p:cNvPr id="78924" name="Oval 32"/>
            <p:cNvSpPr>
              <a:spLocks noChangeArrowheads="1"/>
            </p:cNvSpPr>
            <p:nvPr/>
          </p:nvSpPr>
          <p:spPr bwMode="auto">
            <a:xfrm>
              <a:off x="3898" y="1280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v3</a:t>
              </a:r>
            </a:p>
          </p:txBody>
        </p:sp>
        <p:sp>
          <p:nvSpPr>
            <p:cNvPr id="78925" name="Line 33"/>
            <p:cNvSpPr>
              <a:spLocks noChangeShapeType="1"/>
            </p:cNvSpPr>
            <p:nvPr/>
          </p:nvSpPr>
          <p:spPr bwMode="auto">
            <a:xfrm>
              <a:off x="4008" y="685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6" name="Text Box 34"/>
            <p:cNvSpPr txBox="1">
              <a:spLocks noChangeArrowheads="1"/>
            </p:cNvSpPr>
            <p:nvPr/>
          </p:nvSpPr>
          <p:spPr bwMode="auto">
            <a:xfrm>
              <a:off x="3854" y="871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659563" y="1916113"/>
            <a:ext cx="1658937" cy="2544762"/>
            <a:chOff x="1295" y="2513"/>
            <a:chExt cx="1045" cy="1603"/>
          </a:xfrm>
        </p:grpSpPr>
        <p:sp>
          <p:nvSpPr>
            <p:cNvPr id="78916" name="Oval 36"/>
            <p:cNvSpPr>
              <a:spLocks noChangeArrowheads="1"/>
            </p:cNvSpPr>
            <p:nvPr/>
          </p:nvSpPr>
          <p:spPr bwMode="auto">
            <a:xfrm>
              <a:off x="1343" y="2513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v1</a:t>
              </a:r>
            </a:p>
          </p:txBody>
        </p:sp>
        <p:sp>
          <p:nvSpPr>
            <p:cNvPr id="78917" name="Oval 37"/>
            <p:cNvSpPr>
              <a:spLocks noChangeArrowheads="1"/>
            </p:cNvSpPr>
            <p:nvPr/>
          </p:nvSpPr>
          <p:spPr bwMode="auto">
            <a:xfrm>
              <a:off x="2118" y="3905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v6</a:t>
              </a:r>
            </a:p>
          </p:txBody>
        </p:sp>
        <p:sp>
          <p:nvSpPr>
            <p:cNvPr id="78918" name="Oval 38"/>
            <p:cNvSpPr>
              <a:spLocks noChangeArrowheads="1"/>
            </p:cNvSpPr>
            <p:nvPr/>
          </p:nvSpPr>
          <p:spPr bwMode="auto">
            <a:xfrm>
              <a:off x="1339" y="3320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v3</a:t>
              </a:r>
            </a:p>
          </p:txBody>
        </p:sp>
        <p:sp>
          <p:nvSpPr>
            <p:cNvPr id="78919" name="Line 39"/>
            <p:cNvSpPr>
              <a:spLocks noChangeShapeType="1"/>
            </p:cNvSpPr>
            <p:nvPr/>
          </p:nvSpPr>
          <p:spPr bwMode="auto">
            <a:xfrm>
              <a:off x="1449" y="2725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0" name="Text Box 40"/>
            <p:cNvSpPr txBox="1">
              <a:spLocks noChangeArrowheads="1"/>
            </p:cNvSpPr>
            <p:nvPr/>
          </p:nvSpPr>
          <p:spPr bwMode="auto">
            <a:xfrm>
              <a:off x="1295" y="2911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78921" name="Line 41"/>
            <p:cNvSpPr>
              <a:spLocks noChangeShapeType="1"/>
            </p:cNvSpPr>
            <p:nvPr/>
          </p:nvSpPr>
          <p:spPr bwMode="auto">
            <a:xfrm>
              <a:off x="1529" y="3506"/>
              <a:ext cx="623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2" name="Text Box 42"/>
            <p:cNvSpPr txBox="1">
              <a:spLocks noChangeArrowheads="1"/>
            </p:cNvSpPr>
            <p:nvPr/>
          </p:nvSpPr>
          <p:spPr bwMode="auto">
            <a:xfrm>
              <a:off x="1754" y="3526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6659563" y="1916113"/>
            <a:ext cx="1733550" cy="2544762"/>
            <a:chOff x="3491" y="2409"/>
            <a:chExt cx="1092" cy="1603"/>
          </a:xfrm>
        </p:grpSpPr>
        <p:sp>
          <p:nvSpPr>
            <p:cNvPr id="78906" name="Oval 44"/>
            <p:cNvSpPr>
              <a:spLocks noChangeArrowheads="1"/>
            </p:cNvSpPr>
            <p:nvPr/>
          </p:nvSpPr>
          <p:spPr bwMode="auto">
            <a:xfrm>
              <a:off x="3539" y="2409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v1</a:t>
              </a:r>
            </a:p>
          </p:txBody>
        </p:sp>
        <p:sp>
          <p:nvSpPr>
            <p:cNvPr id="78907" name="Oval 45"/>
            <p:cNvSpPr>
              <a:spLocks noChangeArrowheads="1"/>
            </p:cNvSpPr>
            <p:nvPr/>
          </p:nvSpPr>
          <p:spPr bwMode="auto">
            <a:xfrm>
              <a:off x="4314" y="3801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v6</a:t>
              </a:r>
            </a:p>
          </p:txBody>
        </p:sp>
        <p:sp>
          <p:nvSpPr>
            <p:cNvPr id="78908" name="Oval 46"/>
            <p:cNvSpPr>
              <a:spLocks noChangeArrowheads="1"/>
            </p:cNvSpPr>
            <p:nvPr/>
          </p:nvSpPr>
          <p:spPr bwMode="auto">
            <a:xfrm>
              <a:off x="4314" y="2886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v4</a:t>
              </a:r>
            </a:p>
          </p:txBody>
        </p:sp>
        <p:sp>
          <p:nvSpPr>
            <p:cNvPr id="78909" name="Oval 47"/>
            <p:cNvSpPr>
              <a:spLocks noChangeArrowheads="1"/>
            </p:cNvSpPr>
            <p:nvPr/>
          </p:nvSpPr>
          <p:spPr bwMode="auto">
            <a:xfrm>
              <a:off x="3535" y="3216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v3</a:t>
              </a:r>
            </a:p>
          </p:txBody>
        </p:sp>
        <p:sp>
          <p:nvSpPr>
            <p:cNvPr id="78910" name="Line 48"/>
            <p:cNvSpPr>
              <a:spLocks noChangeShapeType="1"/>
            </p:cNvSpPr>
            <p:nvPr/>
          </p:nvSpPr>
          <p:spPr bwMode="auto">
            <a:xfrm>
              <a:off x="3645" y="2621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1" name="Text Box 49"/>
            <p:cNvSpPr txBox="1">
              <a:spLocks noChangeArrowheads="1"/>
            </p:cNvSpPr>
            <p:nvPr/>
          </p:nvSpPr>
          <p:spPr bwMode="auto">
            <a:xfrm>
              <a:off x="3491" y="280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78912" name="Line 50"/>
            <p:cNvSpPr>
              <a:spLocks noChangeShapeType="1"/>
            </p:cNvSpPr>
            <p:nvPr/>
          </p:nvSpPr>
          <p:spPr bwMode="auto">
            <a:xfrm>
              <a:off x="3725" y="3402"/>
              <a:ext cx="623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3" name="Text Box 51"/>
            <p:cNvSpPr txBox="1">
              <a:spLocks noChangeArrowheads="1"/>
            </p:cNvSpPr>
            <p:nvPr/>
          </p:nvSpPr>
          <p:spPr bwMode="auto">
            <a:xfrm>
              <a:off x="3950" y="3422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78914" name="Line 52"/>
            <p:cNvSpPr>
              <a:spLocks noChangeShapeType="1"/>
            </p:cNvSpPr>
            <p:nvPr/>
          </p:nvSpPr>
          <p:spPr bwMode="auto">
            <a:xfrm flipH="1">
              <a:off x="4418" y="3096"/>
              <a:ext cx="0" cy="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5" name="Text Box 53"/>
            <p:cNvSpPr txBox="1">
              <a:spLocks noChangeArrowheads="1"/>
            </p:cNvSpPr>
            <p:nvPr/>
          </p:nvSpPr>
          <p:spPr bwMode="auto">
            <a:xfrm>
              <a:off x="4387" y="333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087438" y="1574800"/>
            <a:ext cx="1484312" cy="1298575"/>
            <a:chOff x="2165" y="1953"/>
            <a:chExt cx="935" cy="818"/>
          </a:xfrm>
        </p:grpSpPr>
        <p:sp>
          <p:nvSpPr>
            <p:cNvPr id="78904" name="Freeform 55"/>
            <p:cNvSpPr>
              <a:spLocks/>
            </p:cNvSpPr>
            <p:nvPr/>
          </p:nvSpPr>
          <p:spPr bwMode="auto">
            <a:xfrm>
              <a:off x="2245" y="2089"/>
              <a:ext cx="855" cy="682"/>
            </a:xfrm>
            <a:custGeom>
              <a:avLst/>
              <a:gdLst>
                <a:gd name="T0" fmla="*/ 0 w 855"/>
                <a:gd name="T1" fmla="*/ 0 h 682"/>
                <a:gd name="T2" fmla="*/ 122 w 855"/>
                <a:gd name="T3" fmla="*/ 311 h 682"/>
                <a:gd name="T4" fmla="*/ 189 w 855"/>
                <a:gd name="T5" fmla="*/ 466 h 682"/>
                <a:gd name="T6" fmla="*/ 233 w 855"/>
                <a:gd name="T7" fmla="*/ 533 h 682"/>
                <a:gd name="T8" fmla="*/ 278 w 855"/>
                <a:gd name="T9" fmla="*/ 589 h 682"/>
                <a:gd name="T10" fmla="*/ 533 w 855"/>
                <a:gd name="T11" fmla="*/ 677 h 682"/>
                <a:gd name="T12" fmla="*/ 711 w 855"/>
                <a:gd name="T13" fmla="*/ 644 h 682"/>
                <a:gd name="T14" fmla="*/ 766 w 855"/>
                <a:gd name="T15" fmla="*/ 577 h 682"/>
                <a:gd name="T16" fmla="*/ 811 w 855"/>
                <a:gd name="T17" fmla="*/ 466 h 682"/>
                <a:gd name="T18" fmla="*/ 855 w 855"/>
                <a:gd name="T19" fmla="*/ 11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55"/>
                <a:gd name="T31" fmla="*/ 0 h 682"/>
                <a:gd name="T32" fmla="*/ 855 w 855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55" h="682">
                  <a:moveTo>
                    <a:pt x="0" y="0"/>
                  </a:moveTo>
                  <a:cubicBezTo>
                    <a:pt x="35" y="105"/>
                    <a:pt x="62" y="218"/>
                    <a:pt x="122" y="311"/>
                  </a:cubicBezTo>
                  <a:cubicBezTo>
                    <a:pt x="137" y="369"/>
                    <a:pt x="154" y="416"/>
                    <a:pt x="189" y="466"/>
                  </a:cubicBezTo>
                  <a:cubicBezTo>
                    <a:pt x="208" y="525"/>
                    <a:pt x="187" y="478"/>
                    <a:pt x="233" y="533"/>
                  </a:cubicBezTo>
                  <a:cubicBezTo>
                    <a:pt x="263" y="569"/>
                    <a:pt x="244" y="562"/>
                    <a:pt x="278" y="589"/>
                  </a:cubicBezTo>
                  <a:cubicBezTo>
                    <a:pt x="348" y="645"/>
                    <a:pt x="447" y="663"/>
                    <a:pt x="533" y="677"/>
                  </a:cubicBezTo>
                  <a:cubicBezTo>
                    <a:pt x="577" y="673"/>
                    <a:pt x="666" y="682"/>
                    <a:pt x="711" y="644"/>
                  </a:cubicBezTo>
                  <a:cubicBezTo>
                    <a:pt x="733" y="625"/>
                    <a:pt x="746" y="598"/>
                    <a:pt x="766" y="577"/>
                  </a:cubicBezTo>
                  <a:cubicBezTo>
                    <a:pt x="781" y="536"/>
                    <a:pt x="801" y="509"/>
                    <a:pt x="811" y="466"/>
                  </a:cubicBezTo>
                  <a:cubicBezTo>
                    <a:pt x="825" y="311"/>
                    <a:pt x="855" y="167"/>
                    <a:pt x="855" y="11"/>
                  </a:cubicBezTo>
                </a:path>
              </a:pathLst>
            </a:custGeom>
            <a:noFill/>
            <a:ln w="3175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5" name="Text Box 56"/>
            <p:cNvSpPr txBox="1">
              <a:spLocks noChangeArrowheads="1"/>
            </p:cNvSpPr>
            <p:nvPr/>
          </p:nvSpPr>
          <p:spPr bwMode="auto">
            <a:xfrm>
              <a:off x="2165" y="1953"/>
              <a:ext cx="116" cy="25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846138" y="1651000"/>
            <a:ext cx="2597150" cy="2457450"/>
            <a:chOff x="2011" y="2022"/>
            <a:chExt cx="1636" cy="1548"/>
          </a:xfrm>
        </p:grpSpPr>
        <p:sp>
          <p:nvSpPr>
            <p:cNvPr id="78902" name="Freeform 58"/>
            <p:cNvSpPr>
              <a:spLocks/>
            </p:cNvSpPr>
            <p:nvPr/>
          </p:nvSpPr>
          <p:spPr bwMode="auto">
            <a:xfrm>
              <a:off x="2011" y="2022"/>
              <a:ext cx="1456" cy="1548"/>
            </a:xfrm>
            <a:custGeom>
              <a:avLst/>
              <a:gdLst>
                <a:gd name="T0" fmla="*/ 0 w 1456"/>
                <a:gd name="T1" fmla="*/ 0 h 1548"/>
                <a:gd name="T2" fmla="*/ 89 w 1456"/>
                <a:gd name="T3" fmla="*/ 322 h 1548"/>
                <a:gd name="T4" fmla="*/ 189 w 1456"/>
                <a:gd name="T5" fmla="*/ 533 h 1548"/>
                <a:gd name="T6" fmla="*/ 200 w 1456"/>
                <a:gd name="T7" fmla="*/ 567 h 1548"/>
                <a:gd name="T8" fmla="*/ 223 w 1456"/>
                <a:gd name="T9" fmla="*/ 589 h 1548"/>
                <a:gd name="T10" fmla="*/ 245 w 1456"/>
                <a:gd name="T11" fmla="*/ 656 h 1548"/>
                <a:gd name="T12" fmla="*/ 334 w 1456"/>
                <a:gd name="T13" fmla="*/ 822 h 1548"/>
                <a:gd name="T14" fmla="*/ 412 w 1456"/>
                <a:gd name="T15" fmla="*/ 1044 h 1548"/>
                <a:gd name="T16" fmla="*/ 534 w 1456"/>
                <a:gd name="T17" fmla="*/ 1278 h 1548"/>
                <a:gd name="T18" fmla="*/ 600 w 1456"/>
                <a:gd name="T19" fmla="*/ 1378 h 1548"/>
                <a:gd name="T20" fmla="*/ 723 w 1456"/>
                <a:gd name="T21" fmla="*/ 1511 h 1548"/>
                <a:gd name="T22" fmla="*/ 823 w 1456"/>
                <a:gd name="T23" fmla="*/ 1533 h 1548"/>
                <a:gd name="T24" fmla="*/ 923 w 1456"/>
                <a:gd name="T25" fmla="*/ 1444 h 1548"/>
                <a:gd name="T26" fmla="*/ 978 w 1456"/>
                <a:gd name="T27" fmla="*/ 1344 h 1548"/>
                <a:gd name="T28" fmla="*/ 1000 w 1456"/>
                <a:gd name="T29" fmla="*/ 1278 h 1548"/>
                <a:gd name="T30" fmla="*/ 967 w 1456"/>
                <a:gd name="T31" fmla="*/ 1078 h 1548"/>
                <a:gd name="T32" fmla="*/ 1000 w 1456"/>
                <a:gd name="T33" fmla="*/ 878 h 1548"/>
                <a:gd name="T34" fmla="*/ 1267 w 1456"/>
                <a:gd name="T35" fmla="*/ 556 h 1548"/>
                <a:gd name="T36" fmla="*/ 1456 w 1456"/>
                <a:gd name="T37" fmla="*/ 322 h 15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6"/>
                <a:gd name="T58" fmla="*/ 0 h 1548"/>
                <a:gd name="T59" fmla="*/ 1456 w 1456"/>
                <a:gd name="T60" fmla="*/ 1548 h 15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6" h="1548">
                  <a:moveTo>
                    <a:pt x="0" y="0"/>
                  </a:moveTo>
                  <a:cubicBezTo>
                    <a:pt x="27" y="103"/>
                    <a:pt x="41" y="227"/>
                    <a:pt x="89" y="322"/>
                  </a:cubicBezTo>
                  <a:cubicBezTo>
                    <a:pt x="107" y="398"/>
                    <a:pt x="146" y="468"/>
                    <a:pt x="189" y="533"/>
                  </a:cubicBezTo>
                  <a:cubicBezTo>
                    <a:pt x="193" y="544"/>
                    <a:pt x="194" y="557"/>
                    <a:pt x="200" y="567"/>
                  </a:cubicBezTo>
                  <a:cubicBezTo>
                    <a:pt x="206" y="576"/>
                    <a:pt x="218" y="580"/>
                    <a:pt x="223" y="589"/>
                  </a:cubicBezTo>
                  <a:cubicBezTo>
                    <a:pt x="234" y="610"/>
                    <a:pt x="234" y="635"/>
                    <a:pt x="245" y="656"/>
                  </a:cubicBezTo>
                  <a:cubicBezTo>
                    <a:pt x="273" y="713"/>
                    <a:pt x="299" y="769"/>
                    <a:pt x="334" y="822"/>
                  </a:cubicBezTo>
                  <a:cubicBezTo>
                    <a:pt x="358" y="894"/>
                    <a:pt x="369" y="982"/>
                    <a:pt x="412" y="1044"/>
                  </a:cubicBezTo>
                  <a:cubicBezTo>
                    <a:pt x="440" y="1131"/>
                    <a:pt x="488" y="1201"/>
                    <a:pt x="534" y="1278"/>
                  </a:cubicBezTo>
                  <a:cubicBezTo>
                    <a:pt x="554" y="1312"/>
                    <a:pt x="586" y="1340"/>
                    <a:pt x="600" y="1378"/>
                  </a:cubicBezTo>
                  <a:cubicBezTo>
                    <a:pt x="622" y="1439"/>
                    <a:pt x="660" y="1491"/>
                    <a:pt x="723" y="1511"/>
                  </a:cubicBezTo>
                  <a:cubicBezTo>
                    <a:pt x="763" y="1538"/>
                    <a:pt x="777" y="1548"/>
                    <a:pt x="823" y="1533"/>
                  </a:cubicBezTo>
                  <a:cubicBezTo>
                    <a:pt x="863" y="1503"/>
                    <a:pt x="895" y="1485"/>
                    <a:pt x="923" y="1444"/>
                  </a:cubicBezTo>
                  <a:cubicBezTo>
                    <a:pt x="933" y="1415"/>
                    <a:pt x="973" y="1360"/>
                    <a:pt x="978" y="1344"/>
                  </a:cubicBezTo>
                  <a:cubicBezTo>
                    <a:pt x="985" y="1322"/>
                    <a:pt x="1000" y="1278"/>
                    <a:pt x="1000" y="1278"/>
                  </a:cubicBezTo>
                  <a:cubicBezTo>
                    <a:pt x="992" y="1206"/>
                    <a:pt x="979" y="1148"/>
                    <a:pt x="967" y="1078"/>
                  </a:cubicBezTo>
                  <a:cubicBezTo>
                    <a:pt x="969" y="1048"/>
                    <a:pt x="969" y="921"/>
                    <a:pt x="1000" y="878"/>
                  </a:cubicBezTo>
                  <a:cubicBezTo>
                    <a:pt x="1082" y="764"/>
                    <a:pt x="1174" y="660"/>
                    <a:pt x="1267" y="556"/>
                  </a:cubicBezTo>
                  <a:cubicBezTo>
                    <a:pt x="1337" y="477"/>
                    <a:pt x="1408" y="419"/>
                    <a:pt x="1456" y="322"/>
                  </a:cubicBezTo>
                </a:path>
              </a:pathLst>
            </a:custGeom>
            <a:noFill/>
            <a:ln w="317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3" name="Text Box 59"/>
            <p:cNvSpPr txBox="1">
              <a:spLocks noChangeArrowheads="1"/>
            </p:cNvSpPr>
            <p:nvPr/>
          </p:nvSpPr>
          <p:spPr bwMode="auto">
            <a:xfrm>
              <a:off x="3531" y="2230"/>
              <a:ext cx="116" cy="25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541338" y="1879600"/>
            <a:ext cx="3443287" cy="2981325"/>
            <a:chOff x="1834" y="2178"/>
            <a:chExt cx="2169" cy="1878"/>
          </a:xfrm>
        </p:grpSpPr>
        <p:sp>
          <p:nvSpPr>
            <p:cNvPr id="78900" name="Freeform 61"/>
            <p:cNvSpPr>
              <a:spLocks/>
            </p:cNvSpPr>
            <p:nvPr/>
          </p:nvSpPr>
          <p:spPr bwMode="auto">
            <a:xfrm>
              <a:off x="1834" y="2178"/>
              <a:ext cx="2044" cy="1878"/>
            </a:xfrm>
            <a:custGeom>
              <a:avLst/>
              <a:gdLst>
                <a:gd name="T0" fmla="*/ 0 w 2044"/>
                <a:gd name="T1" fmla="*/ 0 h 1878"/>
                <a:gd name="T2" fmla="*/ 111 w 2044"/>
                <a:gd name="T3" fmla="*/ 166 h 1878"/>
                <a:gd name="T4" fmla="*/ 200 w 2044"/>
                <a:gd name="T5" fmla="*/ 311 h 1878"/>
                <a:gd name="T6" fmla="*/ 222 w 2044"/>
                <a:gd name="T7" fmla="*/ 344 h 1878"/>
                <a:gd name="T8" fmla="*/ 244 w 2044"/>
                <a:gd name="T9" fmla="*/ 377 h 1878"/>
                <a:gd name="T10" fmla="*/ 266 w 2044"/>
                <a:gd name="T11" fmla="*/ 444 h 1878"/>
                <a:gd name="T12" fmla="*/ 311 w 2044"/>
                <a:gd name="T13" fmla="*/ 533 h 1878"/>
                <a:gd name="T14" fmla="*/ 344 w 2044"/>
                <a:gd name="T15" fmla="*/ 600 h 1878"/>
                <a:gd name="T16" fmla="*/ 355 w 2044"/>
                <a:gd name="T17" fmla="*/ 633 h 1878"/>
                <a:gd name="T18" fmla="*/ 400 w 2044"/>
                <a:gd name="T19" fmla="*/ 700 h 1878"/>
                <a:gd name="T20" fmla="*/ 422 w 2044"/>
                <a:gd name="T21" fmla="*/ 766 h 1878"/>
                <a:gd name="T22" fmla="*/ 433 w 2044"/>
                <a:gd name="T23" fmla="*/ 800 h 1878"/>
                <a:gd name="T24" fmla="*/ 444 w 2044"/>
                <a:gd name="T25" fmla="*/ 833 h 1878"/>
                <a:gd name="T26" fmla="*/ 500 w 2044"/>
                <a:gd name="T27" fmla="*/ 1044 h 1878"/>
                <a:gd name="T28" fmla="*/ 689 w 2044"/>
                <a:gd name="T29" fmla="*/ 1344 h 1878"/>
                <a:gd name="T30" fmla="*/ 889 w 2044"/>
                <a:gd name="T31" fmla="*/ 1477 h 1878"/>
                <a:gd name="T32" fmla="*/ 1000 w 2044"/>
                <a:gd name="T33" fmla="*/ 1533 h 1878"/>
                <a:gd name="T34" fmla="*/ 1133 w 2044"/>
                <a:gd name="T35" fmla="*/ 1611 h 1878"/>
                <a:gd name="T36" fmla="*/ 1555 w 2044"/>
                <a:gd name="T37" fmla="*/ 1811 h 1878"/>
                <a:gd name="T38" fmla="*/ 1778 w 2044"/>
                <a:gd name="T39" fmla="*/ 1877 h 1878"/>
                <a:gd name="T40" fmla="*/ 1889 w 2044"/>
                <a:gd name="T41" fmla="*/ 1866 h 1878"/>
                <a:gd name="T42" fmla="*/ 1911 w 2044"/>
                <a:gd name="T43" fmla="*/ 1833 h 1878"/>
                <a:gd name="T44" fmla="*/ 1955 w 2044"/>
                <a:gd name="T45" fmla="*/ 1744 h 1878"/>
                <a:gd name="T46" fmla="*/ 1933 w 2044"/>
                <a:gd name="T47" fmla="*/ 1577 h 1878"/>
                <a:gd name="T48" fmla="*/ 1633 w 2044"/>
                <a:gd name="T49" fmla="*/ 1355 h 1878"/>
                <a:gd name="T50" fmla="*/ 1600 w 2044"/>
                <a:gd name="T51" fmla="*/ 1333 h 1878"/>
                <a:gd name="T52" fmla="*/ 1566 w 2044"/>
                <a:gd name="T53" fmla="*/ 1322 h 1878"/>
                <a:gd name="T54" fmla="*/ 1478 w 2044"/>
                <a:gd name="T55" fmla="*/ 1266 h 1878"/>
                <a:gd name="T56" fmla="*/ 1411 w 2044"/>
                <a:gd name="T57" fmla="*/ 1177 h 1878"/>
                <a:gd name="T58" fmla="*/ 1378 w 2044"/>
                <a:gd name="T59" fmla="*/ 1099 h 1878"/>
                <a:gd name="T60" fmla="*/ 1355 w 2044"/>
                <a:gd name="T61" fmla="*/ 1033 h 1878"/>
                <a:gd name="T62" fmla="*/ 1366 w 2044"/>
                <a:gd name="T63" fmla="*/ 688 h 1878"/>
                <a:gd name="T64" fmla="*/ 1478 w 2044"/>
                <a:gd name="T65" fmla="*/ 588 h 1878"/>
                <a:gd name="T66" fmla="*/ 1578 w 2044"/>
                <a:gd name="T67" fmla="*/ 555 h 1878"/>
                <a:gd name="T68" fmla="*/ 1889 w 2044"/>
                <a:gd name="T69" fmla="*/ 500 h 1878"/>
                <a:gd name="T70" fmla="*/ 2044 w 2044"/>
                <a:gd name="T71" fmla="*/ 488 h 18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44"/>
                <a:gd name="T109" fmla="*/ 0 h 1878"/>
                <a:gd name="T110" fmla="*/ 2044 w 2044"/>
                <a:gd name="T111" fmla="*/ 1878 h 18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44" h="1878">
                  <a:moveTo>
                    <a:pt x="0" y="0"/>
                  </a:moveTo>
                  <a:cubicBezTo>
                    <a:pt x="37" y="56"/>
                    <a:pt x="62" y="119"/>
                    <a:pt x="111" y="166"/>
                  </a:cubicBezTo>
                  <a:cubicBezTo>
                    <a:pt x="136" y="218"/>
                    <a:pt x="168" y="263"/>
                    <a:pt x="200" y="311"/>
                  </a:cubicBezTo>
                  <a:cubicBezTo>
                    <a:pt x="207" y="322"/>
                    <a:pt x="215" y="333"/>
                    <a:pt x="222" y="344"/>
                  </a:cubicBezTo>
                  <a:cubicBezTo>
                    <a:pt x="229" y="355"/>
                    <a:pt x="244" y="377"/>
                    <a:pt x="244" y="377"/>
                  </a:cubicBezTo>
                  <a:cubicBezTo>
                    <a:pt x="251" y="399"/>
                    <a:pt x="259" y="422"/>
                    <a:pt x="266" y="444"/>
                  </a:cubicBezTo>
                  <a:cubicBezTo>
                    <a:pt x="276" y="476"/>
                    <a:pt x="311" y="533"/>
                    <a:pt x="311" y="533"/>
                  </a:cubicBezTo>
                  <a:cubicBezTo>
                    <a:pt x="338" y="640"/>
                    <a:pt x="302" y="529"/>
                    <a:pt x="344" y="600"/>
                  </a:cubicBezTo>
                  <a:cubicBezTo>
                    <a:pt x="350" y="610"/>
                    <a:pt x="349" y="623"/>
                    <a:pt x="355" y="633"/>
                  </a:cubicBezTo>
                  <a:cubicBezTo>
                    <a:pt x="368" y="656"/>
                    <a:pt x="400" y="700"/>
                    <a:pt x="400" y="700"/>
                  </a:cubicBezTo>
                  <a:cubicBezTo>
                    <a:pt x="407" y="722"/>
                    <a:pt x="415" y="744"/>
                    <a:pt x="422" y="766"/>
                  </a:cubicBezTo>
                  <a:cubicBezTo>
                    <a:pt x="426" y="777"/>
                    <a:pt x="429" y="789"/>
                    <a:pt x="433" y="800"/>
                  </a:cubicBezTo>
                  <a:cubicBezTo>
                    <a:pt x="437" y="811"/>
                    <a:pt x="444" y="833"/>
                    <a:pt x="444" y="833"/>
                  </a:cubicBezTo>
                  <a:cubicBezTo>
                    <a:pt x="453" y="912"/>
                    <a:pt x="455" y="979"/>
                    <a:pt x="500" y="1044"/>
                  </a:cubicBezTo>
                  <a:cubicBezTo>
                    <a:pt x="530" y="1164"/>
                    <a:pt x="595" y="1267"/>
                    <a:pt x="689" y="1344"/>
                  </a:cubicBezTo>
                  <a:cubicBezTo>
                    <a:pt x="750" y="1394"/>
                    <a:pt x="812" y="1452"/>
                    <a:pt x="889" y="1477"/>
                  </a:cubicBezTo>
                  <a:cubicBezTo>
                    <a:pt x="925" y="1501"/>
                    <a:pt x="963" y="1511"/>
                    <a:pt x="1000" y="1533"/>
                  </a:cubicBezTo>
                  <a:cubicBezTo>
                    <a:pt x="1045" y="1560"/>
                    <a:pt x="1088" y="1586"/>
                    <a:pt x="1133" y="1611"/>
                  </a:cubicBezTo>
                  <a:cubicBezTo>
                    <a:pt x="1263" y="1684"/>
                    <a:pt x="1408" y="1779"/>
                    <a:pt x="1555" y="1811"/>
                  </a:cubicBezTo>
                  <a:cubicBezTo>
                    <a:pt x="1626" y="1846"/>
                    <a:pt x="1701" y="1862"/>
                    <a:pt x="1778" y="1877"/>
                  </a:cubicBezTo>
                  <a:cubicBezTo>
                    <a:pt x="1815" y="1873"/>
                    <a:pt x="1854" y="1878"/>
                    <a:pt x="1889" y="1866"/>
                  </a:cubicBezTo>
                  <a:cubicBezTo>
                    <a:pt x="1902" y="1862"/>
                    <a:pt x="1905" y="1845"/>
                    <a:pt x="1911" y="1833"/>
                  </a:cubicBezTo>
                  <a:cubicBezTo>
                    <a:pt x="1927" y="1804"/>
                    <a:pt x="1955" y="1744"/>
                    <a:pt x="1955" y="1744"/>
                  </a:cubicBezTo>
                  <a:cubicBezTo>
                    <a:pt x="1954" y="1737"/>
                    <a:pt x="1955" y="1616"/>
                    <a:pt x="1933" y="1577"/>
                  </a:cubicBezTo>
                  <a:cubicBezTo>
                    <a:pt x="1873" y="1468"/>
                    <a:pt x="1749" y="1393"/>
                    <a:pt x="1633" y="1355"/>
                  </a:cubicBezTo>
                  <a:cubicBezTo>
                    <a:pt x="1620" y="1351"/>
                    <a:pt x="1612" y="1339"/>
                    <a:pt x="1600" y="1333"/>
                  </a:cubicBezTo>
                  <a:cubicBezTo>
                    <a:pt x="1589" y="1328"/>
                    <a:pt x="1577" y="1326"/>
                    <a:pt x="1566" y="1322"/>
                  </a:cubicBezTo>
                  <a:cubicBezTo>
                    <a:pt x="1539" y="1293"/>
                    <a:pt x="1516" y="1279"/>
                    <a:pt x="1478" y="1266"/>
                  </a:cubicBezTo>
                  <a:cubicBezTo>
                    <a:pt x="1451" y="1240"/>
                    <a:pt x="1411" y="1177"/>
                    <a:pt x="1411" y="1177"/>
                  </a:cubicBezTo>
                  <a:cubicBezTo>
                    <a:pt x="1384" y="1068"/>
                    <a:pt x="1420" y="1192"/>
                    <a:pt x="1378" y="1099"/>
                  </a:cubicBezTo>
                  <a:cubicBezTo>
                    <a:pt x="1368" y="1078"/>
                    <a:pt x="1355" y="1033"/>
                    <a:pt x="1355" y="1033"/>
                  </a:cubicBezTo>
                  <a:cubicBezTo>
                    <a:pt x="1337" y="923"/>
                    <a:pt x="1315" y="789"/>
                    <a:pt x="1366" y="688"/>
                  </a:cubicBezTo>
                  <a:cubicBezTo>
                    <a:pt x="1372" y="676"/>
                    <a:pt x="1476" y="590"/>
                    <a:pt x="1478" y="588"/>
                  </a:cubicBezTo>
                  <a:cubicBezTo>
                    <a:pt x="1503" y="563"/>
                    <a:pt x="1544" y="562"/>
                    <a:pt x="1578" y="555"/>
                  </a:cubicBezTo>
                  <a:cubicBezTo>
                    <a:pt x="1682" y="534"/>
                    <a:pt x="1783" y="510"/>
                    <a:pt x="1889" y="500"/>
                  </a:cubicBezTo>
                  <a:cubicBezTo>
                    <a:pt x="1941" y="495"/>
                    <a:pt x="2044" y="488"/>
                    <a:pt x="2044" y="488"/>
                  </a:cubicBezTo>
                </a:path>
              </a:pathLst>
            </a:cu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1" name="Text Box 62"/>
            <p:cNvSpPr txBox="1">
              <a:spLocks noChangeArrowheads="1"/>
            </p:cNvSpPr>
            <p:nvPr/>
          </p:nvSpPr>
          <p:spPr bwMode="auto">
            <a:xfrm>
              <a:off x="3887" y="2530"/>
              <a:ext cx="116" cy="25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131135" name="Oval 63"/>
          <p:cNvSpPr>
            <a:spLocks noChangeArrowheads="1"/>
          </p:cNvSpPr>
          <p:nvPr/>
        </p:nvSpPr>
        <p:spPr bwMode="auto">
          <a:xfrm>
            <a:off x="6721475" y="1916113"/>
            <a:ext cx="352425" cy="3349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v1</a:t>
            </a:r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580063" y="1916113"/>
            <a:ext cx="2798762" cy="2544762"/>
            <a:chOff x="624" y="2592"/>
            <a:chExt cx="1763" cy="1603"/>
          </a:xfrm>
        </p:grpSpPr>
        <p:sp>
          <p:nvSpPr>
            <p:cNvPr id="78887" name="Oval 65"/>
            <p:cNvSpPr>
              <a:spLocks noChangeArrowheads="1"/>
            </p:cNvSpPr>
            <p:nvPr/>
          </p:nvSpPr>
          <p:spPr bwMode="auto">
            <a:xfrm>
              <a:off x="1343" y="2592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v1</a:t>
              </a:r>
            </a:p>
          </p:txBody>
        </p:sp>
        <p:sp>
          <p:nvSpPr>
            <p:cNvPr id="78888" name="Oval 66"/>
            <p:cNvSpPr>
              <a:spLocks noChangeArrowheads="1"/>
            </p:cNvSpPr>
            <p:nvPr/>
          </p:nvSpPr>
          <p:spPr bwMode="auto">
            <a:xfrm>
              <a:off x="2118" y="3984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v6</a:t>
              </a:r>
            </a:p>
          </p:txBody>
        </p:sp>
        <p:sp>
          <p:nvSpPr>
            <p:cNvPr id="78889" name="Oval 67"/>
            <p:cNvSpPr>
              <a:spLocks noChangeArrowheads="1"/>
            </p:cNvSpPr>
            <p:nvPr/>
          </p:nvSpPr>
          <p:spPr bwMode="auto">
            <a:xfrm>
              <a:off x="2118" y="3069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v4</a:t>
              </a:r>
            </a:p>
          </p:txBody>
        </p:sp>
        <p:sp>
          <p:nvSpPr>
            <p:cNvPr id="78890" name="Oval 68"/>
            <p:cNvSpPr>
              <a:spLocks noChangeArrowheads="1"/>
            </p:cNvSpPr>
            <p:nvPr/>
          </p:nvSpPr>
          <p:spPr bwMode="auto">
            <a:xfrm>
              <a:off x="1339" y="3399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v3</a:t>
              </a:r>
            </a:p>
          </p:txBody>
        </p:sp>
        <p:sp>
          <p:nvSpPr>
            <p:cNvPr id="78891" name="Oval 69"/>
            <p:cNvSpPr>
              <a:spLocks noChangeArrowheads="1"/>
            </p:cNvSpPr>
            <p:nvPr/>
          </p:nvSpPr>
          <p:spPr bwMode="auto">
            <a:xfrm>
              <a:off x="624" y="3069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v2</a:t>
              </a:r>
            </a:p>
          </p:txBody>
        </p:sp>
        <p:sp>
          <p:nvSpPr>
            <p:cNvPr id="78892" name="Line 70"/>
            <p:cNvSpPr>
              <a:spLocks noChangeShapeType="1"/>
            </p:cNvSpPr>
            <p:nvPr/>
          </p:nvSpPr>
          <p:spPr bwMode="auto">
            <a:xfrm>
              <a:off x="1449" y="2804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71"/>
            <p:cNvSpPr txBox="1">
              <a:spLocks noChangeArrowheads="1"/>
            </p:cNvSpPr>
            <p:nvPr/>
          </p:nvSpPr>
          <p:spPr bwMode="auto">
            <a:xfrm>
              <a:off x="1295" y="299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78894" name="Line 72"/>
            <p:cNvSpPr>
              <a:spLocks noChangeShapeType="1"/>
            </p:cNvSpPr>
            <p:nvPr/>
          </p:nvSpPr>
          <p:spPr bwMode="auto">
            <a:xfrm>
              <a:off x="1529" y="3585"/>
              <a:ext cx="623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Text Box 73"/>
            <p:cNvSpPr txBox="1">
              <a:spLocks noChangeArrowheads="1"/>
            </p:cNvSpPr>
            <p:nvPr/>
          </p:nvSpPr>
          <p:spPr bwMode="auto">
            <a:xfrm>
              <a:off x="1754" y="3605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78896" name="Line 74"/>
            <p:cNvSpPr>
              <a:spLocks noChangeShapeType="1"/>
            </p:cNvSpPr>
            <p:nvPr/>
          </p:nvSpPr>
          <p:spPr bwMode="auto">
            <a:xfrm flipH="1">
              <a:off x="2222" y="3279"/>
              <a:ext cx="0" cy="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7" name="Text Box 75"/>
            <p:cNvSpPr txBox="1">
              <a:spLocks noChangeArrowheads="1"/>
            </p:cNvSpPr>
            <p:nvPr/>
          </p:nvSpPr>
          <p:spPr bwMode="auto">
            <a:xfrm>
              <a:off x="2191" y="352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78898" name="Line 76"/>
            <p:cNvSpPr>
              <a:spLocks noChangeShapeType="1"/>
            </p:cNvSpPr>
            <p:nvPr/>
          </p:nvSpPr>
          <p:spPr bwMode="auto">
            <a:xfrm>
              <a:off x="837" y="3237"/>
              <a:ext cx="512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9" name="Text Box 77"/>
            <p:cNvSpPr txBox="1">
              <a:spLocks noChangeArrowheads="1"/>
            </p:cNvSpPr>
            <p:nvPr/>
          </p:nvSpPr>
          <p:spPr bwMode="auto">
            <a:xfrm>
              <a:off x="973" y="315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5508625" y="1916113"/>
            <a:ext cx="2890838" cy="2544762"/>
            <a:chOff x="3247" y="461"/>
            <a:chExt cx="1821" cy="1603"/>
          </a:xfrm>
        </p:grpSpPr>
        <p:grpSp>
          <p:nvGrpSpPr>
            <p:cNvPr id="11" name="Group 79"/>
            <p:cNvGrpSpPr>
              <a:grpSpLocks/>
            </p:cNvGrpSpPr>
            <p:nvPr/>
          </p:nvGrpSpPr>
          <p:grpSpPr bwMode="auto">
            <a:xfrm>
              <a:off x="3305" y="461"/>
              <a:ext cx="1763" cy="1603"/>
              <a:chOff x="831" y="332"/>
              <a:chExt cx="1763" cy="1603"/>
            </a:xfrm>
          </p:grpSpPr>
          <p:grpSp>
            <p:nvGrpSpPr>
              <p:cNvPr id="12" name="Group 80"/>
              <p:cNvGrpSpPr>
                <a:grpSpLocks/>
              </p:cNvGrpSpPr>
              <p:nvPr/>
            </p:nvGrpSpPr>
            <p:grpSpPr bwMode="auto">
              <a:xfrm>
                <a:off x="831" y="332"/>
                <a:ext cx="1763" cy="1603"/>
                <a:chOff x="2820" y="2409"/>
                <a:chExt cx="1763" cy="1603"/>
              </a:xfrm>
            </p:grpSpPr>
            <p:grpSp>
              <p:nvGrpSpPr>
                <p:cNvPr id="13" name="Group 81"/>
                <p:cNvGrpSpPr>
                  <a:grpSpLocks/>
                </p:cNvGrpSpPr>
                <p:nvPr/>
              </p:nvGrpSpPr>
              <p:grpSpPr bwMode="auto">
                <a:xfrm>
                  <a:off x="2820" y="2409"/>
                  <a:ext cx="1716" cy="1603"/>
                  <a:chOff x="624" y="2513"/>
                  <a:chExt cx="1716" cy="1603"/>
                </a:xfrm>
              </p:grpSpPr>
              <p:grpSp>
                <p:nvGrpSpPr>
                  <p:cNvPr id="1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24" y="2513"/>
                    <a:ext cx="1716" cy="1603"/>
                    <a:chOff x="1171" y="2340"/>
                    <a:chExt cx="1716" cy="1603"/>
                  </a:xfrm>
                </p:grpSpPr>
                <p:sp>
                  <p:nvSpPr>
                    <p:cNvPr id="78879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0" y="2340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v1</a:t>
                      </a:r>
                    </a:p>
                  </p:txBody>
                </p:sp>
                <p:sp>
                  <p:nvSpPr>
                    <p:cNvPr id="78880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5" y="3732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v6</a:t>
                      </a:r>
                    </a:p>
                  </p:txBody>
                </p:sp>
                <p:sp>
                  <p:nvSpPr>
                    <p:cNvPr id="78881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3732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v5</a:t>
                      </a:r>
                    </a:p>
                  </p:txBody>
                </p:sp>
                <p:sp>
                  <p:nvSpPr>
                    <p:cNvPr id="78882" name="Oval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5" y="2817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v4</a:t>
                      </a:r>
                    </a:p>
                  </p:txBody>
                </p:sp>
                <p:sp>
                  <p:nvSpPr>
                    <p:cNvPr id="78883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86" y="3147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v3</a:t>
                      </a:r>
                    </a:p>
                  </p:txBody>
                </p:sp>
                <p:sp>
                  <p:nvSpPr>
                    <p:cNvPr id="78884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2817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v2</a:t>
                      </a:r>
                    </a:p>
                  </p:txBody>
                </p:sp>
                <p:sp>
                  <p:nvSpPr>
                    <p:cNvPr id="78885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6" y="2552"/>
                      <a:ext cx="0" cy="59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886" name="Text 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2" y="2738"/>
                      <a:ext cx="196" cy="250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zh-CN"/>
                        <a:t>1</a:t>
                      </a:r>
                    </a:p>
                  </p:txBody>
                </p:sp>
              </p:grpSp>
              <p:sp>
                <p:nvSpPr>
                  <p:cNvPr id="78877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1529" y="3506"/>
                    <a:ext cx="623" cy="43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78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4" y="3526"/>
                    <a:ext cx="196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7887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4418" y="3096"/>
                  <a:ext cx="0" cy="6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75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387" y="3337"/>
                  <a:ext cx="19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</p:grpSp>
          <p:sp>
            <p:nvSpPr>
              <p:cNvPr id="78871" name="Line 95"/>
              <p:cNvSpPr>
                <a:spLocks noChangeShapeType="1"/>
              </p:cNvSpPr>
              <p:nvPr/>
            </p:nvSpPr>
            <p:spPr bwMode="auto">
              <a:xfrm>
                <a:off x="1044" y="977"/>
                <a:ext cx="512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72" name="Text Box 96"/>
              <p:cNvSpPr txBox="1">
                <a:spLocks noChangeArrowheads="1"/>
              </p:cNvSpPr>
              <p:nvPr/>
            </p:nvSpPr>
            <p:spPr bwMode="auto">
              <a:xfrm>
                <a:off x="1180" y="897"/>
                <a:ext cx="19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sp>
          <p:nvSpPr>
            <p:cNvPr id="78868" name="Line 97"/>
            <p:cNvSpPr>
              <a:spLocks noChangeShapeType="1"/>
            </p:cNvSpPr>
            <p:nvPr/>
          </p:nvSpPr>
          <p:spPr bwMode="auto">
            <a:xfrm>
              <a:off x="3400" y="1156"/>
              <a:ext cx="0" cy="6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9" name="Text Box 98"/>
            <p:cNvSpPr txBox="1">
              <a:spLocks noChangeArrowheads="1"/>
            </p:cNvSpPr>
            <p:nvPr/>
          </p:nvSpPr>
          <p:spPr bwMode="auto">
            <a:xfrm>
              <a:off x="3247" y="1386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</p:grpSp>
      <p:sp>
        <p:nvSpPr>
          <p:cNvPr id="131175" name="Line 103"/>
          <p:cNvSpPr>
            <a:spLocks noChangeShapeType="1"/>
          </p:cNvSpPr>
          <p:nvPr/>
        </p:nvSpPr>
        <p:spPr bwMode="auto">
          <a:xfrm>
            <a:off x="2020888" y="2378075"/>
            <a:ext cx="0" cy="9906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76" name="Line 104"/>
          <p:cNvSpPr>
            <a:spLocks noChangeShapeType="1"/>
          </p:cNvSpPr>
          <p:nvPr/>
        </p:nvSpPr>
        <p:spPr bwMode="auto">
          <a:xfrm>
            <a:off x="2097088" y="3673475"/>
            <a:ext cx="990600" cy="6858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77" name="Line 105"/>
          <p:cNvSpPr>
            <a:spLocks noChangeShapeType="1"/>
          </p:cNvSpPr>
          <p:nvPr/>
        </p:nvSpPr>
        <p:spPr bwMode="auto">
          <a:xfrm flipV="1">
            <a:off x="3240088" y="3140075"/>
            <a:ext cx="0" cy="11430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79" name="Freeform 107"/>
          <p:cNvSpPr>
            <a:spLocks/>
          </p:cNvSpPr>
          <p:nvPr/>
        </p:nvSpPr>
        <p:spPr bwMode="auto">
          <a:xfrm>
            <a:off x="1182688" y="1633538"/>
            <a:ext cx="2819400" cy="3241675"/>
          </a:xfrm>
          <a:custGeom>
            <a:avLst/>
            <a:gdLst>
              <a:gd name="T0" fmla="*/ 2147483647 w 1960"/>
              <a:gd name="T1" fmla="*/ 2147483647 h 2042"/>
              <a:gd name="T2" fmla="*/ 2147483647 w 1960"/>
              <a:gd name="T3" fmla="*/ 2147483647 h 2042"/>
              <a:gd name="T4" fmla="*/ 2147483647 w 1960"/>
              <a:gd name="T5" fmla="*/ 2147483647 h 2042"/>
              <a:gd name="T6" fmla="*/ 2147483647 w 1960"/>
              <a:gd name="T7" fmla="*/ 2147483647 h 2042"/>
              <a:gd name="T8" fmla="*/ 2147483647 w 1960"/>
              <a:gd name="T9" fmla="*/ 2147483647 h 2042"/>
              <a:gd name="T10" fmla="*/ 2147483647 w 1960"/>
              <a:gd name="T11" fmla="*/ 2147483647 h 2042"/>
              <a:gd name="T12" fmla="*/ 2147483647 w 1960"/>
              <a:gd name="T13" fmla="*/ 2147483647 h 2042"/>
              <a:gd name="T14" fmla="*/ 2147483647 w 1960"/>
              <a:gd name="T15" fmla="*/ 2147483647 h 2042"/>
              <a:gd name="T16" fmla="*/ 2147483647 w 1960"/>
              <a:gd name="T17" fmla="*/ 2147483647 h 2042"/>
              <a:gd name="T18" fmla="*/ 2147483647 w 1960"/>
              <a:gd name="T19" fmla="*/ 2147483647 h 2042"/>
              <a:gd name="T20" fmla="*/ 2147483647 w 1960"/>
              <a:gd name="T21" fmla="*/ 2147483647 h 2042"/>
              <a:gd name="T22" fmla="*/ 2147483647 w 1960"/>
              <a:gd name="T23" fmla="*/ 2147483647 h 2042"/>
              <a:gd name="T24" fmla="*/ 2147483647 w 1960"/>
              <a:gd name="T25" fmla="*/ 2147483647 h 2042"/>
              <a:gd name="T26" fmla="*/ 2147483647 w 1960"/>
              <a:gd name="T27" fmla="*/ 2147483647 h 2042"/>
              <a:gd name="T28" fmla="*/ 2147483647 w 1960"/>
              <a:gd name="T29" fmla="*/ 2147483647 h 2042"/>
              <a:gd name="T30" fmla="*/ 2147483647 w 1960"/>
              <a:gd name="T31" fmla="*/ 2147483647 h 2042"/>
              <a:gd name="T32" fmla="*/ 2147483647 w 1960"/>
              <a:gd name="T33" fmla="*/ 2147483647 h 2042"/>
              <a:gd name="T34" fmla="*/ 2147483647 w 1960"/>
              <a:gd name="T35" fmla="*/ 2147483647 h 2042"/>
              <a:gd name="T36" fmla="*/ 2147483647 w 1960"/>
              <a:gd name="T37" fmla="*/ 2147483647 h 2042"/>
              <a:gd name="T38" fmla="*/ 2147483647 w 1960"/>
              <a:gd name="T39" fmla="*/ 2147483647 h 2042"/>
              <a:gd name="T40" fmla="*/ 2147483647 w 1960"/>
              <a:gd name="T41" fmla="*/ 2147483647 h 2042"/>
              <a:gd name="T42" fmla="*/ 2147483647 w 1960"/>
              <a:gd name="T43" fmla="*/ 2147483647 h 2042"/>
              <a:gd name="T44" fmla="*/ 2147483647 w 1960"/>
              <a:gd name="T45" fmla="*/ 2147483647 h 2042"/>
              <a:gd name="T46" fmla="*/ 2147483647 w 1960"/>
              <a:gd name="T47" fmla="*/ 2147483647 h 2042"/>
              <a:gd name="T48" fmla="*/ 2147483647 w 1960"/>
              <a:gd name="T49" fmla="*/ 2147483647 h 2042"/>
              <a:gd name="T50" fmla="*/ 2147483647 w 1960"/>
              <a:gd name="T51" fmla="*/ 2147483647 h 2042"/>
              <a:gd name="T52" fmla="*/ 2147483647 w 1960"/>
              <a:gd name="T53" fmla="*/ 2147483647 h 2042"/>
              <a:gd name="T54" fmla="*/ 2147483647 w 1960"/>
              <a:gd name="T55" fmla="*/ 2147483647 h 2042"/>
              <a:gd name="T56" fmla="*/ 2147483647 w 1960"/>
              <a:gd name="T57" fmla="*/ 2147483647 h 2042"/>
              <a:gd name="T58" fmla="*/ 2147483647 w 1960"/>
              <a:gd name="T59" fmla="*/ 2147483647 h 2042"/>
              <a:gd name="T60" fmla="*/ 2147483647 w 1960"/>
              <a:gd name="T61" fmla="*/ 2147483647 h 2042"/>
              <a:gd name="T62" fmla="*/ 2147483647 w 1960"/>
              <a:gd name="T63" fmla="*/ 2147483647 h 2042"/>
              <a:gd name="T64" fmla="*/ 2147483647 w 1960"/>
              <a:gd name="T65" fmla="*/ 2147483647 h 2042"/>
              <a:gd name="T66" fmla="*/ 2147483647 w 1960"/>
              <a:gd name="T67" fmla="*/ 2147483647 h 2042"/>
              <a:gd name="T68" fmla="*/ 2147483647 w 1960"/>
              <a:gd name="T69" fmla="*/ 2147483647 h 2042"/>
              <a:gd name="T70" fmla="*/ 2147483647 w 1960"/>
              <a:gd name="T71" fmla="*/ 2147483647 h 2042"/>
              <a:gd name="T72" fmla="*/ 2147483647 w 1960"/>
              <a:gd name="T73" fmla="*/ 0 h 2042"/>
              <a:gd name="T74" fmla="*/ 2147483647 w 1960"/>
              <a:gd name="T75" fmla="*/ 2147483647 h 204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960"/>
              <a:gd name="T115" fmla="*/ 0 h 2042"/>
              <a:gd name="T116" fmla="*/ 1960 w 1960"/>
              <a:gd name="T117" fmla="*/ 2042 h 204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960" h="2042">
                <a:moveTo>
                  <a:pt x="46" y="458"/>
                </a:moveTo>
                <a:cubicBezTo>
                  <a:pt x="35" y="489"/>
                  <a:pt x="27" y="518"/>
                  <a:pt x="20" y="551"/>
                </a:cubicBezTo>
                <a:cubicBezTo>
                  <a:pt x="23" y="662"/>
                  <a:pt x="0" y="873"/>
                  <a:pt x="80" y="991"/>
                </a:cubicBezTo>
                <a:cubicBezTo>
                  <a:pt x="89" y="1020"/>
                  <a:pt x="97" y="1042"/>
                  <a:pt x="114" y="1068"/>
                </a:cubicBezTo>
                <a:cubicBezTo>
                  <a:pt x="127" y="1110"/>
                  <a:pt x="151" y="1139"/>
                  <a:pt x="181" y="1169"/>
                </a:cubicBezTo>
                <a:cubicBezTo>
                  <a:pt x="191" y="1197"/>
                  <a:pt x="224" y="1245"/>
                  <a:pt x="224" y="1245"/>
                </a:cubicBezTo>
                <a:cubicBezTo>
                  <a:pt x="233" y="1274"/>
                  <a:pt x="241" y="1296"/>
                  <a:pt x="258" y="1322"/>
                </a:cubicBezTo>
                <a:cubicBezTo>
                  <a:pt x="275" y="1377"/>
                  <a:pt x="310" y="1436"/>
                  <a:pt x="342" y="1483"/>
                </a:cubicBezTo>
                <a:cubicBezTo>
                  <a:pt x="355" y="1503"/>
                  <a:pt x="393" y="1533"/>
                  <a:pt x="393" y="1533"/>
                </a:cubicBezTo>
                <a:cubicBezTo>
                  <a:pt x="408" y="1578"/>
                  <a:pt x="446" y="1603"/>
                  <a:pt x="478" y="1635"/>
                </a:cubicBezTo>
                <a:cubicBezTo>
                  <a:pt x="536" y="1693"/>
                  <a:pt x="587" y="1743"/>
                  <a:pt x="656" y="1788"/>
                </a:cubicBezTo>
                <a:cubicBezTo>
                  <a:pt x="691" y="1811"/>
                  <a:pt x="715" y="1842"/>
                  <a:pt x="757" y="1855"/>
                </a:cubicBezTo>
                <a:cubicBezTo>
                  <a:pt x="784" y="1873"/>
                  <a:pt x="811" y="1887"/>
                  <a:pt x="842" y="1898"/>
                </a:cubicBezTo>
                <a:cubicBezTo>
                  <a:pt x="859" y="1904"/>
                  <a:pt x="876" y="1909"/>
                  <a:pt x="893" y="1915"/>
                </a:cubicBezTo>
                <a:cubicBezTo>
                  <a:pt x="901" y="1918"/>
                  <a:pt x="918" y="1923"/>
                  <a:pt x="918" y="1923"/>
                </a:cubicBezTo>
                <a:cubicBezTo>
                  <a:pt x="966" y="1955"/>
                  <a:pt x="1017" y="1960"/>
                  <a:pt x="1071" y="1974"/>
                </a:cubicBezTo>
                <a:cubicBezTo>
                  <a:pt x="1146" y="1993"/>
                  <a:pt x="1226" y="2016"/>
                  <a:pt x="1299" y="2042"/>
                </a:cubicBezTo>
                <a:cubicBezTo>
                  <a:pt x="1452" y="2039"/>
                  <a:pt x="1604" y="2038"/>
                  <a:pt x="1757" y="2033"/>
                </a:cubicBezTo>
                <a:cubicBezTo>
                  <a:pt x="1790" y="2032"/>
                  <a:pt x="1780" y="2020"/>
                  <a:pt x="1799" y="1999"/>
                </a:cubicBezTo>
                <a:cubicBezTo>
                  <a:pt x="1843" y="1950"/>
                  <a:pt x="1888" y="1893"/>
                  <a:pt x="1935" y="1847"/>
                </a:cubicBezTo>
                <a:cubicBezTo>
                  <a:pt x="1943" y="1821"/>
                  <a:pt x="1952" y="1796"/>
                  <a:pt x="1960" y="1771"/>
                </a:cubicBezTo>
                <a:cubicBezTo>
                  <a:pt x="1955" y="1617"/>
                  <a:pt x="1956" y="1569"/>
                  <a:pt x="1935" y="1449"/>
                </a:cubicBezTo>
                <a:cubicBezTo>
                  <a:pt x="1930" y="1418"/>
                  <a:pt x="1924" y="1387"/>
                  <a:pt x="1918" y="1356"/>
                </a:cubicBezTo>
                <a:cubicBezTo>
                  <a:pt x="1915" y="1339"/>
                  <a:pt x="1909" y="1305"/>
                  <a:pt x="1909" y="1305"/>
                </a:cubicBezTo>
                <a:cubicBezTo>
                  <a:pt x="1895" y="1128"/>
                  <a:pt x="1865" y="958"/>
                  <a:pt x="1816" y="788"/>
                </a:cubicBezTo>
                <a:cubicBezTo>
                  <a:pt x="1800" y="731"/>
                  <a:pt x="1794" y="670"/>
                  <a:pt x="1765" y="619"/>
                </a:cubicBezTo>
                <a:cubicBezTo>
                  <a:pt x="1759" y="608"/>
                  <a:pt x="1755" y="596"/>
                  <a:pt x="1748" y="585"/>
                </a:cubicBezTo>
                <a:cubicBezTo>
                  <a:pt x="1737" y="567"/>
                  <a:pt x="1714" y="534"/>
                  <a:pt x="1714" y="534"/>
                </a:cubicBezTo>
                <a:cubicBezTo>
                  <a:pt x="1704" y="504"/>
                  <a:pt x="1665" y="467"/>
                  <a:pt x="1638" y="449"/>
                </a:cubicBezTo>
                <a:cubicBezTo>
                  <a:pt x="1620" y="422"/>
                  <a:pt x="1581" y="383"/>
                  <a:pt x="1554" y="365"/>
                </a:cubicBezTo>
                <a:cubicBezTo>
                  <a:pt x="1511" y="299"/>
                  <a:pt x="1566" y="376"/>
                  <a:pt x="1511" y="322"/>
                </a:cubicBezTo>
                <a:cubicBezTo>
                  <a:pt x="1504" y="315"/>
                  <a:pt x="1502" y="304"/>
                  <a:pt x="1494" y="297"/>
                </a:cubicBezTo>
                <a:cubicBezTo>
                  <a:pt x="1479" y="284"/>
                  <a:pt x="1457" y="278"/>
                  <a:pt x="1443" y="263"/>
                </a:cubicBezTo>
                <a:cubicBezTo>
                  <a:pt x="1412" y="231"/>
                  <a:pt x="1429" y="241"/>
                  <a:pt x="1393" y="229"/>
                </a:cubicBezTo>
                <a:cubicBezTo>
                  <a:pt x="1361" y="208"/>
                  <a:pt x="1333" y="187"/>
                  <a:pt x="1299" y="170"/>
                </a:cubicBezTo>
                <a:cubicBezTo>
                  <a:pt x="1274" y="132"/>
                  <a:pt x="1220" y="95"/>
                  <a:pt x="1181" y="68"/>
                </a:cubicBezTo>
                <a:cubicBezTo>
                  <a:pt x="1161" y="39"/>
                  <a:pt x="1142" y="20"/>
                  <a:pt x="1113" y="0"/>
                </a:cubicBezTo>
                <a:cubicBezTo>
                  <a:pt x="908" y="5"/>
                  <a:pt x="727" y="17"/>
                  <a:pt x="529" y="17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80" name="Line 108"/>
          <p:cNvSpPr>
            <a:spLocks noChangeShapeType="1"/>
          </p:cNvSpPr>
          <p:nvPr/>
        </p:nvSpPr>
        <p:spPr bwMode="auto">
          <a:xfrm flipH="1" flipV="1">
            <a:off x="954088" y="3063875"/>
            <a:ext cx="914400" cy="4572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81" name="Freeform 109"/>
          <p:cNvSpPr>
            <a:spLocks/>
          </p:cNvSpPr>
          <p:nvPr/>
        </p:nvSpPr>
        <p:spPr bwMode="auto">
          <a:xfrm>
            <a:off x="527050" y="1458913"/>
            <a:ext cx="3894138" cy="3698875"/>
          </a:xfrm>
          <a:custGeom>
            <a:avLst/>
            <a:gdLst>
              <a:gd name="T0" fmla="*/ 2147483647 w 2453"/>
              <a:gd name="T1" fmla="*/ 2147483647 h 2330"/>
              <a:gd name="T2" fmla="*/ 2147483647 w 2453"/>
              <a:gd name="T3" fmla="*/ 2147483647 h 2330"/>
              <a:gd name="T4" fmla="*/ 2147483647 w 2453"/>
              <a:gd name="T5" fmla="*/ 2147483647 h 2330"/>
              <a:gd name="T6" fmla="*/ 2147483647 w 2453"/>
              <a:gd name="T7" fmla="*/ 2147483647 h 2330"/>
              <a:gd name="T8" fmla="*/ 2147483647 w 2453"/>
              <a:gd name="T9" fmla="*/ 2147483647 h 2330"/>
              <a:gd name="T10" fmla="*/ 2147483647 w 2453"/>
              <a:gd name="T11" fmla="*/ 2147483647 h 2330"/>
              <a:gd name="T12" fmla="*/ 2147483647 w 2453"/>
              <a:gd name="T13" fmla="*/ 2147483647 h 2330"/>
              <a:gd name="T14" fmla="*/ 2147483647 w 2453"/>
              <a:gd name="T15" fmla="*/ 2147483647 h 2330"/>
              <a:gd name="T16" fmla="*/ 2147483647 w 2453"/>
              <a:gd name="T17" fmla="*/ 2147483647 h 2330"/>
              <a:gd name="T18" fmla="*/ 2147483647 w 2453"/>
              <a:gd name="T19" fmla="*/ 2147483647 h 2330"/>
              <a:gd name="T20" fmla="*/ 2147483647 w 2453"/>
              <a:gd name="T21" fmla="*/ 2147483647 h 2330"/>
              <a:gd name="T22" fmla="*/ 2147483647 w 2453"/>
              <a:gd name="T23" fmla="*/ 2147483647 h 2330"/>
              <a:gd name="T24" fmla="*/ 2147483647 w 2453"/>
              <a:gd name="T25" fmla="*/ 2147483647 h 2330"/>
              <a:gd name="T26" fmla="*/ 2147483647 w 2453"/>
              <a:gd name="T27" fmla="*/ 2147483647 h 2330"/>
              <a:gd name="T28" fmla="*/ 2147483647 w 2453"/>
              <a:gd name="T29" fmla="*/ 2147483647 h 2330"/>
              <a:gd name="T30" fmla="*/ 2147483647 w 2453"/>
              <a:gd name="T31" fmla="*/ 2147483647 h 2330"/>
              <a:gd name="T32" fmla="*/ 2147483647 w 2453"/>
              <a:gd name="T33" fmla="*/ 2147483647 h 2330"/>
              <a:gd name="T34" fmla="*/ 2147483647 w 2453"/>
              <a:gd name="T35" fmla="*/ 2147483647 h 2330"/>
              <a:gd name="T36" fmla="*/ 2147483647 w 2453"/>
              <a:gd name="T37" fmla="*/ 2147483647 h 2330"/>
              <a:gd name="T38" fmla="*/ 2147483647 w 2453"/>
              <a:gd name="T39" fmla="*/ 2147483647 h 2330"/>
              <a:gd name="T40" fmla="*/ 2147483647 w 2453"/>
              <a:gd name="T41" fmla="*/ 2147483647 h 2330"/>
              <a:gd name="T42" fmla="*/ 2147483647 w 2453"/>
              <a:gd name="T43" fmla="*/ 2147483647 h 2330"/>
              <a:gd name="T44" fmla="*/ 2147483647 w 2453"/>
              <a:gd name="T45" fmla="*/ 2147483647 h 2330"/>
              <a:gd name="T46" fmla="*/ 2147483647 w 2453"/>
              <a:gd name="T47" fmla="*/ 2147483647 h 2330"/>
              <a:gd name="T48" fmla="*/ 2147483647 w 2453"/>
              <a:gd name="T49" fmla="*/ 2147483647 h 2330"/>
              <a:gd name="T50" fmla="*/ 2147483647 w 2453"/>
              <a:gd name="T51" fmla="*/ 2147483647 h 2330"/>
              <a:gd name="T52" fmla="*/ 2147483647 w 2453"/>
              <a:gd name="T53" fmla="*/ 2147483647 h 2330"/>
              <a:gd name="T54" fmla="*/ 2147483647 w 2453"/>
              <a:gd name="T55" fmla="*/ 2147483647 h 2330"/>
              <a:gd name="T56" fmla="*/ 2147483647 w 2453"/>
              <a:gd name="T57" fmla="*/ 2147483647 h 2330"/>
              <a:gd name="T58" fmla="*/ 2147483647 w 2453"/>
              <a:gd name="T59" fmla="*/ 2147483647 h 2330"/>
              <a:gd name="T60" fmla="*/ 2147483647 w 2453"/>
              <a:gd name="T61" fmla="*/ 2147483647 h 2330"/>
              <a:gd name="T62" fmla="*/ 2147483647 w 2453"/>
              <a:gd name="T63" fmla="*/ 2147483647 h 2330"/>
              <a:gd name="T64" fmla="*/ 2147483647 w 2453"/>
              <a:gd name="T65" fmla="*/ 2147483647 h 2330"/>
              <a:gd name="T66" fmla="*/ 2147483647 w 2453"/>
              <a:gd name="T67" fmla="*/ 2147483647 h 2330"/>
              <a:gd name="T68" fmla="*/ 2147483647 w 2453"/>
              <a:gd name="T69" fmla="*/ 2147483647 h 2330"/>
              <a:gd name="T70" fmla="*/ 2147483647 w 2453"/>
              <a:gd name="T71" fmla="*/ 2147483647 h 2330"/>
              <a:gd name="T72" fmla="*/ 2147483647 w 2453"/>
              <a:gd name="T73" fmla="*/ 2147483647 h 2330"/>
              <a:gd name="T74" fmla="*/ 2147483647 w 2453"/>
              <a:gd name="T75" fmla="*/ 2147483647 h 2330"/>
              <a:gd name="T76" fmla="*/ 2147483647 w 2453"/>
              <a:gd name="T77" fmla="*/ 2147483647 h 2330"/>
              <a:gd name="T78" fmla="*/ 2147483647 w 2453"/>
              <a:gd name="T79" fmla="*/ 2147483647 h 2330"/>
              <a:gd name="T80" fmla="*/ 2147483647 w 2453"/>
              <a:gd name="T81" fmla="*/ 2147483647 h 2330"/>
              <a:gd name="T82" fmla="*/ 2147483647 w 2453"/>
              <a:gd name="T83" fmla="*/ 2147483647 h 2330"/>
              <a:gd name="T84" fmla="*/ 2147483647 w 2453"/>
              <a:gd name="T85" fmla="*/ 2147483647 h 2330"/>
              <a:gd name="T86" fmla="*/ 2147483647 w 2453"/>
              <a:gd name="T87" fmla="*/ 2147483647 h 2330"/>
              <a:gd name="T88" fmla="*/ 2147483647 w 2453"/>
              <a:gd name="T89" fmla="*/ 2147483647 h 2330"/>
              <a:gd name="T90" fmla="*/ 2147483647 w 2453"/>
              <a:gd name="T91" fmla="*/ 2147483647 h 2330"/>
              <a:gd name="T92" fmla="*/ 2147483647 w 2453"/>
              <a:gd name="T93" fmla="*/ 2147483647 h 2330"/>
              <a:gd name="T94" fmla="*/ 2147483647 w 2453"/>
              <a:gd name="T95" fmla="*/ 2147483647 h 2330"/>
              <a:gd name="T96" fmla="*/ 2147483647 w 2453"/>
              <a:gd name="T97" fmla="*/ 2147483647 h 2330"/>
              <a:gd name="T98" fmla="*/ 2147483647 w 2453"/>
              <a:gd name="T99" fmla="*/ 2147483647 h 2330"/>
              <a:gd name="T100" fmla="*/ 2147483647 w 2453"/>
              <a:gd name="T101" fmla="*/ 2147483647 h 2330"/>
              <a:gd name="T102" fmla="*/ 2147483647 w 2453"/>
              <a:gd name="T103" fmla="*/ 0 h 233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453"/>
              <a:gd name="T157" fmla="*/ 0 h 2330"/>
              <a:gd name="T158" fmla="*/ 2453 w 2453"/>
              <a:gd name="T159" fmla="*/ 2330 h 233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453" h="2330">
                <a:moveTo>
                  <a:pt x="18" y="729"/>
                </a:moveTo>
                <a:cubicBezTo>
                  <a:pt x="0" y="780"/>
                  <a:pt x="4" y="756"/>
                  <a:pt x="18" y="847"/>
                </a:cubicBezTo>
                <a:cubicBezTo>
                  <a:pt x="22" y="873"/>
                  <a:pt x="35" y="923"/>
                  <a:pt x="35" y="923"/>
                </a:cubicBezTo>
                <a:cubicBezTo>
                  <a:pt x="41" y="1004"/>
                  <a:pt x="40" y="1022"/>
                  <a:pt x="60" y="1084"/>
                </a:cubicBezTo>
                <a:cubicBezTo>
                  <a:pt x="68" y="1175"/>
                  <a:pt x="82" y="1245"/>
                  <a:pt x="111" y="1330"/>
                </a:cubicBezTo>
                <a:cubicBezTo>
                  <a:pt x="126" y="1375"/>
                  <a:pt x="136" y="1426"/>
                  <a:pt x="162" y="1466"/>
                </a:cubicBezTo>
                <a:cubicBezTo>
                  <a:pt x="176" y="1509"/>
                  <a:pt x="201" y="1534"/>
                  <a:pt x="238" y="1559"/>
                </a:cubicBezTo>
                <a:cubicBezTo>
                  <a:pt x="254" y="1608"/>
                  <a:pt x="261" y="1660"/>
                  <a:pt x="289" y="1703"/>
                </a:cubicBezTo>
                <a:cubicBezTo>
                  <a:pt x="300" y="1738"/>
                  <a:pt x="319" y="1757"/>
                  <a:pt x="340" y="1787"/>
                </a:cubicBezTo>
                <a:cubicBezTo>
                  <a:pt x="382" y="1847"/>
                  <a:pt x="352" y="1831"/>
                  <a:pt x="399" y="1847"/>
                </a:cubicBezTo>
                <a:cubicBezTo>
                  <a:pt x="410" y="1881"/>
                  <a:pt x="420" y="1895"/>
                  <a:pt x="450" y="1915"/>
                </a:cubicBezTo>
                <a:cubicBezTo>
                  <a:pt x="501" y="1989"/>
                  <a:pt x="483" y="1971"/>
                  <a:pt x="585" y="1982"/>
                </a:cubicBezTo>
                <a:cubicBezTo>
                  <a:pt x="594" y="1988"/>
                  <a:pt x="605" y="1991"/>
                  <a:pt x="611" y="1999"/>
                </a:cubicBezTo>
                <a:cubicBezTo>
                  <a:pt x="637" y="2032"/>
                  <a:pt x="621" y="2074"/>
                  <a:pt x="661" y="2101"/>
                </a:cubicBezTo>
                <a:cubicBezTo>
                  <a:pt x="669" y="2106"/>
                  <a:pt x="678" y="2106"/>
                  <a:pt x="687" y="2109"/>
                </a:cubicBezTo>
                <a:cubicBezTo>
                  <a:pt x="704" y="2126"/>
                  <a:pt x="715" y="2152"/>
                  <a:pt x="738" y="2160"/>
                </a:cubicBezTo>
                <a:cubicBezTo>
                  <a:pt x="746" y="2163"/>
                  <a:pt x="755" y="2165"/>
                  <a:pt x="763" y="2169"/>
                </a:cubicBezTo>
                <a:cubicBezTo>
                  <a:pt x="781" y="2179"/>
                  <a:pt x="814" y="2203"/>
                  <a:pt x="814" y="2203"/>
                </a:cubicBezTo>
                <a:cubicBezTo>
                  <a:pt x="841" y="2243"/>
                  <a:pt x="895" y="2255"/>
                  <a:pt x="941" y="2270"/>
                </a:cubicBezTo>
                <a:cubicBezTo>
                  <a:pt x="1006" y="2292"/>
                  <a:pt x="1071" y="2308"/>
                  <a:pt x="1136" y="2330"/>
                </a:cubicBezTo>
                <a:cubicBezTo>
                  <a:pt x="1339" y="2327"/>
                  <a:pt x="1543" y="2326"/>
                  <a:pt x="1746" y="2321"/>
                </a:cubicBezTo>
                <a:cubicBezTo>
                  <a:pt x="1783" y="2320"/>
                  <a:pt x="1832" y="2276"/>
                  <a:pt x="1864" y="2262"/>
                </a:cubicBezTo>
                <a:cubicBezTo>
                  <a:pt x="1916" y="2239"/>
                  <a:pt x="1971" y="2228"/>
                  <a:pt x="2025" y="2211"/>
                </a:cubicBezTo>
                <a:cubicBezTo>
                  <a:pt x="2052" y="2194"/>
                  <a:pt x="2072" y="2165"/>
                  <a:pt x="2101" y="2152"/>
                </a:cubicBezTo>
                <a:cubicBezTo>
                  <a:pt x="2129" y="2140"/>
                  <a:pt x="2158" y="2130"/>
                  <a:pt x="2186" y="2118"/>
                </a:cubicBezTo>
                <a:cubicBezTo>
                  <a:pt x="2217" y="2104"/>
                  <a:pt x="2279" y="2075"/>
                  <a:pt x="2279" y="2075"/>
                </a:cubicBezTo>
                <a:cubicBezTo>
                  <a:pt x="2303" y="2039"/>
                  <a:pt x="2331" y="2011"/>
                  <a:pt x="2356" y="1974"/>
                </a:cubicBezTo>
                <a:cubicBezTo>
                  <a:pt x="2367" y="1957"/>
                  <a:pt x="2406" y="1940"/>
                  <a:pt x="2406" y="1940"/>
                </a:cubicBezTo>
                <a:cubicBezTo>
                  <a:pt x="2447" y="1879"/>
                  <a:pt x="2435" y="1909"/>
                  <a:pt x="2449" y="1855"/>
                </a:cubicBezTo>
                <a:cubicBezTo>
                  <a:pt x="2443" y="1680"/>
                  <a:pt x="2453" y="1468"/>
                  <a:pt x="2339" y="1322"/>
                </a:cubicBezTo>
                <a:cubicBezTo>
                  <a:pt x="2308" y="1282"/>
                  <a:pt x="2302" y="1254"/>
                  <a:pt x="2262" y="1228"/>
                </a:cubicBezTo>
                <a:cubicBezTo>
                  <a:pt x="2217" y="1161"/>
                  <a:pt x="2276" y="1242"/>
                  <a:pt x="2220" y="1186"/>
                </a:cubicBezTo>
                <a:cubicBezTo>
                  <a:pt x="2195" y="1161"/>
                  <a:pt x="2182" y="1138"/>
                  <a:pt x="2152" y="1118"/>
                </a:cubicBezTo>
                <a:cubicBezTo>
                  <a:pt x="2107" y="1051"/>
                  <a:pt x="2166" y="1132"/>
                  <a:pt x="2110" y="1076"/>
                </a:cubicBezTo>
                <a:cubicBezTo>
                  <a:pt x="2071" y="1037"/>
                  <a:pt x="2039" y="997"/>
                  <a:pt x="1991" y="966"/>
                </a:cubicBezTo>
                <a:cubicBezTo>
                  <a:pt x="1985" y="955"/>
                  <a:pt x="1982" y="942"/>
                  <a:pt x="1974" y="932"/>
                </a:cubicBezTo>
                <a:cubicBezTo>
                  <a:pt x="1968" y="924"/>
                  <a:pt x="1955" y="923"/>
                  <a:pt x="1949" y="915"/>
                </a:cubicBezTo>
                <a:cubicBezTo>
                  <a:pt x="1944" y="908"/>
                  <a:pt x="1946" y="897"/>
                  <a:pt x="1941" y="890"/>
                </a:cubicBezTo>
                <a:cubicBezTo>
                  <a:pt x="1914" y="856"/>
                  <a:pt x="1835" y="772"/>
                  <a:pt x="1797" y="746"/>
                </a:cubicBezTo>
                <a:cubicBezTo>
                  <a:pt x="1754" y="680"/>
                  <a:pt x="1809" y="757"/>
                  <a:pt x="1754" y="703"/>
                </a:cubicBezTo>
                <a:cubicBezTo>
                  <a:pt x="1747" y="696"/>
                  <a:pt x="1744" y="685"/>
                  <a:pt x="1737" y="678"/>
                </a:cubicBezTo>
                <a:cubicBezTo>
                  <a:pt x="1712" y="653"/>
                  <a:pt x="1684" y="630"/>
                  <a:pt x="1661" y="602"/>
                </a:cubicBezTo>
                <a:cubicBezTo>
                  <a:pt x="1637" y="573"/>
                  <a:pt x="1634" y="547"/>
                  <a:pt x="1602" y="525"/>
                </a:cubicBezTo>
                <a:cubicBezTo>
                  <a:pt x="1573" y="478"/>
                  <a:pt x="1538" y="453"/>
                  <a:pt x="1500" y="415"/>
                </a:cubicBezTo>
                <a:cubicBezTo>
                  <a:pt x="1472" y="387"/>
                  <a:pt x="1455" y="361"/>
                  <a:pt x="1415" y="347"/>
                </a:cubicBezTo>
                <a:cubicBezTo>
                  <a:pt x="1365" y="308"/>
                  <a:pt x="1311" y="274"/>
                  <a:pt x="1254" y="246"/>
                </a:cubicBezTo>
                <a:cubicBezTo>
                  <a:pt x="1221" y="211"/>
                  <a:pt x="1146" y="135"/>
                  <a:pt x="1102" y="119"/>
                </a:cubicBezTo>
                <a:cubicBezTo>
                  <a:pt x="1052" y="101"/>
                  <a:pt x="1000" y="84"/>
                  <a:pt x="949" y="68"/>
                </a:cubicBezTo>
                <a:cubicBezTo>
                  <a:pt x="941" y="62"/>
                  <a:pt x="933" y="56"/>
                  <a:pt x="924" y="51"/>
                </a:cubicBezTo>
                <a:cubicBezTo>
                  <a:pt x="916" y="47"/>
                  <a:pt x="906" y="48"/>
                  <a:pt x="899" y="43"/>
                </a:cubicBezTo>
                <a:cubicBezTo>
                  <a:pt x="889" y="36"/>
                  <a:pt x="884" y="23"/>
                  <a:pt x="873" y="17"/>
                </a:cubicBezTo>
                <a:cubicBezTo>
                  <a:pt x="857" y="8"/>
                  <a:pt x="822" y="0"/>
                  <a:pt x="822" y="0"/>
                </a:cubicBez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82" name="Line 110"/>
          <p:cNvSpPr>
            <a:spLocks noChangeShapeType="1"/>
          </p:cNvSpPr>
          <p:nvPr/>
        </p:nvSpPr>
        <p:spPr bwMode="auto">
          <a:xfrm>
            <a:off x="877888" y="3140075"/>
            <a:ext cx="0" cy="11430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31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3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3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3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5" grpId="0" animBg="1" autoUpdateAnimBg="0"/>
      <p:bldP spid="131135" grpId="1" animBg="1"/>
      <p:bldP spid="131175" grpId="0" animBg="1"/>
      <p:bldP spid="131176" grpId="0" animBg="1"/>
      <p:bldP spid="131177" grpId="0" animBg="1"/>
      <p:bldP spid="131179" grpId="0" animBg="1"/>
      <p:bldP spid="131180" grpId="0" animBg="1"/>
      <p:bldP spid="131181" grpId="0" animBg="1"/>
      <p:bldP spid="1311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94" name="Oval 42"/>
          <p:cNvSpPr>
            <a:spLocks noChangeArrowheads="1"/>
          </p:cNvSpPr>
          <p:nvPr/>
        </p:nvSpPr>
        <p:spPr bwMode="auto">
          <a:xfrm>
            <a:off x="250825" y="0"/>
            <a:ext cx="1143000" cy="381000"/>
          </a:xfrm>
          <a:prstGeom prst="ellipse">
            <a:avLst/>
          </a:prstGeom>
          <a:gradFill rotWithShape="0">
            <a:gsLst>
              <a:gs pos="0">
                <a:srgbClr val="65A865"/>
              </a:gs>
              <a:gs pos="50000">
                <a:srgbClr val="99FF99"/>
              </a:gs>
              <a:gs pos="100000">
                <a:srgbClr val="65A865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800"/>
              <a:t>例</a:t>
            </a:r>
          </a:p>
        </p:txBody>
      </p:sp>
      <p:sp>
        <p:nvSpPr>
          <p:cNvPr id="228395" name="Text Box 43"/>
          <p:cNvSpPr txBox="1">
            <a:spLocks noChangeArrowheads="1"/>
          </p:cNvSpPr>
          <p:nvPr/>
        </p:nvSpPr>
        <p:spPr bwMode="auto">
          <a:xfrm>
            <a:off x="2627313" y="4941888"/>
            <a:ext cx="3886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altLang="zh-CN" sz="2000">
                <a:latin typeface="隶书" pitchFamily="49" charset="-122"/>
                <a:ea typeface="隶书" pitchFamily="49" charset="-122"/>
              </a:rPr>
              <a:t> V0  V0    V0   V0   V0   V0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altLang="zh-CN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000">
                <a:solidFill>
                  <a:srgbClr val="CC6600"/>
                </a:solidFill>
                <a:latin typeface="隶书" pitchFamily="49" charset="-122"/>
                <a:ea typeface="隶书" pitchFamily="49" charset="-122"/>
              </a:rPr>
              <a:t>0    6</a:t>
            </a:r>
            <a:r>
              <a:rPr lang="en-US" altLang="zh-CN" sz="200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000">
                <a:solidFill>
                  <a:srgbClr val="0099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0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00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000">
                <a:solidFill>
                  <a:srgbClr val="CC6600"/>
                </a:solidFill>
                <a:latin typeface="隶书" pitchFamily="49" charset="-122"/>
                <a:ea typeface="隶书" pitchFamily="49" charset="-122"/>
              </a:rPr>
              <a:t>5   max  max</a:t>
            </a:r>
            <a:r>
              <a:rPr lang="en-US" altLang="zh-CN" sz="200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492250" y="4460875"/>
            <a:ext cx="6019800" cy="1311275"/>
            <a:chOff x="192" y="1920"/>
            <a:chExt cx="3792" cy="826"/>
          </a:xfrm>
        </p:grpSpPr>
        <p:sp>
          <p:nvSpPr>
            <p:cNvPr id="59524" name="Text Box 45"/>
            <p:cNvSpPr txBox="1">
              <a:spLocks noChangeArrowheads="1"/>
            </p:cNvSpPr>
            <p:nvPr/>
          </p:nvSpPr>
          <p:spPr bwMode="auto">
            <a:xfrm>
              <a:off x="192" y="1920"/>
              <a:ext cx="934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1"/>
                  </a:solidFill>
                </a:rPr>
                <a:t>    i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dirty="0" err="1">
                  <a:solidFill>
                    <a:schemeClr val="accent1"/>
                  </a:solidFill>
                </a:rPr>
                <a:t>adjvex</a:t>
              </a:r>
              <a:endParaRPr lang="en-US" altLang="zh-CN" dirty="0">
                <a:solidFill>
                  <a:schemeClr val="accent1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dirty="0" err="1"/>
                <a:t>lowcost</a:t>
              </a:r>
              <a:endParaRPr lang="en-US" altLang="zh-CN" dirty="0"/>
            </a:p>
          </p:txBody>
        </p:sp>
        <p:sp>
          <p:nvSpPr>
            <p:cNvPr id="59525" name="Text Box 46"/>
            <p:cNvSpPr txBox="1">
              <a:spLocks noChangeArrowheads="1"/>
            </p:cNvSpPr>
            <p:nvPr/>
          </p:nvSpPr>
          <p:spPr bwMode="auto">
            <a:xfrm>
              <a:off x="892" y="1920"/>
              <a:ext cx="30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/>
                <a:t>  </a:t>
              </a:r>
              <a:r>
                <a:rPr lang="en-US" altLang="zh-CN" sz="2400" b="0" dirty="0"/>
                <a:t>0    </a:t>
              </a:r>
              <a:r>
                <a:rPr lang="en-US" altLang="zh-CN" sz="2400" b="0" dirty="0" smtClean="0"/>
                <a:t> </a:t>
              </a:r>
              <a:r>
                <a:rPr lang="en-US" altLang="zh-CN" sz="2400" b="0" dirty="0"/>
                <a:t>1    </a:t>
              </a:r>
              <a:r>
                <a:rPr lang="en-US" altLang="zh-CN" sz="2400" b="0" dirty="0" smtClean="0"/>
                <a:t>  </a:t>
              </a:r>
              <a:r>
                <a:rPr lang="en-US" altLang="zh-CN" sz="2400" b="0" dirty="0"/>
                <a:t>2  </a:t>
              </a:r>
              <a:r>
                <a:rPr lang="en-US" altLang="zh-CN" sz="2400" b="0" dirty="0" smtClean="0"/>
                <a:t>   </a:t>
              </a:r>
              <a:r>
                <a:rPr lang="en-US" altLang="zh-CN" sz="2400" b="0" dirty="0"/>
                <a:t>3      4 </a:t>
              </a:r>
              <a:r>
                <a:rPr lang="en-US" altLang="zh-CN" sz="2400" b="0" dirty="0" smtClean="0"/>
                <a:t>   </a:t>
              </a:r>
              <a:r>
                <a:rPr lang="en-US" altLang="zh-CN" sz="2400" b="0" dirty="0"/>
                <a:t>5</a:t>
              </a:r>
            </a:p>
          </p:txBody>
        </p:sp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872" y="2160"/>
              <a:ext cx="2488" cy="576"/>
              <a:chOff x="920" y="3504"/>
              <a:chExt cx="2488" cy="576"/>
            </a:xfrm>
          </p:grpSpPr>
          <p:sp>
            <p:nvSpPr>
              <p:cNvPr id="59527" name="Rectangle 48"/>
              <p:cNvSpPr>
                <a:spLocks noChangeArrowheads="1"/>
              </p:cNvSpPr>
              <p:nvPr/>
            </p:nvSpPr>
            <p:spPr bwMode="auto">
              <a:xfrm>
                <a:off x="940" y="3504"/>
                <a:ext cx="2455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28" name="Line 49"/>
              <p:cNvSpPr>
                <a:spLocks noChangeShapeType="1"/>
              </p:cNvSpPr>
              <p:nvPr/>
            </p:nvSpPr>
            <p:spPr bwMode="auto">
              <a:xfrm>
                <a:off x="920" y="3784"/>
                <a:ext cx="2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29" name="Line 50"/>
              <p:cNvSpPr>
                <a:spLocks noChangeShapeType="1"/>
              </p:cNvSpPr>
              <p:nvPr/>
            </p:nvSpPr>
            <p:spPr bwMode="auto">
              <a:xfrm>
                <a:off x="1335" y="350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30" name="Line 51"/>
              <p:cNvSpPr>
                <a:spLocks noChangeShapeType="1"/>
              </p:cNvSpPr>
              <p:nvPr/>
            </p:nvSpPr>
            <p:spPr bwMode="auto">
              <a:xfrm>
                <a:off x="2195" y="350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31" name="Line 52"/>
              <p:cNvSpPr>
                <a:spLocks noChangeShapeType="1"/>
              </p:cNvSpPr>
              <p:nvPr/>
            </p:nvSpPr>
            <p:spPr bwMode="auto">
              <a:xfrm>
                <a:off x="1765" y="350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32" name="Line 53"/>
              <p:cNvSpPr>
                <a:spLocks noChangeShapeType="1"/>
              </p:cNvSpPr>
              <p:nvPr/>
            </p:nvSpPr>
            <p:spPr bwMode="auto">
              <a:xfrm>
                <a:off x="3020" y="350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33" name="Line 54"/>
              <p:cNvSpPr>
                <a:spLocks noChangeShapeType="1"/>
              </p:cNvSpPr>
              <p:nvPr/>
            </p:nvSpPr>
            <p:spPr bwMode="auto">
              <a:xfrm>
                <a:off x="2590" y="350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34" name="Line 55"/>
              <p:cNvSpPr>
                <a:spLocks noChangeShapeType="1"/>
              </p:cNvSpPr>
              <p:nvPr/>
            </p:nvSpPr>
            <p:spPr bwMode="auto">
              <a:xfrm>
                <a:off x="3408" y="350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8425" name="Text Box 73"/>
          <p:cNvSpPr txBox="1">
            <a:spLocks noChangeArrowheads="1"/>
          </p:cNvSpPr>
          <p:nvPr/>
        </p:nvSpPr>
        <p:spPr bwMode="auto">
          <a:xfrm>
            <a:off x="1235075" y="393382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U={ v</a:t>
            </a:r>
            <a:r>
              <a:rPr lang="en-US" altLang="zh-CN" sz="1800"/>
              <a:t>0}</a:t>
            </a:r>
          </a:p>
        </p:txBody>
      </p:sp>
      <p:sp>
        <p:nvSpPr>
          <p:cNvPr id="228426" name="Text Box 74"/>
          <p:cNvSpPr txBox="1">
            <a:spLocks noChangeArrowheads="1"/>
          </p:cNvSpPr>
          <p:nvPr/>
        </p:nvSpPr>
        <p:spPr bwMode="auto">
          <a:xfrm>
            <a:off x="1258888" y="393382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U={ v</a:t>
            </a:r>
            <a:r>
              <a:rPr lang="en-US" altLang="zh-CN" sz="1800"/>
              <a:t>0,</a:t>
            </a:r>
            <a:r>
              <a:rPr lang="en-US" altLang="zh-CN" sz="2400"/>
              <a:t>v</a:t>
            </a:r>
            <a:r>
              <a:rPr lang="en-US" altLang="zh-CN" sz="1800"/>
              <a:t>2}</a:t>
            </a:r>
          </a:p>
        </p:txBody>
      </p:sp>
      <p:sp>
        <p:nvSpPr>
          <p:cNvPr id="228478" name="Text Box 126"/>
          <p:cNvSpPr txBox="1">
            <a:spLocks noChangeArrowheads="1"/>
          </p:cNvSpPr>
          <p:nvPr/>
        </p:nvSpPr>
        <p:spPr bwMode="auto">
          <a:xfrm>
            <a:off x="4743450" y="40052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V-U={ v</a:t>
            </a:r>
            <a:r>
              <a:rPr lang="en-US" altLang="zh-CN" sz="1800"/>
              <a:t>1,V2,V3,V4,V5}</a:t>
            </a:r>
          </a:p>
        </p:txBody>
      </p:sp>
      <p:sp>
        <p:nvSpPr>
          <p:cNvPr id="228479" name="Text Box 127"/>
          <p:cNvSpPr txBox="1">
            <a:spLocks noChangeArrowheads="1"/>
          </p:cNvSpPr>
          <p:nvPr/>
        </p:nvSpPr>
        <p:spPr bwMode="auto">
          <a:xfrm>
            <a:off x="4716463" y="40052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V-U={ v</a:t>
            </a:r>
            <a:r>
              <a:rPr lang="en-US" altLang="zh-CN" sz="1800"/>
              <a:t>1, V3,V4,V5 }</a:t>
            </a:r>
          </a:p>
        </p:txBody>
      </p: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684213" y="428625"/>
            <a:ext cx="3036887" cy="2544763"/>
            <a:chOff x="818" y="466"/>
            <a:chExt cx="1913" cy="1603"/>
          </a:xfrm>
        </p:grpSpPr>
        <p:sp>
          <p:nvSpPr>
            <p:cNvPr id="59497" name="Text Box 129"/>
            <p:cNvSpPr txBox="1">
              <a:spLocks noChangeArrowheads="1"/>
            </p:cNvSpPr>
            <p:nvPr/>
          </p:nvSpPr>
          <p:spPr bwMode="auto">
            <a:xfrm>
              <a:off x="818" y="5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0"/>
                <a:t>例</a:t>
              </a:r>
            </a:p>
          </p:txBody>
        </p:sp>
        <p:sp>
          <p:nvSpPr>
            <p:cNvPr id="59498" name="Oval 130"/>
            <p:cNvSpPr>
              <a:spLocks noChangeArrowheads="1"/>
            </p:cNvSpPr>
            <p:nvPr/>
          </p:nvSpPr>
          <p:spPr bwMode="auto">
            <a:xfrm>
              <a:off x="1694" y="466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0"/>
                <a:t>V0 </a:t>
              </a:r>
            </a:p>
          </p:txBody>
        </p:sp>
        <p:sp>
          <p:nvSpPr>
            <p:cNvPr id="59499" name="Oval 131"/>
            <p:cNvSpPr>
              <a:spLocks noChangeArrowheads="1"/>
            </p:cNvSpPr>
            <p:nvPr/>
          </p:nvSpPr>
          <p:spPr bwMode="auto">
            <a:xfrm>
              <a:off x="2469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0"/>
                <a:t>V5 </a:t>
              </a:r>
            </a:p>
          </p:txBody>
        </p:sp>
        <p:sp>
          <p:nvSpPr>
            <p:cNvPr id="59500" name="Oval 132"/>
            <p:cNvSpPr>
              <a:spLocks noChangeArrowheads="1"/>
            </p:cNvSpPr>
            <p:nvPr/>
          </p:nvSpPr>
          <p:spPr bwMode="auto">
            <a:xfrm>
              <a:off x="975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0"/>
                <a:t>V4 </a:t>
              </a:r>
            </a:p>
          </p:txBody>
        </p:sp>
        <p:sp>
          <p:nvSpPr>
            <p:cNvPr id="59501" name="Oval 133"/>
            <p:cNvSpPr>
              <a:spLocks noChangeArrowheads="1"/>
            </p:cNvSpPr>
            <p:nvPr/>
          </p:nvSpPr>
          <p:spPr bwMode="auto">
            <a:xfrm>
              <a:off x="2469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0"/>
                <a:t>V3 </a:t>
              </a:r>
            </a:p>
          </p:txBody>
        </p:sp>
        <p:sp>
          <p:nvSpPr>
            <p:cNvPr id="59502" name="Oval 134"/>
            <p:cNvSpPr>
              <a:spLocks noChangeArrowheads="1"/>
            </p:cNvSpPr>
            <p:nvPr/>
          </p:nvSpPr>
          <p:spPr bwMode="auto">
            <a:xfrm>
              <a:off x="1690" y="12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0"/>
                <a:t>V2 </a:t>
              </a:r>
            </a:p>
          </p:txBody>
        </p:sp>
        <p:sp>
          <p:nvSpPr>
            <p:cNvPr id="59503" name="Oval 135"/>
            <p:cNvSpPr>
              <a:spLocks noChangeArrowheads="1"/>
            </p:cNvSpPr>
            <p:nvPr/>
          </p:nvSpPr>
          <p:spPr bwMode="auto">
            <a:xfrm>
              <a:off x="975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0"/>
                <a:t>V1</a:t>
              </a:r>
            </a:p>
          </p:txBody>
        </p:sp>
        <p:sp>
          <p:nvSpPr>
            <p:cNvPr id="59504" name="Line 136"/>
            <p:cNvSpPr>
              <a:spLocks noChangeShapeType="1"/>
            </p:cNvSpPr>
            <p:nvPr/>
          </p:nvSpPr>
          <p:spPr bwMode="auto">
            <a:xfrm>
              <a:off x="1800" y="678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05" name="Line 137"/>
            <p:cNvSpPr>
              <a:spLocks noChangeShapeType="1"/>
            </p:cNvSpPr>
            <p:nvPr/>
          </p:nvSpPr>
          <p:spPr bwMode="auto">
            <a:xfrm flipH="1">
              <a:off x="1189" y="622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06" name="Line 138"/>
            <p:cNvSpPr>
              <a:spLocks noChangeShapeType="1"/>
            </p:cNvSpPr>
            <p:nvPr/>
          </p:nvSpPr>
          <p:spPr bwMode="auto">
            <a:xfrm>
              <a:off x="1055" y="1167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07" name="Line 139"/>
            <p:cNvSpPr>
              <a:spLocks noChangeShapeType="1"/>
            </p:cNvSpPr>
            <p:nvPr/>
          </p:nvSpPr>
          <p:spPr bwMode="auto">
            <a:xfrm flipH="1">
              <a:off x="2566" y="1167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08" name="Line 140"/>
            <p:cNvSpPr>
              <a:spLocks noChangeShapeType="1"/>
            </p:cNvSpPr>
            <p:nvPr/>
          </p:nvSpPr>
          <p:spPr bwMode="auto">
            <a:xfrm>
              <a:off x="1189" y="1978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09" name="Line 141"/>
            <p:cNvSpPr>
              <a:spLocks noChangeShapeType="1"/>
            </p:cNvSpPr>
            <p:nvPr/>
          </p:nvSpPr>
          <p:spPr bwMode="auto">
            <a:xfrm>
              <a:off x="1900" y="600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10" name="Line 142"/>
            <p:cNvSpPr>
              <a:spLocks noChangeShapeType="1"/>
            </p:cNvSpPr>
            <p:nvPr/>
          </p:nvSpPr>
          <p:spPr bwMode="auto">
            <a:xfrm>
              <a:off x="1177" y="1122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11" name="Line 143"/>
            <p:cNvSpPr>
              <a:spLocks noChangeShapeType="1"/>
            </p:cNvSpPr>
            <p:nvPr/>
          </p:nvSpPr>
          <p:spPr bwMode="auto">
            <a:xfrm flipH="1">
              <a:off x="1890" y="1111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12" name="Line 144"/>
            <p:cNvSpPr>
              <a:spLocks noChangeShapeType="1"/>
            </p:cNvSpPr>
            <p:nvPr/>
          </p:nvSpPr>
          <p:spPr bwMode="auto">
            <a:xfrm flipH="1">
              <a:off x="1166" y="1455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13" name="Line 145"/>
            <p:cNvSpPr>
              <a:spLocks noChangeShapeType="1"/>
            </p:cNvSpPr>
            <p:nvPr/>
          </p:nvSpPr>
          <p:spPr bwMode="auto">
            <a:xfrm>
              <a:off x="1866" y="1477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14" name="Text Box 146"/>
            <p:cNvSpPr txBox="1">
              <a:spLocks noChangeArrowheads="1"/>
            </p:cNvSpPr>
            <p:nvPr/>
          </p:nvSpPr>
          <p:spPr bwMode="auto">
            <a:xfrm>
              <a:off x="1313" y="6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6</a:t>
              </a:r>
            </a:p>
          </p:txBody>
        </p:sp>
        <p:sp>
          <p:nvSpPr>
            <p:cNvPr id="59515" name="Text Box 147"/>
            <p:cNvSpPr txBox="1">
              <a:spLocks noChangeArrowheads="1"/>
            </p:cNvSpPr>
            <p:nvPr/>
          </p:nvSpPr>
          <p:spPr bwMode="auto">
            <a:xfrm>
              <a:off x="2102" y="5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5</a:t>
              </a:r>
            </a:p>
          </p:txBody>
        </p:sp>
        <p:sp>
          <p:nvSpPr>
            <p:cNvPr id="59516" name="Text Box 148"/>
            <p:cNvSpPr txBox="1">
              <a:spLocks noChangeArrowheads="1"/>
            </p:cNvSpPr>
            <p:nvPr/>
          </p:nvSpPr>
          <p:spPr bwMode="auto">
            <a:xfrm>
              <a:off x="1646" y="8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1</a:t>
              </a:r>
            </a:p>
          </p:txBody>
        </p:sp>
        <p:sp>
          <p:nvSpPr>
            <p:cNvPr id="59517" name="Text Box 149"/>
            <p:cNvSpPr txBox="1">
              <a:spLocks noChangeArrowheads="1"/>
            </p:cNvSpPr>
            <p:nvPr/>
          </p:nvSpPr>
          <p:spPr bwMode="auto">
            <a:xfrm>
              <a:off x="924" y="139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3</a:t>
              </a:r>
            </a:p>
          </p:txBody>
        </p:sp>
        <p:sp>
          <p:nvSpPr>
            <p:cNvPr id="59518" name="Text Box 150"/>
            <p:cNvSpPr txBox="1">
              <a:spLocks noChangeArrowheads="1"/>
            </p:cNvSpPr>
            <p:nvPr/>
          </p:nvSpPr>
          <p:spPr bwMode="auto">
            <a:xfrm>
              <a:off x="1313" y="10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5</a:t>
              </a:r>
            </a:p>
          </p:txBody>
        </p:sp>
        <p:sp>
          <p:nvSpPr>
            <p:cNvPr id="59519" name="Text Box 151"/>
            <p:cNvSpPr txBox="1">
              <a:spLocks noChangeArrowheads="1"/>
            </p:cNvSpPr>
            <p:nvPr/>
          </p:nvSpPr>
          <p:spPr bwMode="auto">
            <a:xfrm>
              <a:off x="1302" y="15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6</a:t>
              </a:r>
            </a:p>
          </p:txBody>
        </p:sp>
        <p:sp>
          <p:nvSpPr>
            <p:cNvPr id="59520" name="Text Box 152"/>
            <p:cNvSpPr txBox="1">
              <a:spLocks noChangeArrowheads="1"/>
            </p:cNvSpPr>
            <p:nvPr/>
          </p:nvSpPr>
          <p:spPr bwMode="auto">
            <a:xfrm>
              <a:off x="1669" y="17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6</a:t>
              </a:r>
            </a:p>
          </p:txBody>
        </p:sp>
        <p:sp>
          <p:nvSpPr>
            <p:cNvPr id="59521" name="Text Box 153"/>
            <p:cNvSpPr txBox="1">
              <a:spLocks noChangeArrowheads="1"/>
            </p:cNvSpPr>
            <p:nvPr/>
          </p:nvSpPr>
          <p:spPr bwMode="auto">
            <a:xfrm>
              <a:off x="2091" y="149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4</a:t>
              </a:r>
            </a:p>
          </p:txBody>
        </p:sp>
        <p:sp>
          <p:nvSpPr>
            <p:cNvPr id="59522" name="Text Box 154"/>
            <p:cNvSpPr txBox="1">
              <a:spLocks noChangeArrowheads="1"/>
            </p:cNvSpPr>
            <p:nvPr/>
          </p:nvSpPr>
          <p:spPr bwMode="auto">
            <a:xfrm>
              <a:off x="2535" y="14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2</a:t>
              </a:r>
            </a:p>
          </p:txBody>
        </p:sp>
        <p:sp>
          <p:nvSpPr>
            <p:cNvPr id="59523" name="Text Box 155"/>
            <p:cNvSpPr txBox="1">
              <a:spLocks noChangeArrowheads="1"/>
            </p:cNvSpPr>
            <p:nvPr/>
          </p:nvSpPr>
          <p:spPr bwMode="auto">
            <a:xfrm>
              <a:off x="2080" y="104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/>
                <a:t>5</a:t>
              </a:r>
            </a:p>
          </p:txBody>
        </p:sp>
      </p:grpSp>
      <p:grpSp>
        <p:nvGrpSpPr>
          <p:cNvPr id="5" name="Group 156"/>
          <p:cNvGrpSpPr>
            <a:grpSpLocks/>
          </p:cNvGrpSpPr>
          <p:nvPr/>
        </p:nvGrpSpPr>
        <p:grpSpPr bwMode="auto">
          <a:xfrm>
            <a:off x="6670675" y="476250"/>
            <a:ext cx="428625" cy="1616075"/>
            <a:chOff x="3854" y="473"/>
            <a:chExt cx="270" cy="1018"/>
          </a:xfrm>
        </p:grpSpPr>
        <p:sp>
          <p:nvSpPr>
            <p:cNvPr id="59493" name="Oval 157"/>
            <p:cNvSpPr>
              <a:spLocks noChangeArrowheads="1"/>
            </p:cNvSpPr>
            <p:nvPr/>
          </p:nvSpPr>
          <p:spPr bwMode="auto">
            <a:xfrm>
              <a:off x="3902" y="473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V0 </a:t>
              </a:r>
            </a:p>
          </p:txBody>
        </p:sp>
        <p:sp>
          <p:nvSpPr>
            <p:cNvPr id="59494" name="Oval 158"/>
            <p:cNvSpPr>
              <a:spLocks noChangeArrowheads="1"/>
            </p:cNvSpPr>
            <p:nvPr/>
          </p:nvSpPr>
          <p:spPr bwMode="auto">
            <a:xfrm>
              <a:off x="3898" y="1280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V2 </a:t>
              </a:r>
            </a:p>
          </p:txBody>
        </p:sp>
        <p:sp>
          <p:nvSpPr>
            <p:cNvPr id="59495" name="Line 159"/>
            <p:cNvSpPr>
              <a:spLocks noChangeShapeType="1"/>
            </p:cNvSpPr>
            <p:nvPr/>
          </p:nvSpPr>
          <p:spPr bwMode="auto">
            <a:xfrm>
              <a:off x="4008" y="685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6" name="Text Box 160"/>
            <p:cNvSpPr txBox="1">
              <a:spLocks noChangeArrowheads="1"/>
            </p:cNvSpPr>
            <p:nvPr/>
          </p:nvSpPr>
          <p:spPr bwMode="auto">
            <a:xfrm>
              <a:off x="3854" y="871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</p:grp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6670675" y="476250"/>
            <a:ext cx="1658938" cy="2544763"/>
            <a:chOff x="1295" y="2513"/>
            <a:chExt cx="1045" cy="1603"/>
          </a:xfrm>
        </p:grpSpPr>
        <p:sp>
          <p:nvSpPr>
            <p:cNvPr id="59486" name="Oval 162"/>
            <p:cNvSpPr>
              <a:spLocks noChangeArrowheads="1"/>
            </p:cNvSpPr>
            <p:nvPr/>
          </p:nvSpPr>
          <p:spPr bwMode="auto">
            <a:xfrm>
              <a:off x="1343" y="2513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V0 </a:t>
              </a:r>
            </a:p>
          </p:txBody>
        </p:sp>
        <p:sp>
          <p:nvSpPr>
            <p:cNvPr id="59487" name="Oval 163"/>
            <p:cNvSpPr>
              <a:spLocks noChangeArrowheads="1"/>
            </p:cNvSpPr>
            <p:nvPr/>
          </p:nvSpPr>
          <p:spPr bwMode="auto">
            <a:xfrm>
              <a:off x="2118" y="3905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V5 </a:t>
              </a:r>
            </a:p>
          </p:txBody>
        </p:sp>
        <p:sp>
          <p:nvSpPr>
            <p:cNvPr id="59488" name="Oval 164"/>
            <p:cNvSpPr>
              <a:spLocks noChangeArrowheads="1"/>
            </p:cNvSpPr>
            <p:nvPr/>
          </p:nvSpPr>
          <p:spPr bwMode="auto">
            <a:xfrm>
              <a:off x="1339" y="3320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V2 </a:t>
              </a:r>
            </a:p>
          </p:txBody>
        </p:sp>
        <p:sp>
          <p:nvSpPr>
            <p:cNvPr id="59489" name="Line 165"/>
            <p:cNvSpPr>
              <a:spLocks noChangeShapeType="1"/>
            </p:cNvSpPr>
            <p:nvPr/>
          </p:nvSpPr>
          <p:spPr bwMode="auto">
            <a:xfrm>
              <a:off x="1449" y="2725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0" name="Text Box 166"/>
            <p:cNvSpPr txBox="1">
              <a:spLocks noChangeArrowheads="1"/>
            </p:cNvSpPr>
            <p:nvPr/>
          </p:nvSpPr>
          <p:spPr bwMode="auto">
            <a:xfrm>
              <a:off x="1295" y="2911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9491" name="Line 167"/>
            <p:cNvSpPr>
              <a:spLocks noChangeShapeType="1"/>
            </p:cNvSpPr>
            <p:nvPr/>
          </p:nvSpPr>
          <p:spPr bwMode="auto">
            <a:xfrm>
              <a:off x="1529" y="3506"/>
              <a:ext cx="623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2" name="Text Box 168"/>
            <p:cNvSpPr txBox="1">
              <a:spLocks noChangeArrowheads="1"/>
            </p:cNvSpPr>
            <p:nvPr/>
          </p:nvSpPr>
          <p:spPr bwMode="auto">
            <a:xfrm>
              <a:off x="1754" y="3526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" name="Group 169"/>
          <p:cNvGrpSpPr>
            <a:grpSpLocks/>
          </p:cNvGrpSpPr>
          <p:nvPr/>
        </p:nvGrpSpPr>
        <p:grpSpPr bwMode="auto">
          <a:xfrm>
            <a:off x="6670675" y="476250"/>
            <a:ext cx="1733550" cy="2544763"/>
            <a:chOff x="3491" y="2409"/>
            <a:chExt cx="1092" cy="1603"/>
          </a:xfrm>
        </p:grpSpPr>
        <p:sp>
          <p:nvSpPr>
            <p:cNvPr id="59476" name="Oval 170"/>
            <p:cNvSpPr>
              <a:spLocks noChangeArrowheads="1"/>
            </p:cNvSpPr>
            <p:nvPr/>
          </p:nvSpPr>
          <p:spPr bwMode="auto">
            <a:xfrm>
              <a:off x="3539" y="2409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V0 </a:t>
              </a:r>
            </a:p>
          </p:txBody>
        </p:sp>
        <p:sp>
          <p:nvSpPr>
            <p:cNvPr id="59477" name="Oval 171"/>
            <p:cNvSpPr>
              <a:spLocks noChangeArrowheads="1"/>
            </p:cNvSpPr>
            <p:nvPr/>
          </p:nvSpPr>
          <p:spPr bwMode="auto">
            <a:xfrm>
              <a:off x="4314" y="3801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V4 </a:t>
              </a:r>
            </a:p>
          </p:txBody>
        </p:sp>
        <p:sp>
          <p:nvSpPr>
            <p:cNvPr id="59478" name="Oval 172"/>
            <p:cNvSpPr>
              <a:spLocks noChangeArrowheads="1"/>
            </p:cNvSpPr>
            <p:nvPr/>
          </p:nvSpPr>
          <p:spPr bwMode="auto">
            <a:xfrm>
              <a:off x="4314" y="2886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V3 </a:t>
              </a:r>
            </a:p>
          </p:txBody>
        </p:sp>
        <p:sp>
          <p:nvSpPr>
            <p:cNvPr id="59479" name="Oval 173"/>
            <p:cNvSpPr>
              <a:spLocks noChangeArrowheads="1"/>
            </p:cNvSpPr>
            <p:nvPr/>
          </p:nvSpPr>
          <p:spPr bwMode="auto">
            <a:xfrm>
              <a:off x="3535" y="3216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V2 </a:t>
              </a:r>
            </a:p>
          </p:txBody>
        </p:sp>
        <p:sp>
          <p:nvSpPr>
            <p:cNvPr id="59480" name="Line 174"/>
            <p:cNvSpPr>
              <a:spLocks noChangeShapeType="1"/>
            </p:cNvSpPr>
            <p:nvPr/>
          </p:nvSpPr>
          <p:spPr bwMode="auto">
            <a:xfrm>
              <a:off x="3645" y="2621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81" name="Text Box 175"/>
            <p:cNvSpPr txBox="1">
              <a:spLocks noChangeArrowheads="1"/>
            </p:cNvSpPr>
            <p:nvPr/>
          </p:nvSpPr>
          <p:spPr bwMode="auto">
            <a:xfrm>
              <a:off x="3491" y="280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9482" name="Line 176"/>
            <p:cNvSpPr>
              <a:spLocks noChangeShapeType="1"/>
            </p:cNvSpPr>
            <p:nvPr/>
          </p:nvSpPr>
          <p:spPr bwMode="auto">
            <a:xfrm>
              <a:off x="3725" y="3402"/>
              <a:ext cx="623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83" name="Text Box 177"/>
            <p:cNvSpPr txBox="1">
              <a:spLocks noChangeArrowheads="1"/>
            </p:cNvSpPr>
            <p:nvPr/>
          </p:nvSpPr>
          <p:spPr bwMode="auto">
            <a:xfrm>
              <a:off x="3950" y="3422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59484" name="Line 178"/>
            <p:cNvSpPr>
              <a:spLocks noChangeShapeType="1"/>
            </p:cNvSpPr>
            <p:nvPr/>
          </p:nvSpPr>
          <p:spPr bwMode="auto">
            <a:xfrm flipH="1">
              <a:off x="4418" y="3096"/>
              <a:ext cx="0" cy="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85" name="Text Box 179"/>
            <p:cNvSpPr txBox="1">
              <a:spLocks noChangeArrowheads="1"/>
            </p:cNvSpPr>
            <p:nvPr/>
          </p:nvSpPr>
          <p:spPr bwMode="auto">
            <a:xfrm>
              <a:off x="4387" y="333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</p:grpSp>
      <p:grpSp>
        <p:nvGrpSpPr>
          <p:cNvPr id="8" name="Group 180"/>
          <p:cNvGrpSpPr>
            <a:grpSpLocks/>
          </p:cNvGrpSpPr>
          <p:nvPr/>
        </p:nvGrpSpPr>
        <p:grpSpPr bwMode="auto">
          <a:xfrm>
            <a:off x="1331913" y="0"/>
            <a:ext cx="1484312" cy="1298575"/>
            <a:chOff x="2165" y="1953"/>
            <a:chExt cx="935" cy="818"/>
          </a:xfrm>
        </p:grpSpPr>
        <p:sp>
          <p:nvSpPr>
            <p:cNvPr id="59474" name="Freeform 181"/>
            <p:cNvSpPr>
              <a:spLocks/>
            </p:cNvSpPr>
            <p:nvPr/>
          </p:nvSpPr>
          <p:spPr bwMode="auto">
            <a:xfrm>
              <a:off x="2245" y="2089"/>
              <a:ext cx="855" cy="682"/>
            </a:xfrm>
            <a:custGeom>
              <a:avLst/>
              <a:gdLst>
                <a:gd name="T0" fmla="*/ 0 w 855"/>
                <a:gd name="T1" fmla="*/ 0 h 682"/>
                <a:gd name="T2" fmla="*/ 122 w 855"/>
                <a:gd name="T3" fmla="*/ 311 h 682"/>
                <a:gd name="T4" fmla="*/ 189 w 855"/>
                <a:gd name="T5" fmla="*/ 466 h 682"/>
                <a:gd name="T6" fmla="*/ 233 w 855"/>
                <a:gd name="T7" fmla="*/ 533 h 682"/>
                <a:gd name="T8" fmla="*/ 278 w 855"/>
                <a:gd name="T9" fmla="*/ 589 h 682"/>
                <a:gd name="T10" fmla="*/ 533 w 855"/>
                <a:gd name="T11" fmla="*/ 677 h 682"/>
                <a:gd name="T12" fmla="*/ 711 w 855"/>
                <a:gd name="T13" fmla="*/ 644 h 682"/>
                <a:gd name="T14" fmla="*/ 766 w 855"/>
                <a:gd name="T15" fmla="*/ 577 h 682"/>
                <a:gd name="T16" fmla="*/ 811 w 855"/>
                <a:gd name="T17" fmla="*/ 466 h 682"/>
                <a:gd name="T18" fmla="*/ 855 w 855"/>
                <a:gd name="T19" fmla="*/ 11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55"/>
                <a:gd name="T31" fmla="*/ 0 h 682"/>
                <a:gd name="T32" fmla="*/ 855 w 855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55" h="682">
                  <a:moveTo>
                    <a:pt x="0" y="0"/>
                  </a:moveTo>
                  <a:cubicBezTo>
                    <a:pt x="35" y="105"/>
                    <a:pt x="62" y="218"/>
                    <a:pt x="122" y="311"/>
                  </a:cubicBezTo>
                  <a:cubicBezTo>
                    <a:pt x="137" y="369"/>
                    <a:pt x="154" y="416"/>
                    <a:pt x="189" y="466"/>
                  </a:cubicBezTo>
                  <a:cubicBezTo>
                    <a:pt x="208" y="525"/>
                    <a:pt x="187" y="478"/>
                    <a:pt x="233" y="533"/>
                  </a:cubicBezTo>
                  <a:cubicBezTo>
                    <a:pt x="263" y="569"/>
                    <a:pt x="244" y="562"/>
                    <a:pt x="278" y="589"/>
                  </a:cubicBezTo>
                  <a:cubicBezTo>
                    <a:pt x="348" y="645"/>
                    <a:pt x="447" y="663"/>
                    <a:pt x="533" y="677"/>
                  </a:cubicBezTo>
                  <a:cubicBezTo>
                    <a:pt x="577" y="673"/>
                    <a:pt x="666" y="682"/>
                    <a:pt x="711" y="644"/>
                  </a:cubicBezTo>
                  <a:cubicBezTo>
                    <a:pt x="733" y="625"/>
                    <a:pt x="746" y="598"/>
                    <a:pt x="766" y="577"/>
                  </a:cubicBezTo>
                  <a:cubicBezTo>
                    <a:pt x="781" y="536"/>
                    <a:pt x="801" y="509"/>
                    <a:pt x="811" y="466"/>
                  </a:cubicBezTo>
                  <a:cubicBezTo>
                    <a:pt x="825" y="311"/>
                    <a:pt x="855" y="167"/>
                    <a:pt x="855" y="11"/>
                  </a:cubicBezTo>
                </a:path>
              </a:pathLst>
            </a:custGeom>
            <a:noFill/>
            <a:ln w="3175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75" name="Text Box 182"/>
            <p:cNvSpPr txBox="1">
              <a:spLocks noChangeArrowheads="1"/>
            </p:cNvSpPr>
            <p:nvPr/>
          </p:nvSpPr>
          <p:spPr bwMode="auto">
            <a:xfrm>
              <a:off x="2165" y="1953"/>
              <a:ext cx="116" cy="25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 b="0"/>
            </a:p>
          </p:txBody>
        </p:sp>
      </p:grpSp>
      <p:grpSp>
        <p:nvGrpSpPr>
          <p:cNvPr id="9" name="Group 183"/>
          <p:cNvGrpSpPr>
            <a:grpSpLocks/>
          </p:cNvGrpSpPr>
          <p:nvPr/>
        </p:nvGrpSpPr>
        <p:grpSpPr bwMode="auto">
          <a:xfrm>
            <a:off x="1062038" y="-6350"/>
            <a:ext cx="2597150" cy="2457450"/>
            <a:chOff x="2011" y="2022"/>
            <a:chExt cx="1636" cy="1548"/>
          </a:xfrm>
        </p:grpSpPr>
        <p:sp>
          <p:nvSpPr>
            <p:cNvPr id="59472" name="Freeform 184"/>
            <p:cNvSpPr>
              <a:spLocks/>
            </p:cNvSpPr>
            <p:nvPr/>
          </p:nvSpPr>
          <p:spPr bwMode="auto">
            <a:xfrm>
              <a:off x="2011" y="2022"/>
              <a:ext cx="1456" cy="1548"/>
            </a:xfrm>
            <a:custGeom>
              <a:avLst/>
              <a:gdLst>
                <a:gd name="T0" fmla="*/ 0 w 1456"/>
                <a:gd name="T1" fmla="*/ 0 h 1548"/>
                <a:gd name="T2" fmla="*/ 89 w 1456"/>
                <a:gd name="T3" fmla="*/ 322 h 1548"/>
                <a:gd name="T4" fmla="*/ 189 w 1456"/>
                <a:gd name="T5" fmla="*/ 533 h 1548"/>
                <a:gd name="T6" fmla="*/ 200 w 1456"/>
                <a:gd name="T7" fmla="*/ 567 h 1548"/>
                <a:gd name="T8" fmla="*/ 223 w 1456"/>
                <a:gd name="T9" fmla="*/ 589 h 1548"/>
                <a:gd name="T10" fmla="*/ 245 w 1456"/>
                <a:gd name="T11" fmla="*/ 656 h 1548"/>
                <a:gd name="T12" fmla="*/ 334 w 1456"/>
                <a:gd name="T13" fmla="*/ 822 h 1548"/>
                <a:gd name="T14" fmla="*/ 412 w 1456"/>
                <a:gd name="T15" fmla="*/ 1044 h 1548"/>
                <a:gd name="T16" fmla="*/ 534 w 1456"/>
                <a:gd name="T17" fmla="*/ 1278 h 1548"/>
                <a:gd name="T18" fmla="*/ 600 w 1456"/>
                <a:gd name="T19" fmla="*/ 1378 h 1548"/>
                <a:gd name="T20" fmla="*/ 723 w 1456"/>
                <a:gd name="T21" fmla="*/ 1511 h 1548"/>
                <a:gd name="T22" fmla="*/ 823 w 1456"/>
                <a:gd name="T23" fmla="*/ 1533 h 1548"/>
                <a:gd name="T24" fmla="*/ 923 w 1456"/>
                <a:gd name="T25" fmla="*/ 1444 h 1548"/>
                <a:gd name="T26" fmla="*/ 978 w 1456"/>
                <a:gd name="T27" fmla="*/ 1344 h 1548"/>
                <a:gd name="T28" fmla="*/ 1000 w 1456"/>
                <a:gd name="T29" fmla="*/ 1278 h 1548"/>
                <a:gd name="T30" fmla="*/ 967 w 1456"/>
                <a:gd name="T31" fmla="*/ 1078 h 1548"/>
                <a:gd name="T32" fmla="*/ 1000 w 1456"/>
                <a:gd name="T33" fmla="*/ 878 h 1548"/>
                <a:gd name="T34" fmla="*/ 1267 w 1456"/>
                <a:gd name="T35" fmla="*/ 556 h 1548"/>
                <a:gd name="T36" fmla="*/ 1456 w 1456"/>
                <a:gd name="T37" fmla="*/ 322 h 15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6"/>
                <a:gd name="T58" fmla="*/ 0 h 1548"/>
                <a:gd name="T59" fmla="*/ 1456 w 1456"/>
                <a:gd name="T60" fmla="*/ 1548 h 15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6" h="1548">
                  <a:moveTo>
                    <a:pt x="0" y="0"/>
                  </a:moveTo>
                  <a:cubicBezTo>
                    <a:pt x="27" y="103"/>
                    <a:pt x="41" y="227"/>
                    <a:pt x="89" y="322"/>
                  </a:cubicBezTo>
                  <a:cubicBezTo>
                    <a:pt x="107" y="398"/>
                    <a:pt x="146" y="468"/>
                    <a:pt x="189" y="533"/>
                  </a:cubicBezTo>
                  <a:cubicBezTo>
                    <a:pt x="193" y="544"/>
                    <a:pt x="194" y="557"/>
                    <a:pt x="200" y="567"/>
                  </a:cubicBezTo>
                  <a:cubicBezTo>
                    <a:pt x="206" y="576"/>
                    <a:pt x="218" y="580"/>
                    <a:pt x="223" y="589"/>
                  </a:cubicBezTo>
                  <a:cubicBezTo>
                    <a:pt x="234" y="610"/>
                    <a:pt x="234" y="635"/>
                    <a:pt x="245" y="656"/>
                  </a:cubicBezTo>
                  <a:cubicBezTo>
                    <a:pt x="273" y="713"/>
                    <a:pt x="299" y="769"/>
                    <a:pt x="334" y="822"/>
                  </a:cubicBezTo>
                  <a:cubicBezTo>
                    <a:pt x="358" y="894"/>
                    <a:pt x="369" y="982"/>
                    <a:pt x="412" y="1044"/>
                  </a:cubicBezTo>
                  <a:cubicBezTo>
                    <a:pt x="440" y="1131"/>
                    <a:pt x="488" y="1201"/>
                    <a:pt x="534" y="1278"/>
                  </a:cubicBezTo>
                  <a:cubicBezTo>
                    <a:pt x="554" y="1312"/>
                    <a:pt x="586" y="1340"/>
                    <a:pt x="600" y="1378"/>
                  </a:cubicBezTo>
                  <a:cubicBezTo>
                    <a:pt x="622" y="1439"/>
                    <a:pt x="660" y="1491"/>
                    <a:pt x="723" y="1511"/>
                  </a:cubicBezTo>
                  <a:cubicBezTo>
                    <a:pt x="763" y="1538"/>
                    <a:pt x="777" y="1548"/>
                    <a:pt x="823" y="1533"/>
                  </a:cubicBezTo>
                  <a:cubicBezTo>
                    <a:pt x="863" y="1503"/>
                    <a:pt x="895" y="1485"/>
                    <a:pt x="923" y="1444"/>
                  </a:cubicBezTo>
                  <a:cubicBezTo>
                    <a:pt x="933" y="1415"/>
                    <a:pt x="973" y="1360"/>
                    <a:pt x="978" y="1344"/>
                  </a:cubicBezTo>
                  <a:cubicBezTo>
                    <a:pt x="985" y="1322"/>
                    <a:pt x="1000" y="1278"/>
                    <a:pt x="1000" y="1278"/>
                  </a:cubicBezTo>
                  <a:cubicBezTo>
                    <a:pt x="992" y="1206"/>
                    <a:pt x="979" y="1148"/>
                    <a:pt x="967" y="1078"/>
                  </a:cubicBezTo>
                  <a:cubicBezTo>
                    <a:pt x="969" y="1048"/>
                    <a:pt x="969" y="921"/>
                    <a:pt x="1000" y="878"/>
                  </a:cubicBezTo>
                  <a:cubicBezTo>
                    <a:pt x="1082" y="764"/>
                    <a:pt x="1174" y="660"/>
                    <a:pt x="1267" y="556"/>
                  </a:cubicBezTo>
                  <a:cubicBezTo>
                    <a:pt x="1337" y="477"/>
                    <a:pt x="1408" y="419"/>
                    <a:pt x="1456" y="322"/>
                  </a:cubicBezTo>
                </a:path>
              </a:pathLst>
            </a:custGeom>
            <a:noFill/>
            <a:ln w="317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73" name="Text Box 185"/>
            <p:cNvSpPr txBox="1">
              <a:spLocks noChangeArrowheads="1"/>
            </p:cNvSpPr>
            <p:nvPr/>
          </p:nvSpPr>
          <p:spPr bwMode="auto">
            <a:xfrm>
              <a:off x="3531" y="2230"/>
              <a:ext cx="116" cy="25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 b="0"/>
            </a:p>
          </p:txBody>
        </p:sp>
      </p:grpSp>
      <p:grpSp>
        <p:nvGrpSpPr>
          <p:cNvPr id="10" name="Group 186"/>
          <p:cNvGrpSpPr>
            <a:grpSpLocks/>
          </p:cNvGrpSpPr>
          <p:nvPr/>
        </p:nvGrpSpPr>
        <p:grpSpPr bwMode="auto">
          <a:xfrm>
            <a:off x="757238" y="222250"/>
            <a:ext cx="3443287" cy="2981325"/>
            <a:chOff x="1834" y="2178"/>
            <a:chExt cx="2169" cy="1878"/>
          </a:xfrm>
        </p:grpSpPr>
        <p:sp>
          <p:nvSpPr>
            <p:cNvPr id="59470" name="Freeform 187"/>
            <p:cNvSpPr>
              <a:spLocks/>
            </p:cNvSpPr>
            <p:nvPr/>
          </p:nvSpPr>
          <p:spPr bwMode="auto">
            <a:xfrm>
              <a:off x="1834" y="2178"/>
              <a:ext cx="2044" cy="1878"/>
            </a:xfrm>
            <a:custGeom>
              <a:avLst/>
              <a:gdLst>
                <a:gd name="T0" fmla="*/ 0 w 2044"/>
                <a:gd name="T1" fmla="*/ 0 h 1878"/>
                <a:gd name="T2" fmla="*/ 111 w 2044"/>
                <a:gd name="T3" fmla="*/ 166 h 1878"/>
                <a:gd name="T4" fmla="*/ 200 w 2044"/>
                <a:gd name="T5" fmla="*/ 311 h 1878"/>
                <a:gd name="T6" fmla="*/ 222 w 2044"/>
                <a:gd name="T7" fmla="*/ 344 h 1878"/>
                <a:gd name="T8" fmla="*/ 244 w 2044"/>
                <a:gd name="T9" fmla="*/ 377 h 1878"/>
                <a:gd name="T10" fmla="*/ 266 w 2044"/>
                <a:gd name="T11" fmla="*/ 444 h 1878"/>
                <a:gd name="T12" fmla="*/ 311 w 2044"/>
                <a:gd name="T13" fmla="*/ 533 h 1878"/>
                <a:gd name="T14" fmla="*/ 344 w 2044"/>
                <a:gd name="T15" fmla="*/ 600 h 1878"/>
                <a:gd name="T16" fmla="*/ 355 w 2044"/>
                <a:gd name="T17" fmla="*/ 633 h 1878"/>
                <a:gd name="T18" fmla="*/ 400 w 2044"/>
                <a:gd name="T19" fmla="*/ 700 h 1878"/>
                <a:gd name="T20" fmla="*/ 422 w 2044"/>
                <a:gd name="T21" fmla="*/ 766 h 1878"/>
                <a:gd name="T22" fmla="*/ 433 w 2044"/>
                <a:gd name="T23" fmla="*/ 800 h 1878"/>
                <a:gd name="T24" fmla="*/ 444 w 2044"/>
                <a:gd name="T25" fmla="*/ 833 h 1878"/>
                <a:gd name="T26" fmla="*/ 500 w 2044"/>
                <a:gd name="T27" fmla="*/ 1044 h 1878"/>
                <a:gd name="T28" fmla="*/ 689 w 2044"/>
                <a:gd name="T29" fmla="*/ 1344 h 1878"/>
                <a:gd name="T30" fmla="*/ 889 w 2044"/>
                <a:gd name="T31" fmla="*/ 1477 h 1878"/>
                <a:gd name="T32" fmla="*/ 1000 w 2044"/>
                <a:gd name="T33" fmla="*/ 1533 h 1878"/>
                <a:gd name="T34" fmla="*/ 1133 w 2044"/>
                <a:gd name="T35" fmla="*/ 1611 h 1878"/>
                <a:gd name="T36" fmla="*/ 1555 w 2044"/>
                <a:gd name="T37" fmla="*/ 1811 h 1878"/>
                <a:gd name="T38" fmla="*/ 1778 w 2044"/>
                <a:gd name="T39" fmla="*/ 1877 h 1878"/>
                <a:gd name="T40" fmla="*/ 1889 w 2044"/>
                <a:gd name="T41" fmla="*/ 1866 h 1878"/>
                <a:gd name="T42" fmla="*/ 1911 w 2044"/>
                <a:gd name="T43" fmla="*/ 1833 h 1878"/>
                <a:gd name="T44" fmla="*/ 1955 w 2044"/>
                <a:gd name="T45" fmla="*/ 1744 h 1878"/>
                <a:gd name="T46" fmla="*/ 1933 w 2044"/>
                <a:gd name="T47" fmla="*/ 1577 h 1878"/>
                <a:gd name="T48" fmla="*/ 1633 w 2044"/>
                <a:gd name="T49" fmla="*/ 1355 h 1878"/>
                <a:gd name="T50" fmla="*/ 1600 w 2044"/>
                <a:gd name="T51" fmla="*/ 1333 h 1878"/>
                <a:gd name="T52" fmla="*/ 1566 w 2044"/>
                <a:gd name="T53" fmla="*/ 1322 h 1878"/>
                <a:gd name="T54" fmla="*/ 1478 w 2044"/>
                <a:gd name="T55" fmla="*/ 1266 h 1878"/>
                <a:gd name="T56" fmla="*/ 1411 w 2044"/>
                <a:gd name="T57" fmla="*/ 1177 h 1878"/>
                <a:gd name="T58" fmla="*/ 1378 w 2044"/>
                <a:gd name="T59" fmla="*/ 1099 h 1878"/>
                <a:gd name="T60" fmla="*/ 1355 w 2044"/>
                <a:gd name="T61" fmla="*/ 1033 h 1878"/>
                <a:gd name="T62" fmla="*/ 1366 w 2044"/>
                <a:gd name="T63" fmla="*/ 688 h 1878"/>
                <a:gd name="T64" fmla="*/ 1478 w 2044"/>
                <a:gd name="T65" fmla="*/ 588 h 1878"/>
                <a:gd name="T66" fmla="*/ 1578 w 2044"/>
                <a:gd name="T67" fmla="*/ 555 h 1878"/>
                <a:gd name="T68" fmla="*/ 1889 w 2044"/>
                <a:gd name="T69" fmla="*/ 500 h 1878"/>
                <a:gd name="T70" fmla="*/ 2044 w 2044"/>
                <a:gd name="T71" fmla="*/ 488 h 18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44"/>
                <a:gd name="T109" fmla="*/ 0 h 1878"/>
                <a:gd name="T110" fmla="*/ 2044 w 2044"/>
                <a:gd name="T111" fmla="*/ 1878 h 18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44" h="1878">
                  <a:moveTo>
                    <a:pt x="0" y="0"/>
                  </a:moveTo>
                  <a:cubicBezTo>
                    <a:pt x="37" y="56"/>
                    <a:pt x="62" y="119"/>
                    <a:pt x="111" y="166"/>
                  </a:cubicBezTo>
                  <a:cubicBezTo>
                    <a:pt x="136" y="218"/>
                    <a:pt x="168" y="263"/>
                    <a:pt x="200" y="311"/>
                  </a:cubicBezTo>
                  <a:cubicBezTo>
                    <a:pt x="207" y="322"/>
                    <a:pt x="215" y="333"/>
                    <a:pt x="222" y="344"/>
                  </a:cubicBezTo>
                  <a:cubicBezTo>
                    <a:pt x="229" y="355"/>
                    <a:pt x="244" y="377"/>
                    <a:pt x="244" y="377"/>
                  </a:cubicBezTo>
                  <a:cubicBezTo>
                    <a:pt x="251" y="399"/>
                    <a:pt x="259" y="422"/>
                    <a:pt x="266" y="444"/>
                  </a:cubicBezTo>
                  <a:cubicBezTo>
                    <a:pt x="276" y="476"/>
                    <a:pt x="311" y="533"/>
                    <a:pt x="311" y="533"/>
                  </a:cubicBezTo>
                  <a:cubicBezTo>
                    <a:pt x="338" y="640"/>
                    <a:pt x="302" y="529"/>
                    <a:pt x="344" y="600"/>
                  </a:cubicBezTo>
                  <a:cubicBezTo>
                    <a:pt x="350" y="610"/>
                    <a:pt x="349" y="623"/>
                    <a:pt x="355" y="633"/>
                  </a:cubicBezTo>
                  <a:cubicBezTo>
                    <a:pt x="368" y="656"/>
                    <a:pt x="400" y="700"/>
                    <a:pt x="400" y="700"/>
                  </a:cubicBezTo>
                  <a:cubicBezTo>
                    <a:pt x="407" y="722"/>
                    <a:pt x="415" y="744"/>
                    <a:pt x="422" y="766"/>
                  </a:cubicBezTo>
                  <a:cubicBezTo>
                    <a:pt x="426" y="777"/>
                    <a:pt x="429" y="789"/>
                    <a:pt x="433" y="800"/>
                  </a:cubicBezTo>
                  <a:cubicBezTo>
                    <a:pt x="437" y="811"/>
                    <a:pt x="444" y="833"/>
                    <a:pt x="444" y="833"/>
                  </a:cubicBezTo>
                  <a:cubicBezTo>
                    <a:pt x="453" y="912"/>
                    <a:pt x="455" y="979"/>
                    <a:pt x="500" y="1044"/>
                  </a:cubicBezTo>
                  <a:cubicBezTo>
                    <a:pt x="530" y="1164"/>
                    <a:pt x="595" y="1267"/>
                    <a:pt x="689" y="1344"/>
                  </a:cubicBezTo>
                  <a:cubicBezTo>
                    <a:pt x="750" y="1394"/>
                    <a:pt x="812" y="1452"/>
                    <a:pt x="889" y="1477"/>
                  </a:cubicBezTo>
                  <a:cubicBezTo>
                    <a:pt x="925" y="1501"/>
                    <a:pt x="963" y="1511"/>
                    <a:pt x="1000" y="1533"/>
                  </a:cubicBezTo>
                  <a:cubicBezTo>
                    <a:pt x="1045" y="1560"/>
                    <a:pt x="1088" y="1586"/>
                    <a:pt x="1133" y="1611"/>
                  </a:cubicBezTo>
                  <a:cubicBezTo>
                    <a:pt x="1263" y="1684"/>
                    <a:pt x="1408" y="1779"/>
                    <a:pt x="1555" y="1811"/>
                  </a:cubicBezTo>
                  <a:cubicBezTo>
                    <a:pt x="1626" y="1846"/>
                    <a:pt x="1701" y="1862"/>
                    <a:pt x="1778" y="1877"/>
                  </a:cubicBezTo>
                  <a:cubicBezTo>
                    <a:pt x="1815" y="1873"/>
                    <a:pt x="1854" y="1878"/>
                    <a:pt x="1889" y="1866"/>
                  </a:cubicBezTo>
                  <a:cubicBezTo>
                    <a:pt x="1902" y="1862"/>
                    <a:pt x="1905" y="1845"/>
                    <a:pt x="1911" y="1833"/>
                  </a:cubicBezTo>
                  <a:cubicBezTo>
                    <a:pt x="1927" y="1804"/>
                    <a:pt x="1955" y="1744"/>
                    <a:pt x="1955" y="1744"/>
                  </a:cubicBezTo>
                  <a:cubicBezTo>
                    <a:pt x="1954" y="1737"/>
                    <a:pt x="1955" y="1616"/>
                    <a:pt x="1933" y="1577"/>
                  </a:cubicBezTo>
                  <a:cubicBezTo>
                    <a:pt x="1873" y="1468"/>
                    <a:pt x="1749" y="1393"/>
                    <a:pt x="1633" y="1355"/>
                  </a:cubicBezTo>
                  <a:cubicBezTo>
                    <a:pt x="1620" y="1351"/>
                    <a:pt x="1612" y="1339"/>
                    <a:pt x="1600" y="1333"/>
                  </a:cubicBezTo>
                  <a:cubicBezTo>
                    <a:pt x="1589" y="1328"/>
                    <a:pt x="1577" y="1326"/>
                    <a:pt x="1566" y="1322"/>
                  </a:cubicBezTo>
                  <a:cubicBezTo>
                    <a:pt x="1539" y="1293"/>
                    <a:pt x="1516" y="1279"/>
                    <a:pt x="1478" y="1266"/>
                  </a:cubicBezTo>
                  <a:cubicBezTo>
                    <a:pt x="1451" y="1240"/>
                    <a:pt x="1411" y="1177"/>
                    <a:pt x="1411" y="1177"/>
                  </a:cubicBezTo>
                  <a:cubicBezTo>
                    <a:pt x="1384" y="1068"/>
                    <a:pt x="1420" y="1192"/>
                    <a:pt x="1378" y="1099"/>
                  </a:cubicBezTo>
                  <a:cubicBezTo>
                    <a:pt x="1368" y="1078"/>
                    <a:pt x="1355" y="1033"/>
                    <a:pt x="1355" y="1033"/>
                  </a:cubicBezTo>
                  <a:cubicBezTo>
                    <a:pt x="1337" y="923"/>
                    <a:pt x="1315" y="789"/>
                    <a:pt x="1366" y="688"/>
                  </a:cubicBezTo>
                  <a:cubicBezTo>
                    <a:pt x="1372" y="676"/>
                    <a:pt x="1476" y="590"/>
                    <a:pt x="1478" y="588"/>
                  </a:cubicBezTo>
                  <a:cubicBezTo>
                    <a:pt x="1503" y="563"/>
                    <a:pt x="1544" y="562"/>
                    <a:pt x="1578" y="555"/>
                  </a:cubicBezTo>
                  <a:cubicBezTo>
                    <a:pt x="1682" y="534"/>
                    <a:pt x="1783" y="510"/>
                    <a:pt x="1889" y="500"/>
                  </a:cubicBezTo>
                  <a:cubicBezTo>
                    <a:pt x="1941" y="495"/>
                    <a:pt x="2044" y="488"/>
                    <a:pt x="2044" y="488"/>
                  </a:cubicBezTo>
                </a:path>
              </a:pathLst>
            </a:cu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71" name="Text Box 188"/>
            <p:cNvSpPr txBox="1">
              <a:spLocks noChangeArrowheads="1"/>
            </p:cNvSpPr>
            <p:nvPr/>
          </p:nvSpPr>
          <p:spPr bwMode="auto">
            <a:xfrm>
              <a:off x="3887" y="2530"/>
              <a:ext cx="116" cy="25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 b="0"/>
            </a:p>
          </p:txBody>
        </p:sp>
      </p:grpSp>
      <p:sp>
        <p:nvSpPr>
          <p:cNvPr id="228541" name="Oval 189"/>
          <p:cNvSpPr>
            <a:spLocks noChangeArrowheads="1"/>
          </p:cNvSpPr>
          <p:nvPr/>
        </p:nvSpPr>
        <p:spPr bwMode="auto">
          <a:xfrm>
            <a:off x="6743700" y="476250"/>
            <a:ext cx="352425" cy="3349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V0 </a:t>
            </a:r>
          </a:p>
        </p:txBody>
      </p:sp>
      <p:grpSp>
        <p:nvGrpSpPr>
          <p:cNvPr id="11" name="Group 190"/>
          <p:cNvGrpSpPr>
            <a:grpSpLocks/>
          </p:cNvGrpSpPr>
          <p:nvPr/>
        </p:nvGrpSpPr>
        <p:grpSpPr bwMode="auto">
          <a:xfrm>
            <a:off x="5600700" y="476250"/>
            <a:ext cx="2798763" cy="2544763"/>
            <a:chOff x="624" y="2592"/>
            <a:chExt cx="1763" cy="1603"/>
          </a:xfrm>
        </p:grpSpPr>
        <p:sp>
          <p:nvSpPr>
            <p:cNvPr id="59457" name="Oval 191"/>
            <p:cNvSpPr>
              <a:spLocks noChangeArrowheads="1"/>
            </p:cNvSpPr>
            <p:nvPr/>
          </p:nvSpPr>
          <p:spPr bwMode="auto">
            <a:xfrm>
              <a:off x="1343" y="2592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V0 </a:t>
              </a:r>
            </a:p>
          </p:txBody>
        </p:sp>
        <p:sp>
          <p:nvSpPr>
            <p:cNvPr id="59458" name="Oval 192"/>
            <p:cNvSpPr>
              <a:spLocks noChangeArrowheads="1"/>
            </p:cNvSpPr>
            <p:nvPr/>
          </p:nvSpPr>
          <p:spPr bwMode="auto">
            <a:xfrm>
              <a:off x="2118" y="3984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V5 </a:t>
              </a:r>
            </a:p>
          </p:txBody>
        </p:sp>
        <p:sp>
          <p:nvSpPr>
            <p:cNvPr id="59459" name="Oval 193"/>
            <p:cNvSpPr>
              <a:spLocks noChangeArrowheads="1"/>
            </p:cNvSpPr>
            <p:nvPr/>
          </p:nvSpPr>
          <p:spPr bwMode="auto">
            <a:xfrm>
              <a:off x="2118" y="3069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V3 </a:t>
              </a:r>
            </a:p>
          </p:txBody>
        </p:sp>
        <p:sp>
          <p:nvSpPr>
            <p:cNvPr id="59460" name="Oval 194"/>
            <p:cNvSpPr>
              <a:spLocks noChangeArrowheads="1"/>
            </p:cNvSpPr>
            <p:nvPr/>
          </p:nvSpPr>
          <p:spPr bwMode="auto">
            <a:xfrm>
              <a:off x="1339" y="3399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V2 </a:t>
              </a:r>
            </a:p>
          </p:txBody>
        </p:sp>
        <p:sp>
          <p:nvSpPr>
            <p:cNvPr id="59461" name="Oval 195"/>
            <p:cNvSpPr>
              <a:spLocks noChangeArrowheads="1"/>
            </p:cNvSpPr>
            <p:nvPr/>
          </p:nvSpPr>
          <p:spPr bwMode="auto">
            <a:xfrm>
              <a:off x="624" y="3069"/>
              <a:ext cx="222" cy="2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V1 </a:t>
              </a:r>
            </a:p>
          </p:txBody>
        </p:sp>
        <p:sp>
          <p:nvSpPr>
            <p:cNvPr id="59462" name="Line 196"/>
            <p:cNvSpPr>
              <a:spLocks noChangeShapeType="1"/>
            </p:cNvSpPr>
            <p:nvPr/>
          </p:nvSpPr>
          <p:spPr bwMode="auto">
            <a:xfrm>
              <a:off x="1449" y="2804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3" name="Text Box 197"/>
            <p:cNvSpPr txBox="1">
              <a:spLocks noChangeArrowheads="1"/>
            </p:cNvSpPr>
            <p:nvPr/>
          </p:nvSpPr>
          <p:spPr bwMode="auto">
            <a:xfrm>
              <a:off x="1295" y="299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9464" name="Line 198"/>
            <p:cNvSpPr>
              <a:spLocks noChangeShapeType="1"/>
            </p:cNvSpPr>
            <p:nvPr/>
          </p:nvSpPr>
          <p:spPr bwMode="auto">
            <a:xfrm>
              <a:off x="1529" y="3585"/>
              <a:ext cx="623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5" name="Text Box 199"/>
            <p:cNvSpPr txBox="1">
              <a:spLocks noChangeArrowheads="1"/>
            </p:cNvSpPr>
            <p:nvPr/>
          </p:nvSpPr>
          <p:spPr bwMode="auto">
            <a:xfrm>
              <a:off x="1754" y="3605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59466" name="Line 200"/>
            <p:cNvSpPr>
              <a:spLocks noChangeShapeType="1"/>
            </p:cNvSpPr>
            <p:nvPr/>
          </p:nvSpPr>
          <p:spPr bwMode="auto">
            <a:xfrm flipH="1">
              <a:off x="2222" y="3279"/>
              <a:ext cx="0" cy="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7" name="Text Box 201"/>
            <p:cNvSpPr txBox="1">
              <a:spLocks noChangeArrowheads="1"/>
            </p:cNvSpPr>
            <p:nvPr/>
          </p:nvSpPr>
          <p:spPr bwMode="auto">
            <a:xfrm>
              <a:off x="2191" y="352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59468" name="Line 202"/>
            <p:cNvSpPr>
              <a:spLocks noChangeShapeType="1"/>
            </p:cNvSpPr>
            <p:nvPr/>
          </p:nvSpPr>
          <p:spPr bwMode="auto">
            <a:xfrm>
              <a:off x="837" y="3237"/>
              <a:ext cx="512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9" name="Text Box 203"/>
            <p:cNvSpPr txBox="1">
              <a:spLocks noChangeArrowheads="1"/>
            </p:cNvSpPr>
            <p:nvPr/>
          </p:nvSpPr>
          <p:spPr bwMode="auto">
            <a:xfrm>
              <a:off x="973" y="315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2" name="Group 204"/>
          <p:cNvGrpSpPr>
            <a:grpSpLocks/>
          </p:cNvGrpSpPr>
          <p:nvPr/>
        </p:nvGrpSpPr>
        <p:grpSpPr bwMode="auto">
          <a:xfrm>
            <a:off x="5508625" y="476250"/>
            <a:ext cx="2890838" cy="2544763"/>
            <a:chOff x="3247" y="461"/>
            <a:chExt cx="1821" cy="1603"/>
          </a:xfrm>
        </p:grpSpPr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3305" y="461"/>
              <a:ext cx="1763" cy="1603"/>
              <a:chOff x="831" y="332"/>
              <a:chExt cx="1763" cy="1603"/>
            </a:xfrm>
          </p:grpSpPr>
          <p:grpSp>
            <p:nvGrpSpPr>
              <p:cNvPr id="14" name="Group 206"/>
              <p:cNvGrpSpPr>
                <a:grpSpLocks/>
              </p:cNvGrpSpPr>
              <p:nvPr/>
            </p:nvGrpSpPr>
            <p:grpSpPr bwMode="auto">
              <a:xfrm>
                <a:off x="831" y="332"/>
                <a:ext cx="1763" cy="1603"/>
                <a:chOff x="2820" y="2409"/>
                <a:chExt cx="1763" cy="1603"/>
              </a:xfrm>
            </p:grpSpPr>
            <p:grpSp>
              <p:nvGrpSpPr>
                <p:cNvPr id="15" name="Group 207"/>
                <p:cNvGrpSpPr>
                  <a:grpSpLocks/>
                </p:cNvGrpSpPr>
                <p:nvPr/>
              </p:nvGrpSpPr>
              <p:grpSpPr bwMode="auto">
                <a:xfrm>
                  <a:off x="2820" y="2409"/>
                  <a:ext cx="1716" cy="1603"/>
                  <a:chOff x="624" y="2513"/>
                  <a:chExt cx="1716" cy="1603"/>
                </a:xfrm>
              </p:grpSpPr>
              <p:grpSp>
                <p:nvGrpSpPr>
                  <p:cNvPr id="16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624" y="2513"/>
                    <a:ext cx="1716" cy="1603"/>
                    <a:chOff x="1171" y="2340"/>
                    <a:chExt cx="1716" cy="1603"/>
                  </a:xfrm>
                </p:grpSpPr>
                <p:sp>
                  <p:nvSpPr>
                    <p:cNvPr id="59449" name="Oval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0" y="2340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V0 </a:t>
                      </a:r>
                    </a:p>
                  </p:txBody>
                </p:sp>
                <p:sp>
                  <p:nvSpPr>
                    <p:cNvPr id="59450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5" y="3732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V5 </a:t>
                      </a:r>
                    </a:p>
                  </p:txBody>
                </p:sp>
                <p:sp>
                  <p:nvSpPr>
                    <p:cNvPr id="59451" name="Oval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3732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V4 </a:t>
                      </a:r>
                    </a:p>
                  </p:txBody>
                </p:sp>
                <p:sp>
                  <p:nvSpPr>
                    <p:cNvPr id="59452" name="Oval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5" y="2817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V3 </a:t>
                      </a:r>
                    </a:p>
                  </p:txBody>
                </p:sp>
                <p:sp>
                  <p:nvSpPr>
                    <p:cNvPr id="59453" name="Oval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86" y="3147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V2 </a:t>
                      </a:r>
                    </a:p>
                  </p:txBody>
                </p:sp>
                <p:sp>
                  <p:nvSpPr>
                    <p:cNvPr id="59454" name="Oval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2817"/>
                      <a:ext cx="222" cy="21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V1 </a:t>
                      </a:r>
                    </a:p>
                  </p:txBody>
                </p:sp>
                <p:sp>
                  <p:nvSpPr>
                    <p:cNvPr id="59455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6" y="2552"/>
                      <a:ext cx="0" cy="59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56" name="Text Box 2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2" y="2738"/>
                      <a:ext cx="196" cy="250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zh-CN"/>
                        <a:t>1</a:t>
                      </a:r>
                    </a:p>
                  </p:txBody>
                </p:sp>
              </p:grpSp>
              <p:sp>
                <p:nvSpPr>
                  <p:cNvPr id="59447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1529" y="3506"/>
                    <a:ext cx="623" cy="43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48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4" y="3526"/>
                    <a:ext cx="196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59444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4418" y="3096"/>
                  <a:ext cx="0" cy="6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5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4387" y="3337"/>
                  <a:ext cx="19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</p:grpSp>
          <p:sp>
            <p:nvSpPr>
              <p:cNvPr id="59441" name="Line 221"/>
              <p:cNvSpPr>
                <a:spLocks noChangeShapeType="1"/>
              </p:cNvSpPr>
              <p:nvPr/>
            </p:nvSpPr>
            <p:spPr bwMode="auto">
              <a:xfrm>
                <a:off x="1044" y="977"/>
                <a:ext cx="512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2" name="Text Box 222"/>
              <p:cNvSpPr txBox="1">
                <a:spLocks noChangeArrowheads="1"/>
              </p:cNvSpPr>
              <p:nvPr/>
            </p:nvSpPr>
            <p:spPr bwMode="auto">
              <a:xfrm>
                <a:off x="1180" y="897"/>
                <a:ext cx="19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sp>
          <p:nvSpPr>
            <p:cNvPr id="59438" name="Line 223"/>
            <p:cNvSpPr>
              <a:spLocks noChangeShapeType="1"/>
            </p:cNvSpPr>
            <p:nvPr/>
          </p:nvSpPr>
          <p:spPr bwMode="auto">
            <a:xfrm>
              <a:off x="3400" y="1156"/>
              <a:ext cx="0" cy="6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9" name="Text Box 224"/>
            <p:cNvSpPr txBox="1">
              <a:spLocks noChangeArrowheads="1"/>
            </p:cNvSpPr>
            <p:nvPr/>
          </p:nvSpPr>
          <p:spPr bwMode="auto">
            <a:xfrm>
              <a:off x="3247" y="1386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</p:grpSp>
      <p:sp>
        <p:nvSpPr>
          <p:cNvPr id="228577" name="Line 225"/>
          <p:cNvSpPr>
            <a:spLocks noChangeShapeType="1"/>
          </p:cNvSpPr>
          <p:nvPr/>
        </p:nvSpPr>
        <p:spPr bwMode="auto">
          <a:xfrm>
            <a:off x="2236788" y="720725"/>
            <a:ext cx="0" cy="9906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578" name="Line 226"/>
          <p:cNvSpPr>
            <a:spLocks noChangeShapeType="1"/>
          </p:cNvSpPr>
          <p:nvPr/>
        </p:nvSpPr>
        <p:spPr bwMode="auto">
          <a:xfrm>
            <a:off x="2312988" y="2016125"/>
            <a:ext cx="990600" cy="6858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579" name="Line 227"/>
          <p:cNvSpPr>
            <a:spLocks noChangeShapeType="1"/>
          </p:cNvSpPr>
          <p:nvPr/>
        </p:nvSpPr>
        <p:spPr bwMode="auto">
          <a:xfrm flipV="1">
            <a:off x="3455988" y="1482725"/>
            <a:ext cx="0" cy="11430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580" name="Freeform 228"/>
          <p:cNvSpPr>
            <a:spLocks/>
          </p:cNvSpPr>
          <p:nvPr/>
        </p:nvSpPr>
        <p:spPr bwMode="auto">
          <a:xfrm>
            <a:off x="1398588" y="-23813"/>
            <a:ext cx="2819400" cy="3241676"/>
          </a:xfrm>
          <a:custGeom>
            <a:avLst/>
            <a:gdLst>
              <a:gd name="T0" fmla="*/ 2147483647 w 1960"/>
              <a:gd name="T1" fmla="*/ 2147483647 h 2042"/>
              <a:gd name="T2" fmla="*/ 2147483647 w 1960"/>
              <a:gd name="T3" fmla="*/ 2147483647 h 2042"/>
              <a:gd name="T4" fmla="*/ 2147483647 w 1960"/>
              <a:gd name="T5" fmla="*/ 2147483647 h 2042"/>
              <a:gd name="T6" fmla="*/ 2147483647 w 1960"/>
              <a:gd name="T7" fmla="*/ 2147483647 h 2042"/>
              <a:gd name="T8" fmla="*/ 2147483647 w 1960"/>
              <a:gd name="T9" fmla="*/ 2147483647 h 2042"/>
              <a:gd name="T10" fmla="*/ 2147483647 w 1960"/>
              <a:gd name="T11" fmla="*/ 2147483647 h 2042"/>
              <a:gd name="T12" fmla="*/ 2147483647 w 1960"/>
              <a:gd name="T13" fmla="*/ 2147483647 h 2042"/>
              <a:gd name="T14" fmla="*/ 2147483647 w 1960"/>
              <a:gd name="T15" fmla="*/ 2147483647 h 2042"/>
              <a:gd name="T16" fmla="*/ 2147483647 w 1960"/>
              <a:gd name="T17" fmla="*/ 2147483647 h 2042"/>
              <a:gd name="T18" fmla="*/ 2147483647 w 1960"/>
              <a:gd name="T19" fmla="*/ 2147483647 h 2042"/>
              <a:gd name="T20" fmla="*/ 2147483647 w 1960"/>
              <a:gd name="T21" fmla="*/ 2147483647 h 2042"/>
              <a:gd name="T22" fmla="*/ 2147483647 w 1960"/>
              <a:gd name="T23" fmla="*/ 2147483647 h 2042"/>
              <a:gd name="T24" fmla="*/ 2147483647 w 1960"/>
              <a:gd name="T25" fmla="*/ 2147483647 h 2042"/>
              <a:gd name="T26" fmla="*/ 2147483647 w 1960"/>
              <a:gd name="T27" fmla="*/ 2147483647 h 2042"/>
              <a:gd name="T28" fmla="*/ 2147483647 w 1960"/>
              <a:gd name="T29" fmla="*/ 2147483647 h 2042"/>
              <a:gd name="T30" fmla="*/ 2147483647 w 1960"/>
              <a:gd name="T31" fmla="*/ 2147483647 h 2042"/>
              <a:gd name="T32" fmla="*/ 2147483647 w 1960"/>
              <a:gd name="T33" fmla="*/ 2147483647 h 2042"/>
              <a:gd name="T34" fmla="*/ 2147483647 w 1960"/>
              <a:gd name="T35" fmla="*/ 2147483647 h 2042"/>
              <a:gd name="T36" fmla="*/ 2147483647 w 1960"/>
              <a:gd name="T37" fmla="*/ 2147483647 h 2042"/>
              <a:gd name="T38" fmla="*/ 2147483647 w 1960"/>
              <a:gd name="T39" fmla="*/ 2147483647 h 2042"/>
              <a:gd name="T40" fmla="*/ 2147483647 w 1960"/>
              <a:gd name="T41" fmla="*/ 2147483647 h 2042"/>
              <a:gd name="T42" fmla="*/ 2147483647 w 1960"/>
              <a:gd name="T43" fmla="*/ 2147483647 h 2042"/>
              <a:gd name="T44" fmla="*/ 2147483647 w 1960"/>
              <a:gd name="T45" fmla="*/ 2147483647 h 2042"/>
              <a:gd name="T46" fmla="*/ 2147483647 w 1960"/>
              <a:gd name="T47" fmla="*/ 2147483647 h 2042"/>
              <a:gd name="T48" fmla="*/ 2147483647 w 1960"/>
              <a:gd name="T49" fmla="*/ 2147483647 h 2042"/>
              <a:gd name="T50" fmla="*/ 2147483647 w 1960"/>
              <a:gd name="T51" fmla="*/ 2147483647 h 2042"/>
              <a:gd name="T52" fmla="*/ 2147483647 w 1960"/>
              <a:gd name="T53" fmla="*/ 2147483647 h 2042"/>
              <a:gd name="T54" fmla="*/ 2147483647 w 1960"/>
              <a:gd name="T55" fmla="*/ 2147483647 h 2042"/>
              <a:gd name="T56" fmla="*/ 2147483647 w 1960"/>
              <a:gd name="T57" fmla="*/ 2147483647 h 2042"/>
              <a:gd name="T58" fmla="*/ 2147483647 w 1960"/>
              <a:gd name="T59" fmla="*/ 2147483647 h 2042"/>
              <a:gd name="T60" fmla="*/ 2147483647 w 1960"/>
              <a:gd name="T61" fmla="*/ 2147483647 h 2042"/>
              <a:gd name="T62" fmla="*/ 2147483647 w 1960"/>
              <a:gd name="T63" fmla="*/ 2147483647 h 2042"/>
              <a:gd name="T64" fmla="*/ 2147483647 w 1960"/>
              <a:gd name="T65" fmla="*/ 2147483647 h 2042"/>
              <a:gd name="T66" fmla="*/ 2147483647 w 1960"/>
              <a:gd name="T67" fmla="*/ 2147483647 h 2042"/>
              <a:gd name="T68" fmla="*/ 2147483647 w 1960"/>
              <a:gd name="T69" fmla="*/ 2147483647 h 2042"/>
              <a:gd name="T70" fmla="*/ 2147483647 w 1960"/>
              <a:gd name="T71" fmla="*/ 2147483647 h 2042"/>
              <a:gd name="T72" fmla="*/ 2147483647 w 1960"/>
              <a:gd name="T73" fmla="*/ 0 h 2042"/>
              <a:gd name="T74" fmla="*/ 2147483647 w 1960"/>
              <a:gd name="T75" fmla="*/ 2147483647 h 204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960"/>
              <a:gd name="T115" fmla="*/ 0 h 2042"/>
              <a:gd name="T116" fmla="*/ 1960 w 1960"/>
              <a:gd name="T117" fmla="*/ 2042 h 204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960" h="2042">
                <a:moveTo>
                  <a:pt x="46" y="458"/>
                </a:moveTo>
                <a:cubicBezTo>
                  <a:pt x="35" y="489"/>
                  <a:pt x="27" y="518"/>
                  <a:pt x="20" y="551"/>
                </a:cubicBezTo>
                <a:cubicBezTo>
                  <a:pt x="23" y="662"/>
                  <a:pt x="0" y="873"/>
                  <a:pt x="80" y="991"/>
                </a:cubicBezTo>
                <a:cubicBezTo>
                  <a:pt x="89" y="1020"/>
                  <a:pt x="97" y="1042"/>
                  <a:pt x="114" y="1068"/>
                </a:cubicBezTo>
                <a:cubicBezTo>
                  <a:pt x="127" y="1110"/>
                  <a:pt x="151" y="1139"/>
                  <a:pt x="181" y="1169"/>
                </a:cubicBezTo>
                <a:cubicBezTo>
                  <a:pt x="191" y="1197"/>
                  <a:pt x="224" y="1245"/>
                  <a:pt x="224" y="1245"/>
                </a:cubicBezTo>
                <a:cubicBezTo>
                  <a:pt x="233" y="1274"/>
                  <a:pt x="241" y="1296"/>
                  <a:pt x="258" y="1322"/>
                </a:cubicBezTo>
                <a:cubicBezTo>
                  <a:pt x="275" y="1377"/>
                  <a:pt x="310" y="1436"/>
                  <a:pt x="342" y="1483"/>
                </a:cubicBezTo>
                <a:cubicBezTo>
                  <a:pt x="355" y="1503"/>
                  <a:pt x="393" y="1533"/>
                  <a:pt x="393" y="1533"/>
                </a:cubicBezTo>
                <a:cubicBezTo>
                  <a:pt x="408" y="1578"/>
                  <a:pt x="446" y="1603"/>
                  <a:pt x="478" y="1635"/>
                </a:cubicBezTo>
                <a:cubicBezTo>
                  <a:pt x="536" y="1693"/>
                  <a:pt x="587" y="1743"/>
                  <a:pt x="656" y="1788"/>
                </a:cubicBezTo>
                <a:cubicBezTo>
                  <a:pt x="691" y="1811"/>
                  <a:pt x="715" y="1842"/>
                  <a:pt x="757" y="1855"/>
                </a:cubicBezTo>
                <a:cubicBezTo>
                  <a:pt x="784" y="1873"/>
                  <a:pt x="811" y="1887"/>
                  <a:pt x="842" y="1898"/>
                </a:cubicBezTo>
                <a:cubicBezTo>
                  <a:pt x="859" y="1904"/>
                  <a:pt x="876" y="1909"/>
                  <a:pt x="893" y="1915"/>
                </a:cubicBezTo>
                <a:cubicBezTo>
                  <a:pt x="901" y="1918"/>
                  <a:pt x="918" y="1923"/>
                  <a:pt x="918" y="1923"/>
                </a:cubicBezTo>
                <a:cubicBezTo>
                  <a:pt x="966" y="1955"/>
                  <a:pt x="1017" y="1960"/>
                  <a:pt x="1071" y="1974"/>
                </a:cubicBezTo>
                <a:cubicBezTo>
                  <a:pt x="1146" y="1993"/>
                  <a:pt x="1226" y="2016"/>
                  <a:pt x="1299" y="2042"/>
                </a:cubicBezTo>
                <a:cubicBezTo>
                  <a:pt x="1452" y="2039"/>
                  <a:pt x="1604" y="2038"/>
                  <a:pt x="1757" y="2033"/>
                </a:cubicBezTo>
                <a:cubicBezTo>
                  <a:pt x="1790" y="2032"/>
                  <a:pt x="1780" y="2020"/>
                  <a:pt x="1799" y="1999"/>
                </a:cubicBezTo>
                <a:cubicBezTo>
                  <a:pt x="1843" y="1950"/>
                  <a:pt x="1888" y="1893"/>
                  <a:pt x="1935" y="1847"/>
                </a:cubicBezTo>
                <a:cubicBezTo>
                  <a:pt x="1943" y="1821"/>
                  <a:pt x="1952" y="1796"/>
                  <a:pt x="1960" y="1771"/>
                </a:cubicBezTo>
                <a:cubicBezTo>
                  <a:pt x="1955" y="1617"/>
                  <a:pt x="1956" y="1569"/>
                  <a:pt x="1935" y="1449"/>
                </a:cubicBezTo>
                <a:cubicBezTo>
                  <a:pt x="1930" y="1418"/>
                  <a:pt x="1924" y="1387"/>
                  <a:pt x="1918" y="1356"/>
                </a:cubicBezTo>
                <a:cubicBezTo>
                  <a:pt x="1915" y="1339"/>
                  <a:pt x="1909" y="1305"/>
                  <a:pt x="1909" y="1305"/>
                </a:cubicBezTo>
                <a:cubicBezTo>
                  <a:pt x="1895" y="1128"/>
                  <a:pt x="1865" y="958"/>
                  <a:pt x="1816" y="788"/>
                </a:cubicBezTo>
                <a:cubicBezTo>
                  <a:pt x="1800" y="731"/>
                  <a:pt x="1794" y="670"/>
                  <a:pt x="1765" y="619"/>
                </a:cubicBezTo>
                <a:cubicBezTo>
                  <a:pt x="1759" y="608"/>
                  <a:pt x="1755" y="596"/>
                  <a:pt x="1748" y="585"/>
                </a:cubicBezTo>
                <a:cubicBezTo>
                  <a:pt x="1737" y="567"/>
                  <a:pt x="1714" y="534"/>
                  <a:pt x="1714" y="534"/>
                </a:cubicBezTo>
                <a:cubicBezTo>
                  <a:pt x="1704" y="504"/>
                  <a:pt x="1665" y="467"/>
                  <a:pt x="1638" y="449"/>
                </a:cubicBezTo>
                <a:cubicBezTo>
                  <a:pt x="1620" y="422"/>
                  <a:pt x="1581" y="383"/>
                  <a:pt x="1554" y="365"/>
                </a:cubicBezTo>
                <a:cubicBezTo>
                  <a:pt x="1511" y="299"/>
                  <a:pt x="1566" y="376"/>
                  <a:pt x="1511" y="322"/>
                </a:cubicBezTo>
                <a:cubicBezTo>
                  <a:pt x="1504" y="315"/>
                  <a:pt x="1502" y="304"/>
                  <a:pt x="1494" y="297"/>
                </a:cubicBezTo>
                <a:cubicBezTo>
                  <a:pt x="1479" y="284"/>
                  <a:pt x="1457" y="278"/>
                  <a:pt x="1443" y="263"/>
                </a:cubicBezTo>
                <a:cubicBezTo>
                  <a:pt x="1412" y="231"/>
                  <a:pt x="1429" y="241"/>
                  <a:pt x="1393" y="229"/>
                </a:cubicBezTo>
                <a:cubicBezTo>
                  <a:pt x="1361" y="208"/>
                  <a:pt x="1333" y="187"/>
                  <a:pt x="1299" y="170"/>
                </a:cubicBezTo>
                <a:cubicBezTo>
                  <a:pt x="1274" y="132"/>
                  <a:pt x="1220" y="95"/>
                  <a:pt x="1181" y="68"/>
                </a:cubicBezTo>
                <a:cubicBezTo>
                  <a:pt x="1161" y="39"/>
                  <a:pt x="1142" y="20"/>
                  <a:pt x="1113" y="0"/>
                </a:cubicBezTo>
                <a:cubicBezTo>
                  <a:pt x="908" y="5"/>
                  <a:pt x="727" y="17"/>
                  <a:pt x="529" y="17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581" name="Line 229"/>
          <p:cNvSpPr>
            <a:spLocks noChangeShapeType="1"/>
          </p:cNvSpPr>
          <p:nvPr/>
        </p:nvSpPr>
        <p:spPr bwMode="auto">
          <a:xfrm flipH="1" flipV="1">
            <a:off x="1169988" y="1406525"/>
            <a:ext cx="914400" cy="4572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582" name="Freeform 230"/>
          <p:cNvSpPr>
            <a:spLocks/>
          </p:cNvSpPr>
          <p:nvPr/>
        </p:nvSpPr>
        <p:spPr bwMode="auto">
          <a:xfrm>
            <a:off x="742950" y="-198438"/>
            <a:ext cx="3894138" cy="3698876"/>
          </a:xfrm>
          <a:custGeom>
            <a:avLst/>
            <a:gdLst>
              <a:gd name="T0" fmla="*/ 2147483647 w 2453"/>
              <a:gd name="T1" fmla="*/ 2147483647 h 2330"/>
              <a:gd name="T2" fmla="*/ 2147483647 w 2453"/>
              <a:gd name="T3" fmla="*/ 2147483647 h 2330"/>
              <a:gd name="T4" fmla="*/ 2147483647 w 2453"/>
              <a:gd name="T5" fmla="*/ 2147483647 h 2330"/>
              <a:gd name="T6" fmla="*/ 2147483647 w 2453"/>
              <a:gd name="T7" fmla="*/ 2147483647 h 2330"/>
              <a:gd name="T8" fmla="*/ 2147483647 w 2453"/>
              <a:gd name="T9" fmla="*/ 2147483647 h 2330"/>
              <a:gd name="T10" fmla="*/ 2147483647 w 2453"/>
              <a:gd name="T11" fmla="*/ 2147483647 h 2330"/>
              <a:gd name="T12" fmla="*/ 2147483647 w 2453"/>
              <a:gd name="T13" fmla="*/ 2147483647 h 2330"/>
              <a:gd name="T14" fmla="*/ 2147483647 w 2453"/>
              <a:gd name="T15" fmla="*/ 2147483647 h 2330"/>
              <a:gd name="T16" fmla="*/ 2147483647 w 2453"/>
              <a:gd name="T17" fmla="*/ 2147483647 h 2330"/>
              <a:gd name="T18" fmla="*/ 2147483647 w 2453"/>
              <a:gd name="T19" fmla="*/ 2147483647 h 2330"/>
              <a:gd name="T20" fmla="*/ 2147483647 w 2453"/>
              <a:gd name="T21" fmla="*/ 2147483647 h 2330"/>
              <a:gd name="T22" fmla="*/ 2147483647 w 2453"/>
              <a:gd name="T23" fmla="*/ 2147483647 h 2330"/>
              <a:gd name="T24" fmla="*/ 2147483647 w 2453"/>
              <a:gd name="T25" fmla="*/ 2147483647 h 2330"/>
              <a:gd name="T26" fmla="*/ 2147483647 w 2453"/>
              <a:gd name="T27" fmla="*/ 2147483647 h 2330"/>
              <a:gd name="T28" fmla="*/ 2147483647 w 2453"/>
              <a:gd name="T29" fmla="*/ 2147483647 h 2330"/>
              <a:gd name="T30" fmla="*/ 2147483647 w 2453"/>
              <a:gd name="T31" fmla="*/ 2147483647 h 2330"/>
              <a:gd name="T32" fmla="*/ 2147483647 w 2453"/>
              <a:gd name="T33" fmla="*/ 2147483647 h 2330"/>
              <a:gd name="T34" fmla="*/ 2147483647 w 2453"/>
              <a:gd name="T35" fmla="*/ 2147483647 h 2330"/>
              <a:gd name="T36" fmla="*/ 2147483647 w 2453"/>
              <a:gd name="T37" fmla="*/ 2147483647 h 2330"/>
              <a:gd name="T38" fmla="*/ 2147483647 w 2453"/>
              <a:gd name="T39" fmla="*/ 2147483647 h 2330"/>
              <a:gd name="T40" fmla="*/ 2147483647 w 2453"/>
              <a:gd name="T41" fmla="*/ 2147483647 h 2330"/>
              <a:gd name="T42" fmla="*/ 2147483647 w 2453"/>
              <a:gd name="T43" fmla="*/ 2147483647 h 2330"/>
              <a:gd name="T44" fmla="*/ 2147483647 w 2453"/>
              <a:gd name="T45" fmla="*/ 2147483647 h 2330"/>
              <a:gd name="T46" fmla="*/ 2147483647 w 2453"/>
              <a:gd name="T47" fmla="*/ 2147483647 h 2330"/>
              <a:gd name="T48" fmla="*/ 2147483647 w 2453"/>
              <a:gd name="T49" fmla="*/ 2147483647 h 2330"/>
              <a:gd name="T50" fmla="*/ 2147483647 w 2453"/>
              <a:gd name="T51" fmla="*/ 2147483647 h 2330"/>
              <a:gd name="T52" fmla="*/ 2147483647 w 2453"/>
              <a:gd name="T53" fmla="*/ 2147483647 h 2330"/>
              <a:gd name="T54" fmla="*/ 2147483647 w 2453"/>
              <a:gd name="T55" fmla="*/ 2147483647 h 2330"/>
              <a:gd name="T56" fmla="*/ 2147483647 w 2453"/>
              <a:gd name="T57" fmla="*/ 2147483647 h 2330"/>
              <a:gd name="T58" fmla="*/ 2147483647 w 2453"/>
              <a:gd name="T59" fmla="*/ 2147483647 h 2330"/>
              <a:gd name="T60" fmla="*/ 2147483647 w 2453"/>
              <a:gd name="T61" fmla="*/ 2147483647 h 2330"/>
              <a:gd name="T62" fmla="*/ 2147483647 w 2453"/>
              <a:gd name="T63" fmla="*/ 2147483647 h 2330"/>
              <a:gd name="T64" fmla="*/ 2147483647 w 2453"/>
              <a:gd name="T65" fmla="*/ 2147483647 h 2330"/>
              <a:gd name="T66" fmla="*/ 2147483647 w 2453"/>
              <a:gd name="T67" fmla="*/ 2147483647 h 2330"/>
              <a:gd name="T68" fmla="*/ 2147483647 w 2453"/>
              <a:gd name="T69" fmla="*/ 2147483647 h 2330"/>
              <a:gd name="T70" fmla="*/ 2147483647 w 2453"/>
              <a:gd name="T71" fmla="*/ 2147483647 h 2330"/>
              <a:gd name="T72" fmla="*/ 2147483647 w 2453"/>
              <a:gd name="T73" fmla="*/ 2147483647 h 2330"/>
              <a:gd name="T74" fmla="*/ 2147483647 w 2453"/>
              <a:gd name="T75" fmla="*/ 2147483647 h 2330"/>
              <a:gd name="T76" fmla="*/ 2147483647 w 2453"/>
              <a:gd name="T77" fmla="*/ 2147483647 h 2330"/>
              <a:gd name="T78" fmla="*/ 2147483647 w 2453"/>
              <a:gd name="T79" fmla="*/ 2147483647 h 2330"/>
              <a:gd name="T80" fmla="*/ 2147483647 w 2453"/>
              <a:gd name="T81" fmla="*/ 2147483647 h 2330"/>
              <a:gd name="T82" fmla="*/ 2147483647 w 2453"/>
              <a:gd name="T83" fmla="*/ 2147483647 h 2330"/>
              <a:gd name="T84" fmla="*/ 2147483647 w 2453"/>
              <a:gd name="T85" fmla="*/ 2147483647 h 2330"/>
              <a:gd name="T86" fmla="*/ 2147483647 w 2453"/>
              <a:gd name="T87" fmla="*/ 2147483647 h 2330"/>
              <a:gd name="T88" fmla="*/ 2147483647 w 2453"/>
              <a:gd name="T89" fmla="*/ 2147483647 h 2330"/>
              <a:gd name="T90" fmla="*/ 2147483647 w 2453"/>
              <a:gd name="T91" fmla="*/ 2147483647 h 2330"/>
              <a:gd name="T92" fmla="*/ 2147483647 w 2453"/>
              <a:gd name="T93" fmla="*/ 2147483647 h 2330"/>
              <a:gd name="T94" fmla="*/ 2147483647 w 2453"/>
              <a:gd name="T95" fmla="*/ 2147483647 h 2330"/>
              <a:gd name="T96" fmla="*/ 2147483647 w 2453"/>
              <a:gd name="T97" fmla="*/ 2147483647 h 2330"/>
              <a:gd name="T98" fmla="*/ 2147483647 w 2453"/>
              <a:gd name="T99" fmla="*/ 2147483647 h 2330"/>
              <a:gd name="T100" fmla="*/ 2147483647 w 2453"/>
              <a:gd name="T101" fmla="*/ 2147483647 h 2330"/>
              <a:gd name="T102" fmla="*/ 2147483647 w 2453"/>
              <a:gd name="T103" fmla="*/ 0 h 233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453"/>
              <a:gd name="T157" fmla="*/ 0 h 2330"/>
              <a:gd name="T158" fmla="*/ 2453 w 2453"/>
              <a:gd name="T159" fmla="*/ 2330 h 233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453" h="2330">
                <a:moveTo>
                  <a:pt x="18" y="729"/>
                </a:moveTo>
                <a:cubicBezTo>
                  <a:pt x="0" y="780"/>
                  <a:pt x="4" y="756"/>
                  <a:pt x="18" y="847"/>
                </a:cubicBezTo>
                <a:cubicBezTo>
                  <a:pt x="22" y="873"/>
                  <a:pt x="35" y="923"/>
                  <a:pt x="35" y="923"/>
                </a:cubicBezTo>
                <a:cubicBezTo>
                  <a:pt x="41" y="1004"/>
                  <a:pt x="40" y="1022"/>
                  <a:pt x="60" y="1084"/>
                </a:cubicBezTo>
                <a:cubicBezTo>
                  <a:pt x="68" y="1175"/>
                  <a:pt x="82" y="1245"/>
                  <a:pt x="111" y="1330"/>
                </a:cubicBezTo>
                <a:cubicBezTo>
                  <a:pt x="126" y="1375"/>
                  <a:pt x="136" y="1426"/>
                  <a:pt x="162" y="1466"/>
                </a:cubicBezTo>
                <a:cubicBezTo>
                  <a:pt x="176" y="1509"/>
                  <a:pt x="201" y="1534"/>
                  <a:pt x="238" y="1559"/>
                </a:cubicBezTo>
                <a:cubicBezTo>
                  <a:pt x="254" y="1608"/>
                  <a:pt x="261" y="1660"/>
                  <a:pt x="289" y="1703"/>
                </a:cubicBezTo>
                <a:cubicBezTo>
                  <a:pt x="300" y="1738"/>
                  <a:pt x="319" y="1757"/>
                  <a:pt x="340" y="1787"/>
                </a:cubicBezTo>
                <a:cubicBezTo>
                  <a:pt x="382" y="1847"/>
                  <a:pt x="352" y="1831"/>
                  <a:pt x="399" y="1847"/>
                </a:cubicBezTo>
                <a:cubicBezTo>
                  <a:pt x="410" y="1881"/>
                  <a:pt x="420" y="1895"/>
                  <a:pt x="450" y="1915"/>
                </a:cubicBezTo>
                <a:cubicBezTo>
                  <a:pt x="501" y="1989"/>
                  <a:pt x="483" y="1971"/>
                  <a:pt x="585" y="1982"/>
                </a:cubicBezTo>
                <a:cubicBezTo>
                  <a:pt x="594" y="1988"/>
                  <a:pt x="605" y="1991"/>
                  <a:pt x="611" y="1999"/>
                </a:cubicBezTo>
                <a:cubicBezTo>
                  <a:pt x="637" y="2032"/>
                  <a:pt x="621" y="2074"/>
                  <a:pt x="661" y="2101"/>
                </a:cubicBezTo>
                <a:cubicBezTo>
                  <a:pt x="669" y="2106"/>
                  <a:pt x="678" y="2106"/>
                  <a:pt x="687" y="2109"/>
                </a:cubicBezTo>
                <a:cubicBezTo>
                  <a:pt x="704" y="2126"/>
                  <a:pt x="715" y="2152"/>
                  <a:pt x="738" y="2160"/>
                </a:cubicBezTo>
                <a:cubicBezTo>
                  <a:pt x="746" y="2163"/>
                  <a:pt x="755" y="2165"/>
                  <a:pt x="763" y="2169"/>
                </a:cubicBezTo>
                <a:cubicBezTo>
                  <a:pt x="781" y="2179"/>
                  <a:pt x="814" y="2203"/>
                  <a:pt x="814" y="2203"/>
                </a:cubicBezTo>
                <a:cubicBezTo>
                  <a:pt x="841" y="2243"/>
                  <a:pt x="895" y="2255"/>
                  <a:pt x="941" y="2270"/>
                </a:cubicBezTo>
                <a:cubicBezTo>
                  <a:pt x="1006" y="2292"/>
                  <a:pt x="1071" y="2308"/>
                  <a:pt x="1136" y="2330"/>
                </a:cubicBezTo>
                <a:cubicBezTo>
                  <a:pt x="1339" y="2327"/>
                  <a:pt x="1543" y="2326"/>
                  <a:pt x="1746" y="2321"/>
                </a:cubicBezTo>
                <a:cubicBezTo>
                  <a:pt x="1783" y="2320"/>
                  <a:pt x="1832" y="2276"/>
                  <a:pt x="1864" y="2262"/>
                </a:cubicBezTo>
                <a:cubicBezTo>
                  <a:pt x="1916" y="2239"/>
                  <a:pt x="1971" y="2228"/>
                  <a:pt x="2025" y="2211"/>
                </a:cubicBezTo>
                <a:cubicBezTo>
                  <a:pt x="2052" y="2194"/>
                  <a:pt x="2072" y="2165"/>
                  <a:pt x="2101" y="2152"/>
                </a:cubicBezTo>
                <a:cubicBezTo>
                  <a:pt x="2129" y="2140"/>
                  <a:pt x="2158" y="2130"/>
                  <a:pt x="2186" y="2118"/>
                </a:cubicBezTo>
                <a:cubicBezTo>
                  <a:pt x="2217" y="2104"/>
                  <a:pt x="2279" y="2075"/>
                  <a:pt x="2279" y="2075"/>
                </a:cubicBezTo>
                <a:cubicBezTo>
                  <a:pt x="2303" y="2039"/>
                  <a:pt x="2331" y="2011"/>
                  <a:pt x="2356" y="1974"/>
                </a:cubicBezTo>
                <a:cubicBezTo>
                  <a:pt x="2367" y="1957"/>
                  <a:pt x="2406" y="1940"/>
                  <a:pt x="2406" y="1940"/>
                </a:cubicBezTo>
                <a:cubicBezTo>
                  <a:pt x="2447" y="1879"/>
                  <a:pt x="2435" y="1909"/>
                  <a:pt x="2449" y="1855"/>
                </a:cubicBezTo>
                <a:cubicBezTo>
                  <a:pt x="2443" y="1680"/>
                  <a:pt x="2453" y="1468"/>
                  <a:pt x="2339" y="1322"/>
                </a:cubicBezTo>
                <a:cubicBezTo>
                  <a:pt x="2308" y="1282"/>
                  <a:pt x="2302" y="1254"/>
                  <a:pt x="2262" y="1228"/>
                </a:cubicBezTo>
                <a:cubicBezTo>
                  <a:pt x="2217" y="1161"/>
                  <a:pt x="2276" y="1242"/>
                  <a:pt x="2220" y="1186"/>
                </a:cubicBezTo>
                <a:cubicBezTo>
                  <a:pt x="2195" y="1161"/>
                  <a:pt x="2182" y="1138"/>
                  <a:pt x="2152" y="1118"/>
                </a:cubicBezTo>
                <a:cubicBezTo>
                  <a:pt x="2107" y="1051"/>
                  <a:pt x="2166" y="1132"/>
                  <a:pt x="2110" y="1076"/>
                </a:cubicBezTo>
                <a:cubicBezTo>
                  <a:pt x="2071" y="1037"/>
                  <a:pt x="2039" y="997"/>
                  <a:pt x="1991" y="966"/>
                </a:cubicBezTo>
                <a:cubicBezTo>
                  <a:pt x="1985" y="955"/>
                  <a:pt x="1982" y="942"/>
                  <a:pt x="1974" y="932"/>
                </a:cubicBezTo>
                <a:cubicBezTo>
                  <a:pt x="1968" y="924"/>
                  <a:pt x="1955" y="923"/>
                  <a:pt x="1949" y="915"/>
                </a:cubicBezTo>
                <a:cubicBezTo>
                  <a:pt x="1944" y="908"/>
                  <a:pt x="1946" y="897"/>
                  <a:pt x="1941" y="890"/>
                </a:cubicBezTo>
                <a:cubicBezTo>
                  <a:pt x="1914" y="856"/>
                  <a:pt x="1835" y="772"/>
                  <a:pt x="1797" y="746"/>
                </a:cubicBezTo>
                <a:cubicBezTo>
                  <a:pt x="1754" y="680"/>
                  <a:pt x="1809" y="757"/>
                  <a:pt x="1754" y="703"/>
                </a:cubicBezTo>
                <a:cubicBezTo>
                  <a:pt x="1747" y="696"/>
                  <a:pt x="1744" y="685"/>
                  <a:pt x="1737" y="678"/>
                </a:cubicBezTo>
                <a:cubicBezTo>
                  <a:pt x="1712" y="653"/>
                  <a:pt x="1684" y="630"/>
                  <a:pt x="1661" y="602"/>
                </a:cubicBezTo>
                <a:cubicBezTo>
                  <a:pt x="1637" y="573"/>
                  <a:pt x="1634" y="547"/>
                  <a:pt x="1602" y="525"/>
                </a:cubicBezTo>
                <a:cubicBezTo>
                  <a:pt x="1573" y="478"/>
                  <a:pt x="1538" y="453"/>
                  <a:pt x="1500" y="415"/>
                </a:cubicBezTo>
                <a:cubicBezTo>
                  <a:pt x="1472" y="387"/>
                  <a:pt x="1455" y="361"/>
                  <a:pt x="1415" y="347"/>
                </a:cubicBezTo>
                <a:cubicBezTo>
                  <a:pt x="1365" y="308"/>
                  <a:pt x="1311" y="274"/>
                  <a:pt x="1254" y="246"/>
                </a:cubicBezTo>
                <a:cubicBezTo>
                  <a:pt x="1221" y="211"/>
                  <a:pt x="1146" y="135"/>
                  <a:pt x="1102" y="119"/>
                </a:cubicBezTo>
                <a:cubicBezTo>
                  <a:pt x="1052" y="101"/>
                  <a:pt x="1000" y="84"/>
                  <a:pt x="949" y="68"/>
                </a:cubicBezTo>
                <a:cubicBezTo>
                  <a:pt x="941" y="62"/>
                  <a:pt x="933" y="56"/>
                  <a:pt x="924" y="51"/>
                </a:cubicBezTo>
                <a:cubicBezTo>
                  <a:pt x="916" y="47"/>
                  <a:pt x="906" y="48"/>
                  <a:pt x="899" y="43"/>
                </a:cubicBezTo>
                <a:cubicBezTo>
                  <a:pt x="889" y="36"/>
                  <a:pt x="884" y="23"/>
                  <a:pt x="873" y="17"/>
                </a:cubicBezTo>
                <a:cubicBezTo>
                  <a:pt x="857" y="8"/>
                  <a:pt x="822" y="0"/>
                  <a:pt x="822" y="0"/>
                </a:cubicBez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583" name="Line 231"/>
          <p:cNvSpPr>
            <a:spLocks noChangeShapeType="1"/>
          </p:cNvSpPr>
          <p:nvPr/>
        </p:nvSpPr>
        <p:spPr bwMode="auto">
          <a:xfrm>
            <a:off x="1093788" y="1482725"/>
            <a:ext cx="0" cy="1143000"/>
          </a:xfrm>
          <a:prstGeom prst="line">
            <a:avLst/>
          </a:prstGeom>
          <a:noFill/>
          <a:ln w="57150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584" name="Rectangle 232"/>
          <p:cNvSpPr>
            <a:spLocks noChangeArrowheads="1"/>
          </p:cNvSpPr>
          <p:nvPr/>
        </p:nvSpPr>
        <p:spPr bwMode="auto">
          <a:xfrm>
            <a:off x="4067175" y="5300663"/>
            <a:ext cx="333375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8585" name="Rectangle 233"/>
          <p:cNvSpPr>
            <a:spLocks noChangeArrowheads="1"/>
          </p:cNvSpPr>
          <p:nvPr/>
        </p:nvSpPr>
        <p:spPr bwMode="auto">
          <a:xfrm>
            <a:off x="3276600" y="4868863"/>
            <a:ext cx="574675" cy="4022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V2</a:t>
            </a:r>
          </a:p>
        </p:txBody>
      </p:sp>
      <p:sp>
        <p:nvSpPr>
          <p:cNvPr id="228586" name="Rectangle 234"/>
          <p:cNvSpPr>
            <a:spLocks noChangeArrowheads="1"/>
          </p:cNvSpPr>
          <p:nvPr/>
        </p:nvSpPr>
        <p:spPr bwMode="auto">
          <a:xfrm>
            <a:off x="3419475" y="5300663"/>
            <a:ext cx="333375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28587" name="Rectangle 235"/>
          <p:cNvSpPr>
            <a:spLocks noChangeArrowheads="1"/>
          </p:cNvSpPr>
          <p:nvPr/>
        </p:nvSpPr>
        <p:spPr bwMode="auto">
          <a:xfrm>
            <a:off x="5364163" y="4868863"/>
            <a:ext cx="503237" cy="4022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V2</a:t>
            </a:r>
          </a:p>
        </p:txBody>
      </p:sp>
      <p:sp>
        <p:nvSpPr>
          <p:cNvPr id="228588" name="Rectangle 236"/>
          <p:cNvSpPr>
            <a:spLocks noChangeArrowheads="1"/>
          </p:cNvSpPr>
          <p:nvPr/>
        </p:nvSpPr>
        <p:spPr bwMode="auto">
          <a:xfrm>
            <a:off x="5292725" y="5300663"/>
            <a:ext cx="404813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28589" name="Rectangle 237"/>
          <p:cNvSpPr>
            <a:spLocks noChangeArrowheads="1"/>
          </p:cNvSpPr>
          <p:nvPr/>
        </p:nvSpPr>
        <p:spPr bwMode="auto">
          <a:xfrm>
            <a:off x="6011863" y="4868863"/>
            <a:ext cx="504825" cy="4022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V2</a:t>
            </a:r>
          </a:p>
        </p:txBody>
      </p:sp>
      <p:sp>
        <p:nvSpPr>
          <p:cNvPr id="228590" name="Rectangle 238"/>
          <p:cNvSpPr>
            <a:spLocks noChangeArrowheads="1"/>
          </p:cNvSpPr>
          <p:nvPr/>
        </p:nvSpPr>
        <p:spPr bwMode="auto">
          <a:xfrm>
            <a:off x="5940425" y="5300663"/>
            <a:ext cx="404813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28591" name="Rectangle 239"/>
          <p:cNvSpPr>
            <a:spLocks noChangeArrowheads="1"/>
          </p:cNvSpPr>
          <p:nvPr/>
        </p:nvSpPr>
        <p:spPr bwMode="auto">
          <a:xfrm>
            <a:off x="6011863" y="5300663"/>
            <a:ext cx="333375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8592" name="Text Box 240"/>
          <p:cNvSpPr txBox="1">
            <a:spLocks noChangeArrowheads="1"/>
          </p:cNvSpPr>
          <p:nvPr/>
        </p:nvSpPr>
        <p:spPr bwMode="auto">
          <a:xfrm>
            <a:off x="1258888" y="3933825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U={ v</a:t>
            </a:r>
            <a:r>
              <a:rPr lang="en-US" altLang="zh-CN" sz="1800"/>
              <a:t>0,</a:t>
            </a:r>
            <a:r>
              <a:rPr lang="en-US" altLang="zh-CN" sz="2400"/>
              <a:t>v</a:t>
            </a:r>
            <a:r>
              <a:rPr lang="en-US" altLang="zh-CN" sz="1800"/>
              <a:t>2</a:t>
            </a:r>
            <a:r>
              <a:rPr lang="zh-CN" altLang="en-US" sz="1800"/>
              <a:t>，</a:t>
            </a:r>
            <a:r>
              <a:rPr lang="en-US" altLang="zh-CN" sz="1800"/>
              <a:t>V5 }</a:t>
            </a:r>
          </a:p>
        </p:txBody>
      </p:sp>
      <p:sp>
        <p:nvSpPr>
          <p:cNvPr id="228593" name="Text Box 241"/>
          <p:cNvSpPr txBox="1">
            <a:spLocks noChangeArrowheads="1"/>
          </p:cNvSpPr>
          <p:nvPr/>
        </p:nvSpPr>
        <p:spPr bwMode="auto">
          <a:xfrm>
            <a:off x="4716463" y="3933825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V-U={ v</a:t>
            </a:r>
            <a:r>
              <a:rPr lang="en-US" altLang="zh-CN" sz="1800"/>
              <a:t>1, V3,V4 }</a:t>
            </a:r>
          </a:p>
        </p:txBody>
      </p:sp>
      <p:sp>
        <p:nvSpPr>
          <p:cNvPr id="228594" name="Rectangle 242"/>
          <p:cNvSpPr>
            <a:spLocks noChangeArrowheads="1"/>
          </p:cNvSpPr>
          <p:nvPr/>
        </p:nvSpPr>
        <p:spPr bwMode="auto">
          <a:xfrm>
            <a:off x="4643438" y="4868863"/>
            <a:ext cx="576262" cy="4022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V5</a:t>
            </a:r>
          </a:p>
        </p:txBody>
      </p:sp>
      <p:sp>
        <p:nvSpPr>
          <p:cNvPr id="228595" name="Rectangle 243"/>
          <p:cNvSpPr>
            <a:spLocks noChangeArrowheads="1"/>
          </p:cNvSpPr>
          <p:nvPr/>
        </p:nvSpPr>
        <p:spPr bwMode="auto">
          <a:xfrm>
            <a:off x="4716463" y="5300663"/>
            <a:ext cx="333375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28596" name="Rectangle 244"/>
          <p:cNvSpPr>
            <a:spLocks noChangeArrowheads="1"/>
          </p:cNvSpPr>
          <p:nvPr/>
        </p:nvSpPr>
        <p:spPr bwMode="auto">
          <a:xfrm>
            <a:off x="4787900" y="5300663"/>
            <a:ext cx="333375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8597" name="Text Box 245"/>
          <p:cNvSpPr txBox="1">
            <a:spLocks noChangeArrowheads="1"/>
          </p:cNvSpPr>
          <p:nvPr/>
        </p:nvSpPr>
        <p:spPr bwMode="auto">
          <a:xfrm>
            <a:off x="1187450" y="3933825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U={ v</a:t>
            </a:r>
            <a:r>
              <a:rPr lang="en-US" altLang="zh-CN" sz="1800"/>
              <a:t>0,</a:t>
            </a:r>
            <a:r>
              <a:rPr lang="en-US" altLang="zh-CN" sz="2400"/>
              <a:t>v</a:t>
            </a:r>
            <a:r>
              <a:rPr lang="en-US" altLang="zh-CN" sz="1800"/>
              <a:t>2</a:t>
            </a:r>
            <a:r>
              <a:rPr lang="zh-CN" altLang="en-US" sz="1800"/>
              <a:t>，</a:t>
            </a:r>
            <a:r>
              <a:rPr lang="en-US" altLang="zh-CN" sz="1800"/>
              <a:t>V5 </a:t>
            </a:r>
            <a:r>
              <a:rPr lang="zh-CN" altLang="en-US" sz="1800"/>
              <a:t>，</a:t>
            </a:r>
            <a:r>
              <a:rPr lang="en-US" altLang="zh-CN" sz="1800"/>
              <a:t>V3}</a:t>
            </a:r>
          </a:p>
        </p:txBody>
      </p:sp>
      <p:sp>
        <p:nvSpPr>
          <p:cNvPr id="228598" name="Text Box 246"/>
          <p:cNvSpPr txBox="1">
            <a:spLocks noChangeArrowheads="1"/>
          </p:cNvSpPr>
          <p:nvPr/>
        </p:nvSpPr>
        <p:spPr bwMode="auto">
          <a:xfrm>
            <a:off x="4643438" y="40052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V-U={ v</a:t>
            </a:r>
            <a:r>
              <a:rPr lang="en-US" altLang="zh-CN" sz="1800"/>
              <a:t>1,V4}</a:t>
            </a:r>
          </a:p>
        </p:txBody>
      </p:sp>
      <p:sp>
        <p:nvSpPr>
          <p:cNvPr id="228599" name="Rectangle 247"/>
          <p:cNvSpPr>
            <a:spLocks noChangeArrowheads="1"/>
          </p:cNvSpPr>
          <p:nvPr/>
        </p:nvSpPr>
        <p:spPr bwMode="auto">
          <a:xfrm>
            <a:off x="3419475" y="5300663"/>
            <a:ext cx="333375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8600" name="Rectangle 248"/>
          <p:cNvSpPr>
            <a:spLocks noChangeArrowheads="1"/>
          </p:cNvSpPr>
          <p:nvPr/>
        </p:nvSpPr>
        <p:spPr bwMode="auto">
          <a:xfrm>
            <a:off x="5292725" y="4868863"/>
            <a:ext cx="549275" cy="4022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V1</a:t>
            </a:r>
          </a:p>
        </p:txBody>
      </p:sp>
      <p:sp>
        <p:nvSpPr>
          <p:cNvPr id="228601" name="Rectangle 249"/>
          <p:cNvSpPr>
            <a:spLocks noChangeArrowheads="1"/>
          </p:cNvSpPr>
          <p:nvPr/>
        </p:nvSpPr>
        <p:spPr bwMode="auto">
          <a:xfrm>
            <a:off x="5364163" y="5300663"/>
            <a:ext cx="404812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28602" name="Rectangle 250"/>
          <p:cNvSpPr>
            <a:spLocks noChangeArrowheads="1"/>
          </p:cNvSpPr>
          <p:nvPr/>
        </p:nvSpPr>
        <p:spPr bwMode="auto">
          <a:xfrm>
            <a:off x="5364163" y="5300663"/>
            <a:ext cx="333375" cy="5254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8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228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8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8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8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8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2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8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8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2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2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2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2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2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0" dur="500"/>
                                        <p:tgtEl>
                                          <p:spTgt spid="22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2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22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2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2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5" dur="500"/>
                                        <p:tgtEl>
                                          <p:spTgt spid="22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2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2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22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2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2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94" grpId="0" animBg="1" autoUpdateAnimBg="0"/>
      <p:bldP spid="228395" grpId="0" build="p" autoUpdateAnimBg="0"/>
      <p:bldP spid="228425" grpId="0" autoUpdateAnimBg="0"/>
      <p:bldP spid="228425" grpId="1"/>
      <p:bldP spid="228426" grpId="0" autoUpdateAnimBg="0"/>
      <p:bldP spid="228426" grpId="1"/>
      <p:bldP spid="228478" grpId="0" autoUpdateAnimBg="0"/>
      <p:bldP spid="228478" grpId="1"/>
      <p:bldP spid="228479" grpId="0" autoUpdateAnimBg="0"/>
      <p:bldP spid="228479" grpId="1"/>
      <p:bldP spid="228541" grpId="0" animBg="1" autoUpdateAnimBg="0"/>
      <p:bldP spid="228541" grpId="1" animBg="1"/>
      <p:bldP spid="228577" grpId="0" animBg="1"/>
      <p:bldP spid="228578" grpId="0" animBg="1"/>
      <p:bldP spid="228579" grpId="0" animBg="1"/>
      <p:bldP spid="228580" grpId="0" animBg="1"/>
      <p:bldP spid="228580" grpId="1" animBg="1"/>
      <p:bldP spid="228581" grpId="0" animBg="1"/>
      <p:bldP spid="228582" grpId="0" animBg="1"/>
      <p:bldP spid="228583" grpId="0" animBg="1"/>
      <p:bldP spid="228584" grpId="0" animBg="1"/>
      <p:bldP spid="228585" grpId="0" animBg="1"/>
      <p:bldP spid="228586" grpId="0" animBg="1"/>
      <p:bldP spid="228587" grpId="0" animBg="1"/>
      <p:bldP spid="228588" grpId="0" animBg="1"/>
      <p:bldP spid="228589" grpId="0" animBg="1"/>
      <p:bldP spid="228590" grpId="0" animBg="1"/>
      <p:bldP spid="228591" grpId="0" animBg="1"/>
      <p:bldP spid="228592" grpId="0" autoUpdateAnimBg="0"/>
      <p:bldP spid="228592" grpId="1"/>
      <p:bldP spid="228593" grpId="0" autoUpdateAnimBg="0"/>
      <p:bldP spid="228593" grpId="1"/>
      <p:bldP spid="228594" grpId="0" animBg="1"/>
      <p:bldP spid="228595" grpId="0" animBg="1"/>
      <p:bldP spid="228596" grpId="0" animBg="1"/>
      <p:bldP spid="228597" grpId="0" autoUpdateAnimBg="0"/>
      <p:bldP spid="228598" grpId="0" autoUpdateAnimBg="0"/>
      <p:bldP spid="228599" grpId="0" animBg="1"/>
      <p:bldP spid="228600" grpId="0" animBg="1"/>
      <p:bldP spid="228601" grpId="0" animBg="1"/>
      <p:bldP spid="2286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4.6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单源最短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A2F36-BBED-40CA-97B0-33DB85BBAFC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984" t="36133" r="8594" b="12109"/>
          <a:stretch>
            <a:fillRect/>
          </a:stretch>
        </p:blipFill>
        <p:spPr bwMode="auto">
          <a:xfrm>
            <a:off x="683568" y="1628800"/>
            <a:ext cx="772250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3923928" y="3068960"/>
            <a:ext cx="2016224" cy="36004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23928" y="3068960"/>
            <a:ext cx="360040" cy="51244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843808" y="3068960"/>
            <a:ext cx="1080120" cy="151216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923928" y="3041340"/>
            <a:ext cx="36724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923928" y="3041340"/>
            <a:ext cx="1008112" cy="891716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923928" y="3068960"/>
            <a:ext cx="360040" cy="216024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763688" y="3041340"/>
            <a:ext cx="2160240" cy="25479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476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21736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zh-CN" altLang="en-US" sz="2400" dirty="0">
                <a:solidFill>
                  <a:srgbClr val="990000"/>
                </a:solidFill>
              </a:rPr>
              <a:t>用普里姆算法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/>
              <a:t>void PRIM( </a:t>
            </a:r>
            <a:r>
              <a:rPr lang="en-US" altLang="zh-CN" sz="2400" dirty="0" err="1"/>
              <a:t>MGraph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G,VertexType</a:t>
            </a:r>
            <a:r>
              <a:rPr lang="en-US" altLang="zh-CN" sz="2400" dirty="0"/>
              <a:t> u)  </a:t>
            </a:r>
            <a:r>
              <a:rPr lang="en-US" altLang="zh-CN" dirty="0">
                <a:solidFill>
                  <a:srgbClr val="800000"/>
                </a:solidFill>
              </a:rPr>
              <a:t>//</a:t>
            </a:r>
            <a:r>
              <a:rPr lang="zh-CN" altLang="en-US" dirty="0">
                <a:solidFill>
                  <a:srgbClr val="800000"/>
                </a:solidFill>
              </a:rPr>
              <a:t>从第</a:t>
            </a:r>
            <a:r>
              <a:rPr lang="en-US" altLang="zh-CN" dirty="0">
                <a:solidFill>
                  <a:srgbClr val="800000"/>
                </a:solidFill>
              </a:rPr>
              <a:t>u</a:t>
            </a:r>
            <a:r>
              <a:rPr lang="zh-CN" altLang="en-US" dirty="0">
                <a:solidFill>
                  <a:srgbClr val="800000"/>
                </a:solidFill>
              </a:rPr>
              <a:t>个顶点出发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/>
              <a:t>{ k=</a:t>
            </a:r>
            <a:r>
              <a:rPr lang="en-US" altLang="zh-CN" sz="2400" dirty="0" err="1"/>
              <a:t>LocateVex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G,u</a:t>
            </a:r>
            <a:r>
              <a:rPr lang="en-US" altLang="zh-CN" sz="2400" dirty="0"/>
              <a:t>);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/>
              <a:t>  for (j=0; j&lt;</a:t>
            </a:r>
            <a:r>
              <a:rPr lang="en-US" altLang="zh-CN" sz="2400" dirty="0" err="1"/>
              <a:t>G.vexnum</a:t>
            </a:r>
            <a:r>
              <a:rPr lang="en-US" altLang="zh-CN" sz="2400" dirty="0"/>
              <a:t>; j++)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/>
              <a:t>    if(j!=k) </a:t>
            </a:r>
            <a:r>
              <a:rPr lang="en-US" altLang="zh-CN" sz="2400" dirty="0" err="1"/>
              <a:t>closedge</a:t>
            </a:r>
            <a:r>
              <a:rPr lang="en-US" altLang="zh-CN" sz="2400" dirty="0"/>
              <a:t>[j]={u, </a:t>
            </a:r>
            <a:r>
              <a:rPr lang="en-US" altLang="zh-CN" sz="2400" dirty="0" err="1"/>
              <a:t>G.arcs</a:t>
            </a:r>
            <a:r>
              <a:rPr lang="en-US" altLang="zh-CN" sz="2400" dirty="0"/>
              <a:t>[k][j].</a:t>
            </a:r>
            <a:r>
              <a:rPr lang="en-US" altLang="zh-CN" sz="2400" dirty="0" err="1"/>
              <a:t>adj</a:t>
            </a:r>
            <a:r>
              <a:rPr lang="en-US" altLang="zh-CN" sz="2400" dirty="0"/>
              <a:t>};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/>
              <a:t>  </a:t>
            </a:r>
            <a:r>
              <a:rPr lang="en-US" altLang="zh-CN" sz="2400" dirty="0" err="1"/>
              <a:t>closedge</a:t>
            </a:r>
            <a:r>
              <a:rPr lang="en-US" altLang="zh-CN" sz="2400" dirty="0"/>
              <a:t>[k].</a:t>
            </a:r>
            <a:r>
              <a:rPr lang="en-US" altLang="zh-CN" sz="2400" dirty="0" err="1"/>
              <a:t>lowcost</a:t>
            </a:r>
            <a:r>
              <a:rPr lang="en-US" altLang="zh-CN" sz="2400" dirty="0"/>
              <a:t>=0;                         </a:t>
            </a:r>
            <a:r>
              <a:rPr lang="en-US" altLang="zh-CN" dirty="0">
                <a:solidFill>
                  <a:srgbClr val="800000"/>
                </a:solidFill>
              </a:rPr>
              <a:t>//</a:t>
            </a:r>
            <a:r>
              <a:rPr lang="zh-CN" altLang="en-US" dirty="0">
                <a:solidFill>
                  <a:srgbClr val="800000"/>
                </a:solidFill>
              </a:rPr>
              <a:t>初始</a:t>
            </a:r>
            <a:r>
              <a:rPr lang="en-US" altLang="zh-CN" dirty="0">
                <a:solidFill>
                  <a:srgbClr val="800000"/>
                </a:solidFill>
              </a:rPr>
              <a:t>U={u}</a:t>
            </a:r>
          </a:p>
          <a:p>
            <a:pPr eaLnBrk="0" hangingPunct="0">
              <a:spcBef>
                <a:spcPct val="10000"/>
              </a:spcBef>
            </a:pPr>
            <a:endParaRPr lang="en-US" altLang="zh-CN" dirty="0">
              <a:solidFill>
                <a:srgbClr val="800000"/>
              </a:solidFill>
            </a:endParaRP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/>
              <a:t>  for (i=1; i&lt;</a:t>
            </a:r>
            <a:r>
              <a:rPr lang="en-US" altLang="zh-CN" sz="2400" dirty="0" err="1"/>
              <a:t>G.vexnum</a:t>
            </a:r>
            <a:r>
              <a:rPr lang="en-US" altLang="zh-CN" sz="2400" dirty="0"/>
              <a:t>; i++)  </a:t>
            </a:r>
            <a:r>
              <a:rPr lang="en-US" altLang="zh-CN" sz="2400" dirty="0" smtClean="0"/>
              <a:t>   </a:t>
            </a:r>
            <a:r>
              <a:rPr lang="en-US" altLang="zh-CN" sz="1600" dirty="0">
                <a:solidFill>
                  <a:srgbClr val="800000"/>
                </a:solidFill>
              </a:rPr>
              <a:t>// </a:t>
            </a:r>
            <a:r>
              <a:rPr lang="zh-CN" altLang="en-US" sz="1600" dirty="0">
                <a:solidFill>
                  <a:srgbClr val="800000"/>
                </a:solidFill>
              </a:rPr>
              <a:t>循环</a:t>
            </a:r>
            <a:r>
              <a:rPr lang="en-US" altLang="zh-CN" sz="1600" dirty="0">
                <a:solidFill>
                  <a:srgbClr val="800000"/>
                </a:solidFill>
              </a:rPr>
              <a:t>n-1</a:t>
            </a:r>
            <a:r>
              <a:rPr lang="zh-CN" altLang="en-US" sz="1600" dirty="0">
                <a:solidFill>
                  <a:srgbClr val="800000"/>
                </a:solidFill>
              </a:rPr>
              <a:t>次，每次求出最小生成树的一条边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sz="2400" dirty="0"/>
              <a:t>   </a:t>
            </a:r>
            <a:r>
              <a:rPr lang="en-US" altLang="zh-CN" sz="2400" dirty="0"/>
              <a:t>{ k=</a:t>
            </a:r>
            <a:r>
              <a:rPr lang="en-US" altLang="zh-CN" sz="2400" dirty="0" err="1"/>
              <a:t>minnum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closedge</a:t>
            </a:r>
            <a:r>
              <a:rPr lang="en-US" altLang="zh-CN" sz="2400" dirty="0"/>
              <a:t>);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closedge</a:t>
            </a:r>
            <a:r>
              <a:rPr lang="en-US" altLang="zh-CN" sz="2400" dirty="0"/>
              <a:t>[k].</a:t>
            </a:r>
            <a:r>
              <a:rPr lang="en-US" altLang="zh-CN" sz="2400" dirty="0" err="1"/>
              <a:t>adjvex,G.vexs</a:t>
            </a:r>
            <a:r>
              <a:rPr lang="en-US" altLang="zh-CN" sz="2400" dirty="0"/>
              <a:t>[k]);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1600" dirty="0"/>
              <a:t>                                                                                               </a:t>
            </a:r>
            <a:r>
              <a:rPr lang="en-US" altLang="zh-CN" sz="1600" dirty="0">
                <a:solidFill>
                  <a:srgbClr val="800000"/>
                </a:solidFill>
              </a:rPr>
              <a:t>//</a:t>
            </a:r>
            <a:r>
              <a:rPr lang="zh-CN" altLang="en-US" sz="1600" dirty="0">
                <a:solidFill>
                  <a:srgbClr val="800000"/>
                </a:solidFill>
              </a:rPr>
              <a:t>输出生成树的边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 err="1"/>
              <a:t>closedge</a:t>
            </a:r>
            <a:r>
              <a:rPr lang="en-US" altLang="zh-CN" sz="2400" dirty="0"/>
              <a:t>[k].</a:t>
            </a:r>
            <a:r>
              <a:rPr lang="en-US" altLang="zh-CN" sz="2400" dirty="0" err="1"/>
              <a:t>lowcost</a:t>
            </a:r>
            <a:r>
              <a:rPr lang="en-US" altLang="zh-CN" sz="2400" dirty="0"/>
              <a:t>=0;               </a:t>
            </a:r>
            <a:r>
              <a:rPr lang="en-US" altLang="zh-CN" sz="1600" dirty="0">
                <a:solidFill>
                  <a:srgbClr val="800000"/>
                </a:solidFill>
              </a:rPr>
              <a:t>// </a:t>
            </a:r>
            <a:r>
              <a:rPr lang="zh-CN" altLang="en-US" sz="1600" dirty="0">
                <a:solidFill>
                  <a:srgbClr val="800000"/>
                </a:solidFill>
              </a:rPr>
              <a:t>将 </a:t>
            </a:r>
            <a:r>
              <a:rPr lang="en-US" altLang="zh-CN" sz="1600" dirty="0">
                <a:solidFill>
                  <a:srgbClr val="800000"/>
                </a:solidFill>
              </a:rPr>
              <a:t>k </a:t>
            </a:r>
            <a:r>
              <a:rPr lang="zh-CN" altLang="en-US" sz="1600" dirty="0">
                <a:solidFill>
                  <a:srgbClr val="800000"/>
                </a:solidFill>
              </a:rPr>
              <a:t>并入</a:t>
            </a:r>
            <a:r>
              <a:rPr lang="en-US" altLang="zh-CN" sz="1600" dirty="0">
                <a:solidFill>
                  <a:srgbClr val="800000"/>
                </a:solidFill>
              </a:rPr>
              <a:t>U </a:t>
            </a:r>
            <a:r>
              <a:rPr lang="zh-CN" altLang="en-US" sz="1600" dirty="0">
                <a:solidFill>
                  <a:srgbClr val="800000"/>
                </a:solidFill>
              </a:rPr>
              <a:t>中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sz="2400" dirty="0"/>
              <a:t>     </a:t>
            </a:r>
            <a:r>
              <a:rPr lang="en-US" altLang="zh-CN" sz="2400" dirty="0"/>
              <a:t>for (j=0; j&lt;</a:t>
            </a:r>
            <a:r>
              <a:rPr lang="en-US" altLang="zh-CN" sz="2400" dirty="0" err="1"/>
              <a:t>G.vexnum</a:t>
            </a:r>
            <a:r>
              <a:rPr lang="en-US" altLang="zh-CN" sz="2400" dirty="0"/>
              <a:t>; j++)             </a:t>
            </a:r>
            <a:r>
              <a:rPr lang="en-US" altLang="zh-CN" sz="1600" dirty="0">
                <a:solidFill>
                  <a:srgbClr val="800000"/>
                </a:solidFill>
              </a:rPr>
              <a:t>// </a:t>
            </a:r>
            <a:r>
              <a:rPr lang="zh-CN" altLang="en-US" sz="1600" dirty="0">
                <a:solidFill>
                  <a:srgbClr val="800000"/>
                </a:solidFill>
              </a:rPr>
              <a:t>修改 </a:t>
            </a:r>
            <a:r>
              <a:rPr lang="en-US" altLang="zh-CN" sz="1600" dirty="0" err="1">
                <a:solidFill>
                  <a:srgbClr val="800000"/>
                </a:solidFill>
              </a:rPr>
              <a:t>lowcost</a:t>
            </a:r>
            <a:r>
              <a:rPr lang="en-US" altLang="zh-CN" sz="1600" dirty="0">
                <a:solidFill>
                  <a:srgbClr val="800000"/>
                </a:solidFill>
              </a:rPr>
              <a:t>[ ] </a:t>
            </a:r>
            <a:r>
              <a:rPr lang="zh-CN" altLang="en-US" sz="1600" dirty="0">
                <a:solidFill>
                  <a:srgbClr val="800000"/>
                </a:solidFill>
              </a:rPr>
              <a:t>和</a:t>
            </a:r>
            <a:r>
              <a:rPr lang="en-US" altLang="zh-CN" sz="1600" dirty="0">
                <a:solidFill>
                  <a:srgbClr val="800000"/>
                </a:solidFill>
              </a:rPr>
              <a:t>closest[ ]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dirty="0" err="1"/>
              <a:t>G.arcs</a:t>
            </a:r>
            <a:r>
              <a:rPr lang="en-US" altLang="zh-CN" sz="2400" dirty="0"/>
              <a:t>[k][j].</a:t>
            </a:r>
            <a:r>
              <a:rPr lang="en-US" altLang="zh-CN" sz="2400" dirty="0" err="1"/>
              <a:t>adj</a:t>
            </a:r>
            <a:r>
              <a:rPr lang="en-US" altLang="zh-CN" sz="2400" dirty="0"/>
              <a:t>&lt; </a:t>
            </a:r>
            <a:r>
              <a:rPr lang="en-US" altLang="zh-CN" sz="2400" dirty="0" err="1"/>
              <a:t>closedge</a:t>
            </a:r>
            <a:r>
              <a:rPr lang="en-US" altLang="zh-CN" sz="2400" dirty="0"/>
              <a:t>[j].</a:t>
            </a:r>
            <a:r>
              <a:rPr lang="en-US" altLang="zh-CN" sz="2400" dirty="0" err="1"/>
              <a:t>lowcost</a:t>
            </a:r>
            <a:r>
              <a:rPr lang="en-US" altLang="zh-CN" sz="2400" dirty="0"/>
              <a:t>)     </a:t>
            </a:r>
            <a:r>
              <a:rPr lang="en-US" altLang="zh-CN" sz="1600" dirty="0">
                <a:solidFill>
                  <a:srgbClr val="800000"/>
                </a:solidFill>
              </a:rPr>
              <a:t>//</a:t>
            </a:r>
            <a:r>
              <a:rPr lang="zh-CN" altLang="en-US" sz="1600" dirty="0">
                <a:solidFill>
                  <a:srgbClr val="800000"/>
                </a:solidFill>
              </a:rPr>
              <a:t>新顶点并入后重新选择最小边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sz="2400" dirty="0"/>
              <a:t>                           </a:t>
            </a:r>
            <a:r>
              <a:rPr lang="en-US" altLang="zh-CN" sz="2400" dirty="0" err="1"/>
              <a:t>lowedge</a:t>
            </a:r>
            <a:r>
              <a:rPr lang="en-US" altLang="zh-CN" sz="2400" dirty="0"/>
              <a:t>[j]={u, </a:t>
            </a:r>
            <a:r>
              <a:rPr lang="en-US" altLang="zh-CN" sz="2400" dirty="0" err="1"/>
              <a:t>G.arcs</a:t>
            </a:r>
            <a:r>
              <a:rPr lang="en-US" altLang="zh-CN" sz="2400" dirty="0"/>
              <a:t>[k][j].</a:t>
            </a:r>
            <a:r>
              <a:rPr lang="en-US" altLang="zh-CN" sz="2400" dirty="0" err="1"/>
              <a:t>adj</a:t>
            </a:r>
            <a:r>
              <a:rPr lang="en-US" altLang="zh-CN" sz="2400" dirty="0"/>
              <a:t>};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/>
              <a:t>    }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dirty="0">
                <a:latin typeface="隶书" pitchFamily="49" charset="-122"/>
              </a:rPr>
              <a:t>}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0" y="404813"/>
            <a:ext cx="5435600" cy="43180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179388" y="836613"/>
            <a:ext cx="2663825" cy="360362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107950" y="1268413"/>
            <a:ext cx="5964248" cy="865187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107950" y="2060575"/>
            <a:ext cx="3455988" cy="43180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0" y="2708275"/>
            <a:ext cx="8675688" cy="3744913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500034" y="3143248"/>
            <a:ext cx="3024187" cy="431800"/>
          </a:xfrm>
          <a:prstGeom prst="rect">
            <a:avLst/>
          </a:prstGeom>
          <a:solidFill>
            <a:srgbClr val="FF99CC">
              <a:alpha val="38823"/>
            </a:srgbClr>
          </a:solidFill>
          <a:ln w="5715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00034" y="3643314"/>
            <a:ext cx="4967287" cy="431800"/>
          </a:xfrm>
          <a:prstGeom prst="rect">
            <a:avLst/>
          </a:prstGeom>
          <a:solidFill>
            <a:srgbClr val="FF99CC">
              <a:alpha val="38823"/>
            </a:srgbClr>
          </a:solidFill>
          <a:ln w="5715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785786" y="4214818"/>
            <a:ext cx="3744911" cy="431800"/>
          </a:xfrm>
          <a:prstGeom prst="rect">
            <a:avLst/>
          </a:prstGeom>
          <a:solidFill>
            <a:srgbClr val="FF99CC">
              <a:alpha val="38823"/>
            </a:srgbClr>
          </a:solidFill>
          <a:ln w="5715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41" name="Rectangle 13"/>
          <p:cNvSpPr>
            <a:spLocks noChangeArrowheads="1"/>
          </p:cNvSpPr>
          <p:nvPr/>
        </p:nvSpPr>
        <p:spPr bwMode="auto">
          <a:xfrm>
            <a:off x="500034" y="4643446"/>
            <a:ext cx="3960813" cy="431800"/>
          </a:xfrm>
          <a:prstGeom prst="rect">
            <a:avLst/>
          </a:prstGeom>
          <a:solidFill>
            <a:srgbClr val="FF99CC">
              <a:alpha val="38823"/>
            </a:srgbClr>
          </a:solidFill>
          <a:ln w="5715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42" name="Rectangle 14"/>
          <p:cNvSpPr>
            <a:spLocks noChangeArrowheads="1"/>
          </p:cNvSpPr>
          <p:nvPr/>
        </p:nvSpPr>
        <p:spPr bwMode="auto">
          <a:xfrm>
            <a:off x="642910" y="5000636"/>
            <a:ext cx="5818200" cy="431800"/>
          </a:xfrm>
          <a:prstGeom prst="rect">
            <a:avLst/>
          </a:prstGeom>
          <a:solidFill>
            <a:srgbClr val="FF99CC">
              <a:alpha val="38823"/>
            </a:srgbClr>
          </a:solidFill>
          <a:ln w="5715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343" name="Rectangle 15"/>
          <p:cNvSpPr>
            <a:spLocks noChangeArrowheads="1"/>
          </p:cNvSpPr>
          <p:nvPr/>
        </p:nvSpPr>
        <p:spPr bwMode="auto">
          <a:xfrm>
            <a:off x="1928794" y="5643578"/>
            <a:ext cx="5143536" cy="431800"/>
          </a:xfrm>
          <a:prstGeom prst="rect">
            <a:avLst/>
          </a:prstGeom>
          <a:solidFill>
            <a:srgbClr val="FF99CC">
              <a:alpha val="38823"/>
            </a:srgbClr>
          </a:solidFill>
          <a:ln w="5715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6480175" y="0"/>
            <a:ext cx="2663825" cy="2492375"/>
            <a:chOff x="4082" y="0"/>
            <a:chExt cx="1678" cy="1570"/>
          </a:xfrm>
        </p:grpSpPr>
        <p:sp>
          <p:nvSpPr>
            <p:cNvPr id="79889" name="Rectangle 93"/>
            <p:cNvSpPr>
              <a:spLocks noChangeArrowheads="1"/>
            </p:cNvSpPr>
            <p:nvPr/>
          </p:nvSpPr>
          <p:spPr bwMode="auto">
            <a:xfrm>
              <a:off x="4082" y="0"/>
              <a:ext cx="1678" cy="157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" name="Group 94"/>
            <p:cNvGrpSpPr>
              <a:grpSpLocks/>
            </p:cNvGrpSpPr>
            <p:nvPr/>
          </p:nvGrpSpPr>
          <p:grpSpPr bwMode="auto">
            <a:xfrm>
              <a:off x="4173" y="136"/>
              <a:ext cx="1576" cy="1204"/>
              <a:chOff x="783" y="466"/>
              <a:chExt cx="1973" cy="1603"/>
            </a:xfrm>
          </p:grpSpPr>
          <p:sp>
            <p:nvSpPr>
              <p:cNvPr id="79891" name="Text Box 95"/>
              <p:cNvSpPr txBox="1">
                <a:spLocks noChangeArrowheads="1"/>
              </p:cNvSpPr>
              <p:nvPr/>
            </p:nvSpPr>
            <p:spPr bwMode="auto">
              <a:xfrm>
                <a:off x="783" y="511"/>
                <a:ext cx="346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/>
                  <a:t>例</a:t>
                </a:r>
              </a:p>
            </p:txBody>
          </p:sp>
          <p:sp>
            <p:nvSpPr>
              <p:cNvPr id="79892" name="Oval 96"/>
              <p:cNvSpPr>
                <a:spLocks noChangeArrowheads="1"/>
              </p:cNvSpPr>
              <p:nvPr/>
            </p:nvSpPr>
            <p:spPr bwMode="auto">
              <a:xfrm>
                <a:off x="1694" y="466"/>
                <a:ext cx="222" cy="21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V0 </a:t>
                </a:r>
              </a:p>
            </p:txBody>
          </p:sp>
          <p:sp>
            <p:nvSpPr>
              <p:cNvPr id="79893" name="Oval 97"/>
              <p:cNvSpPr>
                <a:spLocks noChangeArrowheads="1"/>
              </p:cNvSpPr>
              <p:nvPr/>
            </p:nvSpPr>
            <p:spPr bwMode="auto">
              <a:xfrm>
                <a:off x="2469" y="1858"/>
                <a:ext cx="222" cy="21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V5 </a:t>
                </a:r>
              </a:p>
            </p:txBody>
          </p:sp>
          <p:sp>
            <p:nvSpPr>
              <p:cNvPr id="79894" name="Oval 98"/>
              <p:cNvSpPr>
                <a:spLocks noChangeArrowheads="1"/>
              </p:cNvSpPr>
              <p:nvPr/>
            </p:nvSpPr>
            <p:spPr bwMode="auto">
              <a:xfrm>
                <a:off x="975" y="1858"/>
                <a:ext cx="222" cy="21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V4 </a:t>
                </a:r>
              </a:p>
            </p:txBody>
          </p:sp>
          <p:sp>
            <p:nvSpPr>
              <p:cNvPr id="79895" name="Oval 99"/>
              <p:cNvSpPr>
                <a:spLocks noChangeArrowheads="1"/>
              </p:cNvSpPr>
              <p:nvPr/>
            </p:nvSpPr>
            <p:spPr bwMode="auto">
              <a:xfrm>
                <a:off x="2469" y="943"/>
                <a:ext cx="222" cy="21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V3 </a:t>
                </a:r>
              </a:p>
            </p:txBody>
          </p:sp>
          <p:sp>
            <p:nvSpPr>
              <p:cNvPr id="79896" name="Oval 100"/>
              <p:cNvSpPr>
                <a:spLocks noChangeArrowheads="1"/>
              </p:cNvSpPr>
              <p:nvPr/>
            </p:nvSpPr>
            <p:spPr bwMode="auto">
              <a:xfrm>
                <a:off x="1690" y="1273"/>
                <a:ext cx="222" cy="21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V2 </a:t>
                </a:r>
              </a:p>
            </p:txBody>
          </p:sp>
          <p:sp>
            <p:nvSpPr>
              <p:cNvPr id="79897" name="Oval 101"/>
              <p:cNvSpPr>
                <a:spLocks noChangeArrowheads="1"/>
              </p:cNvSpPr>
              <p:nvPr/>
            </p:nvSpPr>
            <p:spPr bwMode="auto">
              <a:xfrm>
                <a:off x="975" y="943"/>
                <a:ext cx="222" cy="21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V1</a:t>
                </a:r>
              </a:p>
            </p:txBody>
          </p:sp>
          <p:sp>
            <p:nvSpPr>
              <p:cNvPr id="79898" name="Line 102"/>
              <p:cNvSpPr>
                <a:spLocks noChangeShapeType="1"/>
              </p:cNvSpPr>
              <p:nvPr/>
            </p:nvSpPr>
            <p:spPr bwMode="auto">
              <a:xfrm>
                <a:off x="1800" y="678"/>
                <a:ext cx="0" cy="5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9" name="Line 103"/>
              <p:cNvSpPr>
                <a:spLocks noChangeShapeType="1"/>
              </p:cNvSpPr>
              <p:nvPr/>
            </p:nvSpPr>
            <p:spPr bwMode="auto">
              <a:xfrm flipH="1">
                <a:off x="1189" y="622"/>
                <a:ext cx="533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0" name="Line 104"/>
              <p:cNvSpPr>
                <a:spLocks noChangeShapeType="1"/>
              </p:cNvSpPr>
              <p:nvPr/>
            </p:nvSpPr>
            <p:spPr bwMode="auto">
              <a:xfrm>
                <a:off x="1055" y="1167"/>
                <a:ext cx="0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1" name="Line 105"/>
              <p:cNvSpPr>
                <a:spLocks noChangeShapeType="1"/>
              </p:cNvSpPr>
              <p:nvPr/>
            </p:nvSpPr>
            <p:spPr bwMode="auto">
              <a:xfrm flipH="1">
                <a:off x="2566" y="1167"/>
                <a:ext cx="0" cy="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2" name="Line 106"/>
              <p:cNvSpPr>
                <a:spLocks noChangeShapeType="1"/>
              </p:cNvSpPr>
              <p:nvPr/>
            </p:nvSpPr>
            <p:spPr bwMode="auto">
              <a:xfrm>
                <a:off x="1189" y="1978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3" name="Line 107"/>
              <p:cNvSpPr>
                <a:spLocks noChangeShapeType="1"/>
              </p:cNvSpPr>
              <p:nvPr/>
            </p:nvSpPr>
            <p:spPr bwMode="auto">
              <a:xfrm>
                <a:off x="1900" y="600"/>
                <a:ext cx="611" cy="3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4" name="Line 108"/>
              <p:cNvSpPr>
                <a:spLocks noChangeShapeType="1"/>
              </p:cNvSpPr>
              <p:nvPr/>
            </p:nvSpPr>
            <p:spPr bwMode="auto">
              <a:xfrm>
                <a:off x="1177" y="1122"/>
                <a:ext cx="512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5" name="Line 109"/>
              <p:cNvSpPr>
                <a:spLocks noChangeShapeType="1"/>
              </p:cNvSpPr>
              <p:nvPr/>
            </p:nvSpPr>
            <p:spPr bwMode="auto">
              <a:xfrm flipH="1">
                <a:off x="1890" y="1111"/>
                <a:ext cx="588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6" name="Line 110"/>
              <p:cNvSpPr>
                <a:spLocks noChangeShapeType="1"/>
              </p:cNvSpPr>
              <p:nvPr/>
            </p:nvSpPr>
            <p:spPr bwMode="auto">
              <a:xfrm flipH="1">
                <a:off x="1166" y="1455"/>
                <a:ext cx="556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7" name="Line 111"/>
              <p:cNvSpPr>
                <a:spLocks noChangeShapeType="1"/>
              </p:cNvSpPr>
              <p:nvPr/>
            </p:nvSpPr>
            <p:spPr bwMode="auto">
              <a:xfrm>
                <a:off x="1866" y="1477"/>
                <a:ext cx="623" cy="4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8" name="Text Box 112"/>
              <p:cNvSpPr txBox="1">
                <a:spLocks noChangeArrowheads="1"/>
              </p:cNvSpPr>
              <p:nvPr/>
            </p:nvSpPr>
            <p:spPr bwMode="auto">
              <a:xfrm>
                <a:off x="1289" y="590"/>
                <a:ext cx="245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79909" name="Text Box 113"/>
              <p:cNvSpPr txBox="1">
                <a:spLocks noChangeArrowheads="1"/>
              </p:cNvSpPr>
              <p:nvPr/>
            </p:nvSpPr>
            <p:spPr bwMode="auto">
              <a:xfrm>
                <a:off x="2077" y="511"/>
                <a:ext cx="246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9910" name="Text Box 114"/>
              <p:cNvSpPr txBox="1">
                <a:spLocks noChangeArrowheads="1"/>
              </p:cNvSpPr>
              <p:nvPr/>
            </p:nvSpPr>
            <p:spPr bwMode="auto">
              <a:xfrm>
                <a:off x="1622" y="824"/>
                <a:ext cx="245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79911" name="Text Box 115"/>
              <p:cNvSpPr txBox="1">
                <a:spLocks noChangeArrowheads="1"/>
              </p:cNvSpPr>
              <p:nvPr/>
            </p:nvSpPr>
            <p:spPr bwMode="auto">
              <a:xfrm>
                <a:off x="899" y="1357"/>
                <a:ext cx="246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9912" name="Text Box 116"/>
              <p:cNvSpPr txBox="1">
                <a:spLocks noChangeArrowheads="1"/>
              </p:cNvSpPr>
              <p:nvPr/>
            </p:nvSpPr>
            <p:spPr bwMode="auto">
              <a:xfrm>
                <a:off x="1289" y="1001"/>
                <a:ext cx="245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9913" name="Text Box 117"/>
              <p:cNvSpPr txBox="1">
                <a:spLocks noChangeArrowheads="1"/>
              </p:cNvSpPr>
              <p:nvPr/>
            </p:nvSpPr>
            <p:spPr bwMode="auto">
              <a:xfrm>
                <a:off x="1278" y="1467"/>
                <a:ext cx="245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79914" name="Text Box 118"/>
              <p:cNvSpPr txBox="1">
                <a:spLocks noChangeArrowheads="1"/>
              </p:cNvSpPr>
              <p:nvPr/>
            </p:nvSpPr>
            <p:spPr bwMode="auto">
              <a:xfrm>
                <a:off x="1644" y="1722"/>
                <a:ext cx="24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79915" name="Text Box 119"/>
              <p:cNvSpPr txBox="1">
                <a:spLocks noChangeArrowheads="1"/>
              </p:cNvSpPr>
              <p:nvPr/>
            </p:nvSpPr>
            <p:spPr bwMode="auto">
              <a:xfrm>
                <a:off x="2066" y="1455"/>
                <a:ext cx="246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9916" name="Text Box 120"/>
              <p:cNvSpPr txBox="1">
                <a:spLocks noChangeArrowheads="1"/>
              </p:cNvSpPr>
              <p:nvPr/>
            </p:nvSpPr>
            <p:spPr bwMode="auto">
              <a:xfrm>
                <a:off x="2511" y="1367"/>
                <a:ext cx="245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9917" name="Text Box 121"/>
              <p:cNvSpPr txBox="1">
                <a:spLocks noChangeArrowheads="1"/>
              </p:cNvSpPr>
              <p:nvPr/>
            </p:nvSpPr>
            <p:spPr bwMode="auto">
              <a:xfrm>
                <a:off x="2056" y="1000"/>
                <a:ext cx="246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/>
      <p:bldP spid="227333" grpId="1" animBg="1"/>
      <p:bldP spid="227334" grpId="0" animBg="1"/>
      <p:bldP spid="227334" grpId="1" animBg="1"/>
      <p:bldP spid="227335" grpId="0" animBg="1"/>
      <p:bldP spid="227335" grpId="1" animBg="1"/>
      <p:bldP spid="227336" grpId="0" animBg="1"/>
      <p:bldP spid="227336" grpId="1" animBg="1"/>
      <p:bldP spid="227337" grpId="0" animBg="1"/>
      <p:bldP spid="227338" grpId="0" animBg="1"/>
      <p:bldP spid="227338" grpId="1" animBg="1"/>
      <p:bldP spid="227339" grpId="0" animBg="1"/>
      <p:bldP spid="227339" grpId="1" animBg="1"/>
      <p:bldP spid="227340" grpId="0" animBg="1"/>
      <p:bldP spid="227340" grpId="1" animBg="1"/>
      <p:bldP spid="227341" grpId="0" animBg="1"/>
      <p:bldP spid="227341" grpId="1" animBg="1"/>
      <p:bldP spid="227342" grpId="0" animBg="1"/>
      <p:bldP spid="227342" grpId="1" animBg="1"/>
      <p:bldP spid="2273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333375"/>
            <a:ext cx="7315224" cy="88104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4.7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最小生成树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2910" y="1428736"/>
            <a:ext cx="781529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算法基本思想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首先将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个顶点看成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个孤立的连通分支。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将所有的边按权从小到大排序。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然后从第一条边开始，依边权递增的顺序查看每一条边，并按下述方法连接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个不同的连通分支：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当查看到第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条边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v,w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时，如果端点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分别是当前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个不同的连通分支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T1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T2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中的顶点时，就用边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v,w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T1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T2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连接成一个连通分支，然后继续查看第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条边；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如果端点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在当前的同一个连通分支中，就直接再查看第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条边。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这个过程一直进行到只剩下一个连通分支时为止。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F5C8D-9F94-4F76-AEED-4BA788C7A2FF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893763" y="1898650"/>
            <a:ext cx="3036887" cy="2544763"/>
            <a:chOff x="563" y="1536"/>
            <a:chExt cx="1913" cy="1603"/>
          </a:xfrm>
        </p:grpSpPr>
        <p:sp>
          <p:nvSpPr>
            <p:cNvPr id="82972" name="Text Box 4"/>
            <p:cNvSpPr txBox="1">
              <a:spLocks noChangeArrowheads="1"/>
            </p:cNvSpPr>
            <p:nvPr/>
          </p:nvSpPr>
          <p:spPr bwMode="auto">
            <a:xfrm>
              <a:off x="563" y="162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例</a:t>
              </a:r>
            </a:p>
          </p:txBody>
        </p:sp>
        <p:sp>
          <p:nvSpPr>
            <p:cNvPr id="82973" name="Oval 5"/>
            <p:cNvSpPr>
              <a:spLocks noChangeArrowheads="1"/>
            </p:cNvSpPr>
            <p:nvPr/>
          </p:nvSpPr>
          <p:spPr bwMode="auto">
            <a:xfrm>
              <a:off x="1439" y="1536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82974" name="Oval 6"/>
            <p:cNvSpPr>
              <a:spLocks noChangeArrowheads="1"/>
            </p:cNvSpPr>
            <p:nvPr/>
          </p:nvSpPr>
          <p:spPr bwMode="auto">
            <a:xfrm>
              <a:off x="2214" y="2928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82975" name="Oval 7"/>
            <p:cNvSpPr>
              <a:spLocks noChangeArrowheads="1"/>
            </p:cNvSpPr>
            <p:nvPr/>
          </p:nvSpPr>
          <p:spPr bwMode="auto">
            <a:xfrm>
              <a:off x="720" y="2928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82976" name="Oval 8"/>
            <p:cNvSpPr>
              <a:spLocks noChangeArrowheads="1"/>
            </p:cNvSpPr>
            <p:nvPr/>
          </p:nvSpPr>
          <p:spPr bwMode="auto">
            <a:xfrm>
              <a:off x="2214" y="2013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82977" name="Oval 9"/>
            <p:cNvSpPr>
              <a:spLocks noChangeArrowheads="1"/>
            </p:cNvSpPr>
            <p:nvPr/>
          </p:nvSpPr>
          <p:spPr bwMode="auto">
            <a:xfrm>
              <a:off x="1435" y="2343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82978" name="Oval 10"/>
            <p:cNvSpPr>
              <a:spLocks noChangeArrowheads="1"/>
            </p:cNvSpPr>
            <p:nvPr/>
          </p:nvSpPr>
          <p:spPr bwMode="auto">
            <a:xfrm>
              <a:off x="720" y="2013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82979" name="Line 11"/>
            <p:cNvSpPr>
              <a:spLocks noChangeShapeType="1"/>
            </p:cNvSpPr>
            <p:nvPr/>
          </p:nvSpPr>
          <p:spPr bwMode="auto">
            <a:xfrm>
              <a:off x="1545" y="1748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0" name="Line 12"/>
            <p:cNvSpPr>
              <a:spLocks noChangeShapeType="1"/>
            </p:cNvSpPr>
            <p:nvPr/>
          </p:nvSpPr>
          <p:spPr bwMode="auto">
            <a:xfrm flipH="1">
              <a:off x="934" y="1692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1" name="Line 13"/>
            <p:cNvSpPr>
              <a:spLocks noChangeShapeType="1"/>
            </p:cNvSpPr>
            <p:nvPr/>
          </p:nvSpPr>
          <p:spPr bwMode="auto">
            <a:xfrm>
              <a:off x="800" y="2237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2" name="Line 14"/>
            <p:cNvSpPr>
              <a:spLocks noChangeShapeType="1"/>
            </p:cNvSpPr>
            <p:nvPr/>
          </p:nvSpPr>
          <p:spPr bwMode="auto">
            <a:xfrm flipH="1">
              <a:off x="2311" y="2237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Line 15"/>
            <p:cNvSpPr>
              <a:spLocks noChangeShapeType="1"/>
            </p:cNvSpPr>
            <p:nvPr/>
          </p:nvSpPr>
          <p:spPr bwMode="auto">
            <a:xfrm>
              <a:off x="934" y="3048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4" name="Line 16"/>
            <p:cNvSpPr>
              <a:spLocks noChangeShapeType="1"/>
            </p:cNvSpPr>
            <p:nvPr/>
          </p:nvSpPr>
          <p:spPr bwMode="auto">
            <a:xfrm>
              <a:off x="1645" y="1670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5" name="Line 17"/>
            <p:cNvSpPr>
              <a:spLocks noChangeShapeType="1"/>
            </p:cNvSpPr>
            <p:nvPr/>
          </p:nvSpPr>
          <p:spPr bwMode="auto">
            <a:xfrm>
              <a:off x="922" y="2192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6" name="Line 18"/>
            <p:cNvSpPr>
              <a:spLocks noChangeShapeType="1"/>
            </p:cNvSpPr>
            <p:nvPr/>
          </p:nvSpPr>
          <p:spPr bwMode="auto">
            <a:xfrm flipH="1">
              <a:off x="1635" y="2181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7" name="Line 19"/>
            <p:cNvSpPr>
              <a:spLocks noChangeShapeType="1"/>
            </p:cNvSpPr>
            <p:nvPr/>
          </p:nvSpPr>
          <p:spPr bwMode="auto">
            <a:xfrm flipH="1">
              <a:off x="911" y="2525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8" name="Line 20"/>
            <p:cNvSpPr>
              <a:spLocks noChangeShapeType="1"/>
            </p:cNvSpPr>
            <p:nvPr/>
          </p:nvSpPr>
          <p:spPr bwMode="auto">
            <a:xfrm>
              <a:off x="1611" y="2547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9" name="Text Box 21"/>
            <p:cNvSpPr txBox="1">
              <a:spLocks noChangeArrowheads="1"/>
            </p:cNvSpPr>
            <p:nvPr/>
          </p:nvSpPr>
          <p:spPr bwMode="auto">
            <a:xfrm>
              <a:off x="1058" y="17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82990" name="Text Box 22"/>
            <p:cNvSpPr txBox="1">
              <a:spLocks noChangeArrowheads="1"/>
            </p:cNvSpPr>
            <p:nvPr/>
          </p:nvSpPr>
          <p:spPr bwMode="auto">
            <a:xfrm>
              <a:off x="1847" y="16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82991" name="Text Box 23"/>
            <p:cNvSpPr txBox="1">
              <a:spLocks noChangeArrowheads="1"/>
            </p:cNvSpPr>
            <p:nvPr/>
          </p:nvSpPr>
          <p:spPr bwMode="auto">
            <a:xfrm>
              <a:off x="1391" y="19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82992" name="Text Box 24"/>
            <p:cNvSpPr txBox="1">
              <a:spLocks noChangeArrowheads="1"/>
            </p:cNvSpPr>
            <p:nvPr/>
          </p:nvSpPr>
          <p:spPr bwMode="auto">
            <a:xfrm>
              <a:off x="669" y="246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82993" name="Text Box 25"/>
            <p:cNvSpPr txBox="1">
              <a:spLocks noChangeArrowheads="1"/>
            </p:cNvSpPr>
            <p:nvPr/>
          </p:nvSpPr>
          <p:spPr bwMode="auto">
            <a:xfrm>
              <a:off x="1058" y="21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82994" name="Text Box 26"/>
            <p:cNvSpPr txBox="1">
              <a:spLocks noChangeArrowheads="1"/>
            </p:cNvSpPr>
            <p:nvPr/>
          </p:nvSpPr>
          <p:spPr bwMode="auto">
            <a:xfrm>
              <a:off x="1047" y="257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82995" name="Text Box 27"/>
            <p:cNvSpPr txBox="1">
              <a:spLocks noChangeArrowheads="1"/>
            </p:cNvSpPr>
            <p:nvPr/>
          </p:nvSpPr>
          <p:spPr bwMode="auto">
            <a:xfrm>
              <a:off x="1414" y="28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82996" name="Text Box 28"/>
            <p:cNvSpPr txBox="1">
              <a:spLocks noChangeArrowheads="1"/>
            </p:cNvSpPr>
            <p:nvPr/>
          </p:nvSpPr>
          <p:spPr bwMode="auto">
            <a:xfrm>
              <a:off x="1836" y="256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82997" name="Text Box 29"/>
            <p:cNvSpPr txBox="1">
              <a:spLocks noChangeArrowheads="1"/>
            </p:cNvSpPr>
            <p:nvPr/>
          </p:nvSpPr>
          <p:spPr bwMode="auto">
            <a:xfrm>
              <a:off x="2280" y="247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82998" name="Text Box 30"/>
            <p:cNvSpPr txBox="1">
              <a:spLocks noChangeArrowheads="1"/>
            </p:cNvSpPr>
            <p:nvPr/>
          </p:nvSpPr>
          <p:spPr bwMode="auto">
            <a:xfrm>
              <a:off x="1825" y="2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192713" y="1963738"/>
            <a:ext cx="2724150" cy="2544762"/>
            <a:chOff x="3183" y="473"/>
            <a:chExt cx="1716" cy="1603"/>
          </a:xfrm>
        </p:grpSpPr>
        <p:sp>
          <p:nvSpPr>
            <p:cNvPr id="82966" name="Oval 32"/>
            <p:cNvSpPr>
              <a:spLocks noChangeArrowheads="1"/>
            </p:cNvSpPr>
            <p:nvPr/>
          </p:nvSpPr>
          <p:spPr bwMode="auto">
            <a:xfrm>
              <a:off x="3902" y="473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82967" name="Oval 33"/>
            <p:cNvSpPr>
              <a:spLocks noChangeArrowheads="1"/>
            </p:cNvSpPr>
            <p:nvPr/>
          </p:nvSpPr>
          <p:spPr bwMode="auto">
            <a:xfrm>
              <a:off x="4677" y="1865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82968" name="Oval 34"/>
            <p:cNvSpPr>
              <a:spLocks noChangeArrowheads="1"/>
            </p:cNvSpPr>
            <p:nvPr/>
          </p:nvSpPr>
          <p:spPr bwMode="auto">
            <a:xfrm>
              <a:off x="3183" y="1865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82969" name="Oval 35"/>
            <p:cNvSpPr>
              <a:spLocks noChangeArrowheads="1"/>
            </p:cNvSpPr>
            <p:nvPr/>
          </p:nvSpPr>
          <p:spPr bwMode="auto">
            <a:xfrm>
              <a:off x="4677" y="950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82970" name="Oval 36"/>
            <p:cNvSpPr>
              <a:spLocks noChangeArrowheads="1"/>
            </p:cNvSpPr>
            <p:nvPr/>
          </p:nvSpPr>
          <p:spPr bwMode="auto">
            <a:xfrm>
              <a:off x="3898" y="1280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82971" name="Oval 37"/>
            <p:cNvSpPr>
              <a:spLocks noChangeArrowheads="1"/>
            </p:cNvSpPr>
            <p:nvPr/>
          </p:nvSpPr>
          <p:spPr bwMode="auto">
            <a:xfrm>
              <a:off x="3183" y="950"/>
              <a:ext cx="222" cy="211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2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240463" y="2308225"/>
            <a:ext cx="311150" cy="969963"/>
            <a:chOff x="3843" y="690"/>
            <a:chExt cx="196" cy="611"/>
          </a:xfrm>
        </p:grpSpPr>
        <p:sp>
          <p:nvSpPr>
            <p:cNvPr id="82964" name="Line 39"/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40"/>
            <p:cNvSpPr txBox="1">
              <a:spLocks noChangeArrowheads="1"/>
            </p:cNvSpPr>
            <p:nvPr/>
          </p:nvSpPr>
          <p:spPr bwMode="auto">
            <a:xfrm>
              <a:off x="3843" y="8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710488" y="3082925"/>
            <a:ext cx="311150" cy="1128713"/>
            <a:chOff x="4769" y="1178"/>
            <a:chExt cx="196" cy="711"/>
          </a:xfrm>
        </p:grpSpPr>
        <p:sp>
          <p:nvSpPr>
            <p:cNvPr id="82962" name="Line 42"/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Text Box 43"/>
            <p:cNvSpPr txBox="1">
              <a:spLocks noChangeArrowheads="1"/>
            </p:cNvSpPr>
            <p:nvPr/>
          </p:nvSpPr>
          <p:spPr bwMode="auto">
            <a:xfrm>
              <a:off x="4769" y="139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083175" y="3030538"/>
            <a:ext cx="311150" cy="1146175"/>
            <a:chOff x="3114" y="1145"/>
            <a:chExt cx="196" cy="722"/>
          </a:xfrm>
        </p:grpSpPr>
        <p:sp>
          <p:nvSpPr>
            <p:cNvPr id="82960" name="Line 45"/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1" name="Text Box 46"/>
            <p:cNvSpPr txBox="1">
              <a:spLocks noChangeArrowheads="1"/>
            </p:cNvSpPr>
            <p:nvPr/>
          </p:nvSpPr>
          <p:spPr bwMode="auto">
            <a:xfrm>
              <a:off x="3114" y="14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6578600" y="3575050"/>
            <a:ext cx="1022350" cy="723900"/>
            <a:chOff x="4056" y="1488"/>
            <a:chExt cx="644" cy="456"/>
          </a:xfrm>
        </p:grpSpPr>
        <p:sp>
          <p:nvSpPr>
            <p:cNvPr id="82958" name="Line 48"/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9" name="Text Box 49"/>
            <p:cNvSpPr txBox="1">
              <a:spLocks noChangeArrowheads="1"/>
            </p:cNvSpPr>
            <p:nvPr/>
          </p:nvSpPr>
          <p:spPr bwMode="auto">
            <a:xfrm>
              <a:off x="4266" y="14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5503863" y="2814638"/>
            <a:ext cx="828675" cy="587375"/>
            <a:chOff x="3379" y="1009"/>
            <a:chExt cx="522" cy="370"/>
          </a:xfrm>
        </p:grpSpPr>
        <p:sp>
          <p:nvSpPr>
            <p:cNvPr id="82956" name="Line 51"/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7" name="Text Box 52"/>
            <p:cNvSpPr txBox="1">
              <a:spLocks noChangeArrowheads="1"/>
            </p:cNvSpPr>
            <p:nvPr/>
          </p:nvSpPr>
          <p:spPr bwMode="auto">
            <a:xfrm>
              <a:off x="3526" y="10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>
        <p:nvSpPr>
          <p:cNvPr id="82953" name="Rectangle 54"/>
          <p:cNvSpPr>
            <a:spLocks noChangeArrowheads="1"/>
          </p:cNvSpPr>
          <p:nvPr/>
        </p:nvSpPr>
        <p:spPr bwMode="auto">
          <a:xfrm>
            <a:off x="990600" y="609600"/>
            <a:ext cx="2570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990000"/>
                </a:solidFill>
              </a:rPr>
              <a:t>最小生成树</a:t>
            </a:r>
          </a:p>
        </p:txBody>
      </p:sp>
      <p:sp>
        <p:nvSpPr>
          <p:cNvPr id="82954" name="Rectangle 55"/>
          <p:cNvSpPr>
            <a:spLocks noChangeArrowheads="1"/>
          </p:cNvSpPr>
          <p:nvPr/>
        </p:nvSpPr>
        <p:spPr bwMode="auto">
          <a:xfrm>
            <a:off x="785786" y="1371600"/>
            <a:ext cx="52340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990000"/>
                </a:solidFill>
              </a:rPr>
              <a:t>方法二：克鲁斯卡尔</a:t>
            </a:r>
            <a:r>
              <a:rPr lang="en-US" altLang="zh-CN" sz="2400" b="1" dirty="0">
                <a:solidFill>
                  <a:srgbClr val="990000"/>
                </a:solidFill>
              </a:rPr>
              <a:t>(</a:t>
            </a:r>
            <a:r>
              <a:rPr lang="en-US" altLang="zh-CN" sz="2400" b="1" dirty="0" err="1">
                <a:solidFill>
                  <a:srgbClr val="990000"/>
                </a:solidFill>
              </a:rPr>
              <a:t>Kruskal</a:t>
            </a:r>
            <a:r>
              <a:rPr lang="en-US" altLang="zh-CN" sz="2400" b="1" dirty="0">
                <a:solidFill>
                  <a:srgbClr val="990000"/>
                </a:solidFill>
              </a:rPr>
              <a:t>)</a:t>
            </a:r>
            <a:r>
              <a:rPr lang="zh-CN" altLang="zh-CN" sz="2400" b="1" dirty="0">
                <a:solidFill>
                  <a:srgbClr val="990000"/>
                </a:solidFill>
              </a:rPr>
              <a:t>算法</a:t>
            </a:r>
          </a:p>
        </p:txBody>
      </p:sp>
      <p:sp>
        <p:nvSpPr>
          <p:cNvPr id="133177" name="Rectangle 57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4868863"/>
            <a:ext cx="8820150" cy="1655762"/>
          </a:xfrm>
          <a:solidFill>
            <a:srgbClr val="CCFFCC">
              <a:alpha val="81175"/>
            </a:srgbClr>
          </a:solidFill>
          <a:ln w="139700">
            <a:pattFill prst="lgConfetti">
              <a:fgClr>
                <a:schemeClr val="accent2"/>
              </a:fgClr>
              <a:bgClr>
                <a:srgbClr val="FFFFFF"/>
              </a:bgClr>
            </a:pattFill>
          </a:ln>
        </p:spPr>
        <p:txBody>
          <a:bodyPr/>
          <a:lstStyle/>
          <a:p>
            <a:pPr marL="676275" lvl="3" indent="0" eaLnBrk="1" hangingPunct="1">
              <a:buSzPct val="110000"/>
              <a:buFont typeface="Wingdings" pitchFamily="2" charset="2"/>
              <a:buChar char="l"/>
            </a:pP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普里姆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(Prim)</a:t>
            </a:r>
            <a:r>
              <a:rPr lang="zh-CN" altLang="zh-CN" sz="2400" b="1" smtClean="0">
                <a:latin typeface="隶书" pitchFamily="49" charset="-122"/>
                <a:ea typeface="隶书" pitchFamily="49" charset="-122"/>
              </a:rPr>
              <a:t>算法算法适合求边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稠密</a:t>
            </a:r>
            <a:r>
              <a:rPr lang="zh-CN" altLang="zh-CN" sz="2400" b="1" smtClean="0">
                <a:latin typeface="隶书" pitchFamily="49" charset="-122"/>
                <a:ea typeface="隶书" pitchFamily="49" charset="-122"/>
              </a:rPr>
              <a:t>的网的最小生成树</a:t>
            </a:r>
            <a:endParaRPr lang="zh-CN" altLang="en-US" sz="2400" b="1" smtClean="0">
              <a:latin typeface="隶书" pitchFamily="49" charset="-122"/>
              <a:ea typeface="隶书" pitchFamily="49" charset="-122"/>
            </a:endParaRPr>
          </a:p>
          <a:p>
            <a:pPr marL="676275" lvl="3" indent="0" eaLnBrk="1" hangingPunct="1">
              <a:buSzPct val="110000"/>
              <a:buFont typeface="Wingdings" pitchFamily="2" charset="2"/>
              <a:buChar char="l"/>
            </a:pPr>
            <a:endParaRPr lang="zh-CN" altLang="en-US" sz="2400" b="1" smtClean="0">
              <a:latin typeface="隶书" pitchFamily="49" charset="-122"/>
              <a:ea typeface="隶书" pitchFamily="49" charset="-122"/>
            </a:endParaRPr>
          </a:p>
          <a:p>
            <a:pPr marL="676275" lvl="3" indent="0" eaLnBrk="1" hangingPunct="1">
              <a:buSzPct val="110000"/>
              <a:buFont typeface="Wingdings" pitchFamily="2" charset="2"/>
              <a:buChar char="l"/>
            </a:pP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克鲁斯卡尔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(Kruskal)</a:t>
            </a:r>
            <a:r>
              <a:rPr lang="zh-CN" altLang="zh-CN" sz="2400" b="1" smtClean="0">
                <a:latin typeface="隶书" pitchFamily="49" charset="-122"/>
                <a:ea typeface="隶书" pitchFamily="49" charset="-122"/>
              </a:rPr>
              <a:t>算法适合求边稀疏网的最小生成树</a:t>
            </a:r>
            <a:endParaRPr lang="zh-CN" altLang="en-US" sz="2400" b="1" smtClean="0">
              <a:latin typeface="隶书" pitchFamily="49" charset="-122"/>
              <a:ea typeface="隶书" pitchFamily="49" charset="-122"/>
            </a:endParaRPr>
          </a:p>
          <a:p>
            <a:pPr marL="676275" lvl="3" indent="0" eaLnBrk="1" hangingPunct="1">
              <a:buSzPct val="110000"/>
              <a:buFont typeface="Wingdings" pitchFamily="2" charset="2"/>
              <a:buChar char="l"/>
            </a:pPr>
            <a:endParaRPr lang="en-US" altLang="zh-CN" sz="2400" b="1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7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7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4.7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最小生成树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集合的一些基本运算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可用于实现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算法。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按权的递增顺序查看等价于对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优先队列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执行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removeMin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运算。可以用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堆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实现这个优先队列。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对一个由连通分支组成的集合不断进行修改，需要用到抽象数据类型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并查集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UnionFind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所支持的基本运算。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当图的边数为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算法所需的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计算时间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       。当        时，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算法比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Prim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算法差，但当       时，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算法却比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Prim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算法好得多。</a:t>
            </a:r>
          </a:p>
        </p:txBody>
      </p:sp>
      <p:sp>
        <p:nvSpPr>
          <p:cNvPr id="71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C2982-A928-4D97-999A-74B3A9C19F97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0"/>
          <p:cNvGraphicFramePr>
            <a:graphicFrameLocks noChangeAspect="1"/>
          </p:cNvGraphicFramePr>
          <p:nvPr/>
        </p:nvGraphicFramePr>
        <p:xfrm>
          <a:off x="1633525" y="3929066"/>
          <a:ext cx="1008062" cy="315913"/>
        </p:xfrm>
        <a:graphic>
          <a:graphicData uri="http://schemas.openxmlformats.org/presentationml/2006/ole">
            <p:oleObj spid="_x0000_s387191" name="公式" r:id="rId3" imgW="634725" imgH="203112" progId="">
              <p:embed/>
            </p:oleObj>
          </a:graphicData>
        </a:graphic>
      </p:graphicFrame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9" name="Object 1"/>
          <p:cNvGraphicFramePr>
            <a:graphicFrameLocks noChangeAspect="1"/>
          </p:cNvGraphicFramePr>
          <p:nvPr/>
        </p:nvGraphicFramePr>
        <p:xfrm>
          <a:off x="3419475" y="3929066"/>
          <a:ext cx="1081087" cy="376238"/>
        </p:xfrm>
        <a:graphic>
          <a:graphicData uri="http://schemas.openxmlformats.org/presentationml/2006/ole">
            <p:oleObj spid="_x0000_s387192" name="公式" r:id="rId4" imgW="660400" imgH="228600" progId="">
              <p:embed/>
            </p:oleObj>
          </a:graphicData>
        </a:graphic>
      </p:graphicFrame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2500298" y="4214818"/>
          <a:ext cx="1079500" cy="404813"/>
        </p:xfrm>
        <a:graphic>
          <a:graphicData uri="http://schemas.openxmlformats.org/presentationml/2006/ole">
            <p:oleObj spid="_x0000_s387193" name="公式" r:id="rId5" imgW="609600" imgH="228600" progId="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思考题：最佳邮局设置问题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户人家坐落在从西向东的一条街上。从街西头向东数，第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户的房子与街西头的距离是</a:t>
            </a:r>
            <a:r>
              <a:rPr lang="en-US" altLang="zh-CN" dirty="0" smtClean="0"/>
              <a:t>H[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米，</a:t>
            </a:r>
            <a:r>
              <a:rPr lang="en-US" altLang="zh-CN" dirty="0" smtClean="0"/>
              <a:t>(1</a:t>
            </a:r>
            <a:r>
              <a:rPr lang="en-US" altLang="zh-CN" dirty="0" smtClean="0">
                <a:latin typeface="宋体"/>
                <a:ea typeface="宋体"/>
              </a:rPr>
              <a:t>≤i≤n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H[1]</a:t>
            </a:r>
            <a:r>
              <a:rPr lang="en-US" altLang="zh-CN" dirty="0" smtClean="0">
                <a:latin typeface="宋体"/>
                <a:ea typeface="宋体"/>
              </a:rPr>
              <a:t>&lt;</a:t>
            </a:r>
            <a:r>
              <a:rPr lang="en-US" altLang="zh-CN" dirty="0" smtClean="0"/>
              <a:t> H[2] </a:t>
            </a:r>
            <a:r>
              <a:rPr lang="en-US" altLang="zh-CN" dirty="0" smtClean="0">
                <a:latin typeface="宋体"/>
              </a:rPr>
              <a:t>&lt;</a:t>
            </a:r>
            <a:r>
              <a:rPr lang="en-US" altLang="zh-CN" dirty="0" smtClean="0"/>
              <a:t> H[3] …</a:t>
            </a:r>
            <a:r>
              <a:rPr lang="en-US" altLang="zh-CN" dirty="0"/>
              <a:t> </a:t>
            </a:r>
            <a:r>
              <a:rPr lang="en-US" altLang="zh-CN" dirty="0" smtClean="0">
                <a:latin typeface="宋体"/>
              </a:rPr>
              <a:t>&lt;</a:t>
            </a:r>
            <a:r>
              <a:rPr lang="en-US" altLang="zh-CN" dirty="0" smtClean="0"/>
              <a:t> H[n] </a:t>
            </a:r>
            <a:r>
              <a:rPr lang="zh-CN" altLang="en-US" dirty="0" smtClean="0"/>
              <a:t>，假设街上没有邮局。现在，要在街上建一些邮局使得任一户人家到最近一个邮局的距离不超过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米。请设计一个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时间的算法以确定最少需要</a:t>
            </a:r>
            <a:r>
              <a:rPr lang="zh-CN" altLang="en-US" dirty="0"/>
              <a:t>建</a:t>
            </a:r>
            <a:r>
              <a:rPr lang="zh-CN" altLang="en-US" dirty="0" smtClean="0"/>
              <a:t>的邮局数，并给出每个邮局到街西头的距离。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0EC-2473-479A-8D1D-BE581813E7B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153310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4.8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多机调度问题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625" y="1825625"/>
            <a:ext cx="8312150" cy="267494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多机调度问题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要求给出一种作业调度方案，使所给的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个作业在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尽可能短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的时间内由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台机器加工处理完成。</a:t>
            </a:r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79718-CD04-4381-92C7-4BD52096A8E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785813" y="3286125"/>
            <a:ext cx="8001000" cy="830263"/>
          </a:xfrm>
          <a:prstGeom prst="rect">
            <a:avLst/>
          </a:prstGeom>
          <a:solidFill>
            <a:srgbClr val="FFCC99"/>
          </a:solidFill>
          <a:ln w="5080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约定，每个作业均可在任何一台机器上加工处理，但未完工前不允许中断处理。作业不能拆分成更小的子作业。 </a:t>
            </a:r>
          </a:p>
        </p:txBody>
      </p:sp>
      <p:sp>
        <p:nvSpPr>
          <p:cNvPr id="6" name="矩形 5"/>
          <p:cNvSpPr/>
          <p:nvPr/>
        </p:nvSpPr>
        <p:spPr>
          <a:xfrm>
            <a:off x="857224" y="4500570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这个问题是</a:t>
            </a:r>
            <a:r>
              <a:rPr lang="en-US" altLang="zh-CN" sz="24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NP</a:t>
            </a:r>
            <a:r>
              <a:rPr lang="zh-CN" altLang="en-US" sz="24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完全问题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，到目前为止还没有有效的解法。对于这一类问题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4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贪心选择策略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有时可以设计出较好的近似算法。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4.8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多机调度问题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D8AF1-9A88-448C-8B91-D96A2C71EBD4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0413" y="1500188"/>
            <a:ext cx="8383587" cy="41148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8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ea typeface="楷体_GB2312" pitchFamily="49" charset="-122"/>
              </a:rPr>
              <a:t>采用</a:t>
            </a:r>
            <a:r>
              <a:rPr lang="zh-CN" altLang="en-US" sz="2800" b="1" dirty="0" smtClean="0">
                <a:solidFill>
                  <a:srgbClr val="A50021"/>
                </a:solidFill>
                <a:ea typeface="楷体_GB2312" pitchFamily="49" charset="-122"/>
              </a:rPr>
              <a:t>最长处理时间作业优先</a:t>
            </a:r>
            <a:r>
              <a:rPr lang="zh-CN" altLang="en-US" sz="2800" b="1" dirty="0" smtClean="0">
                <a:ea typeface="楷体_GB2312" pitchFamily="49" charset="-122"/>
              </a:rPr>
              <a:t>的贪心选择策略可以设计出解多机调度问题的较好的近似算法。</a:t>
            </a:r>
            <a:endParaRPr lang="en-US" altLang="zh-CN" sz="2800" b="1" dirty="0" smtClean="0">
              <a:ea typeface="楷体_GB2312" pitchFamily="49" charset="-122"/>
            </a:endParaRPr>
          </a:p>
          <a:p>
            <a:pPr eaLnBrk="1" hangingPunct="1">
              <a:buClr>
                <a:srgbClr val="800000"/>
              </a:buClr>
              <a:buFont typeface="Wingdings" pitchFamily="2" charset="2"/>
              <a:buChar char="n"/>
            </a:pPr>
            <a:endParaRPr lang="zh-CN" altLang="en-US" sz="2800" b="1" dirty="0" smtClean="0">
              <a:ea typeface="楷体_GB2312" pitchFamily="49" charset="-122"/>
            </a:endParaRPr>
          </a:p>
          <a:p>
            <a:pPr eaLnBrk="1" hangingPunct="1">
              <a:buClr>
                <a:srgbClr val="8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ea typeface="楷体_GB2312" pitchFamily="49" charset="-122"/>
              </a:rPr>
              <a:t>按此策略，当           时，只要将机器</a:t>
            </a:r>
            <a:r>
              <a:rPr lang="en-US" altLang="zh-CN" sz="2800" b="1" dirty="0" smtClean="0">
                <a:ea typeface="楷体_GB2312" pitchFamily="49" charset="-122"/>
              </a:rPr>
              <a:t>i</a:t>
            </a:r>
            <a:r>
              <a:rPr lang="zh-CN" altLang="en-US" sz="2800" b="1" dirty="0" smtClean="0">
                <a:ea typeface="楷体_GB2312" pitchFamily="49" charset="-122"/>
              </a:rPr>
              <a:t>的</a:t>
            </a:r>
            <a:r>
              <a:rPr lang="en-US" altLang="zh-CN" sz="2800" b="1" dirty="0" smtClean="0">
                <a:ea typeface="楷体_GB2312" pitchFamily="49" charset="-122"/>
              </a:rPr>
              <a:t>[0, </a:t>
            </a:r>
            <a:r>
              <a:rPr lang="en-US" altLang="zh-CN" sz="2800" b="1" dirty="0" err="1" smtClean="0">
                <a:ea typeface="楷体_GB2312" pitchFamily="49" charset="-122"/>
              </a:rPr>
              <a:t>t</a:t>
            </a:r>
            <a:r>
              <a:rPr lang="en-US" altLang="zh-CN" sz="2800" b="1" baseline="-25000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]</a:t>
            </a:r>
            <a:r>
              <a:rPr lang="zh-CN" altLang="en-US" sz="2800" b="1" dirty="0" smtClean="0">
                <a:ea typeface="楷体_GB2312" pitchFamily="49" charset="-122"/>
              </a:rPr>
              <a:t>时间区间分配给作业</a:t>
            </a:r>
            <a:r>
              <a:rPr lang="en-US" altLang="zh-CN" sz="2800" b="1" dirty="0" smtClean="0">
                <a:ea typeface="楷体_GB2312" pitchFamily="49" charset="-122"/>
              </a:rPr>
              <a:t>i</a:t>
            </a:r>
            <a:r>
              <a:rPr lang="zh-CN" altLang="en-US" sz="2800" b="1" dirty="0" smtClean="0">
                <a:ea typeface="楷体_GB2312" pitchFamily="49" charset="-122"/>
              </a:rPr>
              <a:t>即可，算法只需要</a:t>
            </a:r>
            <a:r>
              <a:rPr lang="en-US" altLang="zh-CN" sz="2800" b="1" dirty="0" smtClean="0">
                <a:solidFill>
                  <a:srgbClr val="A50021"/>
                </a:solidFill>
                <a:ea typeface="楷体_GB2312" pitchFamily="49" charset="-122"/>
              </a:rPr>
              <a:t>O(1)</a:t>
            </a:r>
            <a:r>
              <a:rPr lang="zh-CN" altLang="en-US" sz="2800" b="1" dirty="0" smtClean="0">
                <a:ea typeface="楷体_GB2312" pitchFamily="49" charset="-122"/>
              </a:rPr>
              <a:t>时间。</a:t>
            </a:r>
            <a:endParaRPr lang="en-US" altLang="zh-CN" sz="2800" b="1" dirty="0" smtClean="0">
              <a:ea typeface="楷体_GB2312" pitchFamily="49" charset="-122"/>
            </a:endParaRPr>
          </a:p>
          <a:p>
            <a:pPr eaLnBrk="1" hangingPunct="1">
              <a:buClr>
                <a:srgbClr val="800000"/>
              </a:buClr>
              <a:buFont typeface="Wingdings" pitchFamily="2" charset="2"/>
              <a:buChar char="n"/>
            </a:pPr>
            <a:endParaRPr lang="en-US" altLang="zh-CN" sz="2800" b="1" dirty="0" smtClean="0">
              <a:ea typeface="楷体_GB2312" pitchFamily="49" charset="-122"/>
            </a:endParaRPr>
          </a:p>
          <a:p>
            <a:pPr eaLnBrk="1" hangingPunct="1">
              <a:buClr>
                <a:srgbClr val="8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ea typeface="楷体_GB2312" pitchFamily="49" charset="-122"/>
              </a:rPr>
              <a:t>当           时，首先将</a:t>
            </a:r>
            <a:r>
              <a:rPr lang="en-US" altLang="zh-CN" sz="2800" b="1" dirty="0" smtClean="0">
                <a:ea typeface="楷体_GB2312" pitchFamily="49" charset="-122"/>
              </a:rPr>
              <a:t>n</a:t>
            </a:r>
            <a:r>
              <a:rPr lang="zh-CN" altLang="en-US" sz="2800" b="1" dirty="0" smtClean="0">
                <a:ea typeface="楷体_GB2312" pitchFamily="49" charset="-122"/>
              </a:rPr>
              <a:t>个作业依其所需的处理时间从大到小排序。然后依此顺序将作业分配给空闲的处理机。算法所需的计算时间为</a:t>
            </a:r>
            <a:r>
              <a:rPr lang="en-US" altLang="zh-CN" sz="2800" b="1" dirty="0" smtClean="0">
                <a:solidFill>
                  <a:srgbClr val="A50021"/>
                </a:solidFill>
                <a:ea typeface="楷体_GB2312" pitchFamily="49" charset="-122"/>
              </a:rPr>
              <a:t>O(</a:t>
            </a:r>
            <a:r>
              <a:rPr lang="en-US" altLang="zh-CN" sz="2800" b="1" dirty="0" err="1" smtClean="0">
                <a:solidFill>
                  <a:srgbClr val="A50021"/>
                </a:solidFill>
                <a:ea typeface="楷体_GB2312" pitchFamily="49" charset="-122"/>
              </a:rPr>
              <a:t>nlogn</a:t>
            </a:r>
            <a:r>
              <a:rPr lang="en-US" altLang="zh-CN" sz="2800" b="1" dirty="0" smtClean="0">
                <a:solidFill>
                  <a:srgbClr val="A50021"/>
                </a:solidFill>
                <a:ea typeface="楷体_GB2312" pitchFamily="49" charset="-122"/>
              </a:rPr>
              <a:t>)</a:t>
            </a:r>
            <a:r>
              <a:rPr lang="zh-CN" altLang="en-US" sz="2800" b="1" dirty="0" smtClean="0"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rgbClr val="800000"/>
              </a:buClr>
              <a:buFont typeface="Wingdings" pitchFamily="2" charset="2"/>
              <a:buChar char="n"/>
            </a:pPr>
            <a:endParaRPr lang="zh-CN" altLang="en-US" sz="2400" b="1" dirty="0" smtClean="0">
              <a:ea typeface="楷体_GB2312" pitchFamily="49" charset="-122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30227583"/>
              </p:ext>
            </p:extLst>
          </p:nvPr>
        </p:nvGraphicFramePr>
        <p:xfrm>
          <a:off x="3540125" y="2854422"/>
          <a:ext cx="1031875" cy="426918"/>
        </p:xfrm>
        <a:graphic>
          <a:graphicData uri="http://schemas.openxmlformats.org/presentationml/2006/ole">
            <p:oleObj spid="_x0000_s10320" name="公式" r:id="rId3" imgW="393359" imgH="164957" progId="">
              <p:embed/>
            </p:oleObj>
          </a:graphicData>
        </a:graphic>
      </p:graphicFrame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73267908"/>
              </p:ext>
            </p:extLst>
          </p:nvPr>
        </p:nvGraphicFramePr>
        <p:xfrm>
          <a:off x="1907704" y="4221088"/>
          <a:ext cx="1000125" cy="366712"/>
        </p:xfrm>
        <a:graphic>
          <a:graphicData uri="http://schemas.openxmlformats.org/presentationml/2006/ole">
            <p:oleObj spid="_x0000_s10321" name="公式" r:id="rId4" imgW="393529" imgH="139639" progId="">
              <p:embed/>
            </p:oleObj>
          </a:graphicData>
        </a:graphic>
      </p:graphicFrame>
      <p:sp>
        <p:nvSpPr>
          <p:cNvPr id="9" name="矩形标注 8"/>
          <p:cNvSpPr/>
          <p:nvPr/>
        </p:nvSpPr>
        <p:spPr bwMode="auto">
          <a:xfrm>
            <a:off x="4214810" y="2392757"/>
            <a:ext cx="2857520" cy="461665"/>
          </a:xfrm>
          <a:prstGeom prst="wedgeRectCallout">
            <a:avLst>
              <a:gd name="adj1" fmla="val -65320"/>
              <a:gd name="adj2" fmla="val 18128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作业数少于机器数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2714612" y="5602917"/>
            <a:ext cx="3714776" cy="523220"/>
          </a:xfrm>
          <a:prstGeom prst="wedgeRectCallout">
            <a:avLst>
              <a:gd name="adj1" fmla="val -68700"/>
              <a:gd name="adj2" fmla="val -258647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ea typeface="+mn-ea"/>
              </a:rPr>
              <a:t>作业数多于机器数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uiExpand="1" build="p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多机调度问题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Clr>
                <a:srgbClr val="800000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例如，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个独立作业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{1,2,3,4,5,6,7}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台机器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M1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M2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M3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加工处理。各作业所需的处理时间分别为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{2,14,4,16,6,5,3}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800000"/>
              </a:buClr>
              <a:buSzPct val="100000"/>
              <a:buFont typeface="Wingdings" pitchFamily="2" charset="2"/>
              <a:buChar char="n"/>
            </a:pP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800000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按算法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greedy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产生的作业调度如下图所示，所需的加工时间为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 smtClean="0"/>
              <a:t> </a:t>
            </a:r>
          </a:p>
        </p:txBody>
      </p:sp>
      <p:sp>
        <p:nvSpPr>
          <p:cNvPr id="604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7AC42-BB3B-4899-A1E0-79B75A7DDFA4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7" name="Picture 4" descr="t4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362450"/>
            <a:ext cx="5688012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270481" y="4576762"/>
            <a:ext cx="5982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6669" y="5005387"/>
            <a:ext cx="5982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2644" y="5484812"/>
            <a:ext cx="39145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1856" y="5487987"/>
            <a:ext cx="39145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4856" y="5434012"/>
            <a:ext cx="39145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231" y="5005387"/>
            <a:ext cx="39145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9231" y="5472112"/>
            <a:ext cx="39145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B92B7-F72E-41E4-8BD6-D1E6CBAE8EF9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87043" name="TextBox 2"/>
          <p:cNvSpPr txBox="1">
            <a:spLocks noChangeArrowheads="1"/>
          </p:cNvSpPr>
          <p:nvPr/>
        </p:nvSpPr>
        <p:spPr bwMode="auto">
          <a:xfrm>
            <a:off x="571472" y="1071546"/>
            <a:ext cx="5572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练习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：</a:t>
            </a:r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装箱问题</a:t>
            </a:r>
            <a:endParaRPr lang="zh-CN" altLang="en-US" sz="3200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5720" y="1857364"/>
            <a:ext cx="8645525" cy="1200150"/>
          </a:xfrm>
          <a:prstGeom prst="rect">
            <a:avLst/>
          </a:prstGeom>
          <a:solidFill>
            <a:srgbClr val="CC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设有编号为</a:t>
            </a:r>
            <a:r>
              <a:rPr kumimoji="1" lang="en-US" altLang="zh-CN" sz="2400" b="1" dirty="0">
                <a:latin typeface="Times New Roman" pitchFamily="18" charset="0"/>
              </a:rPr>
              <a:t>0,1,…,n-1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种物品，体积分别为</a:t>
            </a:r>
            <a:r>
              <a:rPr kumimoji="1" lang="en-US" altLang="zh-CN" sz="2400" b="1" dirty="0">
                <a:latin typeface="Times New Roman" pitchFamily="18" charset="0"/>
              </a:rPr>
              <a:t>V</a:t>
            </a:r>
            <a:r>
              <a:rPr kumimoji="1" lang="en-US" altLang="zh-CN" sz="2400" b="1" baseline="-25000" dirty="0">
                <a:latin typeface="Times New Roman" pitchFamily="18" charset="0"/>
              </a:rPr>
              <a:t>0</a:t>
            </a:r>
            <a:r>
              <a:rPr kumimoji="1" lang="en-US" altLang="zh-CN" sz="2400" b="1" dirty="0">
                <a:latin typeface="Times New Roman" pitchFamily="18" charset="0"/>
              </a:rPr>
              <a:t>,V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</a:rPr>
              <a:t>,…,V</a:t>
            </a:r>
            <a:r>
              <a:rPr kumimoji="1" lang="en-US" altLang="zh-CN" sz="2400" b="1" baseline="-25000" dirty="0">
                <a:latin typeface="Times New Roman" pitchFamily="18" charset="0"/>
              </a:rPr>
              <a:t>n-1</a:t>
            </a:r>
            <a:r>
              <a:rPr kumimoji="1" lang="zh-CN" altLang="en-US" sz="2400" b="1" dirty="0">
                <a:latin typeface="Times New Roman" pitchFamily="18" charset="0"/>
              </a:rPr>
              <a:t>。将这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种物品装到容量都为</a:t>
            </a:r>
            <a:r>
              <a:rPr kumimoji="1" lang="en-US" altLang="zh-CN" sz="2400" b="1" dirty="0">
                <a:latin typeface="Times New Roman" pitchFamily="18" charset="0"/>
              </a:rPr>
              <a:t>V</a:t>
            </a:r>
            <a:r>
              <a:rPr kumimoji="1" lang="zh-CN" altLang="en-US" sz="2400" b="1" dirty="0">
                <a:latin typeface="Times New Roman" pitchFamily="18" charset="0"/>
              </a:rPr>
              <a:t>的若干箱子里。约定这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种物品的体积均不超过</a:t>
            </a:r>
            <a:r>
              <a:rPr kumimoji="1" lang="en-US" altLang="zh-CN" sz="2400" b="1" dirty="0">
                <a:latin typeface="Times New Roman" pitchFamily="18" charset="0"/>
              </a:rPr>
              <a:t>V</a:t>
            </a:r>
            <a:r>
              <a:rPr kumimoji="1" lang="zh-CN" altLang="en-US" sz="2400" b="1" dirty="0">
                <a:latin typeface="Times New Roman" pitchFamily="18" charset="0"/>
              </a:rPr>
              <a:t>，要求使装进这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种物品的箱子数要少。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285728"/>
            <a:ext cx="3643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800000"/>
                </a:solidFill>
              </a:rPr>
              <a:t>习题课：</a:t>
            </a:r>
            <a:endParaRPr lang="zh-CN" altLang="en-US" sz="3600" b="1" dirty="0">
              <a:solidFill>
                <a:srgbClr val="8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85720" y="857232"/>
            <a:ext cx="828675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EE71-6B78-47DF-9372-9C1602739462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14313" y="0"/>
            <a:ext cx="8990012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算法：</a:t>
            </a:r>
            <a:r>
              <a:rPr kumimoji="1" lang="en-US" altLang="zh-CN" sz="2400" b="1" dirty="0">
                <a:latin typeface="Times New Roman" pitchFamily="18" charset="0"/>
              </a:rPr>
              <a:t>{</a:t>
            </a:r>
            <a:r>
              <a:rPr kumimoji="1" lang="zh-CN" altLang="en-US" sz="2400" b="1" dirty="0">
                <a:latin typeface="Times New Roman" pitchFamily="18" charset="0"/>
              </a:rPr>
              <a:t>输入箱子的容积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</a:t>
            </a:r>
            <a:r>
              <a:rPr kumimoji="1" lang="zh-CN" altLang="en-US" sz="2400" b="1" dirty="0">
                <a:latin typeface="Times New Roman" pitchFamily="18" charset="0"/>
              </a:rPr>
              <a:t>输入物品种数</a:t>
            </a:r>
            <a:r>
              <a:rPr kumimoji="1" lang="en-US" altLang="zh-CN" sz="2400" b="1" dirty="0">
                <a:latin typeface="Times New Roman" pitchFamily="18" charset="0"/>
              </a:rPr>
              <a:t>n;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</a:t>
            </a:r>
            <a:r>
              <a:rPr kumimoji="1" lang="zh-CN" altLang="en-US" sz="2400" b="1" dirty="0">
                <a:latin typeface="Times New Roman" pitchFamily="18" charset="0"/>
              </a:rPr>
              <a:t>按体积从大到小顺序，输入各品种的体积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</a:t>
            </a:r>
            <a:r>
              <a:rPr kumimoji="1" lang="zh-CN" altLang="en-US" sz="2400" b="1" dirty="0">
                <a:latin typeface="Times New Roman" pitchFamily="18" charset="0"/>
              </a:rPr>
              <a:t>预置已用箱子链为空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for(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=0;i&lt;</a:t>
            </a:r>
            <a:r>
              <a:rPr kumimoji="1" lang="en-US" altLang="zh-CN" sz="2400" b="1" dirty="0" err="1">
                <a:latin typeface="Times New Roman" pitchFamily="18" charset="0"/>
              </a:rPr>
              <a:t>n;i</a:t>
            </a:r>
            <a:r>
              <a:rPr kumimoji="1" lang="en-US" altLang="zh-CN" sz="2400" b="1" dirty="0">
                <a:latin typeface="Times New Roman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{</a:t>
            </a:r>
            <a:r>
              <a:rPr kumimoji="1" lang="zh-CN" altLang="en-US" sz="2400" b="1" dirty="0">
                <a:latin typeface="Times New Roman" pitchFamily="18" charset="0"/>
              </a:rPr>
              <a:t>从已用的第一只箱子开始顺序寻找能放入物品的箱子</a:t>
            </a:r>
            <a:r>
              <a:rPr kumimoji="1" lang="en-US" altLang="zh-CN" sz="2400" b="1" dirty="0">
                <a:latin typeface="Times New Roman" pitchFamily="18" charset="0"/>
              </a:rPr>
              <a:t>j;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 if(</a:t>
            </a:r>
            <a:r>
              <a:rPr kumimoji="1" lang="zh-CN" altLang="en-US" sz="2400" b="1" dirty="0">
                <a:latin typeface="Times New Roman" pitchFamily="18" charset="0"/>
              </a:rPr>
              <a:t>已用箱子都不能再放物品</a:t>
            </a:r>
            <a:r>
              <a:rPr kumimoji="1" lang="en-US" altLang="zh-CN" sz="2400" b="1" dirty="0">
                <a:latin typeface="Times New Roman" pitchFamily="18" charset="0"/>
              </a:rPr>
              <a:t>i)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 {</a:t>
            </a:r>
            <a:r>
              <a:rPr kumimoji="1" lang="zh-CN" altLang="en-US" sz="2400" b="1" dirty="0">
                <a:latin typeface="Times New Roman" pitchFamily="18" charset="0"/>
              </a:rPr>
              <a:t>另用一只箱子</a:t>
            </a:r>
            <a:r>
              <a:rPr kumimoji="1" lang="en-US" altLang="zh-CN" sz="2400" b="1" dirty="0">
                <a:latin typeface="Times New Roman" pitchFamily="18" charset="0"/>
              </a:rPr>
              <a:t>,</a:t>
            </a:r>
            <a:r>
              <a:rPr kumimoji="1" lang="zh-CN" altLang="en-US" sz="2400" b="1" dirty="0">
                <a:latin typeface="Times New Roman" pitchFamily="18" charset="0"/>
              </a:rPr>
              <a:t>并将物品</a:t>
            </a:r>
            <a:r>
              <a:rPr kumimoji="1" lang="en-US" altLang="zh-CN" sz="2400" b="1" dirty="0">
                <a:latin typeface="Times New Roman" pitchFamily="18" charset="0"/>
              </a:rPr>
              <a:t>i</a:t>
            </a:r>
            <a:r>
              <a:rPr kumimoji="1" lang="zh-CN" altLang="en-US" sz="2400" b="1" dirty="0">
                <a:latin typeface="Times New Roman" pitchFamily="18" charset="0"/>
              </a:rPr>
              <a:t>放入该箱子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    </a:t>
            </a:r>
            <a:r>
              <a:rPr kumimoji="1" lang="en-US" altLang="zh-CN" sz="2400" b="1" dirty="0" err="1">
                <a:latin typeface="Times New Roman" pitchFamily="18" charset="0"/>
              </a:rPr>
              <a:t>boxcount</a:t>
            </a:r>
            <a:r>
              <a:rPr kumimoji="1" lang="en-US" altLang="zh-CN" sz="2400" b="1" dirty="0">
                <a:latin typeface="Times New Roman" pitchFamily="18" charset="0"/>
              </a:rPr>
              <a:t>++;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 }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 else    </a:t>
            </a:r>
            <a:r>
              <a:rPr kumimoji="1" lang="zh-CN" altLang="en-US" sz="2400" b="1" dirty="0">
                <a:latin typeface="Times New Roman" pitchFamily="18" charset="0"/>
              </a:rPr>
              <a:t>将物品</a:t>
            </a:r>
            <a:r>
              <a:rPr kumimoji="1" lang="en-US" altLang="zh-CN" sz="2400" b="1" dirty="0">
                <a:latin typeface="Times New Roman" pitchFamily="18" charset="0"/>
              </a:rPr>
              <a:t>i</a:t>
            </a:r>
            <a:r>
              <a:rPr kumimoji="1" lang="zh-CN" altLang="en-US" sz="2400" b="1" dirty="0">
                <a:latin typeface="Times New Roman" pitchFamily="18" charset="0"/>
              </a:rPr>
              <a:t>放入箱子</a:t>
            </a:r>
            <a:r>
              <a:rPr kumimoji="1" lang="en-US" altLang="zh-CN" sz="2400" b="1" dirty="0">
                <a:latin typeface="Times New Roman" pitchFamily="18" charset="0"/>
              </a:rPr>
              <a:t>j;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}}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071538" y="571480"/>
            <a:ext cx="8501062" cy="133667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900" dirty="0">
                <a:latin typeface="黑体" pitchFamily="49" charset="-122"/>
                <a:ea typeface="黑体" pitchFamily="49" charset="-122"/>
              </a:rPr>
              <a:t>4.6 </a:t>
            </a:r>
            <a:r>
              <a:rPr lang="zh-CN" altLang="en-US" sz="3900" dirty="0">
                <a:latin typeface="黑体" pitchFamily="49" charset="-122"/>
                <a:ea typeface="黑体" pitchFamily="49" charset="-122"/>
              </a:rPr>
              <a:t>单源最短</a:t>
            </a:r>
            <a:r>
              <a:rPr lang="zh-CN" altLang="en-US" sz="3900" dirty="0" smtClean="0">
                <a:latin typeface="黑体" pitchFamily="49" charset="-122"/>
                <a:ea typeface="黑体" pitchFamily="49" charset="-122"/>
              </a:rPr>
              <a:t>路径</a:t>
            </a:r>
            <a:endParaRPr lang="en-US" altLang="zh-CN" sz="39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rgbClr val="990000"/>
                </a:solidFill>
              </a:rPr>
              <a:t>问题提出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928662" y="2000240"/>
            <a:ext cx="753177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400" dirty="0"/>
              <a:t>用带权的有向图表示一个交通运输网，图中：</a:t>
            </a:r>
          </a:p>
          <a:p>
            <a:r>
              <a:rPr lang="zh-CN" altLang="en-US" sz="2400" dirty="0"/>
              <a:t>    顶点</a:t>
            </a:r>
            <a:r>
              <a:rPr lang="en-US" altLang="zh-CN" sz="2400" dirty="0"/>
              <a:t>——</a:t>
            </a:r>
            <a:r>
              <a:rPr lang="zh-CN" altLang="en-US" sz="2400" dirty="0"/>
              <a:t>表示城市</a:t>
            </a:r>
          </a:p>
          <a:p>
            <a:r>
              <a:rPr lang="zh-CN" altLang="en-US" sz="2400" dirty="0"/>
              <a:t>    边</a:t>
            </a:r>
            <a:r>
              <a:rPr lang="en-US" altLang="zh-CN" sz="2400" dirty="0"/>
              <a:t>——</a:t>
            </a:r>
            <a:r>
              <a:rPr lang="zh-CN" altLang="en-US" sz="2400" dirty="0"/>
              <a:t>表示城市间的交通联系</a:t>
            </a:r>
          </a:p>
          <a:p>
            <a:r>
              <a:rPr lang="zh-CN" altLang="en-US" sz="2400" dirty="0"/>
              <a:t>    权</a:t>
            </a:r>
            <a:r>
              <a:rPr lang="en-US" altLang="zh-CN" sz="2400" dirty="0"/>
              <a:t>——</a:t>
            </a:r>
            <a:r>
              <a:rPr lang="zh-CN" altLang="en-US" sz="2400" dirty="0"/>
              <a:t>表示此线路的长度或沿此线路运输所花的时间或费用等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/>
              <a:t>问题：从某顶点出发，沿图的边到达另一顶点所经过的路径中</a:t>
            </a:r>
            <a:r>
              <a:rPr lang="zh-CN" altLang="en-US" sz="2400" dirty="0" smtClean="0"/>
              <a:t>，各</a:t>
            </a:r>
            <a:r>
              <a:rPr lang="zh-CN" altLang="en-US" sz="2400" dirty="0"/>
              <a:t>边上权值之和最小的一条路径</a:t>
            </a:r>
            <a:r>
              <a:rPr lang="en-US" altLang="zh-CN" sz="2400" dirty="0"/>
              <a:t>——</a:t>
            </a:r>
            <a:r>
              <a:rPr lang="zh-CN" altLang="en-US" sz="2400" dirty="0"/>
              <a:t>最短路径</a:t>
            </a:r>
          </a:p>
        </p:txBody>
      </p:sp>
    </p:spTree>
    <p:extLst>
      <p:ext uri="{BB962C8B-B14F-4D97-AF65-F5344CB8AC3E}">
        <p14:creationId xmlns="" xmlns:p14="http://schemas.microsoft.com/office/powerpoint/2010/main" val="39808526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B92B7-F72E-41E4-8BD6-D1E6CBAE8EF9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7043" name="TextBox 2"/>
          <p:cNvSpPr txBox="1">
            <a:spLocks noChangeArrowheads="1"/>
          </p:cNvSpPr>
          <p:nvPr/>
        </p:nvSpPr>
        <p:spPr bwMode="auto">
          <a:xfrm>
            <a:off x="571472" y="1071546"/>
            <a:ext cx="5572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练习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：</a:t>
            </a:r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装箱问题</a:t>
            </a:r>
            <a:endParaRPr lang="zh-CN" altLang="en-US" sz="32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0034" y="2071678"/>
            <a:ext cx="8153400" cy="1938992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设</a:t>
            </a: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有</a:t>
            </a:r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6</a:t>
            </a: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种物品，它们的体积分别为：</a:t>
            </a:r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60,45,35,20,20,20</a:t>
            </a: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单位体积，箱子的容量为</a:t>
            </a:r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100</a:t>
            </a: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单位体积</a:t>
            </a:r>
            <a:r>
              <a:rPr kumimoji="1" lang="zh-CN" altLang="en-US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kumimoji="1" lang="en-US" altLang="zh-CN" sz="2400" b="1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按</a:t>
            </a: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上述算法计算，需三只箱子，各箱子所装物品分别为：</a:t>
            </a:r>
            <a:r>
              <a:rPr kumimoji="1" lang="en-US" altLang="zh-CN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6</a:t>
            </a: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，而最优解为两只箱子。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285728"/>
            <a:ext cx="3643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800000"/>
                </a:solidFill>
              </a:rPr>
              <a:t>习题课：</a:t>
            </a:r>
            <a:endParaRPr lang="zh-CN" altLang="en-US" sz="3600" b="1" dirty="0">
              <a:solidFill>
                <a:srgbClr val="8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85720" y="857232"/>
            <a:ext cx="828675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1472" y="4572008"/>
            <a:ext cx="8001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dirty="0">
                <a:solidFill>
                  <a:sysClr val="windowText" lastClr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对适当大的</a:t>
            </a:r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，找出所有可能的划分要花费的时间是无法承受的。为此，对装箱问题采用非常简单的近似算法，即贪心法。该算法一次将物品放到它第一个能放进去的箱子中，该算法虽不能保证找到最优解，但还是能找到非常好的解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0F8A-615C-415F-851A-4EF47D97DB48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457200" y="1071563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 dirty="0"/>
              <a:t>练习</a:t>
            </a:r>
            <a:r>
              <a:rPr lang="en-US" altLang="zh-CN" sz="3200" b="1" dirty="0"/>
              <a:t>2:</a:t>
            </a:r>
            <a:r>
              <a:rPr lang="zh-CN" altLang="en-US" sz="3200" b="1" dirty="0"/>
              <a:t>删数问题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57158" y="1857364"/>
            <a:ext cx="8305800" cy="2678113"/>
          </a:xfrm>
          <a:prstGeom prst="rect">
            <a:avLst/>
          </a:prstGeom>
          <a:solidFill>
            <a:srgbClr val="CCFFFF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ysClr val="windowText" lastClr="000000"/>
                </a:solidFill>
                <a:latin typeface="Times New Roman" pitchFamily="18" charset="0"/>
              </a:rPr>
              <a:t>键盘输入一个正整数</a:t>
            </a:r>
            <a:r>
              <a:rPr kumimoji="1" lang="en-US" altLang="zh-CN" sz="2800" b="1" dirty="0">
                <a:solidFill>
                  <a:sysClr val="windowText" lastClr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ysClr val="windowText" lastClr="000000"/>
                </a:solidFill>
                <a:latin typeface="Times New Roman" pitchFamily="18" charset="0"/>
              </a:rPr>
              <a:t>，去掉其中任意</a:t>
            </a:r>
            <a:r>
              <a:rPr kumimoji="1" lang="en-US" altLang="zh-CN" sz="2800" b="1" dirty="0">
                <a:solidFill>
                  <a:sysClr val="windowText" lastClr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b="1" dirty="0">
                <a:solidFill>
                  <a:sysClr val="windowText" lastClr="000000"/>
                </a:solidFill>
                <a:latin typeface="Times New Roman" pitchFamily="18" charset="0"/>
              </a:rPr>
              <a:t>个数字后剩下的数字按左右次序组成一个新的正整数。对给定的</a:t>
            </a:r>
            <a:r>
              <a:rPr kumimoji="1" lang="en-US" altLang="zh-CN" sz="2800" b="1" dirty="0">
                <a:solidFill>
                  <a:sysClr val="windowText" lastClr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ysClr val="windowText" lastClr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800" b="1" dirty="0">
                <a:solidFill>
                  <a:sysClr val="windowText" lastClr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b="1" dirty="0">
                <a:solidFill>
                  <a:sysClr val="windowText" lastClr="000000"/>
                </a:solidFill>
                <a:latin typeface="Times New Roman" pitchFamily="18" charset="0"/>
              </a:rPr>
              <a:t>，寻找一种删数规则使得剩下的数字组成的新数最小。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85728"/>
            <a:ext cx="3643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800000"/>
                </a:solidFill>
              </a:rPr>
              <a:t>习题课：</a:t>
            </a:r>
            <a:endParaRPr lang="zh-CN" altLang="en-US" sz="3600" b="1" dirty="0">
              <a:solidFill>
                <a:srgbClr val="80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85720" y="857232"/>
            <a:ext cx="828675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D09D6-C5E4-4407-AE83-EFCE7BC61AA2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285720" y="285728"/>
            <a:ext cx="4929222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void main</a:t>
            </a:r>
            <a:r>
              <a:rPr kumimoji="1" lang="en-US" altLang="zh-CN" sz="2400" b="1" dirty="0">
                <a:latin typeface="Times New Roman" pitchFamily="18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char </a:t>
            </a:r>
            <a:r>
              <a:rPr kumimoji="1" lang="en-US" altLang="zh-CN" sz="2400" b="1" dirty="0" smtClean="0">
                <a:latin typeface="Times New Roman" pitchFamily="18" charset="0"/>
              </a:rPr>
              <a:t>n[240];   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itchFamily="18" charset="0"/>
              </a:rPr>
              <a:t>/*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</a:rPr>
              <a:t>键盘输入的正整数*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itchFamily="18" charset="0"/>
              </a:rPr>
              <a:t>/</a:t>
            </a:r>
            <a:endParaRPr kumimoji="1" lang="en-US" altLang="zh-CN" sz="24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s;          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itchFamily="18" charset="0"/>
              </a:rPr>
              <a:t>/*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</a:rPr>
              <a:t>要删除的数字个数*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itchFamily="18" charset="0"/>
              </a:rPr>
              <a:t>/</a:t>
            </a:r>
            <a:endParaRPr kumimoji="1" lang="en-US" altLang="zh-CN" sz="24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i,j,k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</a:rPr>
              <a:t>("input the number:");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scanf</a:t>
            </a:r>
            <a:r>
              <a:rPr kumimoji="1" lang="en-US" altLang="zh-CN" sz="2400" b="1" dirty="0" smtClean="0">
                <a:latin typeface="Times New Roman" pitchFamily="18" charset="0"/>
              </a:rPr>
              <a:t>("%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s",&amp;n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</a:rPr>
              <a:t>("\</a:t>
            </a:r>
            <a:r>
              <a:rPr kumimoji="1" lang="en-US" altLang="zh-CN" sz="2000" b="1" dirty="0" err="1">
                <a:latin typeface="Times New Roman" pitchFamily="18" charset="0"/>
              </a:rPr>
              <a:t>ninput</a:t>
            </a:r>
            <a:r>
              <a:rPr kumimoji="1" lang="en-US" altLang="zh-CN" sz="2000" b="1" dirty="0">
                <a:latin typeface="Times New Roman" pitchFamily="18" charset="0"/>
              </a:rPr>
              <a:t> the delete number");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scanf</a:t>
            </a:r>
            <a:r>
              <a:rPr kumimoji="1" lang="en-US" altLang="zh-CN" sz="2400" b="1" dirty="0" smtClean="0">
                <a:latin typeface="Times New Roman" pitchFamily="18" charset="0"/>
              </a:rPr>
              <a:t>("%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d",&amp;</a:t>
            </a:r>
            <a:r>
              <a:rPr kumimoji="1" lang="en-US" altLang="zh-CN" sz="2400" b="1" dirty="0" err="1">
                <a:latin typeface="Times New Roman" pitchFamily="18" charset="0"/>
              </a:rPr>
              <a:t>s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for(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=1;i&lt;=</a:t>
            </a:r>
            <a:r>
              <a:rPr kumimoji="1" lang="en-US" altLang="zh-CN" sz="2400" b="1" dirty="0" err="1">
                <a:latin typeface="Times New Roman" pitchFamily="18" charset="0"/>
              </a:rPr>
              <a:t>s;i</a:t>
            </a:r>
            <a:r>
              <a:rPr kumimoji="1" lang="en-US" altLang="zh-CN" sz="2400" b="1" dirty="0">
                <a:latin typeface="Times New Roman" pitchFamily="18" charset="0"/>
              </a:rPr>
              <a:t>++)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{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for(j=0;j&lt;</a:t>
            </a:r>
            <a:r>
              <a:rPr kumimoji="1" lang="en-US" altLang="zh-CN" sz="2400" b="1" dirty="0" err="1">
                <a:latin typeface="Times New Roman" pitchFamily="18" charset="0"/>
              </a:rPr>
              <a:t>strlen</a:t>
            </a:r>
            <a:r>
              <a:rPr kumimoji="1" lang="en-US" altLang="zh-CN" sz="2400" b="1" dirty="0">
                <a:latin typeface="Times New Roman" pitchFamily="18" charset="0"/>
              </a:rPr>
              <a:t>(n);j++)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5214942" y="285728"/>
            <a:ext cx="4143404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{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if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dirty="0" smtClean="0">
                <a:latin typeface="Times New Roman"/>
                <a:cs typeface="Times New Roman"/>
                <a:sym typeface="Wingdings 2" pitchFamily="18" charset="2"/>
              </a:rPr>
              <a:t>@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)</a:t>
            </a:r>
            <a:endParaRPr kumimoji="1" lang="en-US" altLang="zh-CN" sz="24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{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for(k=</a:t>
            </a:r>
            <a:r>
              <a:rPr kumimoji="1" lang="en-US" altLang="zh-CN" sz="2400" b="1" dirty="0" err="1">
                <a:latin typeface="Times New Roman" pitchFamily="18" charset="0"/>
              </a:rPr>
              <a:t>j;k</a:t>
            </a:r>
            <a:r>
              <a:rPr kumimoji="1" lang="en-US" altLang="zh-CN" sz="2400" b="1" dirty="0">
                <a:latin typeface="Times New Roman" pitchFamily="18" charset="0"/>
              </a:rPr>
              <a:t>&lt;</a:t>
            </a:r>
            <a:r>
              <a:rPr kumimoji="1" lang="en-US" altLang="zh-CN" sz="2400" b="1" dirty="0" err="1">
                <a:latin typeface="Times New Roman" pitchFamily="18" charset="0"/>
              </a:rPr>
              <a:t>strlen</a:t>
            </a:r>
            <a:r>
              <a:rPr kumimoji="1" lang="en-US" altLang="zh-CN" sz="2400" b="1" dirty="0">
                <a:latin typeface="Times New Roman" pitchFamily="18" charset="0"/>
              </a:rPr>
              <a:t>(n);k++)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n[k]=n[k+1];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itchFamily="18" charset="0"/>
                <a:sym typeface="Wingdings 2" pitchFamily="18" charset="2"/>
              </a:rPr>
              <a:t>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/>
                <a:cs typeface="Times New Roman"/>
                <a:sym typeface="Wingdings 2" pitchFamily="18" charset="2"/>
              </a:rPr>
              <a:t>©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;</a:t>
            </a:r>
            <a:endParaRPr kumimoji="1" lang="en-US" altLang="zh-CN" sz="24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break;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}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</a:rPr>
              <a:t>("the result is %</a:t>
            </a:r>
            <a:r>
              <a:rPr kumimoji="1" lang="en-US" altLang="zh-CN" sz="2400" b="1" dirty="0" err="1">
                <a:latin typeface="Times New Roman" pitchFamily="18" charset="0"/>
              </a:rPr>
              <a:t>s",n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57950" y="642918"/>
            <a:ext cx="197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sym typeface="Wingdings 2" pitchFamily="18" charset="2"/>
              </a:rPr>
              <a:t>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 n[j]&gt;n[j+1]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16" y="2571744"/>
            <a:ext cx="165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sym typeface="Wingdings 2" pitchFamily="18" charset="2"/>
              </a:rPr>
              <a:t>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 n[k]='\0'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1750219" y="3250385"/>
            <a:ext cx="5788025" cy="1588"/>
          </a:xfrm>
          <a:prstGeom prst="straightConnector1">
            <a:avLst/>
          </a:prstGeom>
          <a:ln w="762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5720" y="1214422"/>
            <a:ext cx="4286280" cy="1357322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5720" y="2643182"/>
            <a:ext cx="4214842" cy="928694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5720" y="3500438"/>
            <a:ext cx="4286280" cy="78581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85720" y="4286256"/>
            <a:ext cx="2357454" cy="500066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4282" y="5214950"/>
            <a:ext cx="3786214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357818" y="785794"/>
            <a:ext cx="1143008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429224" y="1643050"/>
            <a:ext cx="3714776" cy="857256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57818" y="2500306"/>
            <a:ext cx="1285884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57818" y="3000372"/>
            <a:ext cx="1285884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143504" y="4714884"/>
            <a:ext cx="4000496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90116" grpId="0"/>
      <p:bldP spid="5" grpId="0" autoUpdateAnimBg="0"/>
      <p:bldP spid="6" grpId="0" autoUpdateAnimBg="0"/>
      <p:bldP spid="8" grpId="0" animBg="1"/>
      <p:bldP spid="8" grpId="1" animBg="1"/>
      <p:bldP spid="9" grpId="0" animBg="1"/>
      <p:bldP spid="9" grpId="1" animBg="1"/>
      <p:bldP spid="10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0F8A-615C-415F-851A-4EF47D97DB48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457200" y="1071563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 dirty="0" smtClean="0"/>
              <a:t>练习</a:t>
            </a:r>
            <a:r>
              <a:rPr lang="en-US" altLang="zh-CN" sz="3200" b="1" dirty="0" smtClean="0"/>
              <a:t>3:</a:t>
            </a:r>
            <a:r>
              <a:rPr lang="zh-CN" altLang="en-US" sz="3200" b="1" dirty="0" smtClean="0"/>
              <a:t>最</a:t>
            </a:r>
            <a:r>
              <a:rPr lang="zh-CN" altLang="en-US" sz="3200" b="1" dirty="0"/>
              <a:t>优服务次序问题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57158" y="1857364"/>
            <a:ext cx="8305800" cy="2677656"/>
          </a:xfrm>
          <a:prstGeom prst="rect">
            <a:avLst/>
          </a:prstGeom>
          <a:solidFill>
            <a:srgbClr val="CCFFFF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设有</a:t>
            </a:r>
            <a:r>
              <a:rPr lang="en-US" altLang="zh-CN" sz="2800" dirty="0"/>
              <a:t>n</a:t>
            </a:r>
            <a:r>
              <a:rPr lang="zh-CN" altLang="en-US" sz="2800" dirty="0"/>
              <a:t>个顾客同时等待一项服务。顾客</a:t>
            </a:r>
            <a:r>
              <a:rPr lang="en-US" altLang="zh-CN" sz="2800" dirty="0" err="1"/>
              <a:t>i</a:t>
            </a:r>
            <a:r>
              <a:rPr lang="zh-CN" altLang="en-US" sz="2800" dirty="0"/>
              <a:t>需要的服务时间为</a:t>
            </a:r>
            <a:r>
              <a:rPr lang="en-US" altLang="zh-CN" sz="2800" dirty="0" err="1"/>
              <a:t>ti</a:t>
            </a:r>
            <a:r>
              <a:rPr lang="en-US" altLang="zh-CN" sz="2800" dirty="0"/>
              <a:t>, 1≦i ≦n </a:t>
            </a:r>
            <a:r>
              <a:rPr lang="zh-CN" altLang="en-US" sz="2800" dirty="0" smtClean="0"/>
              <a:t>。应</a:t>
            </a:r>
            <a:r>
              <a:rPr lang="zh-CN" altLang="en-US" sz="2800" dirty="0"/>
              <a:t>如何安排</a:t>
            </a:r>
            <a:r>
              <a:rPr lang="en-US" altLang="zh-CN" sz="2800" dirty="0"/>
              <a:t>n</a:t>
            </a:r>
            <a:r>
              <a:rPr lang="zh-CN" altLang="en-US" sz="2800" dirty="0"/>
              <a:t>个顾客的服务次序才能使平均等待时间达到最小</a:t>
            </a:r>
            <a:r>
              <a:rPr lang="en-US" altLang="zh-CN" sz="2800" dirty="0"/>
              <a:t>?</a:t>
            </a:r>
            <a:r>
              <a:rPr lang="zh-CN" altLang="en-US" sz="2800" dirty="0"/>
              <a:t>平均等待时间是</a:t>
            </a:r>
            <a:r>
              <a:rPr lang="en-US" altLang="zh-CN" sz="2800" dirty="0"/>
              <a:t>n </a:t>
            </a:r>
            <a:r>
              <a:rPr lang="zh-CN" altLang="en-US" sz="2800" dirty="0"/>
              <a:t>个顾客等待服务时间的总和除以</a:t>
            </a:r>
            <a:r>
              <a:rPr lang="en-US" altLang="zh-CN" sz="2800" dirty="0"/>
              <a:t>n</a:t>
            </a:r>
            <a:r>
              <a:rPr lang="zh-CN" altLang="en-US" sz="2800" dirty="0"/>
              <a:t>。</a:t>
            </a:r>
            <a:endParaRPr kumimoji="1" lang="zh-CN" altLang="en-US" sz="2800" b="1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85728"/>
            <a:ext cx="3643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800000"/>
                </a:solidFill>
              </a:rPr>
              <a:t>习题课：</a:t>
            </a:r>
            <a:endParaRPr lang="zh-CN" altLang="en-US" sz="3600" b="1" dirty="0">
              <a:solidFill>
                <a:srgbClr val="80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85720" y="857232"/>
            <a:ext cx="828675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16471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0F8A-615C-415F-851A-4EF47D97DB48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457200" y="1071563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 dirty="0" smtClean="0"/>
              <a:t>练习</a:t>
            </a:r>
            <a:r>
              <a:rPr lang="en-US" altLang="zh-CN" sz="3200" b="1" dirty="0" smtClean="0"/>
              <a:t>4: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多处</a:t>
            </a:r>
            <a:r>
              <a:rPr lang="zh-CN" altLang="en-US" sz="3200" b="1" dirty="0" smtClean="0"/>
              <a:t>最</a:t>
            </a:r>
            <a:r>
              <a:rPr lang="zh-CN" altLang="en-US" sz="3200" b="1" dirty="0"/>
              <a:t>优服务次序问题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57158" y="1857364"/>
            <a:ext cx="8305800" cy="2595839"/>
          </a:xfrm>
          <a:prstGeom prst="rect">
            <a:avLst/>
          </a:prstGeom>
          <a:solidFill>
            <a:srgbClr val="CCFFFF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设有</a:t>
            </a:r>
            <a:r>
              <a:rPr lang="en-US" altLang="zh-CN" sz="2800" dirty="0"/>
              <a:t>n</a:t>
            </a:r>
            <a:r>
              <a:rPr lang="zh-CN" altLang="en-US" sz="2800" dirty="0"/>
              <a:t>个顾客同时等待一项服务。顾客</a:t>
            </a:r>
            <a:r>
              <a:rPr lang="en-US" altLang="zh-CN" sz="2800" dirty="0" err="1"/>
              <a:t>i</a:t>
            </a:r>
            <a:r>
              <a:rPr lang="zh-CN" altLang="en-US" sz="2800" dirty="0"/>
              <a:t>需要的服务时间为</a:t>
            </a:r>
            <a:r>
              <a:rPr lang="en-US" altLang="zh-CN" sz="2800" dirty="0" err="1"/>
              <a:t>ti</a:t>
            </a:r>
            <a:r>
              <a:rPr lang="en-US" altLang="zh-CN" sz="2800" dirty="0"/>
              <a:t>, 1≦i ≦n </a:t>
            </a:r>
            <a:r>
              <a:rPr lang="zh-CN" altLang="en-US" sz="2800" dirty="0"/>
              <a:t>。共有</a:t>
            </a:r>
            <a:r>
              <a:rPr lang="en-US" altLang="zh-CN" sz="2800" dirty="0"/>
              <a:t>s</a:t>
            </a:r>
            <a:r>
              <a:rPr lang="zh-CN" altLang="en-US" sz="2800" dirty="0"/>
              <a:t>处可以提供此服务。应如何安排</a:t>
            </a:r>
            <a:r>
              <a:rPr lang="en-US" altLang="zh-CN" sz="2800" dirty="0"/>
              <a:t>n</a:t>
            </a:r>
            <a:r>
              <a:rPr lang="zh-CN" altLang="en-US" sz="2800" dirty="0"/>
              <a:t>个顾客的服务次序才能使平均等待时间达到最小</a:t>
            </a:r>
            <a:r>
              <a:rPr lang="en-US" altLang="zh-CN" sz="2800" dirty="0"/>
              <a:t>?</a:t>
            </a:r>
            <a:r>
              <a:rPr lang="zh-CN" altLang="en-US" sz="2800" dirty="0"/>
              <a:t>平均等待时间是</a:t>
            </a:r>
            <a:r>
              <a:rPr lang="en-US" altLang="zh-CN" sz="2800" dirty="0"/>
              <a:t>n </a:t>
            </a:r>
            <a:r>
              <a:rPr lang="zh-CN" altLang="en-US" sz="2800" dirty="0"/>
              <a:t>个顾客等待服务时间的总和除以</a:t>
            </a:r>
            <a:r>
              <a:rPr lang="en-US" altLang="zh-CN" sz="2800" dirty="0"/>
              <a:t>n</a:t>
            </a:r>
            <a:r>
              <a:rPr lang="zh-CN" altLang="en-US" sz="2800" dirty="0"/>
              <a:t>。</a:t>
            </a:r>
            <a:endParaRPr kumimoji="1" lang="zh-CN" altLang="en-US" sz="2800" b="1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85728"/>
            <a:ext cx="3643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800000"/>
                </a:solidFill>
              </a:rPr>
              <a:t>习题课：</a:t>
            </a:r>
            <a:endParaRPr lang="zh-CN" altLang="en-US" sz="3600" b="1" dirty="0">
              <a:solidFill>
                <a:srgbClr val="80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85720" y="857232"/>
            <a:ext cx="828675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63778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98FBB-BA9B-4560-B5FA-1612CD75AA12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8414" y="260648"/>
            <a:ext cx="47836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2400" b="1" dirty="0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greedy(vector&lt;</a:t>
            </a:r>
            <a:r>
              <a:rPr lang="en-US" altLang="zh-CN" sz="2400" b="1" dirty="0" err="1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altLang="zh-CN" sz="2400" b="1" dirty="0" err="1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s)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vector&lt;</a:t>
            </a:r>
            <a:r>
              <a:rPr lang="en-US" altLang="zh-CN" sz="2400" b="1" dirty="0" err="1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(s+1,0);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vector&lt;</a:t>
            </a:r>
            <a:r>
              <a:rPr lang="en-US" altLang="zh-CN" sz="2400" b="1" dirty="0" err="1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(s+1,0); 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zh-CN" sz="2400" b="1" dirty="0" err="1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sort(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x.begin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x.end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 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zh-CN" sz="2400" b="1" dirty="0" err="1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=0,j=0; 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&lt;n){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[j]+=x[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  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[j]+=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[j];  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6056" y="814645"/>
            <a:ext cx="37778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j++;  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(j==s)j=0;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zh-CN" sz="2400" b="1" dirty="0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t=0;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s;i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t+=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t/=n; 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t;  </a:t>
            </a:r>
            <a:endParaRPr lang="en-US" altLang="zh-CN" sz="2400" dirty="0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  </a:t>
            </a:r>
            <a:endParaRPr lang="en-US" altLang="zh-CN" sz="2400" b="0" i="0" dirty="0">
              <a:solidFill>
                <a:srgbClr val="5C5C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3634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本章结束！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98FBB-BA9B-4560-B5FA-1612CD75AA1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4.6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单源最短路径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85813" y="2017713"/>
            <a:ext cx="77724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给定带权有向图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G =(V,E)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，其中每条边的权是非负实数。另外，还给定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中的一个顶点，称为</a:t>
            </a:r>
            <a:r>
              <a:rPr lang="zh-CN" altLang="en-US" sz="2800" b="1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源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。现在要计算从源到所有其它各顶点的</a:t>
            </a:r>
            <a:r>
              <a:rPr lang="zh-CN" altLang="en-US" sz="2800" b="1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最短路长度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。这里路的长度是指路上各边权之和。这个问题通常称为</a:t>
            </a:r>
            <a:r>
              <a:rPr lang="zh-CN" altLang="en-US" sz="2800" b="1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单源最短路径问题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</a:rPr>
              <a:t>	</a:t>
            </a:r>
            <a:r>
              <a:rPr lang="en-US" altLang="zh-CN" sz="2800" b="1" dirty="0" smtClean="0">
                <a:solidFill>
                  <a:srgbClr val="800000"/>
                </a:solidFill>
                <a:latin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2" charset="-122"/>
              </a:rPr>
              <a:t>、算法基本思想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dirty="0" err="1" smtClean="0">
                <a:latin typeface="楷体_GB2312" pitchFamily="49" charset="-122"/>
                <a:ea typeface="楷体_GB2312" pitchFamily="49" charset="-122"/>
              </a:rPr>
              <a:t>Dijkstra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算法是解单源最短路径问题的贪心算法。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800" dirty="0" smtClean="0">
              <a:latin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800" dirty="0" smtClean="0">
              <a:solidFill>
                <a:schemeClr val="accent2"/>
              </a:solidFill>
              <a:latin typeface="黑体" pitchFamily="2" charset="-122"/>
            </a:endParaRP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377C3-E936-4527-A155-EA260294F8FF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84195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Edsger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Wybe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Dijkstra</a:t>
            </a:r>
            <a:endParaRPr lang="zh-CN" altLang="en-US" dirty="0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5014922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艾兹格</a:t>
            </a:r>
            <a:r>
              <a:rPr lang="en-US" altLang="zh-CN" dirty="0" smtClean="0"/>
              <a:t>·W·</a:t>
            </a:r>
            <a:r>
              <a:rPr lang="zh-CN" altLang="en-US" dirty="0" smtClean="0"/>
              <a:t>迪科斯彻（</a:t>
            </a:r>
            <a:r>
              <a:rPr lang="en-US" altLang="zh-CN" dirty="0" smtClean="0"/>
              <a:t>1930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日－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日）迪杰斯特拉（音不准确）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荷兰计算机科学家，毕业就职于荷兰莱顿大学，早年钻研物理及数学，而后转为计算学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6656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E43BF22-93DC-4D2E-B9B0-BE785E903C25}" type="datetime1">
              <a:rPr lang="zh-CN" altLang="en-US" smtClean="0"/>
              <a:pPr/>
              <a:t>2020/3/7</a:t>
            </a:fld>
            <a:endParaRPr lang="en-US" altLang="zh-CN" smtClean="0"/>
          </a:p>
        </p:txBody>
      </p:sp>
      <p:sp>
        <p:nvSpPr>
          <p:cNvPr id="6656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E32AE-486B-4F7A-A293-951CD35C880D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66566" name="AutoShape 2" descr="http://zh.wikipedia.org/wiki/File:Edsger_Wybe_Dijkstra.jpg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华文新魏" pitchFamily="2" charset="-122"/>
            </a:endParaRPr>
          </a:p>
        </p:txBody>
      </p:sp>
      <p:pic>
        <p:nvPicPr>
          <p:cNvPr id="66567" name="Picture 3" descr="C:\Users\gibeon\Desktop\200px-Edsger_Wybe_Dijkst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785926"/>
            <a:ext cx="2675731" cy="3571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3834267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990000"/>
                </a:solidFill>
                <a:latin typeface="Times New Roman" pitchFamily="18" charset="0"/>
              </a:rPr>
              <a:t>Dijkstra</a:t>
            </a:r>
            <a:r>
              <a:rPr lang="zh-CN" altLang="en-US" sz="3600" b="1" dirty="0" smtClean="0">
                <a:solidFill>
                  <a:srgbClr val="990000"/>
                </a:solidFill>
                <a:latin typeface="Times New Roman" pitchFamily="18" charset="0"/>
              </a:rPr>
              <a:t>算法</a:t>
            </a:r>
          </a:p>
          <a:p>
            <a:pPr eaLnBrk="1" hangingPunct="1"/>
            <a:endParaRPr lang="zh-CN" altLang="en-US" sz="3600" dirty="0" smtClean="0">
              <a:latin typeface="Times New Roman" pitchFamily="18" charset="0"/>
            </a:endParaRPr>
          </a:p>
          <a:p>
            <a:pPr eaLnBrk="1" hangingPunct="1"/>
            <a:endParaRPr lang="zh-CN" altLang="en-US" sz="3600" dirty="0" smtClean="0">
              <a:latin typeface="Times New Roman" pitchFamily="18" charset="0"/>
            </a:endParaRPr>
          </a:p>
          <a:p>
            <a:pPr eaLnBrk="1" hangingPunct="1"/>
            <a:endParaRPr lang="zh-CN" altLang="en-US" sz="3600" dirty="0" smtClean="0">
              <a:latin typeface="Times New Roman" pitchFamily="18" charset="0"/>
            </a:endParaRPr>
          </a:p>
          <a:p>
            <a:pPr eaLnBrk="1" hangingPunct="1"/>
            <a:endParaRPr lang="zh-CN" altLang="en-US" sz="3600" dirty="0" smtClean="0">
              <a:latin typeface="Times New Roman" pitchFamily="18" charset="0"/>
            </a:endParaRPr>
          </a:p>
          <a:p>
            <a:pPr eaLnBrk="1" hangingPunct="1"/>
            <a:endParaRPr lang="zh-CN" altLang="en-US" sz="3600" dirty="0" smtClean="0">
              <a:latin typeface="Times New Roman" pitchFamily="18" charset="0"/>
            </a:endParaRPr>
          </a:p>
          <a:p>
            <a:pPr lvl="4" eaLnBrk="1" hangingPunct="1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4515" name="Group 39"/>
          <p:cNvGrpSpPr>
            <a:grpSpLocks/>
          </p:cNvGrpSpPr>
          <p:nvPr/>
        </p:nvGrpSpPr>
        <p:grpSpPr bwMode="auto">
          <a:xfrm>
            <a:off x="1524000" y="2362200"/>
            <a:ext cx="4876800" cy="3352800"/>
            <a:chOff x="960" y="1488"/>
            <a:chExt cx="3072" cy="2112"/>
          </a:xfrm>
        </p:grpSpPr>
        <p:sp>
          <p:nvSpPr>
            <p:cNvPr id="64517" name="Text Box 6"/>
            <p:cNvSpPr txBox="1">
              <a:spLocks noChangeArrowheads="1"/>
            </p:cNvSpPr>
            <p:nvPr/>
          </p:nvSpPr>
          <p:spPr bwMode="auto">
            <a:xfrm>
              <a:off x="2256" y="1785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3</a:t>
              </a:r>
            </a:p>
          </p:txBody>
        </p:sp>
        <p:sp>
          <p:nvSpPr>
            <p:cNvPr id="64518" name="Text Box 7"/>
            <p:cNvSpPr txBox="1">
              <a:spLocks noChangeArrowheads="1"/>
            </p:cNvSpPr>
            <p:nvPr/>
          </p:nvSpPr>
          <p:spPr bwMode="auto">
            <a:xfrm>
              <a:off x="2688" y="2601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64519" name="Text Box 8"/>
            <p:cNvSpPr txBox="1">
              <a:spLocks noChangeArrowheads="1"/>
            </p:cNvSpPr>
            <p:nvPr/>
          </p:nvSpPr>
          <p:spPr bwMode="auto">
            <a:xfrm>
              <a:off x="2208" y="2409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3</a:t>
              </a:r>
            </a:p>
          </p:txBody>
        </p:sp>
        <p:sp>
          <p:nvSpPr>
            <p:cNvPr id="64520" name="Text Box 9"/>
            <p:cNvSpPr txBox="1">
              <a:spLocks noChangeArrowheads="1"/>
            </p:cNvSpPr>
            <p:nvPr/>
          </p:nvSpPr>
          <p:spPr bwMode="auto">
            <a:xfrm>
              <a:off x="1632" y="2649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2</a:t>
              </a:r>
            </a:p>
          </p:txBody>
        </p:sp>
        <p:sp>
          <p:nvSpPr>
            <p:cNvPr id="64521" name="Text Box 10"/>
            <p:cNvSpPr txBox="1">
              <a:spLocks noChangeArrowheads="1"/>
            </p:cNvSpPr>
            <p:nvPr/>
          </p:nvSpPr>
          <p:spPr bwMode="auto">
            <a:xfrm>
              <a:off x="1248" y="2169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2</a:t>
              </a:r>
            </a:p>
          </p:txBody>
        </p:sp>
        <p:sp>
          <p:nvSpPr>
            <p:cNvPr id="64522" name="Text Box 11"/>
            <p:cNvSpPr txBox="1">
              <a:spLocks noChangeArrowheads="1"/>
            </p:cNvSpPr>
            <p:nvPr/>
          </p:nvSpPr>
          <p:spPr bwMode="auto">
            <a:xfrm>
              <a:off x="960" y="2937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64523" name="Text Box 12"/>
            <p:cNvSpPr txBox="1">
              <a:spLocks noChangeArrowheads="1"/>
            </p:cNvSpPr>
            <p:nvPr/>
          </p:nvSpPr>
          <p:spPr bwMode="auto">
            <a:xfrm>
              <a:off x="2256" y="3273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64524" name="Text Box 13"/>
            <p:cNvSpPr txBox="1">
              <a:spLocks noChangeArrowheads="1"/>
            </p:cNvSpPr>
            <p:nvPr/>
          </p:nvSpPr>
          <p:spPr bwMode="auto">
            <a:xfrm>
              <a:off x="3264" y="3033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2</a:t>
              </a:r>
            </a:p>
          </p:txBody>
        </p:sp>
        <p:sp>
          <p:nvSpPr>
            <p:cNvPr id="64525" name="Text Box 14"/>
            <p:cNvSpPr txBox="1">
              <a:spLocks noChangeArrowheads="1"/>
            </p:cNvSpPr>
            <p:nvPr/>
          </p:nvSpPr>
          <p:spPr bwMode="auto">
            <a:xfrm>
              <a:off x="3312" y="2217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5</a:t>
              </a:r>
            </a:p>
          </p:txBody>
        </p:sp>
        <p:grpSp>
          <p:nvGrpSpPr>
            <p:cNvPr id="64526" name="Group 17"/>
            <p:cNvGrpSpPr>
              <a:grpSpLocks/>
            </p:cNvGrpSpPr>
            <p:nvPr/>
          </p:nvGrpSpPr>
          <p:grpSpPr bwMode="auto">
            <a:xfrm>
              <a:off x="1104" y="1929"/>
              <a:ext cx="2928" cy="1536"/>
              <a:chOff x="1248" y="1776"/>
              <a:chExt cx="2928" cy="1536"/>
            </a:xfrm>
          </p:grpSpPr>
          <p:sp>
            <p:nvSpPr>
              <p:cNvPr id="64538" name="Oval 18"/>
              <p:cNvSpPr>
                <a:spLocks noChangeArrowheads="1"/>
              </p:cNvSpPr>
              <p:nvPr/>
            </p:nvSpPr>
            <p:spPr bwMode="auto">
              <a:xfrm>
                <a:off x="3120" y="177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D</a:t>
                </a:r>
              </a:p>
            </p:txBody>
          </p:sp>
          <p:sp>
            <p:nvSpPr>
              <p:cNvPr id="64539" name="Oval 19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B</a:t>
                </a:r>
              </a:p>
            </p:txBody>
          </p:sp>
          <p:sp>
            <p:nvSpPr>
              <p:cNvPr id="64540" name="Oval 20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A</a:t>
                </a:r>
              </a:p>
            </p:txBody>
          </p:sp>
          <p:sp>
            <p:nvSpPr>
              <p:cNvPr id="64541" name="Oval 21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F</a:t>
                </a:r>
              </a:p>
            </p:txBody>
          </p:sp>
          <p:sp>
            <p:nvSpPr>
              <p:cNvPr id="64542" name="Oval 22"/>
              <p:cNvSpPr>
                <a:spLocks noChangeArrowheads="1"/>
              </p:cNvSpPr>
              <p:nvPr/>
            </p:nvSpPr>
            <p:spPr bwMode="auto">
              <a:xfrm>
                <a:off x="2064" y="302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C</a:t>
                </a:r>
              </a:p>
            </p:txBody>
          </p:sp>
          <p:sp>
            <p:nvSpPr>
              <p:cNvPr id="64543" name="Oval 23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E</a:t>
                </a:r>
              </a:p>
            </p:txBody>
          </p:sp>
        </p:grpSp>
        <p:sp>
          <p:nvSpPr>
            <p:cNvPr id="64527" name="Line 25"/>
            <p:cNvSpPr>
              <a:spLocks noChangeShapeType="1"/>
            </p:cNvSpPr>
            <p:nvPr/>
          </p:nvSpPr>
          <p:spPr bwMode="auto">
            <a:xfrm flipV="1">
              <a:off x="1296" y="2160"/>
              <a:ext cx="624" cy="489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Line 26"/>
            <p:cNvSpPr>
              <a:spLocks noChangeShapeType="1"/>
            </p:cNvSpPr>
            <p:nvPr/>
          </p:nvSpPr>
          <p:spPr bwMode="auto">
            <a:xfrm>
              <a:off x="2160" y="2025"/>
              <a:ext cx="8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27"/>
            <p:cNvSpPr>
              <a:spLocks noChangeShapeType="1"/>
            </p:cNvSpPr>
            <p:nvPr/>
          </p:nvSpPr>
          <p:spPr bwMode="auto">
            <a:xfrm>
              <a:off x="3264" y="2121"/>
              <a:ext cx="576" cy="615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Line 28"/>
            <p:cNvSpPr>
              <a:spLocks noChangeShapeType="1"/>
            </p:cNvSpPr>
            <p:nvPr/>
          </p:nvSpPr>
          <p:spPr bwMode="auto">
            <a:xfrm>
              <a:off x="1344" y="2889"/>
              <a:ext cx="576" cy="432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Line 29"/>
            <p:cNvSpPr>
              <a:spLocks noChangeShapeType="1"/>
            </p:cNvSpPr>
            <p:nvPr/>
          </p:nvSpPr>
          <p:spPr bwMode="auto">
            <a:xfrm>
              <a:off x="2208" y="3369"/>
              <a:ext cx="67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Line 30"/>
            <p:cNvSpPr>
              <a:spLocks noChangeShapeType="1"/>
            </p:cNvSpPr>
            <p:nvPr/>
          </p:nvSpPr>
          <p:spPr bwMode="auto">
            <a:xfrm flipV="1">
              <a:off x="3168" y="2937"/>
              <a:ext cx="624" cy="38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Line 32"/>
            <p:cNvSpPr>
              <a:spLocks noChangeShapeType="1"/>
            </p:cNvSpPr>
            <p:nvPr/>
          </p:nvSpPr>
          <p:spPr bwMode="auto">
            <a:xfrm>
              <a:off x="2016" y="2217"/>
              <a:ext cx="0" cy="96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Line 33"/>
            <p:cNvSpPr>
              <a:spLocks noChangeShapeType="1"/>
            </p:cNvSpPr>
            <p:nvPr/>
          </p:nvSpPr>
          <p:spPr bwMode="auto">
            <a:xfrm>
              <a:off x="3072" y="2217"/>
              <a:ext cx="0" cy="100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Line 34"/>
            <p:cNvSpPr>
              <a:spLocks noChangeShapeType="1"/>
            </p:cNvSpPr>
            <p:nvPr/>
          </p:nvSpPr>
          <p:spPr bwMode="auto">
            <a:xfrm flipV="1">
              <a:off x="2160" y="2169"/>
              <a:ext cx="864" cy="105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Freeform 36"/>
            <p:cNvSpPr>
              <a:spLocks/>
            </p:cNvSpPr>
            <p:nvPr/>
          </p:nvSpPr>
          <p:spPr bwMode="auto">
            <a:xfrm>
              <a:off x="1104" y="1592"/>
              <a:ext cx="1968" cy="1144"/>
            </a:xfrm>
            <a:custGeom>
              <a:avLst/>
              <a:gdLst>
                <a:gd name="T0" fmla="*/ 0 w 1968"/>
                <a:gd name="T1" fmla="*/ 1144 h 1144"/>
                <a:gd name="T2" fmla="*/ 624 w 1968"/>
                <a:gd name="T3" fmla="*/ 136 h 1144"/>
                <a:gd name="T4" fmla="*/ 1968 w 1968"/>
                <a:gd name="T5" fmla="*/ 328 h 1144"/>
                <a:gd name="T6" fmla="*/ 0 60000 65536"/>
                <a:gd name="T7" fmla="*/ 0 60000 65536"/>
                <a:gd name="T8" fmla="*/ 0 60000 65536"/>
                <a:gd name="T9" fmla="*/ 0 w 1968"/>
                <a:gd name="T10" fmla="*/ 0 h 1144"/>
                <a:gd name="T11" fmla="*/ 1968 w 1968"/>
                <a:gd name="T12" fmla="*/ 1144 h 1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1144">
                  <a:moveTo>
                    <a:pt x="0" y="1144"/>
                  </a:moveTo>
                  <a:cubicBezTo>
                    <a:pt x="148" y="708"/>
                    <a:pt x="296" y="272"/>
                    <a:pt x="624" y="136"/>
                  </a:cubicBezTo>
                  <a:cubicBezTo>
                    <a:pt x="952" y="0"/>
                    <a:pt x="1744" y="296"/>
                    <a:pt x="1968" y="328"/>
                  </a:cubicBezTo>
                </a:path>
              </a:pathLst>
            </a:cu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Text Box 37"/>
            <p:cNvSpPr txBox="1">
              <a:spLocks noChangeArrowheads="1"/>
            </p:cNvSpPr>
            <p:nvPr/>
          </p:nvSpPr>
          <p:spPr bwMode="auto">
            <a:xfrm>
              <a:off x="1728" y="1488"/>
              <a:ext cx="33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5</a:t>
              </a:r>
            </a:p>
          </p:txBody>
        </p:sp>
      </p:grpSp>
      <p:sp>
        <p:nvSpPr>
          <p:cNvPr id="64516" name="Rectangle 38"/>
          <p:cNvSpPr>
            <a:spLocks noChangeArrowheads="1"/>
          </p:cNvSpPr>
          <p:nvPr/>
        </p:nvSpPr>
        <p:spPr bwMode="auto">
          <a:xfrm>
            <a:off x="752436" y="548680"/>
            <a:ext cx="8501062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4.6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单源最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短路径</a:t>
            </a:r>
          </a:p>
        </p:txBody>
      </p:sp>
    </p:spTree>
    <p:extLst>
      <p:ext uri="{BB962C8B-B14F-4D97-AF65-F5344CB8AC3E}">
        <p14:creationId xmlns="" xmlns:p14="http://schemas.microsoft.com/office/powerpoint/2010/main" val="20449185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4.6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单源最短路径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571612"/>
            <a:ext cx="8534400" cy="461168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</a:t>
            </a:r>
            <a:r>
              <a:rPr lang="zh-CN" altLang="en-US" sz="2400" b="1" dirty="0" smtClean="0">
                <a:solidFill>
                  <a:srgbClr val="800000"/>
                </a:solidFill>
                <a:latin typeface="+mn-ea"/>
              </a:rPr>
              <a:t>基本思想</a:t>
            </a:r>
            <a:r>
              <a:rPr lang="en-US" altLang="zh-CN" sz="2400" b="1" dirty="0" smtClean="0">
                <a:latin typeface="+mn-ea"/>
              </a:rPr>
              <a:t>:</a:t>
            </a:r>
            <a:r>
              <a:rPr lang="zh-CN" altLang="en-US" sz="2400" b="1" dirty="0" smtClean="0">
                <a:latin typeface="+mn-ea"/>
              </a:rPr>
              <a:t>设置顶点集合</a:t>
            </a:r>
            <a:r>
              <a:rPr lang="en-US" altLang="zh-CN" sz="2400" b="1" dirty="0" smtClean="0">
                <a:latin typeface="+mn-ea"/>
              </a:rPr>
              <a:t>S</a:t>
            </a:r>
            <a:r>
              <a:rPr lang="zh-CN" altLang="en-US" sz="2400" b="1" dirty="0" smtClean="0">
                <a:latin typeface="+mn-ea"/>
              </a:rPr>
              <a:t>并不断地作</a:t>
            </a:r>
            <a:r>
              <a:rPr lang="zh-CN" altLang="en-US" sz="2400" b="1" dirty="0" smtClean="0">
                <a:solidFill>
                  <a:srgbClr val="800000"/>
                </a:solidFill>
                <a:latin typeface="+mn-ea"/>
              </a:rPr>
              <a:t>贪心选择</a:t>
            </a:r>
            <a:r>
              <a:rPr lang="zh-CN" altLang="en-US" sz="2400" b="1" dirty="0" smtClean="0">
                <a:latin typeface="+mn-ea"/>
              </a:rPr>
              <a:t>来扩充这个集合。一个顶点属于集合</a:t>
            </a:r>
            <a:r>
              <a:rPr lang="en-US" altLang="zh-CN" sz="2400" b="1" dirty="0" smtClean="0">
                <a:latin typeface="+mn-ea"/>
              </a:rPr>
              <a:t>S</a:t>
            </a:r>
            <a:r>
              <a:rPr lang="zh-CN" altLang="en-US" sz="2400" b="1" dirty="0" smtClean="0">
                <a:latin typeface="+mn-ea"/>
              </a:rPr>
              <a:t>当且仅当从源到该顶点的最短路径长度已知。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latin typeface="+mn-ea"/>
              </a:rPr>
              <a:t>		初始时，</a:t>
            </a:r>
            <a:r>
              <a:rPr lang="en-US" altLang="zh-CN" sz="2400" b="1" dirty="0" smtClean="0">
                <a:latin typeface="+mn-ea"/>
              </a:rPr>
              <a:t>S</a:t>
            </a:r>
            <a:r>
              <a:rPr lang="zh-CN" altLang="en-US" sz="2400" b="1" dirty="0" smtClean="0">
                <a:latin typeface="+mn-ea"/>
              </a:rPr>
              <a:t>中仅含有源。设</a:t>
            </a:r>
            <a:r>
              <a:rPr lang="en-US" altLang="zh-CN" sz="2400" b="1" dirty="0" smtClean="0">
                <a:latin typeface="+mn-ea"/>
              </a:rPr>
              <a:t>u</a:t>
            </a:r>
            <a:r>
              <a:rPr lang="zh-CN" altLang="en-US" sz="2400" b="1" dirty="0" smtClean="0">
                <a:latin typeface="+mn-ea"/>
              </a:rPr>
              <a:t>是</a:t>
            </a:r>
            <a:r>
              <a:rPr lang="en-US" altLang="zh-CN" sz="2400" b="1" dirty="0" smtClean="0">
                <a:latin typeface="+mn-ea"/>
              </a:rPr>
              <a:t>G</a:t>
            </a:r>
            <a:r>
              <a:rPr lang="zh-CN" altLang="en-US" sz="2400" b="1" dirty="0" smtClean="0">
                <a:latin typeface="+mn-ea"/>
              </a:rPr>
              <a:t>的某一个顶点，把从源到</a:t>
            </a:r>
            <a:r>
              <a:rPr lang="en-US" altLang="zh-CN" sz="2400" b="1" dirty="0" smtClean="0">
                <a:latin typeface="+mn-ea"/>
              </a:rPr>
              <a:t>u</a:t>
            </a:r>
            <a:r>
              <a:rPr lang="zh-CN" altLang="en-US" sz="2400" b="1" dirty="0" smtClean="0">
                <a:latin typeface="+mn-ea"/>
              </a:rPr>
              <a:t>且中间只经过</a:t>
            </a:r>
            <a:r>
              <a:rPr lang="en-US" altLang="zh-CN" sz="2400" b="1" dirty="0" smtClean="0">
                <a:latin typeface="+mn-ea"/>
              </a:rPr>
              <a:t>S</a:t>
            </a:r>
            <a:r>
              <a:rPr lang="zh-CN" altLang="en-US" sz="2400" b="1" dirty="0" smtClean="0">
                <a:latin typeface="+mn-ea"/>
              </a:rPr>
              <a:t>中顶点的路称为从源到</a:t>
            </a:r>
            <a:r>
              <a:rPr lang="en-US" altLang="zh-CN" sz="2400" b="1" dirty="0" smtClean="0">
                <a:latin typeface="+mn-ea"/>
              </a:rPr>
              <a:t>u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 smtClean="0">
                <a:solidFill>
                  <a:srgbClr val="A50021"/>
                </a:solidFill>
                <a:latin typeface="+mn-ea"/>
              </a:rPr>
              <a:t>特殊路径</a:t>
            </a:r>
            <a:r>
              <a:rPr lang="zh-CN" altLang="en-US" sz="2400" b="1" dirty="0" smtClean="0">
                <a:latin typeface="+mn-ea"/>
              </a:rPr>
              <a:t>，并用数组</a:t>
            </a:r>
            <a:r>
              <a:rPr lang="en-US" altLang="zh-CN" sz="2400" b="1" dirty="0" smtClean="0">
                <a:latin typeface="+mn-ea"/>
              </a:rPr>
              <a:t>dist</a:t>
            </a:r>
            <a:r>
              <a:rPr lang="zh-CN" altLang="en-US" sz="2400" b="1" dirty="0" smtClean="0">
                <a:latin typeface="+mn-ea"/>
              </a:rPr>
              <a:t>记录当前每个顶点所对应的最短特殊路径长度。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b="1" dirty="0" smtClean="0">
                <a:latin typeface="+mn-ea"/>
              </a:rPr>
              <a:t>     </a:t>
            </a:r>
            <a:r>
              <a:rPr lang="en-US" altLang="zh-CN" sz="2400" b="1" dirty="0" err="1" smtClean="0">
                <a:latin typeface="+mn-ea"/>
              </a:rPr>
              <a:t>Dijkstra</a:t>
            </a:r>
            <a:r>
              <a:rPr lang="zh-CN" altLang="en-US" sz="2400" b="1" dirty="0" smtClean="0">
                <a:latin typeface="+mn-ea"/>
              </a:rPr>
              <a:t>算法每次从</a:t>
            </a:r>
            <a:r>
              <a:rPr lang="en-US" altLang="zh-CN" sz="2400" b="1" dirty="0" smtClean="0">
                <a:latin typeface="+mn-ea"/>
              </a:rPr>
              <a:t>V-S</a:t>
            </a:r>
            <a:r>
              <a:rPr lang="zh-CN" altLang="en-US" sz="2400" b="1" dirty="0" smtClean="0">
                <a:latin typeface="+mn-ea"/>
              </a:rPr>
              <a:t>中取出具有最短特殊路长度的顶点</a:t>
            </a:r>
            <a:r>
              <a:rPr lang="en-US" altLang="zh-CN" sz="2400" b="1" dirty="0" smtClean="0">
                <a:latin typeface="+mn-ea"/>
              </a:rPr>
              <a:t>u</a:t>
            </a:r>
            <a:r>
              <a:rPr lang="zh-CN" altLang="en-US" sz="2400" b="1" dirty="0" smtClean="0">
                <a:latin typeface="+mn-ea"/>
              </a:rPr>
              <a:t>，将</a:t>
            </a:r>
            <a:r>
              <a:rPr lang="en-US" altLang="zh-CN" sz="2400" b="1" dirty="0" smtClean="0">
                <a:latin typeface="+mn-ea"/>
              </a:rPr>
              <a:t>u</a:t>
            </a:r>
            <a:r>
              <a:rPr lang="zh-CN" altLang="en-US" sz="2400" b="1" dirty="0" smtClean="0">
                <a:latin typeface="+mn-ea"/>
              </a:rPr>
              <a:t>添加到</a:t>
            </a:r>
            <a:r>
              <a:rPr lang="en-US" altLang="zh-CN" sz="2400" b="1" dirty="0" smtClean="0">
                <a:latin typeface="+mn-ea"/>
              </a:rPr>
              <a:t>S</a:t>
            </a:r>
            <a:r>
              <a:rPr lang="zh-CN" altLang="en-US" sz="2400" b="1" dirty="0" smtClean="0">
                <a:latin typeface="+mn-ea"/>
              </a:rPr>
              <a:t>中，同时对数组</a:t>
            </a:r>
            <a:r>
              <a:rPr lang="en-US" altLang="zh-CN" sz="2400" b="1" dirty="0" smtClean="0">
                <a:latin typeface="+mn-ea"/>
              </a:rPr>
              <a:t>dist</a:t>
            </a:r>
            <a:r>
              <a:rPr lang="zh-CN" altLang="en-US" sz="2400" b="1" dirty="0" smtClean="0">
                <a:latin typeface="+mn-ea"/>
              </a:rPr>
              <a:t>作必要的修改。一旦</a:t>
            </a:r>
            <a:r>
              <a:rPr lang="en-US" altLang="zh-CN" sz="2400" b="1" dirty="0" smtClean="0">
                <a:latin typeface="+mn-ea"/>
              </a:rPr>
              <a:t>S</a:t>
            </a:r>
            <a:r>
              <a:rPr lang="zh-CN" altLang="en-US" sz="2400" b="1" dirty="0" smtClean="0">
                <a:latin typeface="+mn-ea"/>
              </a:rPr>
              <a:t>包含了所有</a:t>
            </a:r>
            <a:r>
              <a:rPr lang="en-US" altLang="zh-CN" sz="2400" b="1" dirty="0" smtClean="0">
                <a:latin typeface="+mn-ea"/>
              </a:rPr>
              <a:t>V</a:t>
            </a:r>
            <a:r>
              <a:rPr lang="zh-CN" altLang="en-US" sz="2400" b="1" dirty="0" smtClean="0">
                <a:latin typeface="+mn-ea"/>
              </a:rPr>
              <a:t>中顶点，</a:t>
            </a:r>
            <a:r>
              <a:rPr lang="en-US" altLang="zh-CN" sz="2400" b="1" dirty="0" smtClean="0">
                <a:latin typeface="+mn-ea"/>
              </a:rPr>
              <a:t>dist</a:t>
            </a:r>
            <a:r>
              <a:rPr lang="zh-CN" altLang="en-US" sz="2400" b="1" dirty="0" smtClean="0">
                <a:latin typeface="+mn-ea"/>
              </a:rPr>
              <a:t>就记录了从源到所有其它顶点之间的最短路径长度。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1E608-C52F-4628-AEF5-46B0039263BD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011035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457200" y="762000"/>
            <a:ext cx="5943600" cy="2286000"/>
            <a:chOff x="1248" y="1776"/>
            <a:chExt cx="2928" cy="1536"/>
          </a:xfrm>
        </p:grpSpPr>
        <p:sp>
          <p:nvSpPr>
            <p:cNvPr id="66738" name="Oval 3"/>
            <p:cNvSpPr>
              <a:spLocks noChangeArrowheads="1"/>
            </p:cNvSpPr>
            <p:nvPr/>
          </p:nvSpPr>
          <p:spPr bwMode="auto">
            <a:xfrm>
              <a:off x="31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/>
                <a:t>D</a:t>
              </a:r>
            </a:p>
          </p:txBody>
        </p:sp>
        <p:sp>
          <p:nvSpPr>
            <p:cNvPr id="66739" name="Oval 4"/>
            <p:cNvSpPr>
              <a:spLocks noChangeArrowheads="1"/>
            </p:cNvSpPr>
            <p:nvPr/>
          </p:nvSpPr>
          <p:spPr bwMode="auto">
            <a:xfrm>
              <a:off x="2016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/>
                <a:t>B</a:t>
              </a:r>
            </a:p>
          </p:txBody>
        </p:sp>
        <p:sp>
          <p:nvSpPr>
            <p:cNvPr id="66740" name="Oval 5"/>
            <p:cNvSpPr>
              <a:spLocks noChangeArrowheads="1"/>
            </p:cNvSpPr>
            <p:nvPr/>
          </p:nvSpPr>
          <p:spPr bwMode="auto">
            <a:xfrm>
              <a:off x="1248" y="2496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/>
                <a:t>A</a:t>
              </a:r>
            </a:p>
          </p:txBody>
        </p:sp>
        <p:sp>
          <p:nvSpPr>
            <p:cNvPr id="66741" name="Oval 6"/>
            <p:cNvSpPr>
              <a:spLocks noChangeArrowheads="1"/>
            </p:cNvSpPr>
            <p:nvPr/>
          </p:nvSpPr>
          <p:spPr bwMode="auto">
            <a:xfrm>
              <a:off x="3888" y="25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/>
                <a:t>F</a:t>
              </a:r>
            </a:p>
          </p:txBody>
        </p:sp>
        <p:sp>
          <p:nvSpPr>
            <p:cNvPr id="66742" name="Oval 7"/>
            <p:cNvSpPr>
              <a:spLocks noChangeArrowheads="1"/>
            </p:cNvSpPr>
            <p:nvPr/>
          </p:nvSpPr>
          <p:spPr bwMode="auto">
            <a:xfrm>
              <a:off x="2064" y="302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/>
                <a:t>C</a:t>
              </a:r>
            </a:p>
          </p:txBody>
        </p:sp>
        <p:sp>
          <p:nvSpPr>
            <p:cNvPr id="66743" name="Oval 8"/>
            <p:cNvSpPr>
              <a:spLocks noChangeArrowheads="1"/>
            </p:cNvSpPr>
            <p:nvPr/>
          </p:nvSpPr>
          <p:spPr bwMode="auto">
            <a:xfrm>
              <a:off x="3024" y="302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/>
                <a:t>E</a:t>
              </a:r>
            </a:p>
          </p:txBody>
        </p:sp>
      </p:grpSp>
      <p:graphicFrame>
        <p:nvGraphicFramePr>
          <p:cNvPr id="207881" name="Group 9"/>
          <p:cNvGraphicFramePr>
            <a:graphicFrameLocks noGrp="1"/>
          </p:cNvGraphicFramePr>
          <p:nvPr/>
        </p:nvGraphicFramePr>
        <p:xfrm>
          <a:off x="609600" y="3214688"/>
          <a:ext cx="8320118" cy="3627120"/>
        </p:xfrm>
        <a:graphic>
          <a:graphicData uri="http://schemas.openxmlformats.org/drawingml/2006/table">
            <a:tbl>
              <a:tblPr/>
              <a:tblGrid>
                <a:gridCol w="979026"/>
                <a:gridCol w="2553494"/>
                <a:gridCol w="784826"/>
                <a:gridCol w="1097794"/>
                <a:gridCol w="1020755"/>
                <a:gridCol w="942112"/>
                <a:gridCol w="942111"/>
              </a:tblGrid>
              <a:tr h="459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步骤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　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D(D)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D(F)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初始化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947" name="Text Box 75"/>
          <p:cNvSpPr txBox="1">
            <a:spLocks noChangeArrowheads="1"/>
          </p:cNvSpPr>
          <p:nvPr/>
        </p:nvSpPr>
        <p:spPr bwMode="auto">
          <a:xfrm>
            <a:off x="5334000" y="3824288"/>
            <a:ext cx="914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3657600" y="3595688"/>
            <a:ext cx="5181600" cy="595312"/>
            <a:chOff x="2016" y="2400"/>
            <a:chExt cx="3168" cy="375"/>
          </a:xfrm>
        </p:grpSpPr>
        <p:grpSp>
          <p:nvGrpSpPr>
            <p:cNvPr id="66731" name="Group 112"/>
            <p:cNvGrpSpPr>
              <a:grpSpLocks/>
            </p:cNvGrpSpPr>
            <p:nvPr/>
          </p:nvGrpSpPr>
          <p:grpSpPr bwMode="auto">
            <a:xfrm>
              <a:off x="2016" y="2448"/>
              <a:ext cx="1872" cy="327"/>
              <a:chOff x="2016" y="2448"/>
              <a:chExt cx="1872" cy="327"/>
            </a:xfrm>
          </p:grpSpPr>
          <p:sp>
            <p:nvSpPr>
              <p:cNvPr id="66735" name="Text Box 113"/>
              <p:cNvSpPr txBox="1">
                <a:spLocks noChangeArrowheads="1"/>
              </p:cNvSpPr>
              <p:nvPr/>
            </p:nvSpPr>
            <p:spPr bwMode="auto">
              <a:xfrm>
                <a:off x="2688" y="2448"/>
                <a:ext cx="48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zh-CN" altLang="en-US" sz="2800"/>
                  <a:t>１</a:t>
                </a:r>
              </a:p>
            </p:txBody>
          </p:sp>
          <p:sp>
            <p:nvSpPr>
              <p:cNvPr id="66736" name="Text Box 114"/>
              <p:cNvSpPr txBox="1">
                <a:spLocks noChangeArrowheads="1"/>
              </p:cNvSpPr>
              <p:nvPr/>
            </p:nvSpPr>
            <p:spPr bwMode="auto">
              <a:xfrm>
                <a:off x="2016" y="2448"/>
                <a:ext cx="57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zh-CN" altLang="en-US" sz="2800"/>
                  <a:t>２</a:t>
                </a:r>
              </a:p>
            </p:txBody>
          </p:sp>
          <p:sp>
            <p:nvSpPr>
              <p:cNvPr id="66737" name="Text Box 115"/>
              <p:cNvSpPr txBox="1">
                <a:spLocks noChangeArrowheads="1"/>
              </p:cNvSpPr>
              <p:nvPr/>
            </p:nvSpPr>
            <p:spPr bwMode="auto">
              <a:xfrm>
                <a:off x="3408" y="2448"/>
                <a:ext cx="48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zh-CN" altLang="en-US" sz="2800"/>
                  <a:t>５</a:t>
                </a:r>
              </a:p>
            </p:txBody>
          </p:sp>
        </p:grpSp>
        <p:grpSp>
          <p:nvGrpSpPr>
            <p:cNvPr id="66732" name="Group 116"/>
            <p:cNvGrpSpPr>
              <a:grpSpLocks/>
            </p:cNvGrpSpPr>
            <p:nvPr/>
          </p:nvGrpSpPr>
          <p:grpSpPr bwMode="auto">
            <a:xfrm>
              <a:off x="4080" y="2400"/>
              <a:ext cx="1104" cy="327"/>
              <a:chOff x="4080" y="2400"/>
              <a:chExt cx="1104" cy="327"/>
            </a:xfrm>
          </p:grpSpPr>
          <p:sp>
            <p:nvSpPr>
              <p:cNvPr id="66733" name="Text Box 117"/>
              <p:cNvSpPr txBox="1">
                <a:spLocks noChangeArrowheads="1"/>
              </p:cNvSpPr>
              <p:nvPr/>
            </p:nvSpPr>
            <p:spPr bwMode="auto">
              <a:xfrm>
                <a:off x="4080" y="2400"/>
                <a:ext cx="48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US" altLang="zh-CN" sz="2800">
                    <a:sym typeface="Symbol" pitchFamily="18" charset="2"/>
                  </a:rPr>
                  <a:t></a:t>
                </a:r>
                <a:endParaRPr lang="en-US" altLang="zh-CN" sz="2800"/>
              </a:p>
            </p:txBody>
          </p:sp>
          <p:sp>
            <p:nvSpPr>
              <p:cNvPr id="66734" name="Text Box 118"/>
              <p:cNvSpPr txBox="1">
                <a:spLocks noChangeArrowheads="1"/>
              </p:cNvSpPr>
              <p:nvPr/>
            </p:nvSpPr>
            <p:spPr bwMode="auto">
              <a:xfrm>
                <a:off x="4704" y="2400"/>
                <a:ext cx="48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US" altLang="zh-CN" sz="2800">
                    <a:sym typeface="Symbol" pitchFamily="18" charset="2"/>
                  </a:rPr>
                  <a:t></a:t>
                </a:r>
                <a:endParaRPr lang="en-US" altLang="zh-CN" sz="2800"/>
              </a:p>
            </p:txBody>
          </p:sp>
        </p:grp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457200" y="1752600"/>
            <a:ext cx="2590800" cy="2514600"/>
            <a:chOff x="288" y="1104"/>
            <a:chExt cx="1632" cy="1584"/>
          </a:xfrm>
        </p:grpSpPr>
        <p:sp>
          <p:nvSpPr>
            <p:cNvPr id="66729" name="Oval 120"/>
            <p:cNvSpPr>
              <a:spLocks noChangeArrowheads="1"/>
            </p:cNvSpPr>
            <p:nvPr/>
          </p:nvSpPr>
          <p:spPr bwMode="auto">
            <a:xfrm>
              <a:off x="288" y="1104"/>
              <a:ext cx="432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66730" name="Text Box 121"/>
            <p:cNvSpPr txBox="1">
              <a:spLocks noChangeArrowheads="1"/>
            </p:cNvSpPr>
            <p:nvPr/>
          </p:nvSpPr>
          <p:spPr bwMode="auto">
            <a:xfrm>
              <a:off x="912" y="2400"/>
              <a:ext cx="10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400">
                  <a:sym typeface="Symbol" pitchFamily="18" charset="2"/>
                </a:rPr>
                <a:t>｛Ａ｝</a:t>
              </a:r>
              <a:endParaRPr lang="zh-CN" altLang="en-US" sz="2400"/>
            </a:p>
          </p:txBody>
        </p:sp>
      </p:grp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1676400" y="2590800"/>
            <a:ext cx="1447800" cy="2209800"/>
            <a:chOff x="1056" y="1632"/>
            <a:chExt cx="912" cy="1392"/>
          </a:xfrm>
        </p:grpSpPr>
        <p:sp>
          <p:nvSpPr>
            <p:cNvPr id="66727" name="Text Box 123"/>
            <p:cNvSpPr txBox="1">
              <a:spLocks noChangeArrowheads="1"/>
            </p:cNvSpPr>
            <p:nvPr/>
          </p:nvSpPr>
          <p:spPr bwMode="auto">
            <a:xfrm>
              <a:off x="1056" y="2736"/>
              <a:ext cx="9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400">
                  <a:sym typeface="Symbol" pitchFamily="18" charset="2"/>
                </a:rPr>
                <a:t>｛ＡＣ｝</a:t>
              </a:r>
            </a:p>
          </p:txBody>
        </p:sp>
        <p:sp>
          <p:nvSpPr>
            <p:cNvPr id="66728" name="Oval 124"/>
            <p:cNvSpPr>
              <a:spLocks noChangeArrowheads="1"/>
            </p:cNvSpPr>
            <p:nvPr/>
          </p:nvSpPr>
          <p:spPr bwMode="auto">
            <a:xfrm>
              <a:off x="1296" y="1632"/>
              <a:ext cx="432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800"/>
                <a:t>Ｃ</a:t>
              </a:r>
            </a:p>
          </p:txBody>
        </p: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33400" y="152400"/>
            <a:ext cx="3886200" cy="2728913"/>
            <a:chOff x="336" y="96"/>
            <a:chExt cx="2448" cy="1719"/>
          </a:xfrm>
        </p:grpSpPr>
        <p:grpSp>
          <p:nvGrpSpPr>
            <p:cNvPr id="66719" name="Group 220"/>
            <p:cNvGrpSpPr>
              <a:grpSpLocks/>
            </p:cNvGrpSpPr>
            <p:nvPr/>
          </p:nvGrpSpPr>
          <p:grpSpPr bwMode="auto">
            <a:xfrm>
              <a:off x="336" y="320"/>
              <a:ext cx="2448" cy="1408"/>
              <a:chOff x="-192" y="240"/>
              <a:chExt cx="2448" cy="1408"/>
            </a:xfrm>
          </p:grpSpPr>
          <p:sp>
            <p:nvSpPr>
              <p:cNvPr id="66724" name="Line 128"/>
              <p:cNvSpPr>
                <a:spLocks noChangeShapeType="1"/>
              </p:cNvSpPr>
              <p:nvPr/>
            </p:nvSpPr>
            <p:spPr bwMode="auto">
              <a:xfrm flipV="1">
                <a:off x="48" y="640"/>
                <a:ext cx="725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5" name="Line 129"/>
              <p:cNvSpPr>
                <a:spLocks noChangeShapeType="1"/>
              </p:cNvSpPr>
              <p:nvPr/>
            </p:nvSpPr>
            <p:spPr bwMode="auto">
              <a:xfrm flipH="1" flipV="1">
                <a:off x="91" y="1360"/>
                <a:ext cx="725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dash"/>
                <a:round/>
                <a:headEnd type="stealth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6" name="Freeform 130"/>
              <p:cNvSpPr>
                <a:spLocks/>
              </p:cNvSpPr>
              <p:nvPr/>
            </p:nvSpPr>
            <p:spPr bwMode="auto">
              <a:xfrm>
                <a:off x="-192" y="240"/>
                <a:ext cx="2448" cy="832"/>
              </a:xfrm>
              <a:custGeom>
                <a:avLst/>
                <a:gdLst>
                  <a:gd name="T0" fmla="*/ 0 w 2448"/>
                  <a:gd name="T1" fmla="*/ 832 h 832"/>
                  <a:gd name="T2" fmla="*/ 336 w 2448"/>
                  <a:gd name="T3" fmla="*/ 400 h 832"/>
                  <a:gd name="T4" fmla="*/ 864 w 2448"/>
                  <a:gd name="T5" fmla="*/ 64 h 832"/>
                  <a:gd name="T6" fmla="*/ 1680 w 2448"/>
                  <a:gd name="T7" fmla="*/ 16 h 832"/>
                  <a:gd name="T8" fmla="*/ 2448 w 2448"/>
                  <a:gd name="T9" fmla="*/ 160 h 8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832"/>
                  <a:gd name="T17" fmla="*/ 2448 w 2448"/>
                  <a:gd name="T18" fmla="*/ 832 h 8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8" h="832">
                    <a:moveTo>
                      <a:pt x="0" y="832"/>
                    </a:moveTo>
                    <a:cubicBezTo>
                      <a:pt x="96" y="680"/>
                      <a:pt x="192" y="528"/>
                      <a:pt x="336" y="400"/>
                    </a:cubicBezTo>
                    <a:cubicBezTo>
                      <a:pt x="480" y="272"/>
                      <a:pt x="640" y="128"/>
                      <a:pt x="864" y="64"/>
                    </a:cubicBezTo>
                    <a:cubicBezTo>
                      <a:pt x="1088" y="0"/>
                      <a:pt x="1416" y="0"/>
                      <a:pt x="1680" y="16"/>
                    </a:cubicBezTo>
                    <a:cubicBezTo>
                      <a:pt x="1944" y="32"/>
                      <a:pt x="2320" y="136"/>
                      <a:pt x="2448" y="16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720" name="Group 131"/>
            <p:cNvGrpSpPr>
              <a:grpSpLocks/>
            </p:cNvGrpSpPr>
            <p:nvPr/>
          </p:nvGrpSpPr>
          <p:grpSpPr bwMode="auto">
            <a:xfrm>
              <a:off x="720" y="96"/>
              <a:ext cx="1200" cy="1719"/>
              <a:chOff x="720" y="96"/>
              <a:chExt cx="1200" cy="1719"/>
            </a:xfrm>
          </p:grpSpPr>
          <p:sp>
            <p:nvSpPr>
              <p:cNvPr id="66721" name="Text Box 132"/>
              <p:cNvSpPr txBox="1">
                <a:spLocks noChangeArrowheads="1"/>
              </p:cNvSpPr>
              <p:nvPr/>
            </p:nvSpPr>
            <p:spPr bwMode="auto">
              <a:xfrm>
                <a:off x="1536" y="96"/>
                <a:ext cx="3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zh-CN" altLang="en-US" sz="2800"/>
                  <a:t>５</a:t>
                </a:r>
              </a:p>
            </p:txBody>
          </p:sp>
          <p:sp>
            <p:nvSpPr>
              <p:cNvPr id="66722" name="Text Box 133"/>
              <p:cNvSpPr txBox="1">
                <a:spLocks noChangeArrowheads="1"/>
              </p:cNvSpPr>
              <p:nvPr/>
            </p:nvSpPr>
            <p:spPr bwMode="auto">
              <a:xfrm>
                <a:off x="720" y="624"/>
                <a:ext cx="3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zh-CN" altLang="en-US" sz="2800"/>
                  <a:t>２</a:t>
                </a:r>
              </a:p>
            </p:txBody>
          </p:sp>
          <p:sp>
            <p:nvSpPr>
              <p:cNvPr id="66723" name="Text Box 134"/>
              <p:cNvSpPr txBox="1">
                <a:spLocks noChangeArrowheads="1"/>
              </p:cNvSpPr>
              <p:nvPr/>
            </p:nvSpPr>
            <p:spPr bwMode="auto">
              <a:xfrm>
                <a:off x="720" y="1488"/>
                <a:ext cx="3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zh-CN" altLang="en-US" sz="2800"/>
                  <a:t>１</a:t>
                </a:r>
              </a:p>
            </p:txBody>
          </p:sp>
        </p:grp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990600" y="2286000"/>
            <a:ext cx="4572000" cy="1957388"/>
            <a:chOff x="624" y="1440"/>
            <a:chExt cx="2880" cy="1233"/>
          </a:xfrm>
        </p:grpSpPr>
        <p:sp>
          <p:nvSpPr>
            <p:cNvPr id="66717" name="Oval 136"/>
            <p:cNvSpPr>
              <a:spLocks noChangeArrowheads="1"/>
            </p:cNvSpPr>
            <p:nvPr/>
          </p:nvSpPr>
          <p:spPr bwMode="auto">
            <a:xfrm>
              <a:off x="3168" y="2385"/>
              <a:ext cx="336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800"/>
                <a:t>１</a:t>
              </a:r>
            </a:p>
          </p:txBody>
        </p:sp>
        <p:sp>
          <p:nvSpPr>
            <p:cNvPr id="66718" name="Line 137"/>
            <p:cNvSpPr>
              <a:spLocks noChangeShapeType="1"/>
            </p:cNvSpPr>
            <p:nvPr/>
          </p:nvSpPr>
          <p:spPr bwMode="auto">
            <a:xfrm>
              <a:off x="624" y="1440"/>
              <a:ext cx="720" cy="288"/>
            </a:xfrm>
            <a:prstGeom prst="line">
              <a:avLst/>
            </a:prstGeom>
            <a:noFill/>
            <a:ln w="44450" cap="sq">
              <a:solidFill>
                <a:schemeClr val="accent2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38"/>
          <p:cNvGrpSpPr>
            <a:grpSpLocks/>
          </p:cNvGrpSpPr>
          <p:nvPr/>
        </p:nvGrpSpPr>
        <p:grpSpPr bwMode="auto">
          <a:xfrm>
            <a:off x="1903413" y="1219200"/>
            <a:ext cx="2590800" cy="1968500"/>
            <a:chOff x="1200" y="768"/>
            <a:chExt cx="1632" cy="1239"/>
          </a:xfrm>
        </p:grpSpPr>
        <p:sp>
          <p:nvSpPr>
            <p:cNvPr id="66710" name="Line 139"/>
            <p:cNvSpPr>
              <a:spLocks noChangeShapeType="1"/>
            </p:cNvSpPr>
            <p:nvPr/>
          </p:nvSpPr>
          <p:spPr bwMode="auto">
            <a:xfrm flipV="1">
              <a:off x="1488" y="768"/>
              <a:ext cx="0" cy="8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711" name="Line 140"/>
            <p:cNvSpPr>
              <a:spLocks noChangeShapeType="1"/>
            </p:cNvSpPr>
            <p:nvPr/>
          </p:nvSpPr>
          <p:spPr bwMode="auto">
            <a:xfrm flipV="1">
              <a:off x="1584" y="768"/>
              <a:ext cx="1248" cy="8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712" name="Line 141"/>
            <p:cNvSpPr>
              <a:spLocks noChangeShapeType="1"/>
            </p:cNvSpPr>
            <p:nvPr/>
          </p:nvSpPr>
          <p:spPr bwMode="auto">
            <a:xfrm flipV="1">
              <a:off x="1728" y="1776"/>
              <a:ext cx="81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pSp>
          <p:nvGrpSpPr>
            <p:cNvPr id="66713" name="Group 142"/>
            <p:cNvGrpSpPr>
              <a:grpSpLocks/>
            </p:cNvGrpSpPr>
            <p:nvPr/>
          </p:nvGrpSpPr>
          <p:grpSpPr bwMode="auto">
            <a:xfrm>
              <a:off x="1200" y="912"/>
              <a:ext cx="1200" cy="1095"/>
              <a:chOff x="1200" y="912"/>
              <a:chExt cx="1200" cy="1095"/>
            </a:xfrm>
          </p:grpSpPr>
          <p:sp>
            <p:nvSpPr>
              <p:cNvPr id="66714" name="Text Box 143"/>
              <p:cNvSpPr txBox="1">
                <a:spLocks noChangeArrowheads="1"/>
              </p:cNvSpPr>
              <p:nvPr/>
            </p:nvSpPr>
            <p:spPr bwMode="auto">
              <a:xfrm>
                <a:off x="1200" y="1056"/>
                <a:ext cx="3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zh-CN" altLang="en-US" sz="2800"/>
                  <a:t>２</a:t>
                </a:r>
              </a:p>
            </p:txBody>
          </p:sp>
          <p:sp>
            <p:nvSpPr>
              <p:cNvPr id="66715" name="Text Box 144"/>
              <p:cNvSpPr txBox="1">
                <a:spLocks noChangeArrowheads="1"/>
              </p:cNvSpPr>
              <p:nvPr/>
            </p:nvSpPr>
            <p:spPr bwMode="auto">
              <a:xfrm>
                <a:off x="2016" y="912"/>
                <a:ext cx="3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zh-CN" altLang="en-US" sz="2800"/>
                  <a:t>３</a:t>
                </a:r>
              </a:p>
            </p:txBody>
          </p:sp>
          <p:sp>
            <p:nvSpPr>
              <p:cNvPr id="66716" name="Text Box 145"/>
              <p:cNvSpPr txBox="1">
                <a:spLocks noChangeArrowheads="1"/>
              </p:cNvSpPr>
              <p:nvPr/>
            </p:nvSpPr>
            <p:spPr bwMode="auto">
              <a:xfrm>
                <a:off x="1872" y="1680"/>
                <a:ext cx="3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zh-CN" altLang="en-US" sz="2800"/>
                  <a:t>１</a:t>
                </a:r>
              </a:p>
            </p:txBody>
          </p:sp>
        </p:grpSp>
      </p:grpSp>
      <p:grpSp>
        <p:nvGrpSpPr>
          <p:cNvPr id="14" name="Group 146"/>
          <p:cNvGrpSpPr>
            <a:grpSpLocks/>
          </p:cNvGrpSpPr>
          <p:nvPr/>
        </p:nvGrpSpPr>
        <p:grpSpPr bwMode="auto">
          <a:xfrm>
            <a:off x="3886200" y="4195763"/>
            <a:ext cx="4876800" cy="519112"/>
            <a:chOff x="2448" y="2736"/>
            <a:chExt cx="3072" cy="327"/>
          </a:xfrm>
        </p:grpSpPr>
        <p:sp>
          <p:nvSpPr>
            <p:cNvPr id="66706" name="Text Box 147"/>
            <p:cNvSpPr txBox="1">
              <a:spLocks noChangeArrowheads="1"/>
            </p:cNvSpPr>
            <p:nvPr/>
          </p:nvSpPr>
          <p:spPr bwMode="auto">
            <a:xfrm>
              <a:off x="5040" y="2736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>
                  <a:sym typeface="Symbol" pitchFamily="18" charset="2"/>
                </a:rPr>
                <a:t></a:t>
              </a:r>
            </a:p>
          </p:txBody>
        </p:sp>
        <p:sp>
          <p:nvSpPr>
            <p:cNvPr id="66707" name="Text Box 148"/>
            <p:cNvSpPr txBox="1">
              <a:spLocks noChangeArrowheads="1"/>
            </p:cNvSpPr>
            <p:nvPr/>
          </p:nvSpPr>
          <p:spPr bwMode="auto">
            <a:xfrm>
              <a:off x="4464" y="2736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２</a:t>
              </a:r>
            </a:p>
          </p:txBody>
        </p:sp>
        <p:sp>
          <p:nvSpPr>
            <p:cNvPr id="66708" name="Text Box 149"/>
            <p:cNvSpPr txBox="1">
              <a:spLocks noChangeArrowheads="1"/>
            </p:cNvSpPr>
            <p:nvPr/>
          </p:nvSpPr>
          <p:spPr bwMode="auto">
            <a:xfrm>
              <a:off x="3744" y="2736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４</a:t>
              </a:r>
            </a:p>
          </p:txBody>
        </p:sp>
        <p:sp>
          <p:nvSpPr>
            <p:cNvPr id="66709" name="Text Box 150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２</a:t>
              </a:r>
            </a:p>
          </p:txBody>
        </p:sp>
      </p:grpSp>
      <p:grpSp>
        <p:nvGrpSpPr>
          <p:cNvPr id="15" name="Group 151"/>
          <p:cNvGrpSpPr>
            <a:grpSpLocks/>
          </p:cNvGrpSpPr>
          <p:nvPr/>
        </p:nvGrpSpPr>
        <p:grpSpPr bwMode="auto">
          <a:xfrm>
            <a:off x="928688" y="1071563"/>
            <a:ext cx="3733800" cy="3657600"/>
            <a:chOff x="576" y="720"/>
            <a:chExt cx="2352" cy="2304"/>
          </a:xfrm>
        </p:grpSpPr>
        <p:sp>
          <p:nvSpPr>
            <p:cNvPr id="66704" name="Oval 152"/>
            <p:cNvSpPr>
              <a:spLocks noChangeArrowheads="1"/>
            </p:cNvSpPr>
            <p:nvPr/>
          </p:nvSpPr>
          <p:spPr bwMode="auto">
            <a:xfrm>
              <a:off x="2640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800"/>
                <a:t>２</a:t>
              </a:r>
            </a:p>
          </p:txBody>
        </p:sp>
        <p:sp>
          <p:nvSpPr>
            <p:cNvPr id="66705" name="Line 153"/>
            <p:cNvSpPr>
              <a:spLocks noChangeShapeType="1"/>
            </p:cNvSpPr>
            <p:nvPr/>
          </p:nvSpPr>
          <p:spPr bwMode="auto">
            <a:xfrm flipV="1">
              <a:off x="576" y="720"/>
              <a:ext cx="720" cy="384"/>
            </a:xfrm>
            <a:prstGeom prst="line">
              <a:avLst/>
            </a:prstGeom>
            <a:noFill/>
            <a:ln w="44450" cap="sq">
              <a:solidFill>
                <a:schemeClr val="accent2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54"/>
          <p:cNvGrpSpPr>
            <a:grpSpLocks/>
          </p:cNvGrpSpPr>
          <p:nvPr/>
        </p:nvGrpSpPr>
        <p:grpSpPr bwMode="auto">
          <a:xfrm>
            <a:off x="1295400" y="685800"/>
            <a:ext cx="2133600" cy="4572000"/>
            <a:chOff x="816" y="432"/>
            <a:chExt cx="1344" cy="2880"/>
          </a:xfrm>
        </p:grpSpPr>
        <p:sp>
          <p:nvSpPr>
            <p:cNvPr id="66702" name="Text Box 155"/>
            <p:cNvSpPr txBox="1">
              <a:spLocks noChangeArrowheads="1"/>
            </p:cNvSpPr>
            <p:nvPr/>
          </p:nvSpPr>
          <p:spPr bwMode="auto">
            <a:xfrm>
              <a:off x="816" y="3024"/>
              <a:ext cx="13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zh-CN" altLang="en-US" sz="2400">
                  <a:sym typeface="Symbol" pitchFamily="18" charset="2"/>
                </a:rPr>
                <a:t>｛ＡＣＢ｝</a:t>
              </a:r>
            </a:p>
          </p:txBody>
        </p:sp>
        <p:sp>
          <p:nvSpPr>
            <p:cNvPr id="66703" name="Oval 156"/>
            <p:cNvSpPr>
              <a:spLocks noChangeArrowheads="1"/>
            </p:cNvSpPr>
            <p:nvPr/>
          </p:nvSpPr>
          <p:spPr bwMode="auto">
            <a:xfrm>
              <a:off x="1248" y="432"/>
              <a:ext cx="432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800"/>
                <a:t>Ｂ</a:t>
              </a:r>
            </a:p>
          </p:txBody>
        </p:sp>
      </p:grpSp>
      <p:grpSp>
        <p:nvGrpSpPr>
          <p:cNvPr id="17" name="Group 157"/>
          <p:cNvGrpSpPr>
            <a:grpSpLocks/>
          </p:cNvGrpSpPr>
          <p:nvPr/>
        </p:nvGrpSpPr>
        <p:grpSpPr bwMode="auto">
          <a:xfrm>
            <a:off x="2667000" y="685800"/>
            <a:ext cx="1600200" cy="519113"/>
            <a:chOff x="1680" y="432"/>
            <a:chExt cx="1008" cy="327"/>
          </a:xfrm>
        </p:grpSpPr>
        <p:sp>
          <p:nvSpPr>
            <p:cNvPr id="66700" name="Line 158"/>
            <p:cNvSpPr>
              <a:spLocks noChangeShapeType="1"/>
            </p:cNvSpPr>
            <p:nvPr/>
          </p:nvSpPr>
          <p:spPr bwMode="auto">
            <a:xfrm>
              <a:off x="1680" y="624"/>
              <a:ext cx="10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01" name="Text Box 159"/>
            <p:cNvSpPr txBox="1">
              <a:spLocks noChangeArrowheads="1"/>
            </p:cNvSpPr>
            <p:nvPr/>
          </p:nvSpPr>
          <p:spPr bwMode="auto">
            <a:xfrm>
              <a:off x="1968" y="432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３</a:t>
              </a:r>
            </a:p>
          </p:txBody>
        </p:sp>
      </p:grpSp>
      <p:grpSp>
        <p:nvGrpSpPr>
          <p:cNvPr id="18" name="Group 160"/>
          <p:cNvGrpSpPr>
            <a:grpSpLocks/>
          </p:cNvGrpSpPr>
          <p:nvPr/>
        </p:nvGrpSpPr>
        <p:grpSpPr bwMode="auto">
          <a:xfrm>
            <a:off x="5943600" y="4695825"/>
            <a:ext cx="2819400" cy="519113"/>
            <a:chOff x="3744" y="3024"/>
            <a:chExt cx="1776" cy="327"/>
          </a:xfrm>
        </p:grpSpPr>
        <p:sp>
          <p:nvSpPr>
            <p:cNvPr id="66697" name="Text Box 161"/>
            <p:cNvSpPr txBox="1">
              <a:spLocks noChangeArrowheads="1"/>
            </p:cNvSpPr>
            <p:nvPr/>
          </p:nvSpPr>
          <p:spPr bwMode="auto">
            <a:xfrm>
              <a:off x="4464" y="3024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２</a:t>
              </a:r>
            </a:p>
          </p:txBody>
        </p:sp>
        <p:sp>
          <p:nvSpPr>
            <p:cNvPr id="66698" name="Text Box 162"/>
            <p:cNvSpPr txBox="1">
              <a:spLocks noChangeArrowheads="1"/>
            </p:cNvSpPr>
            <p:nvPr/>
          </p:nvSpPr>
          <p:spPr bwMode="auto">
            <a:xfrm>
              <a:off x="3744" y="3024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４</a:t>
              </a:r>
            </a:p>
          </p:txBody>
        </p:sp>
        <p:sp>
          <p:nvSpPr>
            <p:cNvPr id="66699" name="Text Box 163"/>
            <p:cNvSpPr txBox="1">
              <a:spLocks noChangeArrowheads="1"/>
            </p:cNvSpPr>
            <p:nvPr/>
          </p:nvSpPr>
          <p:spPr bwMode="auto">
            <a:xfrm>
              <a:off x="5040" y="3024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19" name="Group 164"/>
          <p:cNvGrpSpPr>
            <a:grpSpLocks/>
          </p:cNvGrpSpPr>
          <p:nvPr/>
        </p:nvGrpSpPr>
        <p:grpSpPr bwMode="auto">
          <a:xfrm>
            <a:off x="2743200" y="2819400"/>
            <a:ext cx="5029200" cy="2438400"/>
            <a:chOff x="1728" y="1776"/>
            <a:chExt cx="3168" cy="1536"/>
          </a:xfrm>
        </p:grpSpPr>
        <p:sp>
          <p:nvSpPr>
            <p:cNvPr id="66695" name="Oval 165"/>
            <p:cNvSpPr>
              <a:spLocks noChangeArrowheads="1"/>
            </p:cNvSpPr>
            <p:nvPr/>
          </p:nvSpPr>
          <p:spPr bwMode="auto">
            <a:xfrm>
              <a:off x="460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800"/>
                <a:t>２</a:t>
              </a:r>
            </a:p>
          </p:txBody>
        </p:sp>
        <p:sp>
          <p:nvSpPr>
            <p:cNvPr id="66696" name="Line 166"/>
            <p:cNvSpPr>
              <a:spLocks noChangeShapeType="1"/>
            </p:cNvSpPr>
            <p:nvPr/>
          </p:nvSpPr>
          <p:spPr bwMode="auto">
            <a:xfrm>
              <a:off x="1728" y="1776"/>
              <a:ext cx="816" cy="0"/>
            </a:xfrm>
            <a:prstGeom prst="line">
              <a:avLst/>
            </a:prstGeom>
            <a:noFill/>
            <a:ln w="44450" cap="sq">
              <a:solidFill>
                <a:schemeClr val="accent2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67"/>
          <p:cNvGrpSpPr>
            <a:grpSpLocks/>
          </p:cNvGrpSpPr>
          <p:nvPr/>
        </p:nvGrpSpPr>
        <p:grpSpPr bwMode="auto">
          <a:xfrm>
            <a:off x="1676400" y="2590800"/>
            <a:ext cx="3048000" cy="3124200"/>
            <a:chOff x="1056" y="1632"/>
            <a:chExt cx="1920" cy="1968"/>
          </a:xfrm>
        </p:grpSpPr>
        <p:sp>
          <p:nvSpPr>
            <p:cNvPr id="66693" name="Text Box 168"/>
            <p:cNvSpPr txBox="1">
              <a:spLocks noChangeArrowheads="1"/>
            </p:cNvSpPr>
            <p:nvPr/>
          </p:nvSpPr>
          <p:spPr bwMode="auto">
            <a:xfrm>
              <a:off x="1056" y="3312"/>
              <a:ext cx="13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400">
                  <a:sym typeface="Symbol" pitchFamily="18" charset="2"/>
                </a:rPr>
                <a:t>｛ＡＣＢＥ｝</a:t>
              </a:r>
            </a:p>
          </p:txBody>
        </p:sp>
        <p:sp>
          <p:nvSpPr>
            <p:cNvPr id="66694" name="Oval 169"/>
            <p:cNvSpPr>
              <a:spLocks noChangeArrowheads="1"/>
            </p:cNvSpPr>
            <p:nvPr/>
          </p:nvSpPr>
          <p:spPr bwMode="auto">
            <a:xfrm>
              <a:off x="2544" y="1632"/>
              <a:ext cx="432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800"/>
                <a:t>Ｅ</a:t>
              </a:r>
            </a:p>
          </p:txBody>
        </p:sp>
      </p:grpSp>
      <p:grpSp>
        <p:nvGrpSpPr>
          <p:cNvPr id="21" name="Group 170"/>
          <p:cNvGrpSpPr>
            <a:grpSpLocks/>
          </p:cNvGrpSpPr>
          <p:nvPr/>
        </p:nvGrpSpPr>
        <p:grpSpPr bwMode="auto">
          <a:xfrm>
            <a:off x="4038600" y="1219200"/>
            <a:ext cx="1905000" cy="1738313"/>
            <a:chOff x="2544" y="768"/>
            <a:chExt cx="1200" cy="1095"/>
          </a:xfrm>
        </p:grpSpPr>
        <p:grpSp>
          <p:nvGrpSpPr>
            <p:cNvPr id="66688" name="Group 171"/>
            <p:cNvGrpSpPr>
              <a:grpSpLocks/>
            </p:cNvGrpSpPr>
            <p:nvPr/>
          </p:nvGrpSpPr>
          <p:grpSpPr bwMode="auto">
            <a:xfrm>
              <a:off x="2832" y="768"/>
              <a:ext cx="912" cy="960"/>
              <a:chOff x="2832" y="768"/>
              <a:chExt cx="864" cy="960"/>
            </a:xfrm>
          </p:grpSpPr>
          <p:sp>
            <p:nvSpPr>
              <p:cNvPr id="66691" name="Line 172"/>
              <p:cNvSpPr>
                <a:spLocks noChangeShapeType="1"/>
              </p:cNvSpPr>
              <p:nvPr/>
            </p:nvSpPr>
            <p:spPr bwMode="auto">
              <a:xfrm flipV="1">
                <a:off x="2832" y="768"/>
                <a:ext cx="0" cy="86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2" name="Line 173"/>
              <p:cNvSpPr>
                <a:spLocks noChangeShapeType="1"/>
              </p:cNvSpPr>
              <p:nvPr/>
            </p:nvSpPr>
            <p:spPr bwMode="auto">
              <a:xfrm flipV="1">
                <a:off x="2976" y="1440"/>
                <a:ext cx="72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689" name="Text Box 174"/>
            <p:cNvSpPr txBox="1">
              <a:spLocks noChangeArrowheads="1"/>
            </p:cNvSpPr>
            <p:nvPr/>
          </p:nvSpPr>
          <p:spPr bwMode="auto">
            <a:xfrm>
              <a:off x="2544" y="1248"/>
              <a:ext cx="33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１</a:t>
              </a:r>
            </a:p>
          </p:txBody>
        </p:sp>
        <p:sp>
          <p:nvSpPr>
            <p:cNvPr id="66690" name="Text Box 175"/>
            <p:cNvSpPr txBox="1">
              <a:spLocks noChangeArrowheads="1"/>
            </p:cNvSpPr>
            <p:nvPr/>
          </p:nvSpPr>
          <p:spPr bwMode="auto">
            <a:xfrm>
              <a:off x="3168" y="1536"/>
              <a:ext cx="33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２</a:t>
              </a:r>
            </a:p>
          </p:txBody>
        </p:sp>
      </p:grpSp>
      <p:grpSp>
        <p:nvGrpSpPr>
          <p:cNvPr id="23" name="Group 176"/>
          <p:cNvGrpSpPr>
            <a:grpSpLocks/>
          </p:cNvGrpSpPr>
          <p:nvPr/>
        </p:nvGrpSpPr>
        <p:grpSpPr bwMode="auto">
          <a:xfrm>
            <a:off x="6096000" y="5262563"/>
            <a:ext cx="2743200" cy="595312"/>
            <a:chOff x="3840" y="3264"/>
            <a:chExt cx="1728" cy="375"/>
          </a:xfrm>
        </p:grpSpPr>
        <p:sp>
          <p:nvSpPr>
            <p:cNvPr id="66686" name="Text Box 177"/>
            <p:cNvSpPr txBox="1">
              <a:spLocks noChangeArrowheads="1"/>
            </p:cNvSpPr>
            <p:nvPr/>
          </p:nvSpPr>
          <p:spPr bwMode="auto">
            <a:xfrm>
              <a:off x="3840" y="3312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３</a:t>
              </a:r>
            </a:p>
          </p:txBody>
        </p:sp>
        <p:sp>
          <p:nvSpPr>
            <p:cNvPr id="66687" name="Text Box 178"/>
            <p:cNvSpPr txBox="1">
              <a:spLocks noChangeArrowheads="1"/>
            </p:cNvSpPr>
            <p:nvPr/>
          </p:nvSpPr>
          <p:spPr bwMode="auto">
            <a:xfrm>
              <a:off x="4992" y="3264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800"/>
                <a:t>４</a:t>
              </a:r>
            </a:p>
          </p:txBody>
        </p:sp>
      </p:grpSp>
      <p:grpSp>
        <p:nvGrpSpPr>
          <p:cNvPr id="24" name="Group 179"/>
          <p:cNvGrpSpPr>
            <a:grpSpLocks/>
          </p:cNvGrpSpPr>
          <p:nvPr/>
        </p:nvGrpSpPr>
        <p:grpSpPr bwMode="auto">
          <a:xfrm>
            <a:off x="4495800" y="1219200"/>
            <a:ext cx="2133600" cy="4495800"/>
            <a:chOff x="2832" y="768"/>
            <a:chExt cx="1344" cy="2832"/>
          </a:xfrm>
        </p:grpSpPr>
        <p:sp>
          <p:nvSpPr>
            <p:cNvPr id="66684" name="Oval 180"/>
            <p:cNvSpPr>
              <a:spLocks noChangeArrowheads="1"/>
            </p:cNvSpPr>
            <p:nvPr/>
          </p:nvSpPr>
          <p:spPr bwMode="auto">
            <a:xfrm>
              <a:off x="3888" y="33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800"/>
                <a:t>３</a:t>
              </a:r>
            </a:p>
          </p:txBody>
        </p:sp>
        <p:sp>
          <p:nvSpPr>
            <p:cNvPr id="66685" name="Line 181"/>
            <p:cNvSpPr>
              <a:spLocks noChangeShapeType="1"/>
            </p:cNvSpPr>
            <p:nvPr/>
          </p:nvSpPr>
          <p:spPr bwMode="auto">
            <a:xfrm flipV="1">
              <a:off x="2832" y="768"/>
              <a:ext cx="0" cy="864"/>
            </a:xfrm>
            <a:prstGeom prst="line">
              <a:avLst/>
            </a:prstGeom>
            <a:noFill/>
            <a:ln w="44450" cap="sq">
              <a:solidFill>
                <a:schemeClr val="accent2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182"/>
          <p:cNvGrpSpPr>
            <a:grpSpLocks/>
          </p:cNvGrpSpPr>
          <p:nvPr/>
        </p:nvGrpSpPr>
        <p:grpSpPr bwMode="auto">
          <a:xfrm>
            <a:off x="1447800" y="685800"/>
            <a:ext cx="3429000" cy="5486400"/>
            <a:chOff x="912" y="432"/>
            <a:chExt cx="2160" cy="3456"/>
          </a:xfrm>
        </p:grpSpPr>
        <p:sp>
          <p:nvSpPr>
            <p:cNvPr id="66682" name="Oval 183"/>
            <p:cNvSpPr>
              <a:spLocks noChangeArrowheads="1"/>
            </p:cNvSpPr>
            <p:nvPr/>
          </p:nvSpPr>
          <p:spPr bwMode="auto">
            <a:xfrm>
              <a:off x="2640" y="432"/>
              <a:ext cx="432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800"/>
                <a:t>Ｄ</a:t>
              </a:r>
            </a:p>
          </p:txBody>
        </p:sp>
        <p:sp>
          <p:nvSpPr>
            <p:cNvPr id="66683" name="Text Box 184"/>
            <p:cNvSpPr txBox="1">
              <a:spLocks noChangeArrowheads="1"/>
            </p:cNvSpPr>
            <p:nvPr/>
          </p:nvSpPr>
          <p:spPr bwMode="auto">
            <a:xfrm>
              <a:off x="912" y="3600"/>
              <a:ext cx="15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zh-CN" altLang="en-US" sz="2400">
                  <a:sym typeface="Symbol" pitchFamily="18" charset="2"/>
                </a:rPr>
                <a:t>｛ＡＣＢＥＤ｝</a:t>
              </a:r>
              <a:endParaRPr lang="zh-CN" altLang="en-US"/>
            </a:p>
          </p:txBody>
        </p:sp>
      </p:grpSp>
      <p:sp>
        <p:nvSpPr>
          <p:cNvPr id="208057" name="Text Box 185"/>
          <p:cNvSpPr txBox="1">
            <a:spLocks noChangeArrowheads="1"/>
          </p:cNvSpPr>
          <p:nvPr/>
        </p:nvSpPr>
        <p:spPr bwMode="auto">
          <a:xfrm>
            <a:off x="8286750" y="5838825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zh-CN" altLang="en-US" sz="2800"/>
              <a:t>４</a:t>
            </a:r>
          </a:p>
        </p:txBody>
      </p:sp>
      <p:grpSp>
        <p:nvGrpSpPr>
          <p:cNvPr id="26" name="Group 186"/>
          <p:cNvGrpSpPr>
            <a:grpSpLocks/>
          </p:cNvGrpSpPr>
          <p:nvPr/>
        </p:nvGrpSpPr>
        <p:grpSpPr bwMode="auto">
          <a:xfrm>
            <a:off x="4648200" y="2286000"/>
            <a:ext cx="4100513" cy="3957638"/>
            <a:chOff x="2976" y="1440"/>
            <a:chExt cx="2584" cy="2493"/>
          </a:xfrm>
        </p:grpSpPr>
        <p:sp>
          <p:nvSpPr>
            <p:cNvPr id="66680" name="Line 187"/>
            <p:cNvSpPr>
              <a:spLocks noChangeShapeType="1"/>
            </p:cNvSpPr>
            <p:nvPr/>
          </p:nvSpPr>
          <p:spPr bwMode="auto">
            <a:xfrm flipV="1">
              <a:off x="2976" y="1440"/>
              <a:ext cx="768" cy="288"/>
            </a:xfrm>
            <a:prstGeom prst="line">
              <a:avLst/>
            </a:prstGeom>
            <a:noFill/>
            <a:ln w="44450" cap="sq">
              <a:solidFill>
                <a:schemeClr val="accent2"/>
              </a:solidFill>
              <a:round/>
              <a:headEnd type="none" w="sm" len="sm"/>
              <a:tailEnd type="stealth" w="med" len="med"/>
            </a:ln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681" name="Oval 188"/>
            <p:cNvSpPr>
              <a:spLocks noChangeArrowheads="1"/>
            </p:cNvSpPr>
            <p:nvPr/>
          </p:nvSpPr>
          <p:spPr bwMode="auto">
            <a:xfrm>
              <a:off x="5224" y="3645"/>
              <a:ext cx="336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zh-CN" altLang="en-US" sz="2800"/>
                <a:t>４</a:t>
              </a:r>
            </a:p>
          </p:txBody>
        </p:sp>
      </p:grpSp>
      <p:sp>
        <p:nvSpPr>
          <p:cNvPr id="208061" name="Text Box 189"/>
          <p:cNvSpPr txBox="1">
            <a:spLocks noChangeArrowheads="1"/>
          </p:cNvSpPr>
          <p:nvPr/>
        </p:nvSpPr>
        <p:spPr bwMode="auto">
          <a:xfrm>
            <a:off x="1285875" y="6400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zh-CN" altLang="en-US" sz="2400" dirty="0">
                <a:sym typeface="Symbol" pitchFamily="18" charset="2"/>
              </a:rPr>
              <a:t>｛ＡＣＢＥ</a:t>
            </a:r>
            <a:r>
              <a:rPr lang="zh-CN" altLang="en-US" sz="2400" dirty="0" smtClean="0">
                <a:sym typeface="Symbol" pitchFamily="18" charset="2"/>
              </a:rPr>
              <a:t>Ｄ</a:t>
            </a:r>
            <a:r>
              <a:rPr lang="en-US" altLang="zh-CN" sz="2400" dirty="0" smtClean="0">
                <a:sym typeface="Symbol" pitchFamily="18" charset="2"/>
              </a:rPr>
              <a:t>F</a:t>
            </a:r>
            <a:r>
              <a:rPr lang="zh-CN" altLang="en-US" sz="2400" dirty="0" smtClean="0">
                <a:sym typeface="Symbol" pitchFamily="18" charset="2"/>
              </a:rPr>
              <a:t>｝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08062" name="Oval 190"/>
          <p:cNvSpPr>
            <a:spLocks noChangeArrowheads="1"/>
          </p:cNvSpPr>
          <p:nvPr/>
        </p:nvSpPr>
        <p:spPr bwMode="auto">
          <a:xfrm>
            <a:off x="5791200" y="1905000"/>
            <a:ext cx="6096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 altLang="zh-CN" sz="2800"/>
              <a:t>F</a:t>
            </a:r>
          </a:p>
        </p:txBody>
      </p:sp>
      <p:grpSp>
        <p:nvGrpSpPr>
          <p:cNvPr id="66651" name="Group 192"/>
          <p:cNvGrpSpPr>
            <a:grpSpLocks/>
          </p:cNvGrpSpPr>
          <p:nvPr/>
        </p:nvGrpSpPr>
        <p:grpSpPr bwMode="auto">
          <a:xfrm>
            <a:off x="5791200" y="0"/>
            <a:ext cx="3200400" cy="2322513"/>
            <a:chOff x="960" y="1488"/>
            <a:chExt cx="3072" cy="2299"/>
          </a:xfrm>
        </p:grpSpPr>
        <p:sp>
          <p:nvSpPr>
            <p:cNvPr id="66653" name="Text Box 193"/>
            <p:cNvSpPr txBox="1">
              <a:spLocks noChangeArrowheads="1"/>
            </p:cNvSpPr>
            <p:nvPr/>
          </p:nvSpPr>
          <p:spPr bwMode="auto">
            <a:xfrm>
              <a:off x="2257" y="1785"/>
              <a:ext cx="431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3</a:t>
              </a:r>
            </a:p>
          </p:txBody>
        </p:sp>
        <p:sp>
          <p:nvSpPr>
            <p:cNvPr id="66654" name="Text Box 194"/>
            <p:cNvSpPr txBox="1">
              <a:spLocks noChangeArrowheads="1"/>
            </p:cNvSpPr>
            <p:nvPr/>
          </p:nvSpPr>
          <p:spPr bwMode="auto">
            <a:xfrm>
              <a:off x="2688" y="2601"/>
              <a:ext cx="433" cy="5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66655" name="Text Box 195"/>
            <p:cNvSpPr txBox="1">
              <a:spLocks noChangeArrowheads="1"/>
            </p:cNvSpPr>
            <p:nvPr/>
          </p:nvSpPr>
          <p:spPr bwMode="auto">
            <a:xfrm>
              <a:off x="2208" y="2409"/>
              <a:ext cx="433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3</a:t>
              </a:r>
            </a:p>
          </p:txBody>
        </p:sp>
        <p:sp>
          <p:nvSpPr>
            <p:cNvPr id="66656" name="Text Box 196"/>
            <p:cNvSpPr txBox="1">
              <a:spLocks noChangeArrowheads="1"/>
            </p:cNvSpPr>
            <p:nvPr/>
          </p:nvSpPr>
          <p:spPr bwMode="auto">
            <a:xfrm>
              <a:off x="1632" y="2649"/>
              <a:ext cx="433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2</a:t>
              </a:r>
            </a:p>
          </p:txBody>
        </p:sp>
        <p:sp>
          <p:nvSpPr>
            <p:cNvPr id="66657" name="Text Box 197"/>
            <p:cNvSpPr txBox="1">
              <a:spLocks noChangeArrowheads="1"/>
            </p:cNvSpPr>
            <p:nvPr/>
          </p:nvSpPr>
          <p:spPr bwMode="auto">
            <a:xfrm>
              <a:off x="1248" y="2168"/>
              <a:ext cx="433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2</a:t>
              </a:r>
            </a:p>
          </p:txBody>
        </p:sp>
        <p:sp>
          <p:nvSpPr>
            <p:cNvPr id="66658" name="Text Box 198"/>
            <p:cNvSpPr txBox="1">
              <a:spLocks noChangeArrowheads="1"/>
            </p:cNvSpPr>
            <p:nvPr/>
          </p:nvSpPr>
          <p:spPr bwMode="auto">
            <a:xfrm>
              <a:off x="960" y="2937"/>
              <a:ext cx="433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66659" name="Text Box 199"/>
            <p:cNvSpPr txBox="1">
              <a:spLocks noChangeArrowheads="1"/>
            </p:cNvSpPr>
            <p:nvPr/>
          </p:nvSpPr>
          <p:spPr bwMode="auto">
            <a:xfrm>
              <a:off x="2257" y="3273"/>
              <a:ext cx="431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66660" name="Text Box 200"/>
            <p:cNvSpPr txBox="1">
              <a:spLocks noChangeArrowheads="1"/>
            </p:cNvSpPr>
            <p:nvPr/>
          </p:nvSpPr>
          <p:spPr bwMode="auto">
            <a:xfrm>
              <a:off x="3264" y="3033"/>
              <a:ext cx="433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2</a:t>
              </a:r>
            </a:p>
          </p:txBody>
        </p:sp>
        <p:sp>
          <p:nvSpPr>
            <p:cNvPr id="66661" name="Text Box 201"/>
            <p:cNvSpPr txBox="1">
              <a:spLocks noChangeArrowheads="1"/>
            </p:cNvSpPr>
            <p:nvPr/>
          </p:nvSpPr>
          <p:spPr bwMode="auto">
            <a:xfrm>
              <a:off x="3313" y="2217"/>
              <a:ext cx="431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5</a:t>
              </a:r>
            </a:p>
          </p:txBody>
        </p:sp>
        <p:grpSp>
          <p:nvGrpSpPr>
            <p:cNvPr id="66662" name="Group 202"/>
            <p:cNvGrpSpPr>
              <a:grpSpLocks/>
            </p:cNvGrpSpPr>
            <p:nvPr/>
          </p:nvGrpSpPr>
          <p:grpSpPr bwMode="auto">
            <a:xfrm>
              <a:off x="1104" y="1929"/>
              <a:ext cx="2928" cy="1536"/>
              <a:chOff x="1248" y="1776"/>
              <a:chExt cx="2928" cy="1536"/>
            </a:xfrm>
          </p:grpSpPr>
          <p:sp>
            <p:nvSpPr>
              <p:cNvPr id="66674" name="Oval 203"/>
              <p:cNvSpPr>
                <a:spLocks noChangeArrowheads="1"/>
              </p:cNvSpPr>
              <p:nvPr/>
            </p:nvSpPr>
            <p:spPr bwMode="auto">
              <a:xfrm>
                <a:off x="3120" y="177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D</a:t>
                </a:r>
              </a:p>
            </p:txBody>
          </p:sp>
          <p:sp>
            <p:nvSpPr>
              <p:cNvPr id="66675" name="Oval 204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B</a:t>
                </a:r>
              </a:p>
            </p:txBody>
          </p:sp>
          <p:sp>
            <p:nvSpPr>
              <p:cNvPr id="66676" name="Oval 205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A</a:t>
                </a:r>
              </a:p>
            </p:txBody>
          </p:sp>
          <p:sp>
            <p:nvSpPr>
              <p:cNvPr id="66677" name="Oval 206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F</a:t>
                </a:r>
              </a:p>
            </p:txBody>
          </p:sp>
          <p:sp>
            <p:nvSpPr>
              <p:cNvPr id="66678" name="Oval 207"/>
              <p:cNvSpPr>
                <a:spLocks noChangeArrowheads="1"/>
              </p:cNvSpPr>
              <p:nvPr/>
            </p:nvSpPr>
            <p:spPr bwMode="auto">
              <a:xfrm>
                <a:off x="2064" y="302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C</a:t>
                </a:r>
              </a:p>
            </p:txBody>
          </p:sp>
          <p:sp>
            <p:nvSpPr>
              <p:cNvPr id="66679" name="Oval 208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/>
                  <a:t>E</a:t>
                </a:r>
              </a:p>
            </p:txBody>
          </p:sp>
        </p:grpSp>
        <p:sp>
          <p:nvSpPr>
            <p:cNvPr id="66663" name="Line 209"/>
            <p:cNvSpPr>
              <a:spLocks noChangeShapeType="1"/>
            </p:cNvSpPr>
            <p:nvPr/>
          </p:nvSpPr>
          <p:spPr bwMode="auto">
            <a:xfrm flipV="1">
              <a:off x="1296" y="2160"/>
              <a:ext cx="624" cy="489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4" name="Line 210"/>
            <p:cNvSpPr>
              <a:spLocks noChangeShapeType="1"/>
            </p:cNvSpPr>
            <p:nvPr/>
          </p:nvSpPr>
          <p:spPr bwMode="auto">
            <a:xfrm>
              <a:off x="2160" y="2025"/>
              <a:ext cx="8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5" name="Line 211"/>
            <p:cNvSpPr>
              <a:spLocks noChangeShapeType="1"/>
            </p:cNvSpPr>
            <p:nvPr/>
          </p:nvSpPr>
          <p:spPr bwMode="auto">
            <a:xfrm>
              <a:off x="3264" y="2121"/>
              <a:ext cx="576" cy="615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6" name="Line 212"/>
            <p:cNvSpPr>
              <a:spLocks noChangeShapeType="1"/>
            </p:cNvSpPr>
            <p:nvPr/>
          </p:nvSpPr>
          <p:spPr bwMode="auto">
            <a:xfrm>
              <a:off x="1344" y="2889"/>
              <a:ext cx="576" cy="432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7" name="Line 213"/>
            <p:cNvSpPr>
              <a:spLocks noChangeShapeType="1"/>
            </p:cNvSpPr>
            <p:nvPr/>
          </p:nvSpPr>
          <p:spPr bwMode="auto">
            <a:xfrm>
              <a:off x="2208" y="3369"/>
              <a:ext cx="67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8" name="Line 214"/>
            <p:cNvSpPr>
              <a:spLocks noChangeShapeType="1"/>
            </p:cNvSpPr>
            <p:nvPr/>
          </p:nvSpPr>
          <p:spPr bwMode="auto">
            <a:xfrm flipV="1">
              <a:off x="3168" y="2937"/>
              <a:ext cx="624" cy="38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9" name="Line 215"/>
            <p:cNvSpPr>
              <a:spLocks noChangeShapeType="1"/>
            </p:cNvSpPr>
            <p:nvPr/>
          </p:nvSpPr>
          <p:spPr bwMode="auto">
            <a:xfrm>
              <a:off x="2016" y="2217"/>
              <a:ext cx="0" cy="96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70" name="Line 216"/>
            <p:cNvSpPr>
              <a:spLocks noChangeShapeType="1"/>
            </p:cNvSpPr>
            <p:nvPr/>
          </p:nvSpPr>
          <p:spPr bwMode="auto">
            <a:xfrm>
              <a:off x="3072" y="2217"/>
              <a:ext cx="0" cy="100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71" name="Line 217"/>
            <p:cNvSpPr>
              <a:spLocks noChangeShapeType="1"/>
            </p:cNvSpPr>
            <p:nvPr/>
          </p:nvSpPr>
          <p:spPr bwMode="auto">
            <a:xfrm flipV="1">
              <a:off x="2160" y="2169"/>
              <a:ext cx="864" cy="105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72" name="Freeform 218"/>
            <p:cNvSpPr>
              <a:spLocks/>
            </p:cNvSpPr>
            <p:nvPr/>
          </p:nvSpPr>
          <p:spPr bwMode="auto">
            <a:xfrm>
              <a:off x="1104" y="1592"/>
              <a:ext cx="1968" cy="1144"/>
            </a:xfrm>
            <a:custGeom>
              <a:avLst/>
              <a:gdLst>
                <a:gd name="T0" fmla="*/ 0 w 1968"/>
                <a:gd name="T1" fmla="*/ 1144 h 1144"/>
                <a:gd name="T2" fmla="*/ 624 w 1968"/>
                <a:gd name="T3" fmla="*/ 136 h 1144"/>
                <a:gd name="T4" fmla="*/ 1968 w 1968"/>
                <a:gd name="T5" fmla="*/ 328 h 1144"/>
                <a:gd name="T6" fmla="*/ 0 60000 65536"/>
                <a:gd name="T7" fmla="*/ 0 60000 65536"/>
                <a:gd name="T8" fmla="*/ 0 60000 65536"/>
                <a:gd name="T9" fmla="*/ 0 w 1968"/>
                <a:gd name="T10" fmla="*/ 0 h 1144"/>
                <a:gd name="T11" fmla="*/ 1968 w 1968"/>
                <a:gd name="T12" fmla="*/ 1144 h 1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1144">
                  <a:moveTo>
                    <a:pt x="0" y="1144"/>
                  </a:moveTo>
                  <a:cubicBezTo>
                    <a:pt x="148" y="708"/>
                    <a:pt x="296" y="272"/>
                    <a:pt x="624" y="136"/>
                  </a:cubicBezTo>
                  <a:cubicBezTo>
                    <a:pt x="952" y="0"/>
                    <a:pt x="1744" y="296"/>
                    <a:pt x="1968" y="328"/>
                  </a:cubicBezTo>
                </a:path>
              </a:pathLst>
            </a:cu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73" name="Text Box 219"/>
            <p:cNvSpPr txBox="1">
              <a:spLocks noChangeArrowheads="1"/>
            </p:cNvSpPr>
            <p:nvPr/>
          </p:nvSpPr>
          <p:spPr bwMode="auto">
            <a:xfrm>
              <a:off x="1728" y="1488"/>
              <a:ext cx="337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zh-CN" sz="2800"/>
                <a:t>5</a:t>
              </a:r>
            </a:p>
          </p:txBody>
        </p:sp>
      </p:grpSp>
      <p:sp>
        <p:nvSpPr>
          <p:cNvPr id="66652" name="Rectangle 233"/>
          <p:cNvSpPr>
            <a:spLocks noChangeArrowheads="1"/>
          </p:cNvSpPr>
          <p:nvPr/>
        </p:nvSpPr>
        <p:spPr bwMode="auto">
          <a:xfrm>
            <a:off x="1979613" y="3249613"/>
            <a:ext cx="4318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S</a:t>
            </a:r>
          </a:p>
        </p:txBody>
      </p:sp>
    </p:spTree>
    <p:extLst>
      <p:ext uri="{BB962C8B-B14F-4D97-AF65-F5344CB8AC3E}">
        <p14:creationId xmlns="" xmlns:p14="http://schemas.microsoft.com/office/powerpoint/2010/main" val="29393497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47" grpId="0" autoUpdateAnimBg="0"/>
      <p:bldP spid="208057" grpId="0" autoUpdateAnimBg="0"/>
      <p:bldP spid="208061" grpId="0" autoUpdateAnimBg="0"/>
      <p:bldP spid="20806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问题描述</a:t>
            </a:r>
            <a:r>
              <a:rPr lang="en-US" altLang="zh-CN" dirty="0" smtClean="0"/>
              <a:t>: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输入带权有向图</a:t>
            </a:r>
            <a:r>
              <a:rPr lang="en-US" altLang="zh-CN" dirty="0" smtClean="0"/>
              <a:t>G=(V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V={1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n}</a:t>
            </a:r>
            <a:r>
              <a:rPr lang="zh-CN" altLang="en-US" dirty="0" smtClean="0"/>
              <a:t>，顶点</a:t>
            </a:r>
            <a:r>
              <a:rPr lang="en-US" altLang="zh-CN" dirty="0" smtClean="0"/>
              <a:t>V1</a:t>
            </a:r>
            <a:r>
              <a:rPr lang="zh-CN" altLang="en-US" dirty="0" smtClean="0"/>
              <a:t>是源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dist[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表示从源到顶点</a:t>
            </a:r>
            <a:r>
              <a:rPr lang="en-US" altLang="zh-CN" dirty="0" smtClean="0"/>
              <a:t>vi</a:t>
            </a:r>
            <a:r>
              <a:rPr lang="zh-CN" altLang="en-US" dirty="0" smtClean="0"/>
              <a:t>的最短特殊路径长度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prev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表示从源到顶点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的最短路径上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的前一个顶点。</a:t>
            </a:r>
            <a:endParaRPr lang="en-US" altLang="zh-CN" dirty="0" smtClean="0"/>
          </a:p>
          <a:p>
            <a:r>
              <a:rPr lang="zh-CN" altLang="en-US" dirty="0" smtClean="0"/>
              <a:t>输入参数：</a:t>
            </a:r>
            <a:r>
              <a:rPr lang="en-US" altLang="zh-CN" dirty="0" smtClean="0"/>
              <a:t>n , v1  ,  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</a:p>
          <a:p>
            <a:r>
              <a:rPr lang="zh-CN" altLang="en-US" dirty="0" smtClean="0"/>
              <a:t>输出参数：</a:t>
            </a:r>
            <a:r>
              <a:rPr lang="en-US" altLang="zh-CN" dirty="0" smtClean="0"/>
              <a:t>dist[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 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577FC-8509-4C18-8FCF-91A9D5185C5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60680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算法模版</Template>
  <TotalTime>12430</TotalTime>
  <Words>2913</Words>
  <Application>Microsoft Office PowerPoint</Application>
  <PresentationFormat>全屏显示(4:3)</PresentationFormat>
  <Paragraphs>651</Paragraphs>
  <Slides>36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平衡</vt:lpstr>
      <vt:lpstr>公式</vt:lpstr>
      <vt:lpstr>第4章 贪心算法</vt:lpstr>
      <vt:lpstr>4.6 单源最短路径</vt:lpstr>
      <vt:lpstr>幻灯片 3</vt:lpstr>
      <vt:lpstr>4.6 单源最短路径</vt:lpstr>
      <vt:lpstr>Edsger Wybe Dijkstra</vt:lpstr>
      <vt:lpstr>幻灯片 6</vt:lpstr>
      <vt:lpstr>4.6单源最短路径</vt:lpstr>
      <vt:lpstr>幻灯片 8</vt:lpstr>
      <vt:lpstr>问题描述:</vt:lpstr>
      <vt:lpstr>幻灯片 10</vt:lpstr>
      <vt:lpstr>2、算法的正确性和计算复杂性</vt:lpstr>
      <vt:lpstr>课堂练习：</vt:lpstr>
      <vt:lpstr>4.6 单源最短路径</vt:lpstr>
      <vt:lpstr>幻灯片 14</vt:lpstr>
      <vt:lpstr>4.7 最小生成树 </vt:lpstr>
      <vt:lpstr>最小生成树性质（MST性质）</vt:lpstr>
      <vt:lpstr>4.7 最小生成树</vt:lpstr>
      <vt:lpstr>幻灯片 18</vt:lpstr>
      <vt:lpstr>幻灯片 19</vt:lpstr>
      <vt:lpstr>幻灯片 20</vt:lpstr>
      <vt:lpstr>4.7 最小生成树</vt:lpstr>
      <vt:lpstr>幻灯片 22</vt:lpstr>
      <vt:lpstr>4.7 最小生成树</vt:lpstr>
      <vt:lpstr>思考题：最佳邮局设置问题</vt:lpstr>
      <vt:lpstr>4.8 多机调度问题</vt:lpstr>
      <vt:lpstr>4.8 多机调度问题</vt:lpstr>
      <vt:lpstr>4.8多机调度问题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贪心算法</dc:title>
  <dc:creator>renshuxia</dc:creator>
  <cp:lastModifiedBy>rsx</cp:lastModifiedBy>
  <cp:revision>601</cp:revision>
  <cp:lastPrinted>1601-01-01T00:00:00Z</cp:lastPrinted>
  <dcterms:created xsi:type="dcterms:W3CDTF">2003-05-27T06:14:28Z</dcterms:created>
  <dcterms:modified xsi:type="dcterms:W3CDTF">2020-03-07T09:31:54Z</dcterms:modified>
</cp:coreProperties>
</file>