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9"/>
  </p:notesMasterIdLst>
  <p:handoutMasterIdLst>
    <p:handoutMasterId r:id="rId40"/>
  </p:handoutMasterIdLst>
  <p:sldIdLst>
    <p:sldId id="316" r:id="rId2"/>
    <p:sldId id="482" r:id="rId3"/>
    <p:sldId id="483" r:id="rId4"/>
    <p:sldId id="484" r:id="rId5"/>
    <p:sldId id="485" r:id="rId6"/>
    <p:sldId id="510" r:id="rId7"/>
    <p:sldId id="511" r:id="rId8"/>
    <p:sldId id="512" r:id="rId9"/>
    <p:sldId id="478" r:id="rId10"/>
    <p:sldId id="417" r:id="rId11"/>
    <p:sldId id="418" r:id="rId12"/>
    <p:sldId id="479" r:id="rId13"/>
    <p:sldId id="462" r:id="rId14"/>
    <p:sldId id="502" r:id="rId15"/>
    <p:sldId id="503" r:id="rId16"/>
    <p:sldId id="504" r:id="rId17"/>
    <p:sldId id="505" r:id="rId18"/>
    <p:sldId id="533" r:id="rId19"/>
    <p:sldId id="507" r:id="rId20"/>
    <p:sldId id="461" r:id="rId21"/>
    <p:sldId id="412" r:id="rId22"/>
    <p:sldId id="413" r:id="rId23"/>
    <p:sldId id="534" r:id="rId24"/>
    <p:sldId id="357" r:id="rId25"/>
    <p:sldId id="428" r:id="rId26"/>
    <p:sldId id="429" r:id="rId27"/>
    <p:sldId id="334" r:id="rId28"/>
    <p:sldId id="363" r:id="rId29"/>
    <p:sldId id="364" r:id="rId30"/>
    <p:sldId id="365" r:id="rId31"/>
    <p:sldId id="366" r:id="rId32"/>
    <p:sldId id="359" r:id="rId33"/>
    <p:sldId id="367" r:id="rId34"/>
    <p:sldId id="349" r:id="rId35"/>
    <p:sldId id="350" r:id="rId36"/>
    <p:sldId id="351" r:id="rId37"/>
    <p:sldId id="51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800000"/>
    <a:srgbClr val="FF9900"/>
    <a:srgbClr val="FFFF99"/>
    <a:srgbClr val="FFCC66"/>
    <a:srgbClr val="9900FF"/>
    <a:srgbClr val="DDDDDD"/>
    <a:srgbClr val="663300"/>
    <a:srgbClr val="000066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342" autoAdjust="0"/>
    <p:restoredTop sz="89159" autoAdjust="0"/>
  </p:normalViewPr>
  <p:slideViewPr>
    <p:cSldViewPr>
      <p:cViewPr varScale="1">
        <p:scale>
          <a:sx n="62" d="100"/>
          <a:sy n="62" d="100"/>
        </p:scale>
        <p:origin x="-13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834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3F42B1EC-E099-4371-8DFE-64B079DE5F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24418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A26F3249-6691-4EE8-BE17-36F462C45E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88865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EF904-A594-471F-AC6F-702E4A1396DE}" type="slidenum">
              <a:rPr lang="zh-CN" altLang="en-US" smtClean="0"/>
              <a:pPr/>
              <a:t>1</a:t>
            </a:fld>
            <a:endParaRPr lang="en-US" altLang="zh-CN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625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贪心标准：应该先选择重量轻的物品装船，保证船的剩余载重量尽可能地大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F3249-6691-4EE8-BE17-36F462C45E6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1790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F3249-6691-4EE8-BE17-36F462C45E6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4965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569F1-971C-4589-8928-AED4445F1CB7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330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 以</a:t>
            </a:r>
            <a:r>
              <a:rPr lang="zh-CN" altLang="en-US" sz="1200" dirty="0" smtClean="0">
                <a:solidFill>
                  <a:srgbClr val="0000FF"/>
                </a:solidFill>
              </a:rPr>
              <a:t>目标函数</a:t>
            </a:r>
            <a:r>
              <a:rPr lang="zh-CN" altLang="en-US" sz="1200" dirty="0" smtClean="0"/>
              <a:t>作为度量标准所存在的问题：尽管背包的效益值每次得到了最大的增加，但背包容量也过快地被消耗掉了，从而不能装入</a:t>
            </a:r>
            <a:r>
              <a:rPr lang="zh-CN" altLang="en-US" sz="1200" dirty="0" smtClean="0">
                <a:solidFill>
                  <a:srgbClr val="FF0000"/>
                </a:solidFill>
              </a:rPr>
              <a:t>“更多”</a:t>
            </a:r>
            <a:r>
              <a:rPr lang="zh-CN" altLang="en-US" sz="1200" dirty="0" smtClean="0"/>
              <a:t>的物品。</a:t>
            </a:r>
            <a:endParaRPr lang="en-US" altLang="zh-CN" sz="1200" dirty="0" smtClean="0"/>
          </a:p>
          <a:p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每次选择的价值最大，但同时也可能占用了较大的空间，装的物品少，未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毕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能够达到总价值最大。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98D8-6995-4918-96E6-F5C4EB4BEFE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310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0000FF"/>
                </a:solidFill>
              </a:rPr>
              <a:t>可能的策略</a:t>
            </a:r>
            <a:r>
              <a:rPr lang="zh-CN" altLang="en-US" sz="1200" dirty="0" smtClean="0"/>
              <a:t>是：在背包效益值的增长速率和背包容量消耗速率之间取得</a:t>
            </a:r>
            <a:r>
              <a:rPr lang="zh-CN" altLang="en-US" sz="1200" dirty="0" smtClean="0">
                <a:solidFill>
                  <a:srgbClr val="FF0000"/>
                </a:solidFill>
              </a:rPr>
              <a:t>平衡</a:t>
            </a:r>
            <a:r>
              <a:rPr lang="zh-CN" altLang="en-US" sz="1200" dirty="0" smtClean="0"/>
              <a:t>，即每次装入的物品应使它所占用的每一</a:t>
            </a:r>
            <a:r>
              <a:rPr lang="zh-CN" altLang="en-US" sz="1200" dirty="0" smtClean="0">
                <a:solidFill>
                  <a:srgbClr val="0000FF"/>
                </a:solidFill>
              </a:rPr>
              <a:t>单位容量</a:t>
            </a:r>
            <a:r>
              <a:rPr lang="zh-CN" altLang="en-US" sz="1200" dirty="0" smtClean="0"/>
              <a:t>能获得当前最大的单位效益。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98D8-6995-4918-96E6-F5C4EB4BEFE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741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200" dirty="0" smtClean="0"/>
              <a:t>对于一个具体的问题，怎么知道</a:t>
            </a:r>
            <a:r>
              <a:rPr lang="zh-CN" altLang="en-US" sz="1200" dirty="0" smtClean="0">
                <a:solidFill>
                  <a:srgbClr val="C00000"/>
                </a:solidFill>
              </a:rPr>
              <a:t>是否可用</a:t>
            </a:r>
            <a:r>
              <a:rPr lang="zh-CN" altLang="en-US" sz="1200" dirty="0" smtClean="0"/>
              <a:t>贪心算法解此问题，以及</a:t>
            </a:r>
            <a:r>
              <a:rPr lang="zh-CN" altLang="en-US" sz="1200" dirty="0" smtClean="0">
                <a:solidFill>
                  <a:srgbClr val="C00000"/>
                </a:solidFill>
              </a:rPr>
              <a:t>能否得到</a:t>
            </a:r>
            <a:r>
              <a:rPr lang="zh-CN" altLang="en-US" sz="1200" dirty="0" smtClean="0"/>
              <a:t>问题的最优解呢</a:t>
            </a:r>
            <a:r>
              <a:rPr lang="en-US" altLang="zh-CN" sz="1200" dirty="0" smtClean="0"/>
              <a:t>?</a:t>
            </a:r>
            <a:r>
              <a:rPr lang="zh-CN" altLang="en-US" sz="1200" dirty="0" smtClean="0"/>
              <a:t>这个问题很难给予肯定的回答。</a:t>
            </a:r>
          </a:p>
          <a:p>
            <a:pPr eaLnBrk="1" hangingPunct="1"/>
            <a:r>
              <a:rPr lang="zh-CN" altLang="en-US" sz="1200" dirty="0" smtClean="0"/>
              <a:t>但从许多可以用贪心算法求解的问题中看到这类问题一般具有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个重要的性质：</a:t>
            </a:r>
            <a:endParaRPr lang="en-US" altLang="zh-CN" sz="1200" dirty="0" smtClean="0"/>
          </a:p>
          <a:p>
            <a:pPr eaLnBrk="1" hangingPunct="1"/>
            <a:endParaRPr lang="en-US" altLang="zh-CN" sz="12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即：同样是一个背包问题，只是总容量减少，物品总数减少。</a:t>
            </a:r>
          </a:p>
          <a:p>
            <a:pPr eaLnBrk="1" hangingPunct="1"/>
            <a:endParaRPr lang="en-US" altLang="zh-CN" sz="1200" dirty="0" smtClean="0"/>
          </a:p>
          <a:p>
            <a:pPr eaLnBrk="1" hangingPunct="1"/>
            <a:endParaRPr lang="en-US" altLang="zh-CN" sz="1200" dirty="0" smtClean="0"/>
          </a:p>
          <a:p>
            <a:pPr eaLnBrk="1" hangingPunct="1"/>
            <a:endParaRPr lang="en-US" altLang="zh-CN" sz="1200" dirty="0" smtClean="0"/>
          </a:p>
          <a:p>
            <a:pPr eaLnBrk="1" hangingPunct="1"/>
            <a:r>
              <a:rPr lang="zh-CN" altLang="en-US" sz="1200" dirty="0" smtClean="0"/>
              <a:t>指这样一类问题，对该问题的最优解中，也必须包含着其子问题的最优解。即该问题解的整体最优性依赖于其局部子问题的解的最优性。 </a:t>
            </a:r>
            <a:endParaRPr lang="en-US" altLang="zh-CN" sz="1200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647BD-02F8-4C66-A605-7E0CB724A104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29444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98D8-6995-4918-96E6-F5C4EB4BEFE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87345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8B617-B8BA-459D-8DDC-FF3F0A927DA3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08135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36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400" b="1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4FE261F-5163-48FD-BE2A-40D60901982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53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800EB-EE2E-4C53-88EC-47388D3A48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7988B-4DB3-4DCC-815E-D1BADC07606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62DE8-52A3-4B19-822E-8E63501A536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A3C9E-F75D-4CA3-A6B2-FE054E9D87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785813" y="1214438"/>
            <a:ext cx="778668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71500" y="1000125"/>
            <a:ext cx="500063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8625" y="928688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8625" y="5715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77724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p"/>
              <a:defRPr sz="2800" b="1"/>
            </a:lvl1pPr>
            <a:lvl2pPr>
              <a:buFont typeface="Wingdings" pitchFamily="2" charset="2"/>
              <a:buChar char="l"/>
              <a:defRPr sz="2800"/>
            </a:lvl2pPr>
            <a:lvl3pPr>
              <a:buClr>
                <a:schemeClr val="accent1"/>
              </a:buClr>
              <a:buFont typeface="Wingdings" pitchFamily="2" charset="2"/>
              <a:buChar char="Ø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A2F36-BBED-40CA-97B0-33DB85BBAFC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F400-2672-4E5E-8E90-B97C6754438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EDB05-87B6-43D6-A419-0E0C38C0803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1C414-6FD7-4E23-81B4-8FCDE22A8C7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09EA-2F2B-4E2A-97FF-DA337DCDB90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右箭头 5"/>
          <p:cNvSpPr/>
          <p:nvPr userDrawn="1"/>
        </p:nvSpPr>
        <p:spPr>
          <a:xfrm>
            <a:off x="785813" y="1214438"/>
            <a:ext cx="778668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71500" y="1000125"/>
            <a:ext cx="500063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428625" y="928688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28625" y="5715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8FBB-BA9B-4560-B5FA-1612CD75AA1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53C2D-DA3F-4DD5-BE05-DBC825DAFB8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67101-D7A8-4209-98B6-9DF3ECB4DBA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4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45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8F62DE8-52A3-4B19-822E-8E63501A536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6" r:id="rId13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幼圆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1714488"/>
            <a:ext cx="8064500" cy="10810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章 贪心算法</a:t>
            </a:r>
          </a:p>
        </p:txBody>
      </p:sp>
      <p:sp>
        <p:nvSpPr>
          <p:cNvPr id="20482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9C30E-67B0-4214-855D-16E2D5D838AD}" type="slidenum">
              <a:rPr lang="zh-CN" altLang="en-US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背包问题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A50021"/>
                </a:solidFill>
                <a:latin typeface="黑体" pitchFamily="49" charset="-122"/>
              </a:rPr>
              <a:t>0-1</a:t>
            </a:r>
            <a:r>
              <a:rPr lang="zh-CN" altLang="en-US" b="1" dirty="0" smtClean="0">
                <a:solidFill>
                  <a:srgbClr val="A50021"/>
                </a:solidFill>
                <a:latin typeface="黑体" pitchFamily="49" charset="-122"/>
              </a:rPr>
              <a:t>背包问题：</a:t>
            </a:r>
            <a:r>
              <a:rPr lang="zh-CN" altLang="en-US" dirty="0" smtClean="0">
                <a:solidFill>
                  <a:schemeClr val="accent2"/>
                </a:solidFill>
                <a:latin typeface="黑体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  给定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种物品和一个背包。物品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的重量是</a:t>
            </a:r>
            <a:r>
              <a:rPr lang="en-US" altLang="zh-CN" sz="2800" b="1" dirty="0" err="1" smtClean="0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，其价值为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，背包的容量为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。应如何选择装入背包的物品，使得装入背包中物品的总价值最大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F26BF-25AB-41AA-AFEC-2CF2FA355D82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1071563" y="3929063"/>
            <a:ext cx="7343775" cy="1851025"/>
          </a:xfrm>
          <a:prstGeom prst="rect">
            <a:avLst/>
          </a:prstGeom>
          <a:solidFill>
            <a:srgbClr val="FFFF99"/>
          </a:solidFill>
          <a:ln w="5080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在选择装入背包的物品时，对每种物品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只有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种选择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 smtClean="0"/>
              <a:t>即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不装入（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b="1" dirty="0" smtClean="0"/>
              <a:t>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装入背包（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b="1" dirty="0" smtClean="0"/>
              <a:t>背包。</a:t>
            </a:r>
            <a:r>
              <a:rPr lang="zh-CN" altLang="en-US" sz="2800" dirty="0" smtClean="0"/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能将物品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装入背包多次，也不能只装入部分的物品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背包问题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4348" y="1643050"/>
            <a:ext cx="8040688" cy="245586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A50021"/>
                </a:solidFill>
              </a:rPr>
              <a:t>背包问题</a:t>
            </a:r>
            <a:r>
              <a:rPr lang="zh-CN" altLang="en-US" b="1" dirty="0" smtClean="0">
                <a:solidFill>
                  <a:schemeClr val="accent2"/>
                </a:solidFill>
              </a:rPr>
              <a:t>：</a:t>
            </a:r>
            <a:r>
              <a:rPr lang="zh-CN" alt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 	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背包问题类似，所不同的是在选择物品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装入背包时，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可以选择物品</a:t>
            </a:r>
            <a:r>
              <a:rPr lang="en-US" altLang="zh-CN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的一部分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，而不一定要全部装入背包，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1≤i≤n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73273-7158-48A4-A9BF-FD1C1B353A54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00100" y="3929066"/>
            <a:ext cx="7489825" cy="1433513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这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类问题都具有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最优子结构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性质，极为相似，但背包问题可以用贪心算法求解，而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背包问题却不能用贪心算法求解。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背包问题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The Knapsack Problem</a:t>
            </a:r>
            <a:r>
              <a:rPr lang="zh-CN" altLang="en-US" sz="2400" dirty="0" smtClean="0"/>
              <a:t>）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86116" y="1714488"/>
            <a:ext cx="5643602" cy="2714644"/>
          </a:xfrm>
          <a:prstGeom prst="rect">
            <a:avLst/>
          </a:prstGeom>
          <a:solidFill>
            <a:srgbClr val="B3FBD0"/>
          </a:solidFill>
          <a:ln w="38100">
            <a:solidFill>
              <a:srgbClr val="FF5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5720" y="1785926"/>
            <a:ext cx="3000364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背包问题的应用领域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lvl="1">
              <a:lnSpc>
                <a:spcPts val="3800"/>
              </a:lnSpc>
              <a:buClr>
                <a:srgbClr val="E14D19"/>
              </a:buClr>
              <a:buFont typeface="Wingdings" pitchFamily="2" charset="2"/>
              <a:buChar char="l"/>
            </a:pPr>
            <a:r>
              <a:rPr lang="zh-CN" altLang="en-US" sz="2400" b="1" dirty="0" smtClean="0"/>
              <a:t>信息密码学</a:t>
            </a:r>
            <a:endParaRPr lang="en-US" altLang="zh-CN" sz="2400" b="1" dirty="0" smtClean="0"/>
          </a:p>
          <a:p>
            <a:pPr lvl="1">
              <a:lnSpc>
                <a:spcPts val="3800"/>
              </a:lnSpc>
              <a:buClr>
                <a:srgbClr val="E14D19"/>
              </a:buClr>
              <a:buFont typeface="Wingdings" pitchFamily="2" charset="2"/>
              <a:buChar char="l"/>
            </a:pPr>
            <a:r>
              <a:rPr lang="zh-CN" altLang="en-US" sz="2400" b="1" dirty="0" smtClean="0"/>
              <a:t>数论研究</a:t>
            </a:r>
            <a:endParaRPr lang="en-US" altLang="zh-CN" sz="2400" b="1" dirty="0" smtClean="0"/>
          </a:p>
          <a:p>
            <a:pPr lvl="1">
              <a:lnSpc>
                <a:spcPts val="3800"/>
              </a:lnSpc>
              <a:buClr>
                <a:srgbClr val="E14D19"/>
              </a:buClr>
              <a:buFont typeface="Wingdings" pitchFamily="2" charset="2"/>
              <a:buChar char="l"/>
            </a:pPr>
            <a:r>
              <a:rPr lang="zh-CN" altLang="en-US" sz="2400" b="1" dirty="0" smtClean="0"/>
              <a:t>工业优化设计</a:t>
            </a:r>
            <a:endParaRPr lang="en-US" altLang="zh-CN" sz="2400" b="1" dirty="0" smtClean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7527239"/>
              </p:ext>
            </p:extLst>
          </p:nvPr>
        </p:nvGraphicFramePr>
        <p:xfrm>
          <a:off x="3286116" y="1714488"/>
          <a:ext cx="5643602" cy="271464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46124"/>
                <a:gridCol w="2197478"/>
              </a:tblGrid>
              <a:tr h="271464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3286116" y="1714488"/>
            <a:ext cx="3213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n"/>
            </a:pPr>
            <a:r>
              <a:rPr lang="zh-CN" altLang="en-US" sz="2000" b="1" dirty="0" smtClean="0">
                <a:solidFill>
                  <a:schemeClr val="bg1"/>
                </a:solidFill>
              </a:rPr>
              <a:t>基于背包公钥密码的数字图像加密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4" name="Picture 6" descr="c:\users\ADMINI~1\appdata\roaming\360se6\USERDA~1\Temp\U_2762~1.JPG"/>
          <p:cNvPicPr>
            <a:picLocks noChangeAspect="1" noChangeArrowheads="1"/>
          </p:cNvPicPr>
          <p:nvPr/>
        </p:nvPicPr>
        <p:blipFill>
          <a:blip r:embed="rId2" cstate="print"/>
          <a:srcRect l="18750" r="5000" b="9274"/>
          <a:stretch>
            <a:fillRect/>
          </a:stretch>
        </p:blipFill>
        <p:spPr bwMode="auto">
          <a:xfrm>
            <a:off x="3428992" y="2428868"/>
            <a:ext cx="3214710" cy="1857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" descr="c:\users\ADMINI~1\appdata\roaming\360se6\USERDA~1\Temp\U_1001~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3116" y="2428868"/>
            <a:ext cx="1857356" cy="1857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矩形 25"/>
          <p:cNvSpPr/>
          <p:nvPr/>
        </p:nvSpPr>
        <p:spPr>
          <a:xfrm>
            <a:off x="6715140" y="1785926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14D19"/>
              </a:buClr>
              <a:buFont typeface="Wingdings" pitchFamily="2" charset="2"/>
              <a:buChar char="p"/>
            </a:pPr>
            <a:r>
              <a:rPr lang="zh-CN" altLang="en-US" sz="2000" b="1" dirty="0" smtClean="0"/>
              <a:t>材料切割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George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Dantzig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0716786-30F9-49B3-9C9E-72EA57339212}" type="datetime1">
              <a:rPr lang="zh-CN" altLang="en-US" smtClean="0"/>
              <a:pPr/>
              <a:t>2020/3/7</a:t>
            </a:fld>
            <a:endParaRPr lang="en-US" altLang="zh-CN" dirty="0" smtClean="0"/>
          </a:p>
        </p:txBody>
      </p:sp>
      <p:sp>
        <p:nvSpPr>
          <p:cNvPr id="3482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89EB2-ED1A-4200-A98E-90AC3E0A98D4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357158" y="1714488"/>
            <a:ext cx="5673755" cy="457201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p"/>
              <a:defRPr/>
            </a:pPr>
            <a:r>
              <a:rPr lang="zh-CN" altLang="en-US" dirty="0" smtClean="0">
                <a:cs typeface="+mn-cs"/>
              </a:rPr>
              <a:t>乔治</a:t>
            </a:r>
            <a:r>
              <a:rPr lang="en-US" altLang="zh-CN" dirty="0" smtClean="0">
                <a:cs typeface="+mn-cs"/>
              </a:rPr>
              <a:t>·</a:t>
            </a:r>
            <a:r>
              <a:rPr lang="zh-CN" altLang="en-US" dirty="0" smtClean="0">
                <a:cs typeface="+mn-cs"/>
              </a:rPr>
              <a:t>伯纳德</a:t>
            </a:r>
            <a:r>
              <a:rPr lang="en-US" altLang="zh-CN" dirty="0" smtClean="0">
                <a:cs typeface="+mn-cs"/>
              </a:rPr>
              <a:t>·</a:t>
            </a:r>
            <a:r>
              <a:rPr lang="zh-CN" altLang="en-US" dirty="0" smtClean="0">
                <a:cs typeface="+mn-cs"/>
              </a:rPr>
              <a:t>丹齐格（</a:t>
            </a:r>
            <a:r>
              <a:rPr lang="en-US" altLang="zh-CN" dirty="0" smtClean="0">
                <a:cs typeface="+mn-cs"/>
              </a:rPr>
              <a:t>George Bernard </a:t>
            </a:r>
            <a:r>
              <a:rPr lang="en-US" altLang="zh-CN" dirty="0" err="1" smtClean="0">
                <a:cs typeface="+mn-cs"/>
              </a:rPr>
              <a:t>Dantzig</a:t>
            </a:r>
            <a:r>
              <a:rPr lang="en-US" altLang="zh-CN" dirty="0" smtClean="0">
                <a:cs typeface="+mn-cs"/>
              </a:rPr>
              <a:t> , 1914~2005</a:t>
            </a:r>
            <a:r>
              <a:rPr lang="zh-CN" altLang="en-US" dirty="0" smtClean="0">
                <a:cs typeface="+mn-cs"/>
              </a:rPr>
              <a:t>），美国数学家</a:t>
            </a:r>
            <a:endParaRPr lang="en-US" altLang="zh-CN" dirty="0" smtClean="0">
              <a:cs typeface="+mn-cs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CN" dirty="0" smtClean="0">
                <a:cs typeface="+mn-cs"/>
              </a:rPr>
              <a:t>1947</a:t>
            </a:r>
            <a:r>
              <a:rPr lang="zh-CN" altLang="en-US" dirty="0" smtClean="0">
                <a:cs typeface="+mn-cs"/>
              </a:rPr>
              <a:t>年提出单纯形法（</a:t>
            </a:r>
            <a:r>
              <a:rPr lang="en-US" altLang="zh-CN" dirty="0" smtClean="0">
                <a:cs typeface="+mn-cs"/>
              </a:rPr>
              <a:t>Simplex Method</a:t>
            </a:r>
            <a:r>
              <a:rPr lang="zh-CN" altLang="en-US" dirty="0" smtClean="0">
                <a:cs typeface="+mn-cs"/>
              </a:rPr>
              <a:t>） ，被称为线性规划（</a:t>
            </a:r>
            <a:r>
              <a:rPr lang="en-US" altLang="zh-CN" dirty="0" smtClean="0">
                <a:cs typeface="+mn-cs"/>
              </a:rPr>
              <a:t>linear programming</a:t>
            </a:r>
            <a:r>
              <a:rPr lang="zh-CN" altLang="en-US" dirty="0" smtClean="0">
                <a:cs typeface="+mn-cs"/>
              </a:rPr>
              <a:t>）之父</a:t>
            </a:r>
            <a:endParaRPr lang="en-US" altLang="zh-CN" dirty="0" smtClean="0">
              <a:cs typeface="+mn-cs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zh-CN" altLang="en-US" dirty="0" smtClean="0">
                <a:cs typeface="+mn-cs"/>
              </a:rPr>
              <a:t>数学规划领域为表彰丹齐格，</a:t>
            </a:r>
            <a:r>
              <a:rPr lang="en-US" altLang="zh-CN" dirty="0" smtClean="0">
                <a:cs typeface="+mn-cs"/>
              </a:rPr>
              <a:t>1982</a:t>
            </a:r>
            <a:r>
              <a:rPr lang="zh-CN" altLang="en-US" dirty="0" smtClean="0">
                <a:cs typeface="+mn-cs"/>
              </a:rPr>
              <a:t>年起设立丹齐格奖 </a:t>
            </a:r>
            <a:endParaRPr lang="en-US" altLang="zh-CN" dirty="0" smtClean="0">
              <a:cs typeface="+mn-cs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CN" dirty="0" smtClean="0">
                <a:cs typeface="+mn-cs"/>
              </a:rPr>
              <a:t>1975</a:t>
            </a:r>
            <a:r>
              <a:rPr lang="zh-CN" altLang="en-US" dirty="0" smtClean="0">
                <a:cs typeface="+mn-cs"/>
              </a:rPr>
              <a:t>年</a:t>
            </a:r>
            <a:r>
              <a:rPr lang="en-US" altLang="zh-CN" dirty="0" smtClean="0">
                <a:cs typeface="+mn-cs"/>
              </a:rPr>
              <a:t>National Medal of Science 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CN" dirty="0" smtClean="0">
                <a:cs typeface="+mn-cs"/>
              </a:rPr>
              <a:t>1974</a:t>
            </a:r>
            <a:r>
              <a:rPr lang="zh-CN" altLang="en-US" dirty="0" smtClean="0">
                <a:cs typeface="+mn-cs"/>
              </a:rPr>
              <a:t>年冯</a:t>
            </a:r>
            <a:r>
              <a:rPr lang="en-US" altLang="zh-CN" dirty="0" smtClean="0">
                <a:cs typeface="+mn-cs"/>
              </a:rPr>
              <a:t>·</a:t>
            </a:r>
            <a:r>
              <a:rPr lang="zh-CN" altLang="en-US" dirty="0" smtClean="0">
                <a:cs typeface="+mn-cs"/>
              </a:rPr>
              <a:t>诺伊曼理论奖 </a:t>
            </a:r>
            <a:endParaRPr lang="en-US" altLang="zh-CN" dirty="0" smtClean="0">
              <a:cs typeface="+mn-cs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CN" dirty="0" smtClean="0">
                <a:cs typeface="+mn-cs"/>
              </a:rPr>
              <a:t>1952</a:t>
            </a:r>
            <a:r>
              <a:rPr lang="zh-CN" altLang="en-US" dirty="0" smtClean="0">
                <a:cs typeface="+mn-cs"/>
              </a:rPr>
              <a:t>年曾在</a:t>
            </a:r>
            <a:r>
              <a:rPr lang="en-US" altLang="zh-CN" dirty="0" smtClean="0">
                <a:cs typeface="+mn-cs"/>
              </a:rPr>
              <a:t>RAND</a:t>
            </a:r>
            <a:r>
              <a:rPr lang="zh-CN" altLang="en-US" dirty="0" smtClean="0">
                <a:cs typeface="+mn-cs"/>
              </a:rPr>
              <a:t>工作</a:t>
            </a:r>
            <a:endParaRPr lang="en-US" altLang="zh-CN" dirty="0" smtClean="0">
              <a:cs typeface="+mn-cs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CN" b="1" dirty="0" smtClean="0">
                <a:solidFill>
                  <a:srgbClr val="C00000"/>
                </a:solidFill>
                <a:cs typeface="+mn-cs"/>
              </a:rPr>
              <a:t>1957</a:t>
            </a:r>
            <a:r>
              <a:rPr lang="zh-CN" altLang="en-US" b="1" dirty="0" smtClean="0">
                <a:solidFill>
                  <a:srgbClr val="C00000"/>
                </a:solidFill>
                <a:cs typeface="+mn-cs"/>
              </a:rPr>
              <a:t>年提出一种解背包问题的贪心算法</a:t>
            </a:r>
            <a:endParaRPr lang="en-US" altLang="zh-CN" b="1" dirty="0" smtClean="0">
              <a:solidFill>
                <a:srgbClr val="C00000"/>
              </a:solidFill>
              <a:cs typeface="+mn-cs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zh-CN" altLang="en-US" dirty="0" smtClean="0">
                <a:cs typeface="+mn-cs"/>
              </a:rPr>
              <a:t>轶事与电影</a:t>
            </a:r>
            <a:r>
              <a:rPr lang="en-US" altLang="zh-CN" dirty="0" smtClean="0">
                <a:cs typeface="+mn-cs"/>
              </a:rPr>
              <a:t>《</a:t>
            </a:r>
            <a:r>
              <a:rPr lang="zh-CN" altLang="en-US" dirty="0" smtClean="0">
                <a:cs typeface="+mn-cs"/>
              </a:rPr>
              <a:t>心灵捕手</a:t>
            </a:r>
            <a:r>
              <a:rPr lang="en-US" altLang="zh-CN" dirty="0" smtClean="0">
                <a:cs typeface="+mn-cs"/>
              </a:rPr>
              <a:t>》</a:t>
            </a:r>
            <a:r>
              <a:rPr lang="zh-CN" altLang="en-US" dirty="0" smtClean="0">
                <a:cs typeface="+mn-cs"/>
              </a:rPr>
              <a:t>（</a:t>
            </a:r>
            <a:r>
              <a:rPr lang="en-US" altLang="en-US" dirty="0" smtClean="0">
                <a:cs typeface="+mn-cs"/>
              </a:rPr>
              <a:t>Good Will Hunting </a:t>
            </a:r>
            <a:r>
              <a:rPr lang="zh-CN" altLang="en-US" dirty="0" smtClean="0">
                <a:cs typeface="+mn-cs"/>
              </a:rPr>
              <a:t>）</a:t>
            </a:r>
            <a:endParaRPr lang="en-US" altLang="zh-CN" dirty="0" smtClean="0">
              <a:cs typeface="+mn-cs"/>
            </a:endParaRPr>
          </a:p>
          <a:p>
            <a:pPr eaLnBrk="1" hangingPunct="1">
              <a:defRPr/>
            </a:pPr>
            <a:endParaRPr lang="en-US" altLang="zh-CN" dirty="0" smtClean="0">
              <a:cs typeface="+mn-cs"/>
            </a:endParaRPr>
          </a:p>
        </p:txBody>
      </p:sp>
      <p:pic>
        <p:nvPicPr>
          <p:cNvPr id="34822" name="Picture 2" descr="File:George Dantz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1500174"/>
            <a:ext cx="2500312" cy="3800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贪心策略求解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43174" y="2312782"/>
            <a:ext cx="6072230" cy="4357718"/>
          </a:xfrm>
          <a:prstGeom prst="rect">
            <a:avLst/>
          </a:prstGeom>
          <a:solidFill>
            <a:srgbClr val="DAFEE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1371600" y="137728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贪心标准的选择一：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547688" lvl="1" indent="-22860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+mn-ea"/>
              </a:rPr>
              <a:t>以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目标函数</a:t>
            </a:r>
            <a:r>
              <a:rPr lang="zh-CN" altLang="en-US" sz="2400" dirty="0" smtClean="0">
                <a:latin typeface="+mn-ea"/>
              </a:rPr>
              <a:t>作为量度标准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价值最大装入背包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2844" y="2884286"/>
            <a:ext cx="2428892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2844" y="3098600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P</a:t>
            </a:r>
            <a:r>
              <a:rPr lang="en-US" altLang="zh-CN" sz="2400" b="1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=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1472" y="3527228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10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14612" y="2312782"/>
            <a:ext cx="64293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     2</a:t>
            </a:r>
          </a:p>
          <a:p>
            <a:r>
              <a:rPr lang="en-US" altLang="zh-CN" sz="2800" dirty="0" smtClean="0"/>
              <a:t>                                                   4</a:t>
            </a:r>
          </a:p>
          <a:p>
            <a:r>
              <a:rPr lang="en-US" altLang="zh-CN" sz="2800" dirty="0" smtClean="0"/>
              <a:t>                          </a:t>
            </a:r>
          </a:p>
          <a:p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3</a:t>
            </a:r>
          </a:p>
          <a:p>
            <a:r>
              <a:rPr lang="en-US" altLang="zh-CN" sz="2800" dirty="0" smtClean="0"/>
              <a:t>                                                  5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         1</a:t>
            </a:r>
            <a:endParaRPr lang="zh-CN" altLang="en-US" sz="2800" dirty="0"/>
          </a:p>
        </p:txBody>
      </p:sp>
      <p:pic>
        <p:nvPicPr>
          <p:cNvPr id="27" name="Picture 3" descr="C:\Users\gibeon\Desktop\486px-Knapsack.svg.png"/>
          <p:cNvPicPr>
            <a:picLocks noChangeAspect="1" noChangeArrowheads="1"/>
          </p:cNvPicPr>
          <p:nvPr/>
        </p:nvPicPr>
        <p:blipFill>
          <a:blip r:embed="rId3" cstate="print"/>
          <a:srcRect l="26667" t="23088" r="30000" b="23040"/>
          <a:stretch>
            <a:fillRect/>
          </a:stretch>
        </p:blipFill>
        <p:spPr bwMode="auto">
          <a:xfrm>
            <a:off x="4628128" y="3516236"/>
            <a:ext cx="1801259" cy="201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42"/>
          <p:cNvGrpSpPr/>
          <p:nvPr/>
        </p:nvGrpSpPr>
        <p:grpSpPr>
          <a:xfrm>
            <a:off x="2786050" y="4027294"/>
            <a:ext cx="1905014" cy="1143008"/>
            <a:chOff x="2786050" y="3643314"/>
            <a:chExt cx="1905014" cy="1143008"/>
          </a:xfrm>
        </p:grpSpPr>
        <p:pic>
          <p:nvPicPr>
            <p:cNvPr id="30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3" cstate="print"/>
            <a:srcRect t="42328" r="75000" b="40356"/>
            <a:stretch>
              <a:fillRect/>
            </a:stretch>
          </p:blipFill>
          <p:spPr bwMode="auto">
            <a:xfrm>
              <a:off x="2786050" y="3643314"/>
              <a:ext cx="1905014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矩形 33"/>
            <p:cNvSpPr/>
            <p:nvPr/>
          </p:nvSpPr>
          <p:spPr>
            <a:xfrm>
              <a:off x="3590504" y="3753153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B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grpSp>
        <p:nvGrpSpPr>
          <p:cNvPr id="4" name="组合 43"/>
          <p:cNvGrpSpPr/>
          <p:nvPr/>
        </p:nvGrpSpPr>
        <p:grpSpPr>
          <a:xfrm>
            <a:off x="6643702" y="3955855"/>
            <a:ext cx="1785951" cy="1357323"/>
            <a:chOff x="6572263" y="3714751"/>
            <a:chExt cx="1600213" cy="1143009"/>
          </a:xfrm>
        </p:grpSpPr>
        <p:pic>
          <p:nvPicPr>
            <p:cNvPr id="32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3" cstate="print"/>
            <a:srcRect l="75000" t="51948" r="1667" b="28812"/>
            <a:stretch>
              <a:fillRect/>
            </a:stretch>
          </p:blipFill>
          <p:spPr bwMode="auto">
            <a:xfrm>
              <a:off x="6572263" y="3714751"/>
              <a:ext cx="1600213" cy="1143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矩形 35"/>
            <p:cNvSpPr/>
            <p:nvPr/>
          </p:nvSpPr>
          <p:spPr>
            <a:xfrm>
              <a:off x="7162404" y="3967467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D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grpSp>
        <p:nvGrpSpPr>
          <p:cNvPr id="6" name="组合 40"/>
          <p:cNvGrpSpPr/>
          <p:nvPr/>
        </p:nvGrpSpPr>
        <p:grpSpPr>
          <a:xfrm>
            <a:off x="6248691" y="2741410"/>
            <a:ext cx="1966646" cy="1285884"/>
            <a:chOff x="6269703" y="2659991"/>
            <a:chExt cx="1588445" cy="983323"/>
          </a:xfrm>
        </p:grpSpPr>
        <p:pic>
          <p:nvPicPr>
            <p:cNvPr id="29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3" cstate="print"/>
            <a:srcRect l="71087" t="17316" b="63032"/>
            <a:stretch>
              <a:fillRect/>
            </a:stretch>
          </p:blipFill>
          <p:spPr bwMode="auto">
            <a:xfrm>
              <a:off x="6269703" y="2659991"/>
              <a:ext cx="1588445" cy="98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矩形 36"/>
            <p:cNvSpPr/>
            <p:nvPr/>
          </p:nvSpPr>
          <p:spPr>
            <a:xfrm>
              <a:off x="6858016" y="2753021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E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050350" y="3196996"/>
              <a:ext cx="250033" cy="282430"/>
            </a:xfrm>
            <a:prstGeom prst="rect">
              <a:avLst/>
            </a:prstGeom>
            <a:solidFill>
              <a:srgbClr val="9CEAFC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8</a:t>
              </a:r>
              <a:endParaRPr lang="zh-CN" altLang="en-US" b="1" dirty="0"/>
            </a:p>
          </p:txBody>
        </p:sp>
      </p:grpSp>
      <p:grpSp>
        <p:nvGrpSpPr>
          <p:cNvPr id="7" name="组合 39"/>
          <p:cNvGrpSpPr/>
          <p:nvPr/>
        </p:nvGrpSpPr>
        <p:grpSpPr>
          <a:xfrm>
            <a:off x="4943421" y="5384616"/>
            <a:ext cx="2200347" cy="1428760"/>
            <a:chOff x="4729107" y="5000636"/>
            <a:chExt cx="1700281" cy="1000132"/>
          </a:xfrm>
        </p:grpSpPr>
        <p:pic>
          <p:nvPicPr>
            <p:cNvPr id="31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3" cstate="print"/>
            <a:srcRect l="33333" t="80761" r="38334"/>
            <a:stretch>
              <a:fillRect/>
            </a:stretch>
          </p:blipFill>
          <p:spPr bwMode="auto">
            <a:xfrm>
              <a:off x="4729107" y="5000636"/>
              <a:ext cx="1700281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矩形 34"/>
            <p:cNvSpPr/>
            <p:nvPr/>
          </p:nvSpPr>
          <p:spPr>
            <a:xfrm>
              <a:off x="5380540" y="5100649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C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572132" y="5510786"/>
              <a:ext cx="207861" cy="289956"/>
            </a:xfrm>
            <a:prstGeom prst="rect">
              <a:avLst/>
            </a:prstGeom>
            <a:solidFill>
              <a:srgbClr val="F9E499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5</a:t>
              </a:r>
              <a:endParaRPr lang="zh-CN" altLang="en-US" b="1" dirty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928662" y="3527228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+4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*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10/12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0034" y="4098732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=13.3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圆角矩形标注 48"/>
          <p:cNvSpPr/>
          <p:nvPr/>
        </p:nvSpPr>
        <p:spPr>
          <a:xfrm>
            <a:off x="142876" y="2669972"/>
            <a:ext cx="2571736" cy="2214578"/>
          </a:xfrm>
          <a:prstGeom prst="wedgeRoundRectCallout">
            <a:avLst>
              <a:gd name="adj1" fmla="val 69451"/>
              <a:gd name="adj2" fmla="val -476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+mn-ea"/>
              </a:rPr>
              <a:t>思考：</a:t>
            </a:r>
            <a:r>
              <a:rPr lang="zh-CN" altLang="en-US" sz="4400" b="1" dirty="0" smtClean="0">
                <a:latin typeface="+mn-ea"/>
              </a:rPr>
              <a:t>？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zh-CN" altLang="en-US" sz="2400" b="1" dirty="0" smtClean="0">
                <a:latin typeface="+mn-ea"/>
              </a:rPr>
              <a:t>是否是最优量度标准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8" name="组合 54"/>
          <p:cNvGrpSpPr/>
          <p:nvPr/>
        </p:nvGrpSpPr>
        <p:grpSpPr>
          <a:xfrm>
            <a:off x="3976792" y="2312781"/>
            <a:ext cx="1952530" cy="1428759"/>
            <a:chOff x="558746" y="5445996"/>
            <a:chExt cx="1727238" cy="1094129"/>
          </a:xfrm>
        </p:grpSpPr>
        <p:grpSp>
          <p:nvGrpSpPr>
            <p:cNvPr id="9" name="组合 50"/>
            <p:cNvGrpSpPr/>
            <p:nvPr/>
          </p:nvGrpSpPr>
          <p:grpSpPr>
            <a:xfrm>
              <a:off x="558746" y="5445996"/>
              <a:ext cx="1683276" cy="1094129"/>
              <a:chOff x="3745979" y="2302724"/>
              <a:chExt cx="1683276" cy="1094129"/>
            </a:xfrm>
          </p:grpSpPr>
          <p:pic>
            <p:nvPicPr>
              <p:cNvPr id="52" name="Picture 3" descr="C:\Users\gibeon\Desktop\486px-Knapsack.svg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000" t="3848" r="61667" b="71140"/>
              <a:stretch>
                <a:fillRect/>
              </a:stretch>
            </p:blipFill>
            <p:spPr bwMode="auto">
              <a:xfrm>
                <a:off x="3745979" y="2302724"/>
                <a:ext cx="1683276" cy="1094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" name="矩形 52"/>
              <p:cNvSpPr/>
              <p:nvPr/>
            </p:nvSpPr>
            <p:spPr>
              <a:xfrm>
                <a:off x="4447760" y="2395831"/>
                <a:ext cx="338554" cy="461665"/>
              </a:xfrm>
              <a:prstGeom prst="rect">
                <a:avLst/>
              </a:prstGeom>
              <a:noFill/>
              <a:ln>
                <a:solidFill>
                  <a:srgbClr val="DAFEE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E14D19"/>
                    </a:solidFill>
                  </a:rPr>
                  <a:t>A</a:t>
                </a:r>
                <a:endParaRPr lang="zh-CN" altLang="en-US" sz="2400" b="1" dirty="0">
                  <a:solidFill>
                    <a:srgbClr val="E14D19"/>
                  </a:solidFill>
                </a:endParaRPr>
              </a:p>
            </p:txBody>
          </p:sp>
        </p:grpSp>
        <p:sp>
          <p:nvSpPr>
            <p:cNvPr id="54" name="平行四边形 53"/>
            <p:cNvSpPr/>
            <p:nvPr/>
          </p:nvSpPr>
          <p:spPr>
            <a:xfrm>
              <a:off x="928662" y="5500702"/>
              <a:ext cx="1357322" cy="875303"/>
            </a:xfrm>
            <a:prstGeom prst="parallelogram">
              <a:avLst/>
            </a:prstGeom>
            <a:solidFill>
              <a:srgbClr val="DAFEE1"/>
            </a:solidFill>
            <a:ln>
              <a:solidFill>
                <a:srgbClr val="DAFE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55"/>
          <p:cNvGrpSpPr/>
          <p:nvPr/>
        </p:nvGrpSpPr>
        <p:grpSpPr>
          <a:xfrm>
            <a:off x="3929058" y="2312782"/>
            <a:ext cx="2000264" cy="1428760"/>
            <a:chOff x="3830143" y="2357430"/>
            <a:chExt cx="2000264" cy="1428760"/>
          </a:xfrm>
        </p:grpSpPr>
        <p:pic>
          <p:nvPicPr>
            <p:cNvPr id="57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3" cstate="print"/>
            <a:srcRect l="5000" t="3848" r="61667" b="71140"/>
            <a:stretch>
              <a:fillRect/>
            </a:stretch>
          </p:blipFill>
          <p:spPr bwMode="auto">
            <a:xfrm>
              <a:off x="3830143" y="2357430"/>
              <a:ext cx="2000264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矩形 57"/>
            <p:cNvSpPr/>
            <p:nvPr/>
          </p:nvSpPr>
          <p:spPr>
            <a:xfrm>
              <a:off x="4615961" y="2428868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A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sp>
        <p:nvSpPr>
          <p:cNvPr id="59" name="平行四边形 58"/>
          <p:cNvSpPr/>
          <p:nvPr/>
        </p:nvSpPr>
        <p:spPr>
          <a:xfrm rot="1062301">
            <a:off x="4070008" y="3408080"/>
            <a:ext cx="714380" cy="568399"/>
          </a:xfrm>
          <a:prstGeom prst="parallelogram">
            <a:avLst>
              <a:gd name="adj" fmla="val 38320"/>
            </a:avLst>
          </a:prstGeom>
          <a:solidFill>
            <a:srgbClr val="DAF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60"/>
          <p:cNvGrpSpPr/>
          <p:nvPr/>
        </p:nvGrpSpPr>
        <p:grpSpPr>
          <a:xfrm>
            <a:off x="5286380" y="3741542"/>
            <a:ext cx="500066" cy="379215"/>
            <a:chOff x="1142976" y="5286388"/>
            <a:chExt cx="500066" cy="379215"/>
          </a:xfrm>
        </p:grpSpPr>
        <p:sp>
          <p:nvSpPr>
            <p:cNvPr id="42" name="矩形 41"/>
            <p:cNvSpPr/>
            <p:nvPr/>
          </p:nvSpPr>
          <p:spPr>
            <a:xfrm>
              <a:off x="1142976" y="5357826"/>
              <a:ext cx="357190" cy="307777"/>
            </a:xfrm>
            <a:prstGeom prst="rect">
              <a:avLst/>
            </a:prstGeom>
            <a:solidFill>
              <a:srgbClr val="FEC2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+mn-ea"/>
                </a:rPr>
                <a:t> </a:t>
              </a:r>
              <a:endParaRPr lang="zh-CN" altLang="en-US" sz="1400" b="1" dirty="0">
                <a:latin typeface="+mn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142976" y="5286388"/>
              <a:ext cx="5000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latin typeface="+mn-ea"/>
                </a:rPr>
                <a:t>10</a:t>
              </a:r>
              <a:endParaRPr lang="zh-CN" altLang="en-US" b="1" dirty="0">
                <a:latin typeface="+mn-ea"/>
              </a:endParaRPr>
            </a:p>
          </p:txBody>
        </p:sp>
      </p:grpSp>
      <p:grpSp>
        <p:nvGrpSpPr>
          <p:cNvPr id="12" name="组合 61"/>
          <p:cNvGrpSpPr/>
          <p:nvPr/>
        </p:nvGrpSpPr>
        <p:grpSpPr>
          <a:xfrm>
            <a:off x="5214942" y="3741542"/>
            <a:ext cx="500066" cy="379215"/>
            <a:chOff x="1071538" y="5286388"/>
            <a:chExt cx="500066" cy="379215"/>
          </a:xfrm>
        </p:grpSpPr>
        <p:sp>
          <p:nvSpPr>
            <p:cNvPr id="63" name="矩形 62"/>
            <p:cNvSpPr/>
            <p:nvPr/>
          </p:nvSpPr>
          <p:spPr>
            <a:xfrm>
              <a:off x="1142976" y="5357826"/>
              <a:ext cx="357190" cy="307777"/>
            </a:xfrm>
            <a:prstGeom prst="rect">
              <a:avLst/>
            </a:prstGeom>
            <a:solidFill>
              <a:srgbClr val="FEC2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+mn-ea"/>
                </a:rPr>
                <a:t> </a:t>
              </a:r>
              <a:endParaRPr lang="zh-CN" altLang="en-US" sz="1400" b="1" dirty="0">
                <a:latin typeface="+mn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071538" y="5286388"/>
              <a:ext cx="5000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latin typeface="+mn-ea"/>
                </a:rPr>
                <a:t> 0</a:t>
              </a:r>
              <a:endParaRPr lang="zh-CN" altLang="en-US" b="1" dirty="0">
                <a:latin typeface="+mn-ea"/>
              </a:endParaRPr>
            </a:p>
          </p:txBody>
        </p:sp>
      </p:grp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4714876" y="5456054"/>
            <a:ext cx="2286016" cy="1214446"/>
          </a:xfrm>
          <a:prstGeom prst="rect">
            <a:avLst/>
          </a:prstGeom>
          <a:solidFill>
            <a:srgbClr val="FF99CC">
              <a:alpha val="38823"/>
            </a:srgbClr>
          </a:solidFill>
          <a:ln w="3810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643306" y="2384220"/>
            <a:ext cx="2286016" cy="1143008"/>
          </a:xfrm>
          <a:prstGeom prst="rect">
            <a:avLst/>
          </a:prstGeom>
          <a:solidFill>
            <a:srgbClr val="FF99CC">
              <a:alpha val="38823"/>
            </a:srgbClr>
          </a:solidFill>
          <a:ln w="3810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" name="圆角矩形标注 44"/>
          <p:cNvSpPr/>
          <p:nvPr/>
        </p:nvSpPr>
        <p:spPr>
          <a:xfrm>
            <a:off x="0" y="2455658"/>
            <a:ext cx="2786050" cy="2786082"/>
          </a:xfrm>
          <a:prstGeom prst="wedgeRoundRectCallout">
            <a:avLst>
              <a:gd name="adj1" fmla="val 67808"/>
              <a:gd name="adj2" fmla="val -421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存在问题：</a:t>
            </a:r>
            <a:endParaRPr lang="en-US" altLang="zh-CN" sz="2800" b="1" dirty="0" smtClean="0"/>
          </a:p>
          <a:p>
            <a:r>
              <a:rPr lang="zh-CN" altLang="en-US" sz="2400" b="1" dirty="0" smtClean="0"/>
              <a:t>背包效益值得到最大增加的同时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背包容量被过快占用。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build="p" bldLvl="3"/>
      <p:bldP spid="23" grpId="0" animBg="1"/>
      <p:bldP spid="24" grpId="0"/>
      <p:bldP spid="25" grpId="0"/>
      <p:bldP spid="26" grpId="0" build="allAtOnce"/>
      <p:bldP spid="46" grpId="0"/>
      <p:bldP spid="48" grpId="0"/>
      <p:bldP spid="49" grpId="0" animBg="1"/>
      <p:bldP spid="59" grpId="0" animBg="1"/>
      <p:bldP spid="65" grpId="0" animBg="1"/>
      <p:bldP spid="65" grpId="1" animBg="1"/>
      <p:bldP spid="66" grpId="0" animBg="1"/>
      <p:bldP spid="66" grpId="1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28" y="0"/>
            <a:ext cx="7772400" cy="1143000"/>
          </a:xfrm>
        </p:spPr>
        <p:txBody>
          <a:bodyPr/>
          <a:lstStyle/>
          <a:p>
            <a:pPr lvl="0"/>
            <a:r>
              <a:rPr lang="zh-CN" altLang="en-US" dirty="0" smtClean="0"/>
              <a:t>贪心策略求解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1736" y="2292989"/>
            <a:ext cx="6143668" cy="4376371"/>
          </a:xfrm>
          <a:prstGeom prst="rect">
            <a:avLst/>
          </a:prstGeom>
          <a:solidFill>
            <a:srgbClr val="DAFEE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890164" y="1359601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贪心标准的选择二：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547688" lvl="1" indent="-22860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以物品</a:t>
            </a:r>
            <a:r>
              <a:rPr lang="zh-CN" altLang="en-US" sz="2400" b="1" noProof="0" dirty="0" smtClean="0">
                <a:solidFill>
                  <a:srgbClr val="FF0000"/>
                </a:solidFill>
                <a:latin typeface="+mn-ea"/>
              </a:rPr>
              <a:t>质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作为量度</a:t>
            </a:r>
            <a:r>
              <a:rPr lang="zh-CN" altLang="en-US" sz="2400" b="1" dirty="0" smtClean="0">
                <a:latin typeface="+mn-ea"/>
              </a:rPr>
              <a:t>标准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质量最轻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装入背包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2844" y="2811708"/>
            <a:ext cx="2428892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2844" y="3026022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P</a:t>
            </a:r>
            <a:r>
              <a:rPr lang="en-US" altLang="zh-CN" sz="2400" b="1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=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1472" y="3454650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86050" y="2240204"/>
            <a:ext cx="6266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       5</a:t>
            </a:r>
          </a:p>
          <a:p>
            <a:r>
              <a:rPr lang="en-US" altLang="zh-CN" sz="2800" dirty="0" smtClean="0"/>
              <a:t>                                                4</a:t>
            </a:r>
          </a:p>
          <a:p>
            <a:r>
              <a:rPr lang="en-US" altLang="zh-CN" sz="2800" dirty="0" smtClean="0"/>
              <a:t>                          </a:t>
            </a:r>
          </a:p>
          <a:p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1</a:t>
            </a:r>
          </a:p>
          <a:p>
            <a:r>
              <a:rPr lang="en-US" altLang="zh-CN" sz="2800" dirty="0" smtClean="0"/>
              <a:t>                                                     2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         3</a:t>
            </a:r>
            <a:endParaRPr lang="zh-CN" altLang="en-US" sz="2800" dirty="0"/>
          </a:p>
        </p:txBody>
      </p:sp>
      <p:pic>
        <p:nvPicPr>
          <p:cNvPr id="27" name="Picture 3" descr="C:\Users\gibeon\Desktop\486px-Knapsack.svg.png"/>
          <p:cNvPicPr>
            <a:picLocks noChangeAspect="1" noChangeArrowheads="1"/>
          </p:cNvPicPr>
          <p:nvPr/>
        </p:nvPicPr>
        <p:blipFill>
          <a:blip r:embed="rId3" cstate="print"/>
          <a:srcRect l="26667" t="23088" r="30000" b="23040"/>
          <a:stretch>
            <a:fillRect/>
          </a:stretch>
        </p:blipFill>
        <p:spPr bwMode="auto">
          <a:xfrm>
            <a:off x="4561794" y="3311774"/>
            <a:ext cx="1867594" cy="201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41"/>
          <p:cNvGrpSpPr/>
          <p:nvPr/>
        </p:nvGrpSpPr>
        <p:grpSpPr>
          <a:xfrm>
            <a:off x="4071934" y="2240204"/>
            <a:ext cx="1928826" cy="1428760"/>
            <a:chOff x="3830143" y="2357430"/>
            <a:chExt cx="1599112" cy="1039423"/>
          </a:xfrm>
        </p:grpSpPr>
        <p:pic>
          <p:nvPicPr>
            <p:cNvPr id="28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3" cstate="print"/>
            <a:srcRect l="5000" t="3848" r="61667" b="71140"/>
            <a:stretch>
              <a:fillRect/>
            </a:stretch>
          </p:blipFill>
          <p:spPr bwMode="auto">
            <a:xfrm>
              <a:off x="3830143" y="2357430"/>
              <a:ext cx="1599112" cy="1039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矩形 32"/>
            <p:cNvSpPr/>
            <p:nvPr/>
          </p:nvSpPr>
          <p:spPr>
            <a:xfrm>
              <a:off x="4447760" y="2395831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A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grpSp>
        <p:nvGrpSpPr>
          <p:cNvPr id="4" name="组合 42"/>
          <p:cNvGrpSpPr/>
          <p:nvPr/>
        </p:nvGrpSpPr>
        <p:grpSpPr>
          <a:xfrm>
            <a:off x="3000364" y="3811840"/>
            <a:ext cx="1905014" cy="1143008"/>
            <a:chOff x="2786050" y="3643314"/>
            <a:chExt cx="1905014" cy="1143008"/>
          </a:xfrm>
        </p:grpSpPr>
        <p:pic>
          <p:nvPicPr>
            <p:cNvPr id="30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3" cstate="print"/>
            <a:srcRect t="42328" r="75000" b="40356"/>
            <a:stretch>
              <a:fillRect/>
            </a:stretch>
          </p:blipFill>
          <p:spPr bwMode="auto">
            <a:xfrm>
              <a:off x="2786050" y="3643314"/>
              <a:ext cx="1905014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矩形 33"/>
            <p:cNvSpPr/>
            <p:nvPr/>
          </p:nvSpPr>
          <p:spPr>
            <a:xfrm>
              <a:off x="3590504" y="3753153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B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grpSp>
        <p:nvGrpSpPr>
          <p:cNvPr id="6" name="组合 43"/>
          <p:cNvGrpSpPr/>
          <p:nvPr/>
        </p:nvGrpSpPr>
        <p:grpSpPr>
          <a:xfrm>
            <a:off x="6643703" y="3883277"/>
            <a:ext cx="1928826" cy="1357323"/>
            <a:chOff x="6572263" y="3714751"/>
            <a:chExt cx="1600213" cy="1143009"/>
          </a:xfrm>
        </p:grpSpPr>
        <p:pic>
          <p:nvPicPr>
            <p:cNvPr id="32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3" cstate="print"/>
            <a:srcRect l="75000" t="51948" r="1667" b="28812"/>
            <a:stretch>
              <a:fillRect/>
            </a:stretch>
          </p:blipFill>
          <p:spPr bwMode="auto">
            <a:xfrm>
              <a:off x="6572263" y="3714751"/>
              <a:ext cx="1600213" cy="1143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矩形 35"/>
            <p:cNvSpPr/>
            <p:nvPr/>
          </p:nvSpPr>
          <p:spPr>
            <a:xfrm>
              <a:off x="7162404" y="3967467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D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grpSp>
        <p:nvGrpSpPr>
          <p:cNvPr id="7" name="组合 40"/>
          <p:cNvGrpSpPr/>
          <p:nvPr/>
        </p:nvGrpSpPr>
        <p:grpSpPr>
          <a:xfrm>
            <a:off x="6572264" y="2883146"/>
            <a:ext cx="1857388" cy="1285884"/>
            <a:chOff x="6357950" y="2714620"/>
            <a:chExt cx="1857388" cy="1143008"/>
          </a:xfrm>
        </p:grpSpPr>
        <p:pic>
          <p:nvPicPr>
            <p:cNvPr id="29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3" cstate="print"/>
            <a:srcRect l="71087" t="17316" b="63032"/>
            <a:stretch>
              <a:fillRect/>
            </a:stretch>
          </p:blipFill>
          <p:spPr bwMode="auto">
            <a:xfrm>
              <a:off x="6357950" y="2714620"/>
              <a:ext cx="1857388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矩形 36"/>
            <p:cNvSpPr/>
            <p:nvPr/>
          </p:nvSpPr>
          <p:spPr>
            <a:xfrm>
              <a:off x="7072330" y="2786058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E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286644" y="3338832"/>
              <a:ext cx="285752" cy="328295"/>
            </a:xfrm>
            <a:prstGeom prst="rect">
              <a:avLst/>
            </a:prstGeom>
            <a:solidFill>
              <a:srgbClr val="9CEAFC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8</a:t>
              </a:r>
              <a:endParaRPr lang="zh-CN" altLang="en-US" b="1" dirty="0"/>
            </a:p>
          </p:txBody>
        </p:sp>
      </p:grpSp>
      <p:grpSp>
        <p:nvGrpSpPr>
          <p:cNvPr id="8" name="组合 39"/>
          <p:cNvGrpSpPr/>
          <p:nvPr/>
        </p:nvGrpSpPr>
        <p:grpSpPr>
          <a:xfrm>
            <a:off x="4857752" y="5454914"/>
            <a:ext cx="2071702" cy="1214446"/>
            <a:chOff x="4729107" y="5000636"/>
            <a:chExt cx="1821730" cy="1071570"/>
          </a:xfrm>
        </p:grpSpPr>
        <p:pic>
          <p:nvPicPr>
            <p:cNvPr id="31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3" cstate="print"/>
            <a:srcRect l="33333" t="80761" r="38334"/>
            <a:stretch>
              <a:fillRect/>
            </a:stretch>
          </p:blipFill>
          <p:spPr bwMode="auto">
            <a:xfrm>
              <a:off x="4729107" y="5000636"/>
              <a:ext cx="1821730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矩形 34"/>
            <p:cNvSpPr/>
            <p:nvPr/>
          </p:nvSpPr>
          <p:spPr>
            <a:xfrm>
              <a:off x="5420108" y="5072074"/>
              <a:ext cx="152024" cy="4073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C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608563" y="5557224"/>
              <a:ext cx="222934" cy="325881"/>
            </a:xfrm>
            <a:prstGeom prst="rect">
              <a:avLst/>
            </a:prstGeom>
            <a:solidFill>
              <a:srgbClr val="F9E499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5</a:t>
              </a:r>
              <a:endParaRPr lang="zh-CN" altLang="en-US" b="1" dirty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785786" y="345465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+1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0034" y="4026154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=15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03219" y="3454650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+10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74723" y="345465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+2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0" y="2668832"/>
            <a:ext cx="2786050" cy="2286016"/>
          </a:xfrm>
          <a:prstGeom prst="wedgeRoundRectCallout">
            <a:avLst>
              <a:gd name="adj1" fmla="val 61637"/>
              <a:gd name="adj2" fmla="val -37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+mn-ea"/>
              </a:rPr>
              <a:t>思考：</a:t>
            </a:r>
            <a:r>
              <a:rPr lang="zh-CN" altLang="en-US" sz="4400" b="1" dirty="0" smtClean="0">
                <a:latin typeface="+mn-ea"/>
              </a:rPr>
              <a:t>？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zh-CN" altLang="en-US" sz="2400" b="1" dirty="0" smtClean="0">
                <a:latin typeface="+mn-ea"/>
              </a:rPr>
              <a:t>是否是最优量度标准。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9" name="组合 49"/>
          <p:cNvGrpSpPr/>
          <p:nvPr/>
        </p:nvGrpSpPr>
        <p:grpSpPr>
          <a:xfrm>
            <a:off x="5173570" y="3597526"/>
            <a:ext cx="470000" cy="369332"/>
            <a:chOff x="1285852" y="5500702"/>
            <a:chExt cx="470000" cy="369332"/>
          </a:xfrm>
        </p:grpSpPr>
        <p:sp>
          <p:nvSpPr>
            <p:cNvPr id="45" name="矩形 44"/>
            <p:cNvSpPr/>
            <p:nvPr/>
          </p:nvSpPr>
          <p:spPr>
            <a:xfrm>
              <a:off x="1357290" y="5500702"/>
              <a:ext cx="366502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endParaRPr lang="zh-CN" altLang="en-US" sz="1600" b="1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5852" y="5500702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14</a:t>
              </a:r>
              <a:endParaRPr lang="zh-CN" altLang="en-US" b="1" dirty="0"/>
            </a:p>
          </p:txBody>
        </p:sp>
      </p:grp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2786050" y="3883278"/>
            <a:ext cx="1857388" cy="1143008"/>
          </a:xfrm>
          <a:prstGeom prst="rect">
            <a:avLst/>
          </a:prstGeom>
          <a:solidFill>
            <a:srgbClr val="FF99CC">
              <a:alpha val="38823"/>
            </a:srgbClr>
          </a:solidFill>
          <a:ln w="3810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6500826" y="4169030"/>
            <a:ext cx="2071702" cy="1143008"/>
          </a:xfrm>
          <a:prstGeom prst="rect">
            <a:avLst/>
          </a:prstGeom>
          <a:solidFill>
            <a:srgbClr val="FF99CC">
              <a:alpha val="38823"/>
            </a:srgbClr>
          </a:solidFill>
          <a:ln w="3810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0" name="组合 53"/>
          <p:cNvGrpSpPr/>
          <p:nvPr/>
        </p:nvGrpSpPr>
        <p:grpSpPr>
          <a:xfrm>
            <a:off x="5173570" y="3585384"/>
            <a:ext cx="470000" cy="369332"/>
            <a:chOff x="1285852" y="5500702"/>
            <a:chExt cx="470000" cy="369332"/>
          </a:xfrm>
        </p:grpSpPr>
        <p:sp>
          <p:nvSpPr>
            <p:cNvPr id="55" name="矩形 54"/>
            <p:cNvSpPr/>
            <p:nvPr/>
          </p:nvSpPr>
          <p:spPr>
            <a:xfrm>
              <a:off x="1357290" y="5500702"/>
              <a:ext cx="366502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endParaRPr lang="zh-CN" altLang="en-US" sz="1600" b="1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85852" y="5500702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13</a:t>
              </a:r>
              <a:endParaRPr lang="zh-CN" altLang="en-US" b="1" dirty="0"/>
            </a:p>
          </p:txBody>
        </p:sp>
      </p:grp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4643438" y="5454914"/>
            <a:ext cx="2214578" cy="1143008"/>
          </a:xfrm>
          <a:prstGeom prst="rect">
            <a:avLst/>
          </a:prstGeom>
          <a:solidFill>
            <a:srgbClr val="FF99CC">
              <a:alpha val="38823"/>
            </a:srgbClr>
          </a:solidFill>
          <a:ln w="3810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260828" y="3616162"/>
            <a:ext cx="31130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8</a:t>
            </a:r>
            <a:endParaRPr lang="zh-CN" altLang="en-US" sz="1600" b="1" dirty="0"/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6357950" y="2883146"/>
            <a:ext cx="2071702" cy="1428760"/>
          </a:xfrm>
          <a:prstGeom prst="rect">
            <a:avLst/>
          </a:prstGeom>
          <a:solidFill>
            <a:srgbClr val="FF99CC">
              <a:alpha val="38823"/>
            </a:srgbClr>
          </a:solidFill>
          <a:ln w="3810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286380" y="3597526"/>
            <a:ext cx="357190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0</a:t>
            </a:r>
            <a:endParaRPr lang="zh-CN" altLang="en-US" sz="1600" b="1" dirty="0"/>
          </a:p>
        </p:txBody>
      </p:sp>
      <p:sp>
        <p:nvSpPr>
          <p:cNvPr id="47" name="圆角矩形标注 46"/>
          <p:cNvSpPr/>
          <p:nvPr/>
        </p:nvSpPr>
        <p:spPr>
          <a:xfrm>
            <a:off x="0" y="2525956"/>
            <a:ext cx="2786050" cy="2643206"/>
          </a:xfrm>
          <a:prstGeom prst="wedgeRoundRectCallout">
            <a:avLst>
              <a:gd name="adj1" fmla="val 76082"/>
              <a:gd name="adj2" fmla="val -47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存在问题：</a:t>
            </a:r>
            <a:endParaRPr lang="en-US" altLang="zh-CN" sz="2800" b="1" dirty="0" smtClean="0"/>
          </a:p>
          <a:p>
            <a:pPr algn="ctr"/>
            <a:r>
              <a:rPr lang="zh-CN" altLang="en-US" sz="2400" b="1" dirty="0" smtClean="0"/>
              <a:t>背包容量消耗慢，但却无法保证背包的效益值增加快。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18577 0.0009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4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/>
      <p:bldP spid="25" grpId="0"/>
      <p:bldP spid="26" grpId="0" build="allAtOnce"/>
      <p:bldP spid="46" grpId="0"/>
      <p:bldP spid="48" grpId="0"/>
      <p:bldP spid="40" grpId="0"/>
      <p:bldP spid="42" grpId="0"/>
      <p:bldP spid="44" grpId="0" animBg="1"/>
      <p:bldP spid="52" grpId="0" animBg="1"/>
      <p:bldP spid="52" grpId="1" animBg="1"/>
      <p:bldP spid="53" grpId="0" animBg="1"/>
      <p:bldP spid="53" grpId="1" animBg="1"/>
      <p:bldP spid="57" grpId="0" animBg="1"/>
      <p:bldP spid="57" grpId="1" animBg="1"/>
      <p:bldP spid="58" grpId="0" animBg="1"/>
      <p:bldP spid="59" grpId="0" animBg="1"/>
      <p:bldP spid="59" grpId="1" animBg="1"/>
      <p:bldP spid="60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4774"/>
            <a:ext cx="7772400" cy="1143000"/>
          </a:xfrm>
        </p:spPr>
        <p:txBody>
          <a:bodyPr/>
          <a:lstStyle/>
          <a:p>
            <a:pPr lvl="1"/>
            <a:r>
              <a:rPr lang="zh-CN" altLang="en-US" sz="36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贪心标准的选择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679076" y="1500186"/>
            <a:ext cx="7715250" cy="1714500"/>
          </a:xfrm>
        </p:spPr>
        <p:txBody>
          <a:bodyPr>
            <a:normAutofit/>
          </a:bodyPr>
          <a:lstStyle/>
          <a:p>
            <a:pPr marL="0" inden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影响背包效益值的因素：</a:t>
            </a:r>
          </a:p>
          <a:p>
            <a:pPr marL="274638" lvl="1" inden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E14D19"/>
              </a:buClr>
              <a:buFont typeface="Wingdings" pitchFamily="2" charset="2"/>
              <a:buChar char="n"/>
            </a:pP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背包的容量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274638" lvl="1" inden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E14D19"/>
              </a:buClr>
              <a:buFont typeface="Wingdings" pitchFamily="2" charset="2"/>
              <a:buChar char="n"/>
            </a:pP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放入背包中物品的质量及其可能带来的效益值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348" y="3214686"/>
            <a:ext cx="8001056" cy="2328843"/>
          </a:xfrm>
          <a:prstGeom prst="rect">
            <a:avLst/>
          </a:prstGeom>
          <a:solidFill>
            <a:srgbClr val="DAFEE1"/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因此：</a:t>
            </a:r>
            <a:endParaRPr lang="en-US" altLang="zh-CN" sz="28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E14D19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latin typeface="+mn-ea"/>
              </a:rPr>
              <a:t>在背包容量占用速率和背包效益值的增长速率之间取得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平衡。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E14D19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latin typeface="+mn-ea"/>
              </a:rPr>
              <a:t>即每次选择装入背包的物品，应满足它所占用背包的每一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单位容量</a:t>
            </a:r>
            <a:r>
              <a:rPr lang="zh-CN" altLang="en-US" sz="2400" b="1" dirty="0" smtClean="0">
                <a:latin typeface="+mn-ea"/>
              </a:rPr>
              <a:t>能获得当前最大的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单位效益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90" y="25500"/>
            <a:ext cx="7772400" cy="1143000"/>
          </a:xfrm>
        </p:spPr>
        <p:txBody>
          <a:bodyPr/>
          <a:lstStyle/>
          <a:p>
            <a:r>
              <a:rPr lang="zh-CN" altLang="en-US" sz="3200" b="1" dirty="0" smtClean="0"/>
              <a:t>贪心策略求解</a:t>
            </a:r>
            <a:r>
              <a:rPr lang="en-US" altLang="zh-CN" sz="3200" b="1" dirty="0" smtClean="0"/>
              <a:t>(</a:t>
            </a:r>
            <a:r>
              <a:rPr lang="zh-CN" altLang="en-US" sz="3200" b="1" dirty="0" smtClean="0"/>
              <a:t>分数</a:t>
            </a:r>
            <a:r>
              <a:rPr lang="en-US" altLang="zh-CN" sz="3200" b="1" dirty="0" smtClean="0"/>
              <a:t>)</a:t>
            </a:r>
            <a:r>
              <a:rPr lang="zh-CN" altLang="en-US" sz="3200" b="1" dirty="0" smtClean="0"/>
              <a:t>背包问题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392908" y="1284979"/>
            <a:ext cx="8786812" cy="12858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贪心标准的选择三：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74638" lvl="1" indent="0"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以物品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单位质量价值（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 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/W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作为量度标准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638" lvl="1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单位质量价值最大装入背包</a:t>
            </a:r>
            <a:endParaRPr lang="zh-CN" alt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638" lvl="1" indent="0"/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571736" y="2500306"/>
            <a:ext cx="6072230" cy="4071966"/>
          </a:xfrm>
          <a:prstGeom prst="rect">
            <a:avLst/>
          </a:prstGeom>
          <a:solidFill>
            <a:srgbClr val="DAFEE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:\Users\gibeon\Desktop\486px-Knapsack.svg.png"/>
          <p:cNvPicPr>
            <a:picLocks noChangeAspect="1" noChangeArrowheads="1"/>
          </p:cNvPicPr>
          <p:nvPr/>
        </p:nvPicPr>
        <p:blipFill>
          <a:blip r:embed="rId2" cstate="print"/>
          <a:srcRect l="26667" t="23088" r="30000" b="23040"/>
          <a:stretch>
            <a:fillRect/>
          </a:stretch>
        </p:blipFill>
        <p:spPr bwMode="auto">
          <a:xfrm>
            <a:off x="4847546" y="3429000"/>
            <a:ext cx="1867594" cy="201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1"/>
          <p:cNvGrpSpPr/>
          <p:nvPr/>
        </p:nvGrpSpPr>
        <p:grpSpPr>
          <a:xfrm>
            <a:off x="3286116" y="3929066"/>
            <a:ext cx="1905014" cy="1143008"/>
            <a:chOff x="2214546" y="3643314"/>
            <a:chExt cx="1905014" cy="1143008"/>
          </a:xfrm>
        </p:grpSpPr>
        <p:pic>
          <p:nvPicPr>
            <p:cNvPr id="13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2" cstate="print"/>
            <a:srcRect t="42328" r="75000" b="40356"/>
            <a:stretch>
              <a:fillRect/>
            </a:stretch>
          </p:blipFill>
          <p:spPr bwMode="auto">
            <a:xfrm>
              <a:off x="2214546" y="3643314"/>
              <a:ext cx="1905014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>
            <a:xfrm>
              <a:off x="3019000" y="3753153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B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grpSp>
        <p:nvGrpSpPr>
          <p:cNvPr id="5" name="组合 14"/>
          <p:cNvGrpSpPr/>
          <p:nvPr/>
        </p:nvGrpSpPr>
        <p:grpSpPr>
          <a:xfrm>
            <a:off x="7072329" y="4000503"/>
            <a:ext cx="1600213" cy="1143009"/>
            <a:chOff x="6000759" y="3714751"/>
            <a:chExt cx="1600213" cy="1143009"/>
          </a:xfrm>
        </p:grpSpPr>
        <p:pic>
          <p:nvPicPr>
            <p:cNvPr id="16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2" cstate="print"/>
            <a:srcRect l="75000" t="51948" r="1667" b="28812"/>
            <a:stretch>
              <a:fillRect/>
            </a:stretch>
          </p:blipFill>
          <p:spPr bwMode="auto">
            <a:xfrm>
              <a:off x="6000759" y="3714751"/>
              <a:ext cx="1600213" cy="1143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6590900" y="3967467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D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786182" y="2857496"/>
            <a:ext cx="7344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0.33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组合 28"/>
          <p:cNvGrpSpPr/>
          <p:nvPr/>
        </p:nvGrpSpPr>
        <p:grpSpPr>
          <a:xfrm>
            <a:off x="6858016" y="3143249"/>
            <a:ext cx="1714512" cy="1071570"/>
            <a:chOff x="5786446" y="2862599"/>
            <a:chExt cx="1500198" cy="995029"/>
          </a:xfrm>
        </p:grpSpPr>
        <p:grpSp>
          <p:nvGrpSpPr>
            <p:cNvPr id="9" name="组合 17"/>
            <p:cNvGrpSpPr/>
            <p:nvPr/>
          </p:nvGrpSpPr>
          <p:grpSpPr>
            <a:xfrm>
              <a:off x="5786446" y="2862599"/>
              <a:ext cx="1500198" cy="995029"/>
              <a:chOff x="5786446" y="2862599"/>
              <a:chExt cx="1500198" cy="995029"/>
            </a:xfrm>
          </p:grpSpPr>
          <p:pic>
            <p:nvPicPr>
              <p:cNvPr id="19" name="Picture 3" descr="C:\Users\gibeon\Desktop\486px-Knapsack.svg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71087" t="17316" b="63032"/>
              <a:stretch>
                <a:fillRect/>
              </a:stretch>
            </p:blipFill>
            <p:spPr bwMode="auto">
              <a:xfrm>
                <a:off x="5786446" y="2862599"/>
                <a:ext cx="1500198" cy="995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矩形 19"/>
              <p:cNvSpPr/>
              <p:nvPr/>
            </p:nvSpPr>
            <p:spPr>
              <a:xfrm>
                <a:off x="6357950" y="3000372"/>
                <a:ext cx="3385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E14D19"/>
                    </a:solidFill>
                  </a:rPr>
                  <a:t>E</a:t>
                </a:r>
                <a:endParaRPr lang="zh-CN" altLang="en-US" sz="2400" b="1" dirty="0">
                  <a:solidFill>
                    <a:srgbClr val="E14D19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6536545" y="3393280"/>
              <a:ext cx="187525" cy="342951"/>
            </a:xfrm>
            <a:prstGeom prst="rect">
              <a:avLst/>
            </a:prstGeom>
            <a:solidFill>
              <a:srgbClr val="9CEAFC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8</a:t>
              </a:r>
              <a:endParaRPr lang="zh-CN" altLang="en-US" b="1" dirty="0"/>
            </a:p>
          </p:txBody>
        </p:sp>
      </p:grpSp>
      <p:grpSp>
        <p:nvGrpSpPr>
          <p:cNvPr id="10" name="组合 23"/>
          <p:cNvGrpSpPr/>
          <p:nvPr/>
        </p:nvGrpSpPr>
        <p:grpSpPr>
          <a:xfrm>
            <a:off x="5143504" y="5429264"/>
            <a:ext cx="2028847" cy="1143008"/>
            <a:chOff x="4071934" y="5000636"/>
            <a:chExt cx="2028847" cy="1143008"/>
          </a:xfrm>
        </p:grpSpPr>
        <p:grpSp>
          <p:nvGrpSpPr>
            <p:cNvPr id="11" name="组合 49"/>
            <p:cNvGrpSpPr/>
            <p:nvPr/>
          </p:nvGrpSpPr>
          <p:grpSpPr>
            <a:xfrm>
              <a:off x="4071934" y="5000636"/>
              <a:ext cx="2028847" cy="1143008"/>
              <a:chOff x="4071934" y="5000636"/>
              <a:chExt cx="2028847" cy="1143008"/>
            </a:xfrm>
          </p:grpSpPr>
          <p:pic>
            <p:nvPicPr>
              <p:cNvPr id="27" name="Picture 3" descr="C:\Users\gibeon\Desktop\486px-Knapsack.svg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3333" t="80761" r="38334"/>
              <a:stretch>
                <a:fillRect/>
              </a:stretch>
            </p:blipFill>
            <p:spPr bwMode="auto">
              <a:xfrm>
                <a:off x="4071934" y="5000636"/>
                <a:ext cx="2028847" cy="1143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矩形 27"/>
              <p:cNvSpPr/>
              <p:nvPr/>
            </p:nvSpPr>
            <p:spPr>
              <a:xfrm>
                <a:off x="4662074" y="5072074"/>
                <a:ext cx="3385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E14D19"/>
                    </a:solidFill>
                  </a:rPr>
                  <a:t>C</a:t>
                </a:r>
                <a:endParaRPr lang="zh-CN" altLang="en-US" sz="2400" b="1" dirty="0">
                  <a:solidFill>
                    <a:srgbClr val="E14D19"/>
                  </a:solidFill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143504" y="5572140"/>
              <a:ext cx="142876" cy="369332"/>
            </a:xfrm>
            <a:prstGeom prst="rect">
              <a:avLst/>
            </a:prstGeom>
            <a:solidFill>
              <a:srgbClr val="FAF398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5</a:t>
              </a:r>
              <a:endParaRPr lang="zh-CN" altLang="en-US" b="1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3071802" y="4357694"/>
            <a:ext cx="34336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29190" y="5572140"/>
            <a:ext cx="34336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29454" y="4314774"/>
            <a:ext cx="34336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14652" y="3071810"/>
            <a:ext cx="7344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0.25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2844" y="2928934"/>
            <a:ext cx="2428892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42844" y="3143248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P</a:t>
            </a:r>
            <a:r>
              <a:rPr lang="en-US" altLang="zh-CN" sz="2400" b="1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=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9431" y="314324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63745" y="314324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+10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0034" y="4000504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=15.6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78125" y="314324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+1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5786" y="3571876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+4*8/12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0" y="2357430"/>
            <a:ext cx="2643174" cy="2786082"/>
          </a:xfrm>
          <a:prstGeom prst="wedgeRoundRectCallout">
            <a:avLst>
              <a:gd name="adj1" fmla="val 70644"/>
              <a:gd name="adj2" fmla="val -363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+mn-ea"/>
              </a:rPr>
              <a:t>思考：</a:t>
            </a:r>
            <a:r>
              <a:rPr lang="zh-CN" altLang="en-US" sz="4400" b="1" dirty="0" smtClean="0">
                <a:latin typeface="+mn-ea"/>
              </a:rPr>
              <a:t>？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zh-CN" altLang="en-US" sz="2400" b="1" dirty="0" smtClean="0">
                <a:latin typeface="+mn-ea"/>
              </a:rPr>
              <a:t>是否是最优量度标准。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12" name="组合 44"/>
          <p:cNvGrpSpPr/>
          <p:nvPr/>
        </p:nvGrpSpPr>
        <p:grpSpPr>
          <a:xfrm>
            <a:off x="4500562" y="2532453"/>
            <a:ext cx="1643074" cy="1039423"/>
            <a:chOff x="642910" y="5500702"/>
            <a:chExt cx="1643074" cy="1039423"/>
          </a:xfrm>
        </p:grpSpPr>
        <p:grpSp>
          <p:nvGrpSpPr>
            <p:cNvPr id="15" name="组合 50"/>
            <p:cNvGrpSpPr/>
            <p:nvPr/>
          </p:nvGrpSpPr>
          <p:grpSpPr>
            <a:xfrm>
              <a:off x="642910" y="5500702"/>
              <a:ext cx="1599112" cy="1039423"/>
              <a:chOff x="3830143" y="2357430"/>
              <a:chExt cx="1599112" cy="1039423"/>
            </a:xfrm>
          </p:grpSpPr>
          <p:pic>
            <p:nvPicPr>
              <p:cNvPr id="48" name="Picture 3" descr="C:\Users\gibeon\Desktop\486px-Knapsack.svg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5000" t="3848" r="61667" b="71140"/>
              <a:stretch>
                <a:fillRect/>
              </a:stretch>
            </p:blipFill>
            <p:spPr bwMode="auto">
              <a:xfrm>
                <a:off x="3830143" y="2357430"/>
                <a:ext cx="1599112" cy="10394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" name="矩形 48"/>
              <p:cNvSpPr/>
              <p:nvPr/>
            </p:nvSpPr>
            <p:spPr>
              <a:xfrm>
                <a:off x="4447760" y="2395831"/>
                <a:ext cx="338554" cy="461665"/>
              </a:xfrm>
              <a:prstGeom prst="rect">
                <a:avLst/>
              </a:prstGeom>
              <a:noFill/>
              <a:ln>
                <a:solidFill>
                  <a:srgbClr val="DAFEE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E14D19"/>
                    </a:solidFill>
                  </a:rPr>
                  <a:t>A</a:t>
                </a:r>
                <a:endParaRPr lang="zh-CN" altLang="en-US" sz="2400" b="1" dirty="0">
                  <a:solidFill>
                    <a:srgbClr val="E14D19"/>
                  </a:solidFill>
                </a:endParaRPr>
              </a:p>
            </p:txBody>
          </p:sp>
        </p:grpSp>
        <p:sp>
          <p:nvSpPr>
            <p:cNvPr id="47" name="平行四边形 46"/>
            <p:cNvSpPr/>
            <p:nvPr/>
          </p:nvSpPr>
          <p:spPr>
            <a:xfrm>
              <a:off x="928662" y="5500702"/>
              <a:ext cx="1357322" cy="928694"/>
            </a:xfrm>
            <a:prstGeom prst="parallelogram">
              <a:avLst/>
            </a:prstGeom>
            <a:solidFill>
              <a:srgbClr val="DAFEE1"/>
            </a:solidFill>
            <a:ln>
              <a:solidFill>
                <a:srgbClr val="DAFE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49"/>
          <p:cNvGrpSpPr/>
          <p:nvPr/>
        </p:nvGrpSpPr>
        <p:grpSpPr>
          <a:xfrm>
            <a:off x="4473086" y="2500307"/>
            <a:ext cx="1599112" cy="1071570"/>
            <a:chOff x="3258639" y="2357430"/>
            <a:chExt cx="1599112" cy="1039423"/>
          </a:xfrm>
        </p:grpSpPr>
        <p:pic>
          <p:nvPicPr>
            <p:cNvPr id="51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2" cstate="print"/>
            <a:srcRect l="5000" t="3848" r="61667" b="71140"/>
            <a:stretch>
              <a:fillRect/>
            </a:stretch>
          </p:blipFill>
          <p:spPr bwMode="auto">
            <a:xfrm>
              <a:off x="3258639" y="2357430"/>
              <a:ext cx="1599112" cy="1039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矩形 51"/>
            <p:cNvSpPr/>
            <p:nvPr/>
          </p:nvSpPr>
          <p:spPr>
            <a:xfrm>
              <a:off x="3876256" y="2395831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A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sp>
        <p:nvSpPr>
          <p:cNvPr id="53" name="平行四边形 52"/>
          <p:cNvSpPr/>
          <p:nvPr/>
        </p:nvSpPr>
        <p:spPr>
          <a:xfrm rot="1062301">
            <a:off x="4195979" y="3236610"/>
            <a:ext cx="714380" cy="644594"/>
          </a:xfrm>
          <a:prstGeom prst="parallelogram">
            <a:avLst>
              <a:gd name="adj" fmla="val 38320"/>
            </a:avLst>
          </a:prstGeom>
          <a:solidFill>
            <a:srgbClr val="DAF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3071802" y="3929066"/>
            <a:ext cx="2000264" cy="1071570"/>
          </a:xfrm>
          <a:prstGeom prst="rect">
            <a:avLst/>
          </a:prstGeom>
          <a:solidFill>
            <a:srgbClr val="FF99CC">
              <a:alpha val="38823"/>
            </a:srgbClr>
          </a:solidFill>
          <a:ln w="3810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24" name="组合 55"/>
          <p:cNvGrpSpPr/>
          <p:nvPr/>
        </p:nvGrpSpPr>
        <p:grpSpPr>
          <a:xfrm>
            <a:off x="5500694" y="3643314"/>
            <a:ext cx="538930" cy="379216"/>
            <a:chOff x="1142976" y="5786454"/>
            <a:chExt cx="538930" cy="379216"/>
          </a:xfrm>
        </p:grpSpPr>
        <p:sp>
          <p:nvSpPr>
            <p:cNvPr id="22" name="矩形 21"/>
            <p:cNvSpPr/>
            <p:nvPr/>
          </p:nvSpPr>
          <p:spPr>
            <a:xfrm>
              <a:off x="1214414" y="5857893"/>
              <a:ext cx="357190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endParaRPr lang="zh-CN" altLang="en-US" sz="1400" b="1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142976" y="5786454"/>
              <a:ext cx="538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14 </a:t>
              </a:r>
              <a:endParaRPr lang="zh-CN" altLang="en-US" b="1" dirty="0"/>
            </a:p>
          </p:txBody>
        </p:sp>
      </p:grp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4929190" y="5429264"/>
            <a:ext cx="2071702" cy="1071570"/>
          </a:xfrm>
          <a:prstGeom prst="rect">
            <a:avLst/>
          </a:prstGeom>
          <a:solidFill>
            <a:srgbClr val="FF99CC">
              <a:alpha val="38823"/>
            </a:srgbClr>
          </a:solidFill>
          <a:ln w="3810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572132" y="3714752"/>
            <a:ext cx="31130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9</a:t>
            </a:r>
            <a:endParaRPr lang="zh-CN" altLang="en-US" sz="1600" b="1" dirty="0"/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6858016" y="4214818"/>
            <a:ext cx="1714512" cy="928694"/>
          </a:xfrm>
          <a:prstGeom prst="rect">
            <a:avLst/>
          </a:prstGeom>
          <a:solidFill>
            <a:srgbClr val="FF99CC">
              <a:alpha val="38823"/>
            </a:srgbClr>
          </a:solidFill>
          <a:ln w="3810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572132" y="3733388"/>
            <a:ext cx="31130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8</a:t>
            </a:r>
            <a:endParaRPr lang="zh-CN" altLang="en-US" sz="1600" b="1" dirty="0"/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4357686" y="2571744"/>
            <a:ext cx="1714512" cy="928694"/>
          </a:xfrm>
          <a:prstGeom prst="rect">
            <a:avLst/>
          </a:prstGeom>
          <a:solidFill>
            <a:srgbClr val="FF99CC">
              <a:alpha val="38823"/>
            </a:srgbClr>
          </a:solidFill>
          <a:ln w="3810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572132" y="3714752"/>
            <a:ext cx="31130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0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01 0.00301 L 0.22899 0.0030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45 0.00093 L 0.15955 0.0009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/>
      <p:bldP spid="30" grpId="1"/>
      <p:bldP spid="30" grpId="2"/>
      <p:bldP spid="31" grpId="0"/>
      <p:bldP spid="31" grpId="1"/>
      <p:bldP spid="32" grpId="0"/>
      <p:bldP spid="33" grpId="0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53" grpId="0" animBg="1"/>
      <p:bldP spid="54" grpId="0" animBg="1"/>
      <p:bldP spid="54" grpId="1" animBg="1"/>
      <p:bldP spid="57" grpId="0" animBg="1"/>
      <p:bldP spid="57" grpId="1" animBg="1"/>
      <p:bldP spid="58" grpId="0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贪心策略求解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背包问题</a:t>
            </a:r>
            <a:endParaRPr lang="zh-CN" altLang="en-US" sz="2800" dirty="0" smtClean="0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  <a:noFill/>
        </p:spPr>
        <p:txBody>
          <a:bodyPr/>
          <a:lstStyle/>
          <a:p>
            <a:fld id="{FD250BFB-3195-4968-BE5C-8AA11FE961D9}" type="slidenum">
              <a:rPr lang="zh-CN" altLang="en-US" smtClean="0"/>
              <a:pPr/>
              <a:t>18</a:t>
            </a:fld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642910" y="1214422"/>
            <a:ext cx="80010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14D19"/>
              </a:buClr>
              <a:buFont typeface="Wingdings" pitchFamily="2" charset="2"/>
              <a:buChar char="p"/>
            </a:pPr>
            <a:r>
              <a:rPr kumimoji="1"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分析：</a:t>
            </a:r>
            <a:endParaRPr kumimoji="1"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E14D19"/>
              </a:buClr>
              <a:buFont typeface="Wingdings" pitchFamily="2" charset="2"/>
              <a:buChar char="n"/>
            </a:pPr>
            <a:r>
              <a:rPr kumimoji="1"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满足最优子结构性质</a:t>
            </a:r>
            <a:endParaRPr kumimoji="1"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E14D19"/>
              </a:buClr>
              <a:buFont typeface="Wingdings" pitchFamily="2" charset="2"/>
              <a:buChar char="n"/>
            </a:pPr>
            <a:r>
              <a:rPr kumimoji="1"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满足贪心选择性质</a:t>
            </a:r>
            <a:endParaRPr kumimoji="1"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E14D19"/>
              </a:buClr>
              <a:buFont typeface="Wingdings" pitchFamily="2" charset="2"/>
              <a:buChar char="n"/>
            </a:pPr>
            <a:endParaRPr kumimoji="1"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E14D19"/>
              </a:buClr>
              <a:buFont typeface="Wingdings" pitchFamily="2" charset="2"/>
              <a:buChar char="n"/>
            </a:pPr>
            <a:endParaRPr kumimoji="1"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E14D19"/>
              </a:buClr>
              <a:buFont typeface="Wingdings" pitchFamily="2" charset="2"/>
              <a:buChar char="n"/>
            </a:pPr>
            <a:endParaRPr kumimoji="1"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E14D19"/>
              </a:buClr>
              <a:buFont typeface="Wingdings" pitchFamily="2" charset="2"/>
              <a:buChar char="n"/>
            </a:pPr>
            <a:endParaRPr kumimoji="1"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4414" y="3143248"/>
            <a:ext cx="7143800" cy="2144177"/>
          </a:xfrm>
          <a:prstGeom prst="rect">
            <a:avLst/>
          </a:prstGeom>
          <a:solidFill>
            <a:srgbClr val="DAFEE1"/>
          </a:solidFill>
          <a:ln w="28575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ts val="3200"/>
              </a:lnSpc>
              <a:buClr>
                <a:srgbClr val="E14D19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以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单位质量价值</a:t>
            </a:r>
            <a:r>
              <a:rPr lang="zh-CN" altLang="en-US" sz="2800" b="1" dirty="0" smtClean="0">
                <a:latin typeface="+mn-ea"/>
              </a:rPr>
              <a:t>做为量度标准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进行选择时，相当于把每一个物品都分割成单位块，单位块的利益越大，显然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物品装入背包后，背包获取总效益越大。</a:t>
            </a:r>
            <a:endParaRPr lang="en-US" altLang="zh-CN" sz="28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lvl="1">
              <a:lnSpc>
                <a:spcPts val="3200"/>
              </a:lnSpc>
              <a:buClr>
                <a:srgbClr val="E14D19"/>
              </a:buClr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7620" y="4786322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局部最优达到全局最优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71472" y="1928802"/>
            <a:ext cx="8286808" cy="3429024"/>
          </a:xfrm>
          <a:prstGeom prst="wedgeRoundRectCallout">
            <a:avLst>
              <a:gd name="adj1" fmla="val 48806"/>
              <a:gd name="adj2" fmla="val -238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300"/>
              </a:lnSpc>
              <a:spcBef>
                <a:spcPts val="600"/>
              </a:spcBef>
            </a:pPr>
            <a:r>
              <a:rPr lang="zh-CN" altLang="en-US" sz="3600" b="1" dirty="0" smtClean="0"/>
              <a:t>结论：</a:t>
            </a:r>
            <a:endParaRPr lang="en-US" altLang="zh-CN" sz="3600" b="1" dirty="0" smtClean="0"/>
          </a:p>
          <a:p>
            <a:pPr algn="ctr">
              <a:lnSpc>
                <a:spcPts val="4300"/>
              </a:lnSpc>
              <a:spcBef>
                <a:spcPts val="600"/>
              </a:spcBef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贪心策略以</a:t>
            </a:r>
            <a:r>
              <a:rPr lang="zh-CN" alt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单位质量价值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作为贪心标准求解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分数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背包问题能够得到一个</a:t>
            </a:r>
            <a:r>
              <a:rPr lang="zh-CN" alt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最优解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772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3"/>
      <p:bldP spid="9" grpId="0" build="p" bldLvl="3" animBg="1"/>
      <p:bldP spid="8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贪心策略求解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</a:rPr>
              <a:t>分数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</a:rPr>
              <a:t>背包问题基本步骤及其算法描述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071934" y="1285860"/>
            <a:ext cx="5072066" cy="5070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void Knapsack(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n,float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M,float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v[],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float w[],float x[])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{     Sort(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n,v,w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      for (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=1;i&lt;=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++) x[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]=0;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      float c=M;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      for (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=1;i&lt;=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         if (w[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]&gt;c) break;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         x[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]=1;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         c-=w[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];      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         }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      if (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&lt;=n) x[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]=c/w[</a:t>
            </a:r>
            <a:r>
              <a:rPr kumimoji="1"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ts val="3000"/>
              </a:lnSpc>
              <a:defRPr/>
            </a:pP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500562" y="2071678"/>
            <a:ext cx="1643074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28575" cmpd="thickThin">
            <a:solidFill>
              <a:srgbClr val="FF5A33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572000" y="2857496"/>
            <a:ext cx="3286148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28575" cmpd="thickThin">
            <a:solidFill>
              <a:srgbClr val="FF5A33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29124" y="3643314"/>
            <a:ext cx="2786082" cy="1857388"/>
          </a:xfrm>
          <a:prstGeom prst="rect">
            <a:avLst/>
          </a:prstGeom>
          <a:solidFill>
            <a:srgbClr val="CCFFCC">
              <a:alpha val="38823"/>
            </a:srgbClr>
          </a:solidFill>
          <a:ln w="28575" cmpd="thickThin">
            <a:solidFill>
              <a:srgbClr val="FF5A33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4282" y="857232"/>
            <a:ext cx="3786213" cy="6000768"/>
          </a:xfrm>
          <a:prstGeom prst="rect">
            <a:avLst/>
          </a:prstGeom>
          <a:solidFill>
            <a:srgbClr val="B3FBD0"/>
          </a:solidFill>
          <a:ln w="38100">
            <a:solidFill>
              <a:srgbClr val="FF5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流程图: 可选过程 44"/>
          <p:cNvSpPr/>
          <p:nvPr/>
        </p:nvSpPr>
        <p:spPr>
          <a:xfrm>
            <a:off x="1588432" y="917744"/>
            <a:ext cx="876775" cy="3193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开始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流程图: 过程 45"/>
          <p:cNvSpPr/>
          <p:nvPr/>
        </p:nvSpPr>
        <p:spPr>
          <a:xfrm>
            <a:off x="571472" y="1428736"/>
            <a:ext cx="2922584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0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i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="1" i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并非递增排序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流程图: 过程 46"/>
          <p:cNvSpPr/>
          <p:nvPr/>
        </p:nvSpPr>
        <p:spPr>
          <a:xfrm>
            <a:off x="785786" y="3357562"/>
            <a:ext cx="2500330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defRPr/>
            </a:pPr>
            <a:r>
              <a:rPr kumimoji="1" lang="en-US" altLang="zh-CN" sz="2000" b="1" dirty="0" smtClean="0">
                <a:latin typeface="Times New Roman" pitchFamily="18" charset="0"/>
                <a:cs typeface="Times New Roman" pitchFamily="18" charset="0"/>
              </a:rPr>
              <a:t> x[</a:t>
            </a:r>
            <a:r>
              <a:rPr kumimoji="1"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latin typeface="Times New Roman" pitchFamily="18" charset="0"/>
                <a:cs typeface="Times New Roman" pitchFamily="18" charset="0"/>
              </a:rPr>
              <a:t>]=1; c=c-w[</a:t>
            </a:r>
            <a:r>
              <a:rPr kumimoji="1"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latin typeface="Times New Roman" pitchFamily="18" charset="0"/>
                <a:cs typeface="Times New Roman" pitchFamily="18" charset="0"/>
              </a:rPr>
              <a:t>];  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菱形 47"/>
          <p:cNvSpPr/>
          <p:nvPr/>
        </p:nvSpPr>
        <p:spPr>
          <a:xfrm>
            <a:off x="500034" y="1970824"/>
            <a:ext cx="3071834" cy="4395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&lt;=n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71670" y="2357430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1039525" y="5685600"/>
            <a:ext cx="2118873" cy="3832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defRPr/>
            </a:pPr>
            <a:r>
              <a:rPr kumimoji="1" lang="en-US" altLang="zh-CN" sz="2000" b="1" dirty="0" smtClean="0">
                <a:latin typeface="Times New Roman" pitchFamily="18" charset="0"/>
                <a:cs typeface="Times New Roman" pitchFamily="18" charset="0"/>
              </a:rPr>
              <a:t>x[</a:t>
            </a:r>
            <a:r>
              <a:rPr kumimoji="1"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latin typeface="Times New Roman" pitchFamily="18" charset="0"/>
                <a:cs typeface="Times New Roman" pitchFamily="18" charset="0"/>
              </a:rPr>
              <a:t>]=c/w[</a:t>
            </a:r>
            <a:r>
              <a:rPr kumimoji="1"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latin typeface="Times New Roman" pitchFamily="18" charset="0"/>
                <a:cs typeface="Times New Roman" pitchFamily="18" charset="0"/>
              </a:rPr>
              <a:t>];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菱形 50"/>
          <p:cNvSpPr/>
          <p:nvPr/>
        </p:nvSpPr>
        <p:spPr>
          <a:xfrm>
            <a:off x="966460" y="4982987"/>
            <a:ext cx="2338067" cy="4471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latin typeface="Times New Roman" pitchFamily="18" charset="0"/>
                <a:cs typeface="Times New Roman" pitchFamily="18" charset="0"/>
              </a:rPr>
              <a:t>&lt;=n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143108" y="5357826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1697106" y="6324340"/>
            <a:ext cx="876775" cy="3193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结束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箭头连接符 53"/>
          <p:cNvCxnSpPr>
            <a:stCxn id="45" idx="2"/>
            <a:endCxn id="46" idx="0"/>
          </p:cNvCxnSpPr>
          <p:nvPr/>
        </p:nvCxnSpPr>
        <p:spPr>
          <a:xfrm rot="16200000" flipH="1">
            <a:off x="1933981" y="1329953"/>
            <a:ext cx="191622" cy="5944"/>
          </a:xfrm>
          <a:prstGeom prst="straightConnector1">
            <a:avLst/>
          </a:prstGeom>
          <a:ln w="38100">
            <a:solidFill>
              <a:srgbClr val="E14D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8" idx="0"/>
          </p:cNvCxnSpPr>
          <p:nvPr/>
        </p:nvCxnSpPr>
        <p:spPr>
          <a:xfrm rot="16200000" flipH="1">
            <a:off x="1941907" y="1876780"/>
            <a:ext cx="184898" cy="3190"/>
          </a:xfrm>
          <a:prstGeom prst="straightConnector1">
            <a:avLst/>
          </a:prstGeom>
          <a:ln w="38100">
            <a:solidFill>
              <a:srgbClr val="E14D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8" idx="2"/>
            <a:endCxn id="100" idx="0"/>
          </p:cNvCxnSpPr>
          <p:nvPr/>
        </p:nvCxnSpPr>
        <p:spPr>
          <a:xfrm rot="5400000">
            <a:off x="1919549" y="2526780"/>
            <a:ext cx="232804" cy="1588"/>
          </a:xfrm>
          <a:prstGeom prst="straightConnector1">
            <a:avLst/>
          </a:prstGeom>
          <a:ln w="38100">
            <a:solidFill>
              <a:srgbClr val="E14D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2"/>
          </p:cNvCxnSpPr>
          <p:nvPr/>
        </p:nvCxnSpPr>
        <p:spPr>
          <a:xfrm rot="5400000">
            <a:off x="2007746" y="5557750"/>
            <a:ext cx="255496" cy="1624"/>
          </a:xfrm>
          <a:prstGeom prst="straightConnector1">
            <a:avLst/>
          </a:prstGeom>
          <a:ln w="38100">
            <a:solidFill>
              <a:srgbClr val="E14D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1"/>
          <p:cNvGrpSpPr/>
          <p:nvPr/>
        </p:nvGrpSpPr>
        <p:grpSpPr>
          <a:xfrm>
            <a:off x="428595" y="2214554"/>
            <a:ext cx="1643075" cy="2571768"/>
            <a:chOff x="4714875" y="2382726"/>
            <a:chExt cx="1436161" cy="1476490"/>
          </a:xfrm>
        </p:grpSpPr>
        <p:cxnSp>
          <p:nvCxnSpPr>
            <p:cNvPr id="60" name="直接箭头连接符 59"/>
            <p:cNvCxnSpPr/>
            <p:nvPr/>
          </p:nvCxnSpPr>
          <p:spPr>
            <a:xfrm rot="16200000" flipH="1">
              <a:off x="6024030" y="3732210"/>
              <a:ext cx="245024" cy="5812"/>
            </a:xfrm>
            <a:prstGeom prst="straightConnector1">
              <a:avLst/>
            </a:prstGeom>
            <a:ln w="38100">
              <a:solidFill>
                <a:srgbClr val="E14D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10800000">
              <a:off x="4720688" y="3857628"/>
              <a:ext cx="1430348" cy="1588"/>
            </a:xfrm>
            <a:prstGeom prst="straightConnector1">
              <a:avLst/>
            </a:prstGeom>
            <a:ln w="38100">
              <a:solidFill>
                <a:srgbClr val="E14D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rot="16200000" flipH="1">
              <a:off x="3979935" y="3117668"/>
              <a:ext cx="1474901" cy="5018"/>
            </a:xfrm>
            <a:prstGeom prst="straightConnector1">
              <a:avLst/>
            </a:prstGeom>
            <a:ln w="38100">
              <a:solidFill>
                <a:srgbClr val="E14D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4714875" y="2382726"/>
              <a:ext cx="187325" cy="1"/>
            </a:xfrm>
            <a:prstGeom prst="straightConnector1">
              <a:avLst/>
            </a:prstGeom>
            <a:ln w="38100">
              <a:solidFill>
                <a:srgbClr val="E14D1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流程图: 过程 92"/>
          <p:cNvSpPr/>
          <p:nvPr/>
        </p:nvSpPr>
        <p:spPr>
          <a:xfrm>
            <a:off x="1071538" y="4053452"/>
            <a:ext cx="1993196" cy="4471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defRPr/>
            </a:pPr>
            <a:r>
              <a:rPr kumimoji="1"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latin typeface="Times New Roman" pitchFamily="18" charset="0"/>
                <a:cs typeface="Times New Roman" pitchFamily="18" charset="0"/>
              </a:rPr>
              <a:t>++;      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rot="5400000">
            <a:off x="1912797" y="3945063"/>
            <a:ext cx="319370" cy="1624"/>
          </a:xfrm>
          <a:prstGeom prst="straightConnector1">
            <a:avLst/>
          </a:prstGeom>
          <a:ln w="38100">
            <a:solidFill>
              <a:srgbClr val="E14D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35"/>
          <p:cNvCxnSpPr>
            <a:stCxn id="51" idx="3"/>
          </p:cNvCxnSpPr>
          <p:nvPr/>
        </p:nvCxnSpPr>
        <p:spPr>
          <a:xfrm flipH="1">
            <a:off x="2135494" y="5206546"/>
            <a:ext cx="1169034" cy="1053921"/>
          </a:xfrm>
          <a:prstGeom prst="bentConnector4">
            <a:avLst>
              <a:gd name="adj1" fmla="val -20000"/>
              <a:gd name="adj2" fmla="val 91636"/>
            </a:avLst>
          </a:prstGeom>
          <a:ln w="38100"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53" idx="0"/>
          </p:cNvCxnSpPr>
          <p:nvPr/>
        </p:nvCxnSpPr>
        <p:spPr>
          <a:xfrm rot="5400000">
            <a:off x="2008154" y="6196185"/>
            <a:ext cx="255496" cy="815"/>
          </a:xfrm>
          <a:prstGeom prst="straightConnector1">
            <a:avLst/>
          </a:prstGeom>
          <a:ln w="38100">
            <a:solidFill>
              <a:srgbClr val="E14D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231463" y="4919113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110576" y="3100328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5400000">
            <a:off x="1841359" y="3230683"/>
            <a:ext cx="319370" cy="1624"/>
          </a:xfrm>
          <a:prstGeom prst="straightConnector1">
            <a:avLst/>
          </a:prstGeom>
          <a:ln w="38100">
            <a:solidFill>
              <a:srgbClr val="E14D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928662" y="2643182"/>
            <a:ext cx="2214578" cy="4395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w[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]&gt;c</a:t>
            </a:r>
          </a:p>
        </p:txBody>
      </p:sp>
      <p:cxnSp>
        <p:nvCxnSpPr>
          <p:cNvPr id="101" name="肘形连接符 35"/>
          <p:cNvCxnSpPr/>
          <p:nvPr/>
        </p:nvCxnSpPr>
        <p:spPr>
          <a:xfrm flipH="1">
            <a:off x="2135494" y="2862959"/>
            <a:ext cx="1007746" cy="2120028"/>
          </a:xfrm>
          <a:prstGeom prst="bentConnector4">
            <a:avLst>
              <a:gd name="adj1" fmla="val -22684"/>
              <a:gd name="adj2" fmla="val 81781"/>
            </a:avLst>
          </a:prstGeom>
          <a:ln w="38100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35"/>
          <p:cNvCxnSpPr>
            <a:endCxn id="51" idx="0"/>
          </p:cNvCxnSpPr>
          <p:nvPr/>
        </p:nvCxnSpPr>
        <p:spPr>
          <a:xfrm rot="5400000">
            <a:off x="1425576" y="2900519"/>
            <a:ext cx="2792386" cy="1372550"/>
          </a:xfrm>
          <a:prstGeom prst="bentConnector3">
            <a:avLst>
              <a:gd name="adj1" fmla="val 91335"/>
            </a:avLst>
          </a:prstGeom>
          <a:ln w="38100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3357555" y="1857364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64498" y="2528824"/>
            <a:ext cx="393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5914980" y="1343039"/>
            <a:ext cx="2857520" cy="714380"/>
          </a:xfrm>
          <a:prstGeom prst="rect">
            <a:avLst/>
          </a:prstGeom>
          <a:solidFill>
            <a:srgbClr val="CCFFCC">
              <a:alpha val="38823"/>
            </a:srgbClr>
          </a:solidFill>
          <a:ln w="28575" cmpd="thickThin">
            <a:solidFill>
              <a:srgbClr val="FF5A33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/>
      <p:bldP spid="53" grpId="0" animBg="1"/>
      <p:bldP spid="93" grpId="0" animBg="1"/>
      <p:bldP spid="97" grpId="0"/>
      <p:bldP spid="98" grpId="0"/>
      <p:bldP spid="100" grpId="0" animBg="1"/>
      <p:bldP spid="103" grpId="0"/>
      <p:bldP spid="104" grpId="0"/>
      <p:bldP spid="105" grpId="0" animBg="1"/>
      <p:bldP spid="10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最优装载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52499" y="1628800"/>
            <a:ext cx="4081757" cy="3816424"/>
          </a:xfrm>
        </p:spPr>
        <p:txBody>
          <a:bodyPr>
            <a:noAutofit/>
          </a:bodyPr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有一批集装箱要装上一艘载重量为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的轮船。其中集装箱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的重量为</a:t>
            </a:r>
            <a:r>
              <a:rPr lang="en-US" altLang="zh-CN" b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b="1" baseline="-25000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。最优装载问题要求确定在装载体积不受限制的情况下，将尽可能多的集装箱装上轮船。</a:t>
            </a: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3BF22-BC25-4E97-A810-C4A47D3D56B7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84" r="6878" b="13636"/>
          <a:stretch/>
        </p:blipFill>
        <p:spPr>
          <a:xfrm>
            <a:off x="374650" y="1988840"/>
            <a:ext cx="4508081" cy="2808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knapsack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的主要计算时间在于将各种物品依其单位重量的价值从大到小排序。因此，算法的计算时间上界为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nlogn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）。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A2F36-BBED-40CA-97B0-33DB85BBAFC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1259632" y="2708920"/>
            <a:ext cx="6264696" cy="1800200"/>
          </a:xfrm>
          <a:prstGeom prst="wedgeRoundRectCallout">
            <a:avLst>
              <a:gd name="adj1" fmla="val 65429"/>
              <a:gd name="adj2" fmla="val -141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+mn-ea"/>
              </a:rPr>
              <a:t>课</a:t>
            </a:r>
            <a:r>
              <a:rPr lang="zh-CN" altLang="en-US" sz="3200" b="1" dirty="0" smtClean="0">
                <a:latin typeface="+mn-ea"/>
              </a:rPr>
              <a:t>下作业：？</a:t>
            </a:r>
            <a:endParaRPr lang="en-US" altLang="zh-CN" sz="3200" b="1" dirty="0" smtClean="0">
              <a:latin typeface="+mn-ea"/>
            </a:endParaRPr>
          </a:p>
          <a:p>
            <a:pPr algn="ctr"/>
            <a:r>
              <a:rPr lang="zh-CN" altLang="en-US" sz="3200" b="1" dirty="0" smtClean="0">
                <a:latin typeface="+mn-ea"/>
              </a:rPr>
              <a:t>背包问题的贪心选择性质的证明。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贪心算法解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背包和背包问题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678458" y="1281749"/>
            <a:ext cx="7772400" cy="457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背包容量</a:t>
            </a:r>
            <a:r>
              <a:rPr lang="en-US" altLang="zh-CN" dirty="0" smtClean="0"/>
              <a:t>C=15KG</a:t>
            </a:r>
            <a:endParaRPr lang="zh-CN" altLang="en-US" dirty="0" smtClean="0"/>
          </a:p>
        </p:txBody>
      </p:sp>
      <p:sp>
        <p:nvSpPr>
          <p:cNvPr id="3277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925EC5-8D91-4678-93CA-7BAB18CF0047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  <p:pic>
        <p:nvPicPr>
          <p:cNvPr id="32774" name="Picture 3" descr="C:\Users\gibeon\Desktop\382px-Knapsack_greedy.svg.png"/>
          <p:cNvPicPr>
            <a:picLocks noChangeAspect="1" noChangeArrowheads="1"/>
          </p:cNvPicPr>
          <p:nvPr/>
        </p:nvPicPr>
        <p:blipFill>
          <a:blip r:embed="rId2" cstate="print"/>
          <a:srcRect r="59211"/>
          <a:stretch>
            <a:fillRect/>
          </a:stretch>
        </p:blipFill>
        <p:spPr bwMode="auto">
          <a:xfrm>
            <a:off x="425079" y="1296144"/>
            <a:ext cx="3050368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标注 17"/>
          <p:cNvSpPr>
            <a:spLocks noChangeArrowheads="1"/>
          </p:cNvSpPr>
          <p:nvPr/>
        </p:nvSpPr>
        <p:spPr bwMode="auto">
          <a:xfrm>
            <a:off x="3286116" y="3714752"/>
            <a:ext cx="2669320" cy="1077218"/>
          </a:xfrm>
          <a:prstGeom prst="wedgeRectCallout">
            <a:avLst>
              <a:gd name="adj1" fmla="val 3833"/>
              <a:gd name="adj2" fmla="val -101125"/>
            </a:avLst>
          </a:prstGeom>
          <a:solidFill>
            <a:srgbClr val="FFFF99"/>
          </a:solidFill>
          <a:ln w="6350" algn="ctr">
            <a:solidFill>
              <a:srgbClr val="FF99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 dirty="0" smtClean="0">
                <a:ea typeface="华文新魏" pitchFamily="2" charset="-122"/>
              </a:rPr>
              <a:t>分数背</a:t>
            </a:r>
            <a:r>
              <a:rPr lang="zh-CN" altLang="en-US" sz="3200" b="1" dirty="0">
                <a:ea typeface="华文新魏" pitchFamily="2" charset="-122"/>
              </a:rPr>
              <a:t>包</a:t>
            </a:r>
            <a:endParaRPr lang="en-US" altLang="zh-CN" sz="3200" b="1" dirty="0">
              <a:ea typeface="华文新魏" pitchFamily="2" charset="-122"/>
            </a:endParaRPr>
          </a:p>
          <a:p>
            <a:r>
              <a:rPr lang="zh-CN" altLang="en-US" sz="3200" b="1" dirty="0">
                <a:ea typeface="华文新魏" pitchFamily="2" charset="-122"/>
              </a:rPr>
              <a:t>最优解</a:t>
            </a:r>
            <a:r>
              <a:rPr lang="en-US" altLang="zh-CN" sz="3200" b="1" dirty="0">
                <a:ea typeface="华文新魏" pitchFamily="2" charset="-122"/>
              </a:rPr>
              <a:t>=13.5</a:t>
            </a:r>
            <a:endParaRPr lang="zh-CN" altLang="en-US" sz="3200" b="1" dirty="0">
              <a:ea typeface="华文新魏" pitchFamily="2" charset="-122"/>
            </a:endParaRPr>
          </a:p>
        </p:txBody>
      </p:sp>
      <p:pic>
        <p:nvPicPr>
          <p:cNvPr id="32780" name="Picture 2" descr="C:\Users\gibeon\Desktop\图片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1428736"/>
            <a:ext cx="2724150" cy="21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C:\Users\gibeon\Desktop\382px-Knapsack_greedy.svg.png"/>
          <p:cNvPicPr>
            <a:picLocks noChangeAspect="1" noChangeArrowheads="1"/>
          </p:cNvPicPr>
          <p:nvPr/>
        </p:nvPicPr>
        <p:blipFill>
          <a:blip r:embed="rId2" cstate="print"/>
          <a:srcRect l="43421"/>
          <a:stretch>
            <a:fillRect/>
          </a:stretch>
        </p:blipFill>
        <p:spPr bwMode="auto">
          <a:xfrm>
            <a:off x="5715008" y="1428736"/>
            <a:ext cx="3071796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172200" y="6191250"/>
            <a:ext cx="2476500" cy="476250"/>
          </a:xfrm>
          <a:noFill/>
        </p:spPr>
        <p:txBody>
          <a:bodyPr/>
          <a:lstStyle/>
          <a:p>
            <a:fld id="{EE2BE30E-8E01-4187-A401-C6C28E42B803}" type="datetime1">
              <a:rPr lang="zh-CN" altLang="en-US" smtClean="0"/>
              <a:pPr/>
              <a:t>2020/3/7</a:t>
            </a:fld>
            <a:endParaRPr lang="en-US" altLang="zh-CN" smtClean="0"/>
          </a:p>
        </p:txBody>
      </p:sp>
      <p:sp>
        <p:nvSpPr>
          <p:cNvPr id="15" name="矩形标注 14"/>
          <p:cNvSpPr>
            <a:spLocks noChangeArrowheads="1"/>
          </p:cNvSpPr>
          <p:nvPr/>
        </p:nvSpPr>
        <p:spPr bwMode="auto">
          <a:xfrm>
            <a:off x="5715008" y="717255"/>
            <a:ext cx="3312125" cy="523220"/>
          </a:xfrm>
          <a:prstGeom prst="wedgeRectCallout">
            <a:avLst>
              <a:gd name="adj1" fmla="val -27575"/>
              <a:gd name="adj2" fmla="val 125673"/>
            </a:avLst>
          </a:prstGeom>
          <a:solidFill>
            <a:srgbClr val="FFFF99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ea typeface="华文新魏" pitchFamily="2" charset="-122"/>
              </a:rPr>
              <a:t>0-1</a:t>
            </a:r>
            <a:r>
              <a:rPr lang="zh-CN" altLang="en-US" sz="2800" b="1" dirty="0">
                <a:ea typeface="华文新魏" pitchFamily="2" charset="-122"/>
              </a:rPr>
              <a:t>背包</a:t>
            </a:r>
            <a:r>
              <a:rPr lang="zh-CN" altLang="en-US" sz="2800" b="1" dirty="0" smtClean="0">
                <a:ea typeface="华文新魏" pitchFamily="2" charset="-122"/>
              </a:rPr>
              <a:t>，求最优解</a:t>
            </a:r>
            <a:endParaRPr lang="en-US" altLang="zh-CN" sz="2800" b="1" dirty="0">
              <a:ea typeface="华文新魏" pitchFamily="2" charset="-122"/>
            </a:endParaRPr>
          </a:p>
        </p:txBody>
      </p:sp>
      <p:sp>
        <p:nvSpPr>
          <p:cNvPr id="16" name="乘号 18"/>
          <p:cNvSpPr>
            <a:spLocks/>
          </p:cNvSpPr>
          <p:nvPr/>
        </p:nvSpPr>
        <p:spPr bwMode="auto">
          <a:xfrm>
            <a:off x="7135201" y="565137"/>
            <a:ext cx="1285875" cy="842962"/>
          </a:xfrm>
          <a:custGeom>
            <a:avLst/>
            <a:gdLst>
              <a:gd name="T0" fmla="*/ 254486 w 1285875"/>
              <a:gd name="T1" fmla="*/ 285364 h 842963"/>
              <a:gd name="T2" fmla="*/ 363184 w 1285875"/>
              <a:gd name="T3" fmla="*/ 119553 h 842963"/>
              <a:gd name="T4" fmla="*/ 642938 w 1285875"/>
              <a:gd name="T5" fmla="*/ 302947 h 842963"/>
              <a:gd name="T6" fmla="*/ 922691 w 1285875"/>
              <a:gd name="T7" fmla="*/ 119553 h 842963"/>
              <a:gd name="T8" fmla="*/ 1031389 w 1285875"/>
              <a:gd name="T9" fmla="*/ 285364 h 842963"/>
              <a:gd name="T10" fmla="*/ 823753 w 1285875"/>
              <a:gd name="T11" fmla="*/ 421481 h 842963"/>
              <a:gd name="T12" fmla="*/ 1031389 w 1285875"/>
              <a:gd name="T13" fmla="*/ 557598 h 842963"/>
              <a:gd name="T14" fmla="*/ 922691 w 1285875"/>
              <a:gd name="T15" fmla="*/ 723409 h 842963"/>
              <a:gd name="T16" fmla="*/ 642938 w 1285875"/>
              <a:gd name="T17" fmla="*/ 540015 h 842963"/>
              <a:gd name="T18" fmla="*/ 363184 w 1285875"/>
              <a:gd name="T19" fmla="*/ 723409 h 842963"/>
              <a:gd name="T20" fmla="*/ 254486 w 1285875"/>
              <a:gd name="T21" fmla="*/ 557598 h 842963"/>
              <a:gd name="T22" fmla="*/ 462122 w 1285875"/>
              <a:gd name="T23" fmla="*/ 421481 h 842963"/>
              <a:gd name="T24" fmla="*/ 254486 w 1285875"/>
              <a:gd name="T25" fmla="*/ 285364 h 8429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5875" h="842963">
                <a:moveTo>
                  <a:pt x="254486" y="285364"/>
                </a:moveTo>
                <a:lnTo>
                  <a:pt x="363184" y="119553"/>
                </a:lnTo>
                <a:lnTo>
                  <a:pt x="642938" y="302947"/>
                </a:lnTo>
                <a:lnTo>
                  <a:pt x="922691" y="119553"/>
                </a:lnTo>
                <a:lnTo>
                  <a:pt x="1031389" y="285364"/>
                </a:lnTo>
                <a:lnTo>
                  <a:pt x="823753" y="421482"/>
                </a:lnTo>
                <a:lnTo>
                  <a:pt x="1031389" y="557599"/>
                </a:lnTo>
                <a:lnTo>
                  <a:pt x="922691" y="723410"/>
                </a:lnTo>
                <a:lnTo>
                  <a:pt x="642938" y="540016"/>
                </a:lnTo>
                <a:lnTo>
                  <a:pt x="363184" y="723410"/>
                </a:lnTo>
                <a:lnTo>
                  <a:pt x="254486" y="557599"/>
                </a:lnTo>
                <a:lnTo>
                  <a:pt x="462122" y="421482"/>
                </a:lnTo>
                <a:lnTo>
                  <a:pt x="254486" y="285364"/>
                </a:lnTo>
                <a:close/>
              </a:path>
            </a:pathLst>
          </a:cu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6215074" y="1714488"/>
            <a:ext cx="1285875" cy="785812"/>
          </a:xfrm>
          <a:prstGeom prst="ellipse">
            <a:avLst/>
          </a:prstGeom>
          <a:solidFill>
            <a:schemeClr val="accent1">
              <a:alpha val="34901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华文新魏" pitchFamily="2" charset="-122"/>
            </a:endParaRPr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6143636" y="5143512"/>
            <a:ext cx="1285875" cy="785812"/>
          </a:xfrm>
          <a:prstGeom prst="ellipse">
            <a:avLst/>
          </a:prstGeom>
          <a:solidFill>
            <a:schemeClr val="accent1">
              <a:alpha val="34901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bldLvl="3" animBg="1"/>
      <p:bldP spid="15" grpId="0" animBg="1"/>
      <p:bldP spid="16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4E12650-5925-4423-BE5A-99580B38075B}" type="datetime1">
              <a:rPr lang="zh-CN" altLang="en-US" smtClean="0"/>
              <a:pPr/>
              <a:t>2020/3/7</a:t>
            </a:fld>
            <a:endParaRPr lang="en-US" altLang="zh-CN" smtClean="0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26AC6-0D15-41DC-A388-672241E81807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33350"/>
            <a:ext cx="2016224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分析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对于</a:t>
            </a:r>
            <a:r>
              <a:rPr lang="en-US" altLang="zh-CN" sz="2800" dirty="0" smtClean="0">
                <a:solidFill>
                  <a:srgbClr val="3333FF"/>
                </a:solidFill>
              </a:rPr>
              <a:t>0-1</a:t>
            </a:r>
            <a:r>
              <a:rPr lang="zh-CN" altLang="en-US" sz="2800" dirty="0" smtClean="0">
                <a:solidFill>
                  <a:srgbClr val="3333FF"/>
                </a:solidFill>
              </a:rPr>
              <a:t>背包问题</a:t>
            </a:r>
            <a:endParaRPr lang="en-US" altLang="zh-CN" sz="2800" dirty="0" smtClean="0"/>
          </a:p>
          <a:p>
            <a:pPr lvl="1"/>
            <a:r>
              <a:rPr lang="zh-CN" altLang="en-US" b="1" dirty="0" smtClean="0"/>
              <a:t>它无法保证最终能将背包装满，部分</a:t>
            </a:r>
            <a:r>
              <a:rPr lang="zh-CN" altLang="en-US" b="1" dirty="0" smtClean="0">
                <a:solidFill>
                  <a:srgbClr val="FF0000"/>
                </a:solidFill>
              </a:rPr>
              <a:t>闲置的背包空间</a:t>
            </a:r>
            <a:r>
              <a:rPr lang="zh-CN" altLang="en-US" b="1" dirty="0" smtClean="0"/>
              <a:t>使每公斤背包空间的价值降低了。</a:t>
            </a:r>
            <a:endParaRPr lang="en-US" altLang="zh-CN" b="1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事实上，在考虑</a:t>
            </a:r>
            <a:r>
              <a:rPr lang="en-US" altLang="zh-CN" sz="2800" dirty="0" smtClean="0"/>
              <a:t>0-1</a:t>
            </a:r>
            <a:r>
              <a:rPr lang="zh-CN" altLang="en-US" sz="2800" dirty="0" smtClean="0"/>
              <a:t>背包问题时，应比较选择该物品和不选择该物品所导致的最终方案，然后再作出最好选择。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贪心解题步骤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593802"/>
            <a:ext cx="7772400" cy="4572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 smtClean="0"/>
              <a:t>从问题的某个初始解出发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 smtClean="0"/>
              <a:t>采用循环语句，当可以向求解目标前进一步时，就根据局部最优策略，得到一个部分解，缩小问题的范围或规模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 smtClean="0"/>
              <a:t>将所有部分解综合起来，得到问题最终解</a:t>
            </a:r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EC403C9-379F-49C6-8E36-EFE1064AF398}" type="datetime1">
              <a:rPr lang="zh-CN" altLang="en-US" smtClean="0"/>
              <a:pPr/>
              <a:t>2020/3/7</a:t>
            </a:fld>
            <a:endParaRPr lang="en-US" altLang="zh-CN" smtClean="0"/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EEEAD4-5088-49FF-83BE-3C50673429CB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91900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4.5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哈夫曼编码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8226" y="1556792"/>
            <a:ext cx="8174273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哈夫曼编码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是广泛地用于数据文件压缩的十分有效的编码方法。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其压缩率通常在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20%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90%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之间。哈夫曼编码算法用字符在文件中出现的频率表来建立一个用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串表示各字符的最优表示方式。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给出现频率高的字符较短的编码，出现频率较低的字符以较长的编码，可以大大缩短总码长。</a:t>
            </a: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CDBAF-6A86-486D-8FC2-46E12B2C0684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 Albert Huffman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21F9FB6-E3D9-487E-9F80-332AB01592EA}" type="datetime1">
              <a:rPr lang="zh-CN" altLang="en-US" smtClean="0"/>
              <a:pPr/>
              <a:t>2020/3/7</a:t>
            </a:fld>
            <a:endParaRPr lang="en-US" altLang="zh-CN" smtClean="0"/>
          </a:p>
        </p:txBody>
      </p:sp>
      <p:sp>
        <p:nvSpPr>
          <p:cNvPr id="5427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5D54-70C4-45FD-B850-B0651529BF28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54275" name="内容占位符 2"/>
          <p:cNvSpPr>
            <a:spLocks noGrp="1"/>
          </p:cNvSpPr>
          <p:nvPr>
            <p:ph sz="half" idx="4294967295"/>
          </p:nvPr>
        </p:nvSpPr>
        <p:spPr>
          <a:xfrm>
            <a:off x="541348" y="1647825"/>
            <a:ext cx="5602288" cy="4791075"/>
          </a:xfrm>
        </p:spPr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August 9, 1925 – October 7, 1999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，美国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计算机科学领域先驱：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State Machines, Switching Circuits, Synthesis Procedures, and Signal Designs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；以哈夫曼编码出名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岁学士，毕业加入美国海军雷达维护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清除二战时候遗留的中、日水下的鱼雷；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岁硕士、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博士</a:t>
            </a:r>
          </a:p>
        </p:txBody>
      </p:sp>
      <p:pic>
        <p:nvPicPr>
          <p:cNvPr id="54278" name="Picture 2" descr="Photo of David Huff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643050"/>
            <a:ext cx="2714625" cy="37861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其他领域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computational origami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折纸数学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获奖：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1999 IEEE Richard Hamming Medal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recognition of his exceptional contributions to </a:t>
            </a:r>
            <a:r>
              <a:rPr lang="en-US" b="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sciences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Louis E. Levy Medal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1998 Golden Jubilee Award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Technological Innovation from the IEEE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Theory Society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轶事：哈夫曼编码的发明；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products are my students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</p:txBody>
      </p:sp>
      <p:sp>
        <p:nvSpPr>
          <p:cNvPr id="5530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7BB04E-39FB-4420-B07A-CB838FA413FE}" type="datetime1">
              <a:rPr lang="zh-CN" altLang="en-US" smtClean="0"/>
              <a:pPr/>
              <a:t>2020/3/7</a:t>
            </a:fld>
            <a:endParaRPr lang="en-US" altLang="zh-CN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14EC59-D90D-4C38-A850-A58C48C9E60D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pic>
        <p:nvPicPr>
          <p:cNvPr id="55302" name="Picture 2" descr="File:Origami-cra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38" y="0"/>
            <a:ext cx="1643062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899592" y="1490699"/>
            <a:ext cx="8715375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9E3611"/>
              </a:buClr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chemeClr val="accent2"/>
                </a:solidFill>
              </a:rPr>
              <a:t>Huffman</a:t>
            </a:r>
            <a:r>
              <a:rPr lang="zh-CN" altLang="en-US" sz="2400" b="1" dirty="0">
                <a:solidFill>
                  <a:schemeClr val="accent2"/>
                </a:solidFill>
              </a:rPr>
              <a:t>编码及其算法在图像压缩技术方面的应用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lvl="1">
              <a:lnSpc>
                <a:spcPct val="125000"/>
              </a:lnSpc>
              <a:buClr>
                <a:srgbClr val="9E3611"/>
              </a:buClr>
              <a:buFont typeface="Wingdings" pitchFamily="2" charset="2"/>
              <a:buChar char="n"/>
            </a:pPr>
            <a:r>
              <a:rPr lang="zh-CN" altLang="en-US" sz="2400" b="1" dirty="0"/>
              <a:t>数字电视</a:t>
            </a:r>
            <a:endParaRPr lang="en-US" altLang="zh-CN" sz="2400" b="1" dirty="0"/>
          </a:p>
          <a:p>
            <a:pPr lvl="1">
              <a:lnSpc>
                <a:spcPct val="125000"/>
              </a:lnSpc>
              <a:buClr>
                <a:srgbClr val="9E3611"/>
              </a:buClr>
              <a:buFont typeface="Wingdings" pitchFamily="2" charset="2"/>
              <a:buChar char="n"/>
            </a:pPr>
            <a:r>
              <a:rPr lang="zh-CN" altLang="en-US" sz="2400" b="1" dirty="0"/>
              <a:t>多媒体出版物</a:t>
            </a:r>
            <a:endParaRPr lang="en-US" altLang="zh-CN" sz="2400" b="1" dirty="0"/>
          </a:p>
          <a:p>
            <a:pPr lvl="1">
              <a:lnSpc>
                <a:spcPct val="125000"/>
              </a:lnSpc>
              <a:buClr>
                <a:srgbClr val="9E3611"/>
              </a:buClr>
              <a:buFont typeface="Wingdings" pitchFamily="2" charset="2"/>
              <a:buChar char="n"/>
            </a:pPr>
            <a:r>
              <a:rPr lang="zh-CN" altLang="en-US" sz="2400" b="1" dirty="0"/>
              <a:t>遥感图像数据库</a:t>
            </a:r>
            <a:endParaRPr lang="en-US" altLang="zh-CN" sz="2400" b="1" dirty="0"/>
          </a:p>
          <a:p>
            <a:pPr lvl="1">
              <a:buClr>
                <a:srgbClr val="9E3611"/>
              </a:buClr>
              <a:buFont typeface="Wingdings" pitchFamily="2" charset="2"/>
              <a:buChar char="n"/>
            </a:pPr>
            <a:endParaRPr lang="zh-CN" altLang="en-US" b="1" dirty="0">
              <a:solidFill>
                <a:srgbClr val="990000"/>
              </a:solidFill>
            </a:endParaRPr>
          </a:p>
          <a:p>
            <a:pPr>
              <a:buClr>
                <a:srgbClr val="9E3611"/>
              </a:buClr>
              <a:buFont typeface="Wingdings" pitchFamily="2" charset="2"/>
              <a:buChar char="n"/>
            </a:pPr>
            <a:endParaRPr lang="zh-CN" altLang="en-US" b="1" dirty="0">
              <a:solidFill>
                <a:schemeClr val="accent2"/>
              </a:solidFill>
            </a:endParaRPr>
          </a:p>
          <a:p>
            <a:pPr>
              <a:buClr>
                <a:srgbClr val="9E3611"/>
              </a:buClr>
              <a:buFont typeface="Wingdings" pitchFamily="2" charset="2"/>
              <a:buChar char="n"/>
            </a:pPr>
            <a:endParaRPr lang="en-US" altLang="zh-CN" dirty="0">
              <a:solidFill>
                <a:srgbClr val="800000"/>
              </a:solidFill>
              <a:ea typeface="黑体" pitchFamily="49" charset="-122"/>
            </a:endParaRPr>
          </a:p>
          <a:p>
            <a:pPr>
              <a:buClr>
                <a:srgbClr val="9E3611"/>
              </a:buClr>
              <a:buFont typeface="Wingdings" pitchFamily="2" charset="2"/>
              <a:buChar char="n"/>
            </a:pPr>
            <a:endParaRPr lang="zh-CN" altLang="en-US" dirty="0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51203" name="Rectangle 6"/>
          <p:cNvSpPr>
            <a:spLocks noChangeArrowheads="1"/>
          </p:cNvSpPr>
          <p:nvPr/>
        </p:nvSpPr>
        <p:spPr bwMode="auto">
          <a:xfrm>
            <a:off x="1189831" y="446207"/>
            <a:ext cx="6264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</a:rPr>
              <a:t>Huffman</a:t>
            </a:r>
            <a:r>
              <a:rPr lang="zh-CN" altLang="en-US" sz="3200" b="1">
                <a:solidFill>
                  <a:schemeClr val="accent2"/>
                </a:solidFill>
              </a:rPr>
              <a:t>编码</a:t>
            </a:r>
            <a:endParaRPr lang="zh-CN" altLang="en-US" sz="3200" b="1">
              <a:solidFill>
                <a:srgbClr val="990000"/>
              </a:solidFill>
            </a:endParaRPr>
          </a:p>
        </p:txBody>
      </p:sp>
      <p:pic>
        <p:nvPicPr>
          <p:cNvPr id="65538" name="Picture 2" descr="C:\Users\ALA\Desktop\数字电视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3429000"/>
            <a:ext cx="264636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 descr="C:\Users\ALA\Desktop\遥感图像数据库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63" y="3643313"/>
            <a:ext cx="31686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 descr="C:\Users\ALA\Desktop\多媒体出版物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50" y="3427413"/>
            <a:ext cx="2357438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714375" y="1662113"/>
            <a:ext cx="8215343" cy="4214812"/>
          </a:xfrm>
          <a:solidFill>
            <a:srgbClr val="E5FFFF">
              <a:alpha val="50195"/>
            </a:srgbClr>
          </a:solidFill>
          <a:ln w="412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3000" b="1" dirty="0" smtClean="0">
                <a:solidFill>
                  <a:srgbClr val="800000"/>
                </a:solidFill>
              </a:rPr>
              <a:t>设计编码的原则</a:t>
            </a:r>
            <a:r>
              <a:rPr lang="zh-CN" altLang="en-US" sz="2200" b="1" dirty="0" smtClean="0">
                <a:solidFill>
                  <a:srgbClr val="800000"/>
                </a:solidFill>
              </a:rPr>
              <a:t>：</a:t>
            </a:r>
            <a:endParaRPr lang="zh-CN" altLang="en-US" sz="2800" b="1" dirty="0" smtClean="0">
              <a:latin typeface="黑体" pitchFamily="49" charset="-122"/>
            </a:endParaRP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600" dirty="0" smtClean="0">
                <a:latin typeface="黑体" pitchFamily="49" charset="-122"/>
              </a:rPr>
              <a:t>发送方传输的二进制编码，到接收方解码后必须具有唯一性</a:t>
            </a:r>
            <a:endParaRPr lang="en-US" altLang="zh-CN" sz="2600" dirty="0" smtClean="0">
              <a:latin typeface="黑体" pitchFamily="49" charset="-122"/>
            </a:endParaRP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600" dirty="0" smtClean="0">
              <a:latin typeface="黑体" pitchFamily="49" charset="-122"/>
            </a:endParaRP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600" dirty="0" smtClean="0">
                <a:latin typeface="黑体" pitchFamily="49" charset="-122"/>
              </a:rPr>
              <a:t>发送的二进制编码尽可能地短</a:t>
            </a: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428596" y="1000108"/>
            <a:ext cx="4441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9E3611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800000"/>
                </a:solidFill>
                <a:ea typeface="黑体" pitchFamily="49" charset="-122"/>
              </a:rPr>
              <a:t>电文发送过程：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642938" y="3090863"/>
            <a:ext cx="285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a typeface="隶书" pitchFamily="49" charset="-122"/>
              </a:rPr>
              <a:t>no □ pain □ no □ gain</a:t>
            </a:r>
            <a:endParaRPr lang="zh-CN" altLang="en-US" b="1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1857375" y="3519488"/>
            <a:ext cx="142875" cy="100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714375" y="4519613"/>
            <a:ext cx="2857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  <a:ea typeface="隶书" pitchFamily="49" charset="-122"/>
              </a:rPr>
              <a:t>000001110100010011000…</a:t>
            </a:r>
            <a:endParaRPr lang="zh-CN" altLang="en-US" sz="1600" b="1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9" name="弧形 8"/>
          <p:cNvSpPr/>
          <p:nvPr/>
        </p:nvSpPr>
        <p:spPr>
          <a:xfrm>
            <a:off x="2428875" y="3162300"/>
            <a:ext cx="4143375" cy="2714625"/>
          </a:xfrm>
          <a:prstGeom prst="arc">
            <a:avLst>
              <a:gd name="adj1" fmla="val 10862458"/>
              <a:gd name="adj2" fmla="val 1908546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5572125" y="3162300"/>
            <a:ext cx="2857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  <a:ea typeface="隶书" pitchFamily="49" charset="-122"/>
              </a:rPr>
              <a:t>000001110100010011000…</a:t>
            </a:r>
            <a:endParaRPr lang="zh-CN" altLang="en-US" sz="1600" b="1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1116013" y="3806825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隶书" pitchFamily="49" charset="-122"/>
              </a:rPr>
              <a:t>编码</a:t>
            </a:r>
          </a:p>
        </p:txBody>
      </p:sp>
      <p:sp>
        <p:nvSpPr>
          <p:cNvPr id="14347" name="TextBox 11"/>
          <p:cNvSpPr txBox="1">
            <a:spLocks noChangeArrowheads="1"/>
          </p:cNvSpPr>
          <p:nvPr/>
        </p:nvSpPr>
        <p:spPr bwMode="auto">
          <a:xfrm>
            <a:off x="5500688" y="4448175"/>
            <a:ext cx="285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a typeface="隶书" pitchFamily="49" charset="-122"/>
              </a:rPr>
              <a:t>no □ pain □ no □ gain</a:t>
            </a:r>
            <a:endParaRPr lang="zh-CN" altLang="en-US" b="1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6858000" y="3519488"/>
            <a:ext cx="142875" cy="85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7215188" y="373380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隶书" pitchFamily="49" charset="-122"/>
              </a:rPr>
              <a:t>解码</a:t>
            </a:r>
          </a:p>
        </p:txBody>
      </p:sp>
      <p:sp>
        <p:nvSpPr>
          <p:cNvPr id="52237" name="Rectangle 6"/>
          <p:cNvSpPr>
            <a:spLocks noChangeArrowheads="1"/>
          </p:cNvSpPr>
          <p:nvPr/>
        </p:nvSpPr>
        <p:spPr bwMode="auto">
          <a:xfrm>
            <a:off x="383554" y="162908"/>
            <a:ext cx="568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+mn-ea"/>
                <a:ea typeface="+mn-ea"/>
              </a:rPr>
              <a:t>Huffman</a:t>
            </a:r>
            <a:r>
              <a:rPr lang="zh-CN" altLang="en-US" sz="2800" b="1" dirty="0">
                <a:solidFill>
                  <a:srgbClr val="990000"/>
                </a:solidFill>
                <a:latin typeface="+mn-ea"/>
                <a:ea typeface="+mn-ea"/>
              </a:rPr>
              <a:t>编码</a:t>
            </a:r>
            <a:endParaRPr lang="en-US" altLang="zh-CN" sz="2800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945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build="p" animBg="1"/>
      <p:bldP spid="14341" grpId="0"/>
      <p:bldP spid="14341" grpId="1"/>
      <p:bldP spid="7" grpId="0" animBg="1"/>
      <p:bldP spid="7" grpId="1" animBg="1"/>
      <p:bldP spid="14343" grpId="0"/>
      <p:bldP spid="14343" grpId="1"/>
      <p:bldP spid="14345" grpId="0"/>
      <p:bldP spid="14345" grpId="1"/>
      <p:bldP spid="14346" grpId="0"/>
      <p:bldP spid="14346" grpId="1"/>
      <p:bldP spid="14347" grpId="0"/>
      <p:bldP spid="14347" grpId="1"/>
      <p:bldP spid="13" grpId="0" animBg="1"/>
      <p:bldP spid="13" grpId="1" animBg="1"/>
      <p:bldP spid="14" grpId="0"/>
      <p:bldP spid="1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14348" y="1571612"/>
            <a:ext cx="7599363" cy="4911725"/>
          </a:xfrm>
          <a:solidFill>
            <a:srgbClr val="E5FFFF">
              <a:alpha val="49804"/>
            </a:srgb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是每个字符的编码长度相同</a:t>
            </a:r>
            <a:endParaRPr lang="en-US" altLang="zh-CN" b="1" dirty="0" smtClean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CN" altLang="en-US" sz="2400" b="1" dirty="0" smtClean="0">
              <a:solidFill>
                <a:srgbClr val="461E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电文：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ABACCDA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二进制编码：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10     11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zh-CN" altLang="en-US" sz="2000" b="1" dirty="0" smtClean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电文：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ABACCDA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zh-CN" altLang="en-US" sz="2000" b="1" dirty="0" smtClean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二进制序列长度：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1153319" y="833398"/>
            <a:ext cx="4532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9E3611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990000"/>
                </a:solidFill>
                <a:latin typeface="Perpetua"/>
                <a:ea typeface="黑体" pitchFamily="49" charset="-122"/>
              </a:rPr>
              <a:t>等长编码</a:t>
            </a: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899592" y="140451"/>
            <a:ext cx="5545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Huffman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编码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786050" y="3716338"/>
            <a:ext cx="1428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下箭头 6"/>
          <p:cNvSpPr/>
          <p:nvPr/>
        </p:nvSpPr>
        <p:spPr>
          <a:xfrm>
            <a:off x="3362312" y="3716338"/>
            <a:ext cx="1428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下箭头 6"/>
          <p:cNvSpPr/>
          <p:nvPr/>
        </p:nvSpPr>
        <p:spPr>
          <a:xfrm>
            <a:off x="3938575" y="3716338"/>
            <a:ext cx="1428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下箭头 6"/>
          <p:cNvSpPr/>
          <p:nvPr/>
        </p:nvSpPr>
        <p:spPr>
          <a:xfrm>
            <a:off x="4586275" y="3716338"/>
            <a:ext cx="1428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860925" y="4818063"/>
            <a:ext cx="232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262626"/>
                </a:solidFill>
                <a:ea typeface="隶书" pitchFamily="49" charset="-122"/>
              </a:rPr>
              <a:t>00010010101100</a:t>
            </a:r>
            <a:endParaRPr lang="zh-CN" altLang="en-US" sz="2000" b="1">
              <a:solidFill>
                <a:srgbClr val="262626"/>
              </a:solidFill>
              <a:ea typeface="隶书" pitchFamily="49" charset="-122"/>
            </a:endParaRP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3419475" y="4929188"/>
            <a:ext cx="1368425" cy="144462"/>
          </a:xfrm>
          <a:prstGeom prst="rightArrow">
            <a:avLst>
              <a:gd name="adj1" fmla="val 50000"/>
              <a:gd name="adj2" fmla="val 2368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3362312" y="2946413"/>
            <a:ext cx="359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zh-CN" altLang="en-US" sz="2400" b="1" dirty="0">
                <a:solidFill>
                  <a:srgbClr val="262626"/>
                </a:solidFill>
                <a:latin typeface="+mn-ea"/>
                <a:ea typeface="+mn-ea"/>
              </a:rPr>
              <a:t>则字符集</a:t>
            </a:r>
            <a:r>
              <a:rPr lang="en-US" altLang="zh-CN" sz="2400" b="1" dirty="0">
                <a:solidFill>
                  <a:srgbClr val="262626"/>
                </a:solidFill>
                <a:latin typeface="+mn-ea"/>
                <a:ea typeface="+mn-ea"/>
              </a:rPr>
              <a:t>K={A</a:t>
            </a:r>
            <a:r>
              <a:rPr lang="zh-CN" altLang="en-US" sz="2400" b="1" dirty="0">
                <a:solidFill>
                  <a:srgbClr val="262626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262626"/>
                </a:solidFill>
                <a:latin typeface="+mn-ea"/>
                <a:ea typeface="+mn-ea"/>
              </a:rPr>
              <a:t>B</a:t>
            </a:r>
            <a:r>
              <a:rPr lang="zh-CN" altLang="en-US" sz="2400" b="1" dirty="0">
                <a:solidFill>
                  <a:srgbClr val="262626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262626"/>
                </a:solidFill>
                <a:latin typeface="+mn-ea"/>
                <a:ea typeface="+mn-ea"/>
              </a:rPr>
              <a:t>C</a:t>
            </a:r>
            <a:r>
              <a:rPr lang="zh-CN" altLang="en-US" sz="2400" b="1" dirty="0">
                <a:solidFill>
                  <a:srgbClr val="262626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262626"/>
                </a:solidFill>
                <a:latin typeface="+mn-ea"/>
                <a:ea typeface="+mn-ea"/>
              </a:rPr>
              <a:t>D}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9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build="p" bldLvl="5" autoUpdateAnimBg="0"/>
      <p:bldP spid="7" grpId="0" animBg="1"/>
      <p:bldP spid="2" grpId="0" animBg="1"/>
      <p:bldP spid="3" grpId="0" animBg="1"/>
      <p:bldP spid="4" grpId="0" animBg="1"/>
      <p:bldP spid="15370" grpId="0"/>
      <p:bldP spid="15372" grpId="0" animBg="1"/>
      <p:bldP spid="153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772400" cy="910454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对最优装载问题进行形式化描述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5D7D7-7CB0-4AE3-AD7E-7C4E5803A480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882" y="1569899"/>
            <a:ext cx="8376056" cy="11695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800000"/>
              </a:buClr>
              <a:buFont typeface="Wingdings" pitchFamily="2" charset="2"/>
              <a:buChar char="q"/>
            </a:pPr>
            <a:r>
              <a:rPr lang="zh-CN" altLang="en-US" sz="2800" b="1" dirty="0"/>
              <a:t>用一个向量（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,</a:t>
            </a:r>
            <a:r>
              <a:rPr lang="en-US" altLang="zh-CN" sz="2800" b="1" dirty="0">
                <a:latin typeface="Arial" pitchFamily="34" charset="0"/>
              </a:rPr>
              <a:t>…</a:t>
            </a:r>
            <a:r>
              <a:rPr lang="en-US" altLang="zh-CN" sz="2800" b="1" dirty="0"/>
              <a:t>,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25000" dirty="0" err="1" smtClean="0"/>
              <a:t>n</a:t>
            </a:r>
            <a:r>
              <a:rPr lang="en-US" altLang="zh-CN" sz="2800" b="1" dirty="0" smtClean="0"/>
              <a:t>）,</a:t>
            </a:r>
            <a:r>
              <a:rPr lang="zh-CN" altLang="en-US" sz="2800" b="1" dirty="0"/>
              <a:t>表示装的个数</a:t>
            </a:r>
            <a:r>
              <a:rPr lang="zh-CN" altLang="en-US" sz="2800" b="1" dirty="0" smtClean="0"/>
              <a:t>多少</a:t>
            </a:r>
            <a:endParaRPr lang="zh-CN" altLang="en-US" sz="2800" b="1" dirty="0"/>
          </a:p>
          <a:p>
            <a:pPr>
              <a:spcBef>
                <a:spcPct val="50000"/>
              </a:spcBef>
              <a:buClr>
                <a:srgbClr val="800000"/>
              </a:buClr>
              <a:buFont typeface="Wingdings" pitchFamily="2" charset="2"/>
              <a:buChar char="q"/>
            </a:pPr>
            <a:r>
              <a:rPr lang="zh-CN" altLang="en-US" sz="2800" b="1" dirty="0"/>
              <a:t>约束条件：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i</a:t>
            </a:r>
            <a:r>
              <a:rPr lang="en-US" altLang="zh-CN" sz="2800" b="1" dirty="0"/>
              <a:t>    ∈{ 0,1 }      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6137905"/>
              </p:ext>
            </p:extLst>
          </p:nvPr>
        </p:nvGraphicFramePr>
        <p:xfrm>
          <a:off x="2962175" y="4489923"/>
          <a:ext cx="1401763" cy="942975"/>
        </p:xfrm>
        <a:graphic>
          <a:graphicData uri="http://schemas.openxmlformats.org/presentationml/2006/ole">
            <p:oleObj spid="_x0000_s296020" name="公式" r:id="rId3" imgW="634725" imgH="431613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86657711"/>
              </p:ext>
            </p:extLst>
          </p:nvPr>
        </p:nvGraphicFramePr>
        <p:xfrm>
          <a:off x="2555776" y="2952059"/>
          <a:ext cx="3616325" cy="1552575"/>
        </p:xfrm>
        <a:graphic>
          <a:graphicData uri="http://schemas.openxmlformats.org/presentationml/2006/ole">
            <p:oleObj spid="_x0000_s296021" name="Microsoft 公式 3.0" r:id="rId4" imgW="1218671" imgH="634725" progId="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27549" y="4717243"/>
            <a:ext cx="22860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zh-CN" altLang="en-US" sz="2400" b="1" dirty="0"/>
              <a:t>目标函数：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611560" y="1446214"/>
            <a:ext cx="7529513" cy="4968875"/>
          </a:xfrm>
          <a:solidFill>
            <a:srgbClr val="E5FFFF">
              <a:alpha val="50195"/>
            </a:srgbClr>
          </a:solidFill>
          <a:ln w="19050">
            <a:solidFill>
              <a:srgbClr val="FF6600"/>
            </a:solidFill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461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zh-CN" altLang="en-US" sz="2400" dirty="0" smtClean="0">
              <a:solidFill>
                <a:srgbClr val="461E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5000"/>
              </a:lnSpc>
            </a:pP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频度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的字符编码设置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，频度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的字符编码设置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</a:t>
            </a:r>
          </a:p>
          <a:p>
            <a:pPr lvl="1" eaLnBrk="1" hangingPunct="1">
              <a:lnSpc>
                <a:spcPct val="135000"/>
              </a:lnSpc>
            </a:pPr>
            <a:endParaRPr lang="zh-CN" altLang="en-US" sz="2000" b="1" dirty="0" smtClean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电文：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ABACCDA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eaLnBrk="1" hangingPunct="1">
              <a:buFont typeface="Wingdings" pitchFamily="2" charset="2"/>
              <a:buChar char="l"/>
            </a:pPr>
            <a:endParaRPr lang="en-US" altLang="zh-CN" sz="2000" b="1" dirty="0" smtClean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sz="2000" b="1" dirty="0" smtClean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二进制编码：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1        01</a:t>
            </a:r>
          </a:p>
          <a:p>
            <a:pPr eaLnBrk="1" hangingPunct="1">
              <a:buFont typeface="Wingdings" pitchFamily="2" charset="2"/>
              <a:buChar char="l"/>
            </a:pPr>
            <a:endParaRPr lang="zh-CN" altLang="en-US" sz="2000" b="1" dirty="0" smtClean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电文：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ABACCDA</a:t>
            </a:r>
            <a:endParaRPr lang="zh-CN" altLang="en-US" sz="2000" b="1" dirty="0" smtClean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二进制序列长度：</a:t>
            </a:r>
            <a:r>
              <a:rPr lang="en-US" altLang="zh-CN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eaLnBrk="1" hangingPunct="1">
              <a:buFont typeface="Wingdings" pitchFamily="2" charset="2"/>
              <a:buChar char="l"/>
            </a:pPr>
            <a:endParaRPr lang="zh-CN" altLang="en-US" sz="2000" b="1" dirty="0" smtClean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en-US" sz="2000" b="1" dirty="0" smtClean="0">
                <a:solidFill>
                  <a:srgbClr val="461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译码不唯一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932407" y="550255"/>
            <a:ext cx="4513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990000"/>
                </a:solidFill>
                <a:latin typeface="Perpetua"/>
                <a:ea typeface="黑体" pitchFamily="49" charset="-122"/>
              </a:rPr>
              <a:t>可变长编码</a:t>
            </a: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324117" y="2855061"/>
            <a:ext cx="3267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6262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则字符集</a:t>
            </a:r>
            <a:r>
              <a:rPr lang="en-US" altLang="zh-CN" sz="2000" b="1" dirty="0">
                <a:solidFill>
                  <a:srgbClr val="26262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K={A</a:t>
            </a:r>
            <a:r>
              <a:rPr lang="zh-CN" altLang="en-US" sz="2000" b="1" dirty="0">
                <a:solidFill>
                  <a:srgbClr val="26262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26262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26262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26262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rgbClr val="26262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26262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D}</a:t>
            </a:r>
            <a:endParaRPr lang="zh-CN" altLang="en-US" sz="2000" b="1" dirty="0">
              <a:solidFill>
                <a:srgbClr val="26262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573448" y="3714752"/>
            <a:ext cx="1428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下箭头 6"/>
          <p:cNvSpPr/>
          <p:nvPr/>
        </p:nvSpPr>
        <p:spPr>
          <a:xfrm>
            <a:off x="3216390" y="3714752"/>
            <a:ext cx="1428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下箭头 6"/>
          <p:cNvSpPr/>
          <p:nvPr/>
        </p:nvSpPr>
        <p:spPr>
          <a:xfrm>
            <a:off x="3859332" y="3643314"/>
            <a:ext cx="1428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下箭头 6"/>
          <p:cNvSpPr/>
          <p:nvPr/>
        </p:nvSpPr>
        <p:spPr>
          <a:xfrm>
            <a:off x="4645149" y="3717925"/>
            <a:ext cx="1428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683105" y="4907758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461E0C"/>
                </a:solidFill>
                <a:ea typeface="隶书" pitchFamily="49" charset="-122"/>
              </a:rPr>
              <a:t>000011010</a:t>
            </a:r>
            <a:endParaRPr lang="zh-CN" altLang="en-US" sz="2400" b="1" dirty="0">
              <a:solidFill>
                <a:srgbClr val="461E0C"/>
              </a:solidFill>
              <a:ea typeface="隶书" pitchFamily="49" charset="-122"/>
            </a:endParaRPr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3189038" y="5064127"/>
            <a:ext cx="1368425" cy="144462"/>
          </a:xfrm>
          <a:prstGeom prst="rightArrow">
            <a:avLst>
              <a:gd name="adj1" fmla="val 50000"/>
              <a:gd name="adj2" fmla="val 2368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683105" y="4907758"/>
            <a:ext cx="2214563" cy="576263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 animBg="1"/>
      <p:bldP spid="54276" grpId="0"/>
      <p:bldP spid="16395" grpId="0" uiExpand="1"/>
      <p:bldP spid="16396" grpId="0" uiExpand="1" animBg="1"/>
      <p:bldP spid="91" grpId="0" uiExpand="1" animBg="1"/>
      <p:bldP spid="9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57250" y="1500188"/>
            <a:ext cx="7416800" cy="4824412"/>
          </a:xfrm>
          <a:solidFill>
            <a:srgbClr val="E5FFFF">
              <a:alpha val="50195"/>
            </a:srgbClr>
          </a:solidFill>
          <a:ln w="19050">
            <a:solidFill>
              <a:srgbClr val="FF3300"/>
            </a:solidFill>
          </a:ln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990000"/>
                </a:solidFill>
              </a:rPr>
              <a:t>前缀编码</a:t>
            </a:r>
            <a:endParaRPr lang="zh-CN" altLang="en-US" sz="3200" b="1" dirty="0" smtClean="0">
              <a:solidFill>
                <a:srgbClr val="461E0C"/>
              </a:solidFill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400" b="1" dirty="0" smtClean="0">
                <a:solidFill>
                  <a:srgbClr val="0D0D0D"/>
                </a:solidFill>
                <a:latin typeface="宋体" pitchFamily="2" charset="-122"/>
              </a:rPr>
              <a:t>对字符集进行编码时，要求字符集中任一字符的编码都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不是</a:t>
            </a:r>
            <a:r>
              <a:rPr lang="zh-CN" altLang="en-US" sz="2400" b="1" dirty="0" smtClean="0">
                <a:solidFill>
                  <a:srgbClr val="0D0D0D"/>
                </a:solidFill>
                <a:latin typeface="宋体" pitchFamily="2" charset="-122"/>
              </a:rPr>
              <a:t>其它字符的编码的前缀，这种编码称为前缀</a:t>
            </a:r>
            <a:r>
              <a:rPr lang="en-US" altLang="zh-CN" sz="2400" b="1" dirty="0" smtClean="0">
                <a:solidFill>
                  <a:srgbClr val="0D0D0D"/>
                </a:solidFill>
                <a:latin typeface="MS Shell Dlg" pitchFamily="34" charset="0"/>
              </a:rPr>
              <a:t>(</a:t>
            </a:r>
            <a:r>
              <a:rPr lang="zh-CN" altLang="en-US" sz="2400" b="1" dirty="0" smtClean="0">
                <a:solidFill>
                  <a:srgbClr val="0D0D0D"/>
                </a:solidFill>
                <a:latin typeface="宋体" pitchFamily="2" charset="-122"/>
              </a:rPr>
              <a:t>编</a:t>
            </a:r>
            <a:r>
              <a:rPr lang="en-US" altLang="zh-CN" sz="2400" b="1" dirty="0" smtClean="0">
                <a:solidFill>
                  <a:srgbClr val="0D0D0D"/>
                </a:solidFill>
                <a:latin typeface="MS Shell Dlg" pitchFamily="34" charset="0"/>
              </a:rPr>
              <a:t>)</a:t>
            </a:r>
            <a:r>
              <a:rPr lang="zh-CN" altLang="en-US" sz="2400" b="1" dirty="0" smtClean="0">
                <a:solidFill>
                  <a:srgbClr val="0D0D0D"/>
                </a:solidFill>
                <a:latin typeface="宋体" pitchFamily="2" charset="-122"/>
              </a:rPr>
              <a:t>码</a:t>
            </a:r>
            <a:endParaRPr lang="zh-CN" altLang="en-US" sz="2000" b="1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990000"/>
                </a:solidFill>
              </a:rPr>
              <a:t>最优前缀编码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400" b="1" dirty="0" smtClean="0">
                <a:solidFill>
                  <a:srgbClr val="0D0D0D"/>
                </a:solidFill>
                <a:latin typeface="MS Shell Dlg" pitchFamily="34" charset="0"/>
              </a:rPr>
              <a:t>平均码长或文件总长最小的前缀编码称为最优的前缀编码</a:t>
            </a:r>
            <a:r>
              <a:rPr lang="en-US" altLang="zh-CN" sz="2000" b="1" dirty="0" smtClean="0">
                <a:solidFill>
                  <a:srgbClr val="333333"/>
                </a:solidFill>
                <a:latin typeface="MS Shell Dlg" pitchFamily="34" charset="0"/>
              </a:rPr>
              <a:t/>
            </a:r>
            <a:br>
              <a:rPr lang="en-US" altLang="zh-CN" sz="2000" b="1" dirty="0" smtClean="0">
                <a:solidFill>
                  <a:srgbClr val="333333"/>
                </a:solidFill>
                <a:latin typeface="MS Shell Dlg" pitchFamily="34" charset="0"/>
              </a:rPr>
            </a:br>
            <a:endParaRPr lang="en-US" altLang="zh-CN" sz="2000" b="1" dirty="0" smtClean="0">
              <a:solidFill>
                <a:srgbClr val="333333"/>
              </a:solidFill>
              <a:latin typeface="MS Shell Dlg" pitchFamily="34" charset="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071538" y="642938"/>
            <a:ext cx="49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90000"/>
                </a:solidFill>
                <a:ea typeface="隶书" pitchFamily="49" charset="-122"/>
              </a:rPr>
              <a:t>Huffman</a:t>
            </a:r>
            <a:r>
              <a:rPr lang="zh-CN" altLang="en-US" sz="2400" b="1" dirty="0">
                <a:solidFill>
                  <a:srgbClr val="990000"/>
                </a:solidFill>
                <a:latin typeface="Perpetua"/>
                <a:ea typeface="黑体" pitchFamily="49" charset="-122"/>
              </a:rPr>
              <a:t>编码</a:t>
            </a: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2500298" y="4857759"/>
            <a:ext cx="3748102" cy="1357303"/>
          </a:xfrm>
          <a:prstGeom prst="rect">
            <a:avLst/>
          </a:prstGeom>
          <a:solidFill>
            <a:srgbClr val="FFFF99">
              <a:alpha val="70979"/>
            </a:srgbClr>
          </a:solidFill>
          <a:ln w="19050" cmpd="thinThick">
            <a:solidFill>
              <a:srgbClr val="00866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Perpetua"/>
              <a:ea typeface="隶书" pitchFamily="49" charset="-122"/>
            </a:endParaRPr>
          </a:p>
        </p:txBody>
      </p:sp>
      <p:graphicFrame>
        <p:nvGraphicFramePr>
          <p:cNvPr id="96259" name="Object 1024"/>
          <p:cNvGraphicFramePr>
            <a:graphicFrameLocks noChangeAspect="1"/>
          </p:cNvGraphicFramePr>
          <p:nvPr/>
        </p:nvGraphicFramePr>
        <p:xfrm>
          <a:off x="2786050" y="5286388"/>
          <a:ext cx="2808287" cy="738187"/>
        </p:xfrm>
        <a:graphic>
          <a:graphicData uri="http://schemas.openxmlformats.org/presentationml/2006/ole">
            <p:oleObj spid="_x0000_s5161" name="公式" r:id="rId3" imgW="1307532" imgH="342751" progId="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4.5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哈夫曼编码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</a:rPr>
              <a:t>、构造哈夫曼编码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	哈夫曼提出构造最优前缀码的贪心算法，由此产生的编码方案称为</a:t>
            </a:r>
            <a:r>
              <a:rPr lang="zh-CN" altLang="en-US" sz="24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哈夫曼编码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	哈夫曼算法以自底向上的方式构造表示最优前缀码的二叉树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	算法以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|C|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个叶结点开始，执行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|C|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次的</a:t>
            </a:r>
            <a:r>
              <a:rPr lang="zh-CN" altLang="en-US" sz="2400" dirty="0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合并</a:t>
            </a:r>
            <a:r>
              <a:rPr lang="zh-CN" altLang="en-US" sz="2400" dirty="0" smtClean="0">
                <a:latin typeface="Arial" pitchFamily="34" charset="0"/>
                <a:ea typeface="楷体_GB2312" pitchFamily="49" charset="-122"/>
              </a:rPr>
              <a:t>”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运算后产生最终所要求的树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 smtClean="0"/>
              <a:t> </a:t>
            </a: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7C625-0C24-44B8-BC32-44A0396E7D19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066800" y="1793876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</a:rPr>
              <a:t>例  要传输的字符集 </a:t>
            </a:r>
            <a:r>
              <a:rPr lang="en-US" altLang="zh-CN" sz="2400" b="1" dirty="0">
                <a:latin typeface="Times New Roman" pitchFamily="18" charset="0"/>
              </a:rPr>
              <a:t>D={C,A,S,T, ; },</a:t>
            </a:r>
          </a:p>
          <a:p>
            <a:r>
              <a:rPr lang="en-US" altLang="zh-CN" sz="2400" b="1" dirty="0">
                <a:latin typeface="Times New Roman" pitchFamily="18" charset="0"/>
              </a:rPr>
              <a:t>      </a:t>
            </a:r>
            <a:r>
              <a:rPr lang="zh-CN" altLang="zh-CN" sz="2400" b="1" dirty="0">
                <a:latin typeface="Times New Roman" pitchFamily="18" charset="0"/>
              </a:rPr>
              <a:t>字符出现频率 </a:t>
            </a:r>
            <a:r>
              <a:rPr lang="en-US" altLang="zh-CN" sz="2400" b="1" dirty="0">
                <a:latin typeface="Times New Roman" pitchFamily="18" charset="0"/>
              </a:rPr>
              <a:t>w={2,4,2,3,3}</a:t>
            </a:r>
          </a:p>
        </p:txBody>
      </p:sp>
      <p:sp>
        <p:nvSpPr>
          <p:cNvPr id="56323" name="Rectangle 37"/>
          <p:cNvSpPr>
            <a:spLocks noChangeArrowheads="1"/>
          </p:cNvSpPr>
          <p:nvPr/>
        </p:nvSpPr>
        <p:spPr bwMode="auto">
          <a:xfrm>
            <a:off x="990600" y="1389063"/>
            <a:ext cx="355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90000"/>
                </a:solidFill>
              </a:rPr>
              <a:t>利用哈夫曼树求前缀编码</a:t>
            </a:r>
          </a:p>
        </p:txBody>
      </p:sp>
      <p:sp>
        <p:nvSpPr>
          <p:cNvPr id="56324" name="Rectangle 38"/>
          <p:cNvSpPr>
            <a:spLocks noChangeArrowheads="1"/>
          </p:cNvSpPr>
          <p:nvPr/>
        </p:nvSpPr>
        <p:spPr bwMode="auto">
          <a:xfrm>
            <a:off x="1066800" y="260350"/>
            <a:ext cx="3314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990000"/>
              </a:solidFill>
              <a:ea typeface="黑体" pitchFamily="49" charset="-122"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1295400" y="2608263"/>
            <a:ext cx="6705600" cy="3352800"/>
          </a:xfrm>
          <a:prstGeom prst="rect">
            <a:avLst/>
          </a:prstGeom>
          <a:solidFill>
            <a:srgbClr val="CCFF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752600" y="2913063"/>
            <a:ext cx="5105400" cy="457200"/>
            <a:chOff x="1104" y="2304"/>
            <a:chExt cx="3216" cy="288"/>
          </a:xfrm>
        </p:grpSpPr>
        <p:sp>
          <p:nvSpPr>
            <p:cNvPr id="56448" name="Oval 42"/>
            <p:cNvSpPr>
              <a:spLocks noChangeArrowheads="1"/>
            </p:cNvSpPr>
            <p:nvPr/>
          </p:nvSpPr>
          <p:spPr bwMode="auto">
            <a:xfrm>
              <a:off x="1104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449" name="Oval 47"/>
            <p:cNvSpPr>
              <a:spLocks noChangeArrowheads="1"/>
            </p:cNvSpPr>
            <p:nvPr/>
          </p:nvSpPr>
          <p:spPr bwMode="auto">
            <a:xfrm>
              <a:off x="17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6450" name="Oval 48"/>
            <p:cNvSpPr>
              <a:spLocks noChangeArrowheads="1"/>
            </p:cNvSpPr>
            <p:nvPr/>
          </p:nvSpPr>
          <p:spPr bwMode="auto">
            <a:xfrm>
              <a:off x="2544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451" name="Oval 49"/>
            <p:cNvSpPr>
              <a:spLocks noChangeArrowheads="1"/>
            </p:cNvSpPr>
            <p:nvPr/>
          </p:nvSpPr>
          <p:spPr bwMode="auto">
            <a:xfrm>
              <a:off x="3264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6452" name="Oval 50"/>
            <p:cNvSpPr>
              <a:spLocks noChangeArrowheads="1"/>
            </p:cNvSpPr>
            <p:nvPr/>
          </p:nvSpPr>
          <p:spPr bwMode="auto">
            <a:xfrm>
              <a:off x="403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600200" y="2760663"/>
            <a:ext cx="5562600" cy="2209800"/>
            <a:chOff x="1008" y="2208"/>
            <a:chExt cx="3504" cy="1392"/>
          </a:xfrm>
        </p:grpSpPr>
        <p:grpSp>
          <p:nvGrpSpPr>
            <p:cNvPr id="56441" name="Group 65"/>
            <p:cNvGrpSpPr>
              <a:grpSpLocks/>
            </p:cNvGrpSpPr>
            <p:nvPr/>
          </p:nvGrpSpPr>
          <p:grpSpPr bwMode="auto">
            <a:xfrm>
              <a:off x="1008" y="2208"/>
              <a:ext cx="3456" cy="480"/>
              <a:chOff x="1008" y="2208"/>
              <a:chExt cx="3456" cy="480"/>
            </a:xfrm>
          </p:grpSpPr>
          <p:sp>
            <p:nvSpPr>
              <p:cNvPr id="56444" name="Rectangle 5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3456" cy="480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隶书" pitchFamily="49" charset="-122"/>
                </a:endParaRPr>
              </a:p>
            </p:txBody>
          </p:sp>
          <p:sp>
            <p:nvSpPr>
              <p:cNvPr id="56445" name="Oval 59"/>
              <p:cNvSpPr>
                <a:spLocks noChangeArrowheads="1"/>
              </p:cNvSpPr>
              <p:nvPr/>
            </p:nvSpPr>
            <p:spPr bwMode="auto">
              <a:xfrm>
                <a:off x="1248" y="2304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6446" name="Oval 60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56447" name="Oval 61"/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56442" name="Oval 62"/>
            <p:cNvSpPr>
              <a:spLocks noChangeArrowheads="1"/>
            </p:cNvSpPr>
            <p:nvPr/>
          </p:nvSpPr>
          <p:spPr bwMode="auto">
            <a:xfrm>
              <a:off x="3552" y="331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443" name="Oval 63"/>
            <p:cNvSpPr>
              <a:spLocks noChangeArrowheads="1"/>
            </p:cNvSpPr>
            <p:nvPr/>
          </p:nvSpPr>
          <p:spPr bwMode="auto">
            <a:xfrm>
              <a:off x="4224" y="331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943600" y="3446463"/>
            <a:ext cx="914400" cy="1066800"/>
            <a:chOff x="3744" y="2640"/>
            <a:chExt cx="576" cy="672"/>
          </a:xfrm>
        </p:grpSpPr>
        <p:grpSp>
          <p:nvGrpSpPr>
            <p:cNvPr id="56437" name="Group 69"/>
            <p:cNvGrpSpPr>
              <a:grpSpLocks/>
            </p:cNvGrpSpPr>
            <p:nvPr/>
          </p:nvGrpSpPr>
          <p:grpSpPr bwMode="auto">
            <a:xfrm>
              <a:off x="3744" y="2928"/>
              <a:ext cx="576" cy="384"/>
              <a:chOff x="3744" y="2928"/>
              <a:chExt cx="576" cy="384"/>
            </a:xfrm>
          </p:grpSpPr>
          <p:sp>
            <p:nvSpPr>
              <p:cNvPr id="56439" name="Line 67"/>
              <p:cNvSpPr>
                <a:spLocks noChangeShapeType="1"/>
              </p:cNvSpPr>
              <p:nvPr/>
            </p:nvSpPr>
            <p:spPr bwMode="auto">
              <a:xfrm flipV="1">
                <a:off x="3744" y="2928"/>
                <a:ext cx="240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40" name="Line 68"/>
              <p:cNvSpPr>
                <a:spLocks noChangeShapeType="1"/>
              </p:cNvSpPr>
              <p:nvPr/>
            </p:nvSpPr>
            <p:spPr bwMode="auto">
              <a:xfrm flipH="1" flipV="1">
                <a:off x="3984" y="2928"/>
                <a:ext cx="336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6438" name="Oval 70"/>
            <p:cNvSpPr>
              <a:spLocks noChangeArrowheads="1"/>
            </p:cNvSpPr>
            <p:nvPr/>
          </p:nvSpPr>
          <p:spPr bwMode="auto">
            <a:xfrm>
              <a:off x="3840" y="264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1600200" y="2760663"/>
            <a:ext cx="5867400" cy="2667000"/>
            <a:chOff x="1008" y="2208"/>
            <a:chExt cx="3696" cy="1680"/>
          </a:xfrm>
        </p:grpSpPr>
        <p:sp>
          <p:nvSpPr>
            <p:cNvPr id="56423" name="Rectangle 72"/>
            <p:cNvSpPr>
              <a:spLocks noChangeArrowheads="1"/>
            </p:cNvSpPr>
            <p:nvPr/>
          </p:nvSpPr>
          <p:spPr bwMode="auto">
            <a:xfrm>
              <a:off x="1104" y="2256"/>
              <a:ext cx="3600" cy="16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  <p:grpSp>
          <p:nvGrpSpPr>
            <p:cNvPr id="56424" name="Group 99"/>
            <p:cNvGrpSpPr>
              <a:grpSpLocks/>
            </p:cNvGrpSpPr>
            <p:nvPr/>
          </p:nvGrpSpPr>
          <p:grpSpPr bwMode="auto">
            <a:xfrm>
              <a:off x="1008" y="2208"/>
              <a:ext cx="3504" cy="1056"/>
              <a:chOff x="1008" y="2208"/>
              <a:chExt cx="3504" cy="1056"/>
            </a:xfrm>
          </p:grpSpPr>
          <p:grpSp>
            <p:nvGrpSpPr>
              <p:cNvPr id="56425" name="Group 87"/>
              <p:cNvGrpSpPr>
                <a:grpSpLocks/>
              </p:cNvGrpSpPr>
              <p:nvPr/>
            </p:nvGrpSpPr>
            <p:grpSpPr bwMode="auto">
              <a:xfrm>
                <a:off x="1008" y="2208"/>
                <a:ext cx="3456" cy="480"/>
                <a:chOff x="1008" y="2208"/>
                <a:chExt cx="3456" cy="480"/>
              </a:xfrm>
            </p:grpSpPr>
            <p:sp>
              <p:nvSpPr>
                <p:cNvPr id="56433" name="Rectangle 88"/>
                <p:cNvSpPr>
                  <a:spLocks noChangeArrowheads="1"/>
                </p:cNvSpPr>
                <p:nvPr/>
              </p:nvSpPr>
              <p:spPr bwMode="auto">
                <a:xfrm>
                  <a:off x="1008" y="2208"/>
                  <a:ext cx="3456" cy="48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隶书" pitchFamily="49" charset="-122"/>
                  </a:endParaRPr>
                </a:p>
              </p:txBody>
            </p:sp>
            <p:sp>
              <p:nvSpPr>
                <p:cNvPr id="56434" name="Oval 89"/>
                <p:cNvSpPr>
                  <a:spLocks noChangeArrowheads="1"/>
                </p:cNvSpPr>
                <p:nvPr/>
              </p:nvSpPr>
              <p:spPr bwMode="auto">
                <a:xfrm>
                  <a:off x="1248" y="2304"/>
                  <a:ext cx="288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33CC"/>
                    </a:gs>
                    <a:gs pos="100000">
                      <a:srgbClr val="171747"/>
                    </a:gs>
                  </a:gsLst>
                  <a:lin ang="189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56435" name="Oval 90"/>
                <p:cNvSpPr>
                  <a:spLocks noChangeArrowheads="1"/>
                </p:cNvSpPr>
                <p:nvPr/>
              </p:nvSpPr>
              <p:spPr bwMode="auto">
                <a:xfrm>
                  <a:off x="2160" y="2304"/>
                  <a:ext cx="288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33CC"/>
                    </a:gs>
                    <a:gs pos="100000">
                      <a:srgbClr val="171747"/>
                    </a:gs>
                  </a:gsLst>
                  <a:lin ang="189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56436" name="Oval 91"/>
                <p:cNvSpPr>
                  <a:spLocks noChangeArrowheads="1"/>
                </p:cNvSpPr>
                <p:nvPr/>
              </p:nvSpPr>
              <p:spPr bwMode="auto">
                <a:xfrm>
                  <a:off x="2928" y="2304"/>
                  <a:ext cx="288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33CC"/>
                    </a:gs>
                    <a:gs pos="100000">
                      <a:srgbClr val="171747"/>
                    </a:gs>
                  </a:gsLst>
                  <a:lin ang="189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56426" name="Oval 92"/>
              <p:cNvSpPr>
                <a:spLocks noChangeArrowheads="1"/>
              </p:cNvSpPr>
              <p:nvPr/>
            </p:nvSpPr>
            <p:spPr bwMode="auto">
              <a:xfrm>
                <a:off x="3552" y="297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56427" name="Oval 93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56428" name="Group 94"/>
              <p:cNvGrpSpPr>
                <a:grpSpLocks/>
              </p:cNvGrpSpPr>
              <p:nvPr/>
            </p:nvGrpSpPr>
            <p:grpSpPr bwMode="auto">
              <a:xfrm>
                <a:off x="3744" y="2304"/>
                <a:ext cx="576" cy="672"/>
                <a:chOff x="3744" y="2640"/>
                <a:chExt cx="576" cy="672"/>
              </a:xfrm>
            </p:grpSpPr>
            <p:grpSp>
              <p:nvGrpSpPr>
                <p:cNvPr id="56429" name="Group 95"/>
                <p:cNvGrpSpPr>
                  <a:grpSpLocks/>
                </p:cNvGrpSpPr>
                <p:nvPr/>
              </p:nvGrpSpPr>
              <p:grpSpPr bwMode="auto">
                <a:xfrm>
                  <a:off x="3744" y="2928"/>
                  <a:ext cx="576" cy="384"/>
                  <a:chOff x="3744" y="2928"/>
                  <a:chExt cx="576" cy="384"/>
                </a:xfrm>
              </p:grpSpPr>
              <p:sp>
                <p:nvSpPr>
                  <p:cNvPr id="56431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44" y="2928"/>
                    <a:ext cx="240" cy="38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32" name="Line 9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84" y="2928"/>
                    <a:ext cx="336" cy="38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430" name="Oval 98"/>
                <p:cNvSpPr>
                  <a:spLocks noChangeArrowheads="1"/>
                </p:cNvSpPr>
                <p:nvPr/>
              </p:nvSpPr>
              <p:spPr bwMode="auto">
                <a:xfrm>
                  <a:off x="3840" y="2640"/>
                  <a:ext cx="288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33CC"/>
                    </a:gs>
                    <a:gs pos="100000">
                      <a:srgbClr val="171747"/>
                    </a:gs>
                  </a:gsLst>
                  <a:lin ang="189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</p:grpSp>
        </p:grpSp>
      </p:grpSp>
      <p:grpSp>
        <p:nvGrpSpPr>
          <p:cNvPr id="12" name="Group 132"/>
          <p:cNvGrpSpPr>
            <a:grpSpLocks/>
          </p:cNvGrpSpPr>
          <p:nvPr/>
        </p:nvGrpSpPr>
        <p:grpSpPr bwMode="auto">
          <a:xfrm>
            <a:off x="1752600" y="2836863"/>
            <a:ext cx="5715000" cy="2590800"/>
            <a:chOff x="1104" y="2256"/>
            <a:chExt cx="3600" cy="1632"/>
          </a:xfrm>
        </p:grpSpPr>
        <p:sp>
          <p:nvSpPr>
            <p:cNvPr id="56412" name="Rectangle 118"/>
            <p:cNvSpPr>
              <a:spLocks noChangeArrowheads="1"/>
            </p:cNvSpPr>
            <p:nvPr/>
          </p:nvSpPr>
          <p:spPr bwMode="auto">
            <a:xfrm>
              <a:off x="1104" y="2256"/>
              <a:ext cx="3600" cy="16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56413" name="Oval 122"/>
            <p:cNvSpPr>
              <a:spLocks noChangeArrowheads="1"/>
            </p:cNvSpPr>
            <p:nvPr/>
          </p:nvSpPr>
          <p:spPr bwMode="auto">
            <a:xfrm>
              <a:off x="124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6414" name="Oval 123"/>
            <p:cNvSpPr>
              <a:spLocks noChangeArrowheads="1"/>
            </p:cNvSpPr>
            <p:nvPr/>
          </p:nvSpPr>
          <p:spPr bwMode="auto">
            <a:xfrm>
              <a:off x="3840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6415" name="Oval 124"/>
            <p:cNvSpPr>
              <a:spLocks noChangeArrowheads="1"/>
            </p:cNvSpPr>
            <p:nvPr/>
          </p:nvSpPr>
          <p:spPr bwMode="auto">
            <a:xfrm>
              <a:off x="3216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6416" name="Oval 125"/>
            <p:cNvSpPr>
              <a:spLocks noChangeArrowheads="1"/>
            </p:cNvSpPr>
            <p:nvPr/>
          </p:nvSpPr>
          <p:spPr bwMode="auto">
            <a:xfrm>
              <a:off x="196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417" name="Oval 126"/>
            <p:cNvSpPr>
              <a:spLocks noChangeArrowheads="1"/>
            </p:cNvSpPr>
            <p:nvPr/>
          </p:nvSpPr>
          <p:spPr bwMode="auto">
            <a:xfrm>
              <a:off x="2544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56418" name="Group 127"/>
            <p:cNvGrpSpPr>
              <a:grpSpLocks/>
            </p:cNvGrpSpPr>
            <p:nvPr/>
          </p:nvGrpSpPr>
          <p:grpSpPr bwMode="auto">
            <a:xfrm>
              <a:off x="2112" y="2304"/>
              <a:ext cx="576" cy="672"/>
              <a:chOff x="3744" y="2640"/>
              <a:chExt cx="576" cy="672"/>
            </a:xfrm>
          </p:grpSpPr>
          <p:grpSp>
            <p:nvGrpSpPr>
              <p:cNvPr id="56419" name="Group 128"/>
              <p:cNvGrpSpPr>
                <a:grpSpLocks/>
              </p:cNvGrpSpPr>
              <p:nvPr/>
            </p:nvGrpSpPr>
            <p:grpSpPr bwMode="auto">
              <a:xfrm>
                <a:off x="3744" y="2928"/>
                <a:ext cx="576" cy="384"/>
                <a:chOff x="3744" y="2928"/>
                <a:chExt cx="576" cy="384"/>
              </a:xfrm>
            </p:grpSpPr>
            <p:sp>
              <p:nvSpPr>
                <p:cNvPr id="56421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3744" y="2928"/>
                  <a:ext cx="240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422" name="Line 130"/>
                <p:cNvSpPr>
                  <a:spLocks noChangeShapeType="1"/>
                </p:cNvSpPr>
                <p:nvPr/>
              </p:nvSpPr>
              <p:spPr bwMode="auto">
                <a:xfrm flipH="1" flipV="1">
                  <a:off x="3984" y="2928"/>
                  <a:ext cx="336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420" name="Oval 131"/>
              <p:cNvSpPr>
                <a:spLocks noChangeArrowheads="1"/>
              </p:cNvSpPr>
              <p:nvPr/>
            </p:nvSpPr>
            <p:spPr bwMode="auto">
              <a:xfrm>
                <a:off x="3840" y="264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5" name="Group 145"/>
          <p:cNvGrpSpPr>
            <a:grpSpLocks/>
          </p:cNvGrpSpPr>
          <p:nvPr/>
        </p:nvGrpSpPr>
        <p:grpSpPr bwMode="auto">
          <a:xfrm>
            <a:off x="5410200" y="3598863"/>
            <a:ext cx="914400" cy="1066800"/>
            <a:chOff x="3744" y="2640"/>
            <a:chExt cx="576" cy="672"/>
          </a:xfrm>
        </p:grpSpPr>
        <p:grpSp>
          <p:nvGrpSpPr>
            <p:cNvPr id="56408" name="Group 146"/>
            <p:cNvGrpSpPr>
              <a:grpSpLocks/>
            </p:cNvGrpSpPr>
            <p:nvPr/>
          </p:nvGrpSpPr>
          <p:grpSpPr bwMode="auto">
            <a:xfrm>
              <a:off x="3744" y="2928"/>
              <a:ext cx="576" cy="384"/>
              <a:chOff x="3744" y="2928"/>
              <a:chExt cx="576" cy="384"/>
            </a:xfrm>
          </p:grpSpPr>
          <p:sp>
            <p:nvSpPr>
              <p:cNvPr id="56410" name="Line 147"/>
              <p:cNvSpPr>
                <a:spLocks noChangeShapeType="1"/>
              </p:cNvSpPr>
              <p:nvPr/>
            </p:nvSpPr>
            <p:spPr bwMode="auto">
              <a:xfrm flipV="1">
                <a:off x="3744" y="2928"/>
                <a:ext cx="240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11" name="Line 148"/>
              <p:cNvSpPr>
                <a:spLocks noChangeShapeType="1"/>
              </p:cNvSpPr>
              <p:nvPr/>
            </p:nvSpPr>
            <p:spPr bwMode="auto">
              <a:xfrm flipH="1" flipV="1">
                <a:off x="3984" y="2928"/>
                <a:ext cx="336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6409" name="Oval 149"/>
            <p:cNvSpPr>
              <a:spLocks noChangeArrowheads="1"/>
            </p:cNvSpPr>
            <p:nvPr/>
          </p:nvSpPr>
          <p:spPr bwMode="auto">
            <a:xfrm>
              <a:off x="3840" y="264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7" name="Group 171"/>
          <p:cNvGrpSpPr>
            <a:grpSpLocks/>
          </p:cNvGrpSpPr>
          <p:nvPr/>
        </p:nvGrpSpPr>
        <p:grpSpPr bwMode="auto">
          <a:xfrm>
            <a:off x="1752600" y="2836863"/>
            <a:ext cx="5715000" cy="2590800"/>
            <a:chOff x="1296" y="240"/>
            <a:chExt cx="3600" cy="1632"/>
          </a:xfrm>
        </p:grpSpPr>
        <p:sp>
          <p:nvSpPr>
            <p:cNvPr id="56392" name="Rectangle 155"/>
            <p:cNvSpPr>
              <a:spLocks noChangeArrowheads="1"/>
            </p:cNvSpPr>
            <p:nvPr/>
          </p:nvSpPr>
          <p:spPr bwMode="auto">
            <a:xfrm>
              <a:off x="1296" y="240"/>
              <a:ext cx="3600" cy="16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56393" name="Oval 156"/>
            <p:cNvSpPr>
              <a:spLocks noChangeArrowheads="1"/>
            </p:cNvSpPr>
            <p:nvPr/>
          </p:nvSpPr>
          <p:spPr bwMode="auto">
            <a:xfrm>
              <a:off x="1440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6394" name="Oval 157"/>
            <p:cNvSpPr>
              <a:spLocks noChangeArrowheads="1"/>
            </p:cNvSpPr>
            <p:nvPr/>
          </p:nvSpPr>
          <p:spPr bwMode="auto">
            <a:xfrm>
              <a:off x="3744" y="96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6395" name="Oval 158"/>
            <p:cNvSpPr>
              <a:spLocks noChangeArrowheads="1"/>
            </p:cNvSpPr>
            <p:nvPr/>
          </p:nvSpPr>
          <p:spPr bwMode="auto">
            <a:xfrm>
              <a:off x="3120" y="96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6396" name="Oval 159"/>
            <p:cNvSpPr>
              <a:spLocks noChangeArrowheads="1"/>
            </p:cNvSpPr>
            <p:nvPr/>
          </p:nvSpPr>
          <p:spPr bwMode="auto">
            <a:xfrm>
              <a:off x="2160" y="96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397" name="Oval 160"/>
            <p:cNvSpPr>
              <a:spLocks noChangeArrowheads="1"/>
            </p:cNvSpPr>
            <p:nvPr/>
          </p:nvSpPr>
          <p:spPr bwMode="auto">
            <a:xfrm>
              <a:off x="2736" y="96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56398" name="Group 161"/>
            <p:cNvGrpSpPr>
              <a:grpSpLocks/>
            </p:cNvGrpSpPr>
            <p:nvPr/>
          </p:nvGrpSpPr>
          <p:grpSpPr bwMode="auto">
            <a:xfrm>
              <a:off x="2304" y="288"/>
              <a:ext cx="576" cy="672"/>
              <a:chOff x="3744" y="2640"/>
              <a:chExt cx="576" cy="672"/>
            </a:xfrm>
          </p:grpSpPr>
          <p:grpSp>
            <p:nvGrpSpPr>
              <p:cNvPr id="56404" name="Group 162"/>
              <p:cNvGrpSpPr>
                <a:grpSpLocks/>
              </p:cNvGrpSpPr>
              <p:nvPr/>
            </p:nvGrpSpPr>
            <p:grpSpPr bwMode="auto">
              <a:xfrm>
                <a:off x="3744" y="2928"/>
                <a:ext cx="576" cy="384"/>
                <a:chOff x="3744" y="2928"/>
                <a:chExt cx="576" cy="384"/>
              </a:xfrm>
            </p:grpSpPr>
            <p:sp>
              <p:nvSpPr>
                <p:cNvPr id="56406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3744" y="2928"/>
                  <a:ext cx="240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407" name="Line 164"/>
                <p:cNvSpPr>
                  <a:spLocks noChangeShapeType="1"/>
                </p:cNvSpPr>
                <p:nvPr/>
              </p:nvSpPr>
              <p:spPr bwMode="auto">
                <a:xfrm flipH="1" flipV="1">
                  <a:off x="3984" y="2928"/>
                  <a:ext cx="336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405" name="Oval 165"/>
              <p:cNvSpPr>
                <a:spLocks noChangeArrowheads="1"/>
              </p:cNvSpPr>
              <p:nvPr/>
            </p:nvSpPr>
            <p:spPr bwMode="auto">
              <a:xfrm>
                <a:off x="3840" y="264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6399" name="Group 166"/>
            <p:cNvGrpSpPr>
              <a:grpSpLocks/>
            </p:cNvGrpSpPr>
            <p:nvPr/>
          </p:nvGrpSpPr>
          <p:grpSpPr bwMode="auto">
            <a:xfrm>
              <a:off x="3312" y="288"/>
              <a:ext cx="576" cy="672"/>
              <a:chOff x="3744" y="2640"/>
              <a:chExt cx="576" cy="672"/>
            </a:xfrm>
          </p:grpSpPr>
          <p:grpSp>
            <p:nvGrpSpPr>
              <p:cNvPr id="56400" name="Group 167"/>
              <p:cNvGrpSpPr>
                <a:grpSpLocks/>
              </p:cNvGrpSpPr>
              <p:nvPr/>
            </p:nvGrpSpPr>
            <p:grpSpPr bwMode="auto">
              <a:xfrm>
                <a:off x="3744" y="2928"/>
                <a:ext cx="576" cy="384"/>
                <a:chOff x="3744" y="2928"/>
                <a:chExt cx="576" cy="384"/>
              </a:xfrm>
            </p:grpSpPr>
            <p:sp>
              <p:nvSpPr>
                <p:cNvPr id="56402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3744" y="2928"/>
                  <a:ext cx="240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403" name="Line 169"/>
                <p:cNvSpPr>
                  <a:spLocks noChangeShapeType="1"/>
                </p:cNvSpPr>
                <p:nvPr/>
              </p:nvSpPr>
              <p:spPr bwMode="auto">
                <a:xfrm flipH="1" flipV="1">
                  <a:off x="3984" y="2928"/>
                  <a:ext cx="336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401" name="Oval 170"/>
              <p:cNvSpPr>
                <a:spLocks noChangeArrowheads="1"/>
              </p:cNvSpPr>
              <p:nvPr/>
            </p:nvSpPr>
            <p:spPr bwMode="auto">
              <a:xfrm>
                <a:off x="3840" y="264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22" name="Group 188"/>
          <p:cNvGrpSpPr>
            <a:grpSpLocks/>
          </p:cNvGrpSpPr>
          <p:nvPr/>
        </p:nvGrpSpPr>
        <p:grpSpPr bwMode="auto">
          <a:xfrm>
            <a:off x="1524000" y="2836863"/>
            <a:ext cx="5715000" cy="2590800"/>
            <a:chOff x="1296" y="240"/>
            <a:chExt cx="3600" cy="1632"/>
          </a:xfrm>
        </p:grpSpPr>
        <p:sp>
          <p:nvSpPr>
            <p:cNvPr id="56376" name="Rectangle 172"/>
            <p:cNvSpPr>
              <a:spLocks noChangeArrowheads="1"/>
            </p:cNvSpPr>
            <p:nvPr/>
          </p:nvSpPr>
          <p:spPr bwMode="auto">
            <a:xfrm>
              <a:off x="1296" y="240"/>
              <a:ext cx="3600" cy="16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56377" name="Oval 173"/>
            <p:cNvSpPr>
              <a:spLocks noChangeArrowheads="1"/>
            </p:cNvSpPr>
            <p:nvPr/>
          </p:nvSpPr>
          <p:spPr bwMode="auto">
            <a:xfrm>
              <a:off x="3264" y="81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6378" name="Oval 174"/>
            <p:cNvSpPr>
              <a:spLocks noChangeArrowheads="1"/>
            </p:cNvSpPr>
            <p:nvPr/>
          </p:nvSpPr>
          <p:spPr bwMode="auto">
            <a:xfrm>
              <a:off x="1968" y="96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6379" name="Oval 175"/>
            <p:cNvSpPr>
              <a:spLocks noChangeArrowheads="1"/>
            </p:cNvSpPr>
            <p:nvPr/>
          </p:nvSpPr>
          <p:spPr bwMode="auto">
            <a:xfrm>
              <a:off x="1344" y="96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6380" name="Oval 176"/>
            <p:cNvSpPr>
              <a:spLocks noChangeArrowheads="1"/>
            </p:cNvSpPr>
            <p:nvPr/>
          </p:nvSpPr>
          <p:spPr bwMode="auto">
            <a:xfrm>
              <a:off x="3552" y="14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381" name="Oval 177"/>
            <p:cNvSpPr>
              <a:spLocks noChangeArrowheads="1"/>
            </p:cNvSpPr>
            <p:nvPr/>
          </p:nvSpPr>
          <p:spPr bwMode="auto">
            <a:xfrm>
              <a:off x="4176" y="14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56382" name="Group 178"/>
            <p:cNvGrpSpPr>
              <a:grpSpLocks/>
            </p:cNvGrpSpPr>
            <p:nvPr/>
          </p:nvGrpSpPr>
          <p:grpSpPr bwMode="auto">
            <a:xfrm>
              <a:off x="3744" y="816"/>
              <a:ext cx="576" cy="672"/>
              <a:chOff x="3744" y="2640"/>
              <a:chExt cx="576" cy="672"/>
            </a:xfrm>
          </p:grpSpPr>
          <p:grpSp>
            <p:nvGrpSpPr>
              <p:cNvPr id="56388" name="Group 179"/>
              <p:cNvGrpSpPr>
                <a:grpSpLocks/>
              </p:cNvGrpSpPr>
              <p:nvPr/>
            </p:nvGrpSpPr>
            <p:grpSpPr bwMode="auto">
              <a:xfrm>
                <a:off x="3744" y="2928"/>
                <a:ext cx="576" cy="384"/>
                <a:chOff x="3744" y="2928"/>
                <a:chExt cx="576" cy="384"/>
              </a:xfrm>
            </p:grpSpPr>
            <p:sp>
              <p:nvSpPr>
                <p:cNvPr id="56390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3744" y="2928"/>
                  <a:ext cx="240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391" name="Line 181"/>
                <p:cNvSpPr>
                  <a:spLocks noChangeShapeType="1"/>
                </p:cNvSpPr>
                <p:nvPr/>
              </p:nvSpPr>
              <p:spPr bwMode="auto">
                <a:xfrm flipH="1" flipV="1">
                  <a:off x="3984" y="2928"/>
                  <a:ext cx="336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389" name="Oval 182"/>
              <p:cNvSpPr>
                <a:spLocks noChangeArrowheads="1"/>
              </p:cNvSpPr>
              <p:nvPr/>
            </p:nvSpPr>
            <p:spPr bwMode="auto">
              <a:xfrm>
                <a:off x="3840" y="264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6383" name="Group 183"/>
            <p:cNvGrpSpPr>
              <a:grpSpLocks/>
            </p:cNvGrpSpPr>
            <p:nvPr/>
          </p:nvGrpSpPr>
          <p:grpSpPr bwMode="auto">
            <a:xfrm>
              <a:off x="1488" y="288"/>
              <a:ext cx="576" cy="672"/>
              <a:chOff x="3744" y="2640"/>
              <a:chExt cx="576" cy="672"/>
            </a:xfrm>
          </p:grpSpPr>
          <p:grpSp>
            <p:nvGrpSpPr>
              <p:cNvPr id="56384" name="Group 184"/>
              <p:cNvGrpSpPr>
                <a:grpSpLocks/>
              </p:cNvGrpSpPr>
              <p:nvPr/>
            </p:nvGrpSpPr>
            <p:grpSpPr bwMode="auto">
              <a:xfrm>
                <a:off x="3744" y="2928"/>
                <a:ext cx="576" cy="384"/>
                <a:chOff x="3744" y="2928"/>
                <a:chExt cx="576" cy="384"/>
              </a:xfrm>
            </p:grpSpPr>
            <p:sp>
              <p:nvSpPr>
                <p:cNvPr id="56386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744" y="2928"/>
                  <a:ext cx="240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387" name="Line 186"/>
                <p:cNvSpPr>
                  <a:spLocks noChangeShapeType="1"/>
                </p:cNvSpPr>
                <p:nvPr/>
              </p:nvSpPr>
              <p:spPr bwMode="auto">
                <a:xfrm flipH="1" flipV="1">
                  <a:off x="3984" y="2928"/>
                  <a:ext cx="336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385" name="Oval 187"/>
              <p:cNvSpPr>
                <a:spLocks noChangeArrowheads="1"/>
              </p:cNvSpPr>
              <p:nvPr/>
            </p:nvSpPr>
            <p:spPr bwMode="auto">
              <a:xfrm>
                <a:off x="3840" y="264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27" name="Group 189"/>
          <p:cNvGrpSpPr>
            <a:grpSpLocks/>
          </p:cNvGrpSpPr>
          <p:nvPr/>
        </p:nvGrpSpPr>
        <p:grpSpPr bwMode="auto">
          <a:xfrm>
            <a:off x="4876800" y="2684463"/>
            <a:ext cx="914400" cy="1066800"/>
            <a:chOff x="3744" y="2640"/>
            <a:chExt cx="576" cy="672"/>
          </a:xfrm>
        </p:grpSpPr>
        <p:grpSp>
          <p:nvGrpSpPr>
            <p:cNvPr id="56372" name="Group 190"/>
            <p:cNvGrpSpPr>
              <a:grpSpLocks/>
            </p:cNvGrpSpPr>
            <p:nvPr/>
          </p:nvGrpSpPr>
          <p:grpSpPr bwMode="auto">
            <a:xfrm>
              <a:off x="3744" y="2928"/>
              <a:ext cx="576" cy="384"/>
              <a:chOff x="3744" y="2928"/>
              <a:chExt cx="576" cy="384"/>
            </a:xfrm>
          </p:grpSpPr>
          <p:sp>
            <p:nvSpPr>
              <p:cNvPr id="56374" name="Line 191"/>
              <p:cNvSpPr>
                <a:spLocks noChangeShapeType="1"/>
              </p:cNvSpPr>
              <p:nvPr/>
            </p:nvSpPr>
            <p:spPr bwMode="auto">
              <a:xfrm flipV="1">
                <a:off x="3744" y="2928"/>
                <a:ext cx="240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75" name="Line 192"/>
              <p:cNvSpPr>
                <a:spLocks noChangeShapeType="1"/>
              </p:cNvSpPr>
              <p:nvPr/>
            </p:nvSpPr>
            <p:spPr bwMode="auto">
              <a:xfrm flipH="1" flipV="1">
                <a:off x="3984" y="2928"/>
                <a:ext cx="336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6373" name="Oval 193"/>
            <p:cNvSpPr>
              <a:spLocks noChangeArrowheads="1"/>
            </p:cNvSpPr>
            <p:nvPr/>
          </p:nvSpPr>
          <p:spPr bwMode="auto">
            <a:xfrm>
              <a:off x="3840" y="264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29" name="Group 271"/>
          <p:cNvGrpSpPr>
            <a:grpSpLocks/>
          </p:cNvGrpSpPr>
          <p:nvPr/>
        </p:nvGrpSpPr>
        <p:grpSpPr bwMode="auto">
          <a:xfrm>
            <a:off x="1600200" y="2684463"/>
            <a:ext cx="5943600" cy="3200400"/>
            <a:chOff x="1008" y="2160"/>
            <a:chExt cx="3744" cy="2016"/>
          </a:xfrm>
        </p:grpSpPr>
        <p:sp>
          <p:nvSpPr>
            <p:cNvPr id="56351" name="Rectangle 250"/>
            <p:cNvSpPr>
              <a:spLocks noChangeArrowheads="1"/>
            </p:cNvSpPr>
            <p:nvPr/>
          </p:nvSpPr>
          <p:spPr bwMode="auto">
            <a:xfrm>
              <a:off x="1008" y="2160"/>
              <a:ext cx="3744" cy="20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56352" name="Oval 251"/>
            <p:cNvSpPr>
              <a:spLocks noChangeArrowheads="1"/>
            </p:cNvSpPr>
            <p:nvPr/>
          </p:nvSpPr>
          <p:spPr bwMode="auto">
            <a:xfrm>
              <a:off x="2832" y="321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6353" name="Oval 252"/>
            <p:cNvSpPr>
              <a:spLocks noChangeArrowheads="1"/>
            </p:cNvSpPr>
            <p:nvPr/>
          </p:nvSpPr>
          <p:spPr bwMode="auto">
            <a:xfrm>
              <a:off x="2448" y="331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6354" name="Oval 253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6355" name="Oval 254"/>
            <p:cNvSpPr>
              <a:spLocks noChangeArrowheads="1"/>
            </p:cNvSpPr>
            <p:nvPr/>
          </p:nvSpPr>
          <p:spPr bwMode="auto">
            <a:xfrm>
              <a:off x="3264" y="384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356" name="Oval 255"/>
            <p:cNvSpPr>
              <a:spLocks noChangeArrowheads="1"/>
            </p:cNvSpPr>
            <p:nvPr/>
          </p:nvSpPr>
          <p:spPr bwMode="auto">
            <a:xfrm>
              <a:off x="4032" y="384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56357" name="Group 256"/>
            <p:cNvGrpSpPr>
              <a:grpSpLocks/>
            </p:cNvGrpSpPr>
            <p:nvPr/>
          </p:nvGrpSpPr>
          <p:grpSpPr bwMode="auto">
            <a:xfrm>
              <a:off x="3504" y="3216"/>
              <a:ext cx="576" cy="672"/>
              <a:chOff x="3744" y="2640"/>
              <a:chExt cx="576" cy="672"/>
            </a:xfrm>
          </p:grpSpPr>
          <p:grpSp>
            <p:nvGrpSpPr>
              <p:cNvPr id="56368" name="Group 257"/>
              <p:cNvGrpSpPr>
                <a:grpSpLocks/>
              </p:cNvGrpSpPr>
              <p:nvPr/>
            </p:nvGrpSpPr>
            <p:grpSpPr bwMode="auto">
              <a:xfrm>
                <a:off x="3744" y="2928"/>
                <a:ext cx="576" cy="384"/>
                <a:chOff x="3744" y="2928"/>
                <a:chExt cx="576" cy="384"/>
              </a:xfrm>
            </p:grpSpPr>
            <p:sp>
              <p:nvSpPr>
                <p:cNvPr id="56370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3744" y="2928"/>
                  <a:ext cx="240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371" name="Line 259"/>
                <p:cNvSpPr>
                  <a:spLocks noChangeShapeType="1"/>
                </p:cNvSpPr>
                <p:nvPr/>
              </p:nvSpPr>
              <p:spPr bwMode="auto">
                <a:xfrm flipH="1" flipV="1">
                  <a:off x="3984" y="2928"/>
                  <a:ext cx="336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369" name="Oval 260"/>
              <p:cNvSpPr>
                <a:spLocks noChangeArrowheads="1"/>
              </p:cNvSpPr>
              <p:nvPr/>
            </p:nvSpPr>
            <p:spPr bwMode="auto">
              <a:xfrm>
                <a:off x="3840" y="264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6358" name="Group 261"/>
            <p:cNvGrpSpPr>
              <a:grpSpLocks/>
            </p:cNvGrpSpPr>
            <p:nvPr/>
          </p:nvGrpSpPr>
          <p:grpSpPr bwMode="auto">
            <a:xfrm>
              <a:off x="2016" y="2640"/>
              <a:ext cx="576" cy="672"/>
              <a:chOff x="3744" y="2640"/>
              <a:chExt cx="576" cy="672"/>
            </a:xfrm>
          </p:grpSpPr>
          <p:grpSp>
            <p:nvGrpSpPr>
              <p:cNvPr id="56364" name="Group 262"/>
              <p:cNvGrpSpPr>
                <a:grpSpLocks/>
              </p:cNvGrpSpPr>
              <p:nvPr/>
            </p:nvGrpSpPr>
            <p:grpSpPr bwMode="auto">
              <a:xfrm>
                <a:off x="3744" y="2928"/>
                <a:ext cx="576" cy="384"/>
                <a:chOff x="3744" y="2928"/>
                <a:chExt cx="576" cy="384"/>
              </a:xfrm>
            </p:grpSpPr>
            <p:sp>
              <p:nvSpPr>
                <p:cNvPr id="56366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44" y="2928"/>
                  <a:ext cx="240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367" name="Line 264"/>
                <p:cNvSpPr>
                  <a:spLocks noChangeShapeType="1"/>
                </p:cNvSpPr>
                <p:nvPr/>
              </p:nvSpPr>
              <p:spPr bwMode="auto">
                <a:xfrm flipH="1" flipV="1">
                  <a:off x="3984" y="2928"/>
                  <a:ext cx="336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365" name="Oval 265"/>
              <p:cNvSpPr>
                <a:spLocks noChangeArrowheads="1"/>
              </p:cNvSpPr>
              <p:nvPr/>
            </p:nvSpPr>
            <p:spPr bwMode="auto">
              <a:xfrm>
                <a:off x="3840" y="264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6359" name="Group 266"/>
            <p:cNvGrpSpPr>
              <a:grpSpLocks/>
            </p:cNvGrpSpPr>
            <p:nvPr/>
          </p:nvGrpSpPr>
          <p:grpSpPr bwMode="auto">
            <a:xfrm>
              <a:off x="3072" y="2592"/>
              <a:ext cx="576" cy="672"/>
              <a:chOff x="3744" y="2640"/>
              <a:chExt cx="576" cy="672"/>
            </a:xfrm>
          </p:grpSpPr>
          <p:grpSp>
            <p:nvGrpSpPr>
              <p:cNvPr id="56360" name="Group 267"/>
              <p:cNvGrpSpPr>
                <a:grpSpLocks/>
              </p:cNvGrpSpPr>
              <p:nvPr/>
            </p:nvGrpSpPr>
            <p:grpSpPr bwMode="auto">
              <a:xfrm>
                <a:off x="3744" y="2928"/>
                <a:ext cx="576" cy="384"/>
                <a:chOff x="3744" y="2928"/>
                <a:chExt cx="576" cy="384"/>
              </a:xfrm>
            </p:grpSpPr>
            <p:sp>
              <p:nvSpPr>
                <p:cNvPr id="56362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3744" y="2928"/>
                  <a:ext cx="240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363" name="Line 269"/>
                <p:cNvSpPr>
                  <a:spLocks noChangeShapeType="1"/>
                </p:cNvSpPr>
                <p:nvPr/>
              </p:nvSpPr>
              <p:spPr bwMode="auto">
                <a:xfrm flipH="1" flipV="1">
                  <a:off x="3984" y="2928"/>
                  <a:ext cx="336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361" name="Oval 270"/>
              <p:cNvSpPr>
                <a:spLocks noChangeArrowheads="1"/>
              </p:cNvSpPr>
              <p:nvPr/>
            </p:nvSpPr>
            <p:spPr bwMode="auto">
              <a:xfrm>
                <a:off x="3840" y="264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171747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73061" name="Group 278"/>
          <p:cNvGrpSpPr>
            <a:grpSpLocks/>
          </p:cNvGrpSpPr>
          <p:nvPr/>
        </p:nvGrpSpPr>
        <p:grpSpPr bwMode="auto">
          <a:xfrm>
            <a:off x="3657600" y="2608263"/>
            <a:ext cx="1524000" cy="838200"/>
            <a:chOff x="2304" y="2112"/>
            <a:chExt cx="960" cy="528"/>
          </a:xfrm>
        </p:grpSpPr>
        <p:grpSp>
          <p:nvGrpSpPr>
            <p:cNvPr id="56347" name="Group 273"/>
            <p:cNvGrpSpPr>
              <a:grpSpLocks/>
            </p:cNvGrpSpPr>
            <p:nvPr/>
          </p:nvGrpSpPr>
          <p:grpSpPr bwMode="auto">
            <a:xfrm>
              <a:off x="2304" y="2400"/>
              <a:ext cx="960" cy="240"/>
              <a:chOff x="3744" y="2928"/>
              <a:chExt cx="576" cy="384"/>
            </a:xfrm>
          </p:grpSpPr>
          <p:sp>
            <p:nvSpPr>
              <p:cNvPr id="56349" name="Line 274"/>
              <p:cNvSpPr>
                <a:spLocks noChangeShapeType="1"/>
              </p:cNvSpPr>
              <p:nvPr/>
            </p:nvSpPr>
            <p:spPr bwMode="auto">
              <a:xfrm flipV="1">
                <a:off x="3744" y="2928"/>
                <a:ext cx="240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0" name="Line 275"/>
              <p:cNvSpPr>
                <a:spLocks noChangeShapeType="1"/>
              </p:cNvSpPr>
              <p:nvPr/>
            </p:nvSpPr>
            <p:spPr bwMode="auto">
              <a:xfrm flipH="1" flipV="1">
                <a:off x="3984" y="2928"/>
                <a:ext cx="336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6348" name="Oval 276"/>
            <p:cNvSpPr>
              <a:spLocks noChangeArrowheads="1"/>
            </p:cNvSpPr>
            <p:nvPr/>
          </p:nvSpPr>
          <p:spPr bwMode="auto">
            <a:xfrm>
              <a:off x="2496" y="2112"/>
              <a:ext cx="384" cy="288"/>
            </a:xfrm>
            <a:prstGeom prst="ellipse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171747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14</a:t>
              </a:r>
            </a:p>
          </p:txBody>
        </p:sp>
      </p:grpSp>
      <p:grpSp>
        <p:nvGrpSpPr>
          <p:cNvPr id="173063" name="Group 296"/>
          <p:cNvGrpSpPr>
            <a:grpSpLocks/>
          </p:cNvGrpSpPr>
          <p:nvPr/>
        </p:nvGrpSpPr>
        <p:grpSpPr bwMode="auto">
          <a:xfrm>
            <a:off x="2990850" y="2836863"/>
            <a:ext cx="3543300" cy="2514600"/>
            <a:chOff x="1884" y="2256"/>
            <a:chExt cx="2232" cy="1584"/>
          </a:xfrm>
        </p:grpSpPr>
        <p:sp>
          <p:nvSpPr>
            <p:cNvPr id="56339" name="Rectangle 288"/>
            <p:cNvSpPr>
              <a:spLocks noChangeArrowheads="1"/>
            </p:cNvSpPr>
            <p:nvPr/>
          </p:nvSpPr>
          <p:spPr bwMode="auto">
            <a:xfrm>
              <a:off x="2220" y="23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340" name="Rectangle 289"/>
            <p:cNvSpPr>
              <a:spLocks noChangeArrowheads="1"/>
            </p:cNvSpPr>
            <p:nvPr/>
          </p:nvSpPr>
          <p:spPr bwMode="auto">
            <a:xfrm>
              <a:off x="1884" y="288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341" name="Rectangle 290"/>
            <p:cNvSpPr>
              <a:spLocks noChangeArrowheads="1"/>
            </p:cNvSpPr>
            <p:nvPr/>
          </p:nvSpPr>
          <p:spPr bwMode="auto">
            <a:xfrm>
              <a:off x="2988" y="288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342" name="Rectangle 291"/>
            <p:cNvSpPr>
              <a:spLocks noChangeArrowheads="1"/>
            </p:cNvSpPr>
            <p:nvPr/>
          </p:nvSpPr>
          <p:spPr bwMode="auto">
            <a:xfrm>
              <a:off x="3420" y="351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343" name="Rectangle 292"/>
            <p:cNvSpPr>
              <a:spLocks noChangeArrowheads="1"/>
            </p:cNvSpPr>
            <p:nvPr/>
          </p:nvSpPr>
          <p:spPr bwMode="auto">
            <a:xfrm>
              <a:off x="2988" y="22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3366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344" name="Rectangle 293"/>
            <p:cNvSpPr>
              <a:spLocks noChangeArrowheads="1"/>
            </p:cNvSpPr>
            <p:nvPr/>
          </p:nvSpPr>
          <p:spPr bwMode="auto">
            <a:xfrm>
              <a:off x="2400" y="29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3366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345" name="Rectangle 294"/>
            <p:cNvSpPr>
              <a:spLocks noChangeArrowheads="1"/>
            </p:cNvSpPr>
            <p:nvPr/>
          </p:nvSpPr>
          <p:spPr bwMode="auto">
            <a:xfrm>
              <a:off x="3468" y="284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3366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346" name="Rectangle 295"/>
            <p:cNvSpPr>
              <a:spLocks noChangeArrowheads="1"/>
            </p:cNvSpPr>
            <p:nvPr/>
          </p:nvSpPr>
          <p:spPr bwMode="auto">
            <a:xfrm>
              <a:off x="3888" y="346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3366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73353" name="Text Box 297"/>
          <p:cNvSpPr txBox="1">
            <a:spLocks noChangeArrowheads="1"/>
          </p:cNvSpPr>
          <p:nvPr/>
        </p:nvSpPr>
        <p:spPr bwMode="auto">
          <a:xfrm>
            <a:off x="6400800" y="2951163"/>
            <a:ext cx="1363663" cy="1692275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1">
                <a:latin typeface="Times New Roman" pitchFamily="18" charset="0"/>
              </a:rPr>
              <a:t>T :    00</a:t>
            </a:r>
          </a:p>
          <a:p>
            <a:r>
              <a:rPr lang="en-US" altLang="zh-CN" sz="2000" b="1">
                <a:latin typeface="Times New Roman" pitchFamily="18" charset="0"/>
              </a:rPr>
              <a:t>;  :    01</a:t>
            </a:r>
          </a:p>
          <a:p>
            <a:r>
              <a:rPr lang="en-US" altLang="zh-CN" sz="2000" b="1">
                <a:latin typeface="Times New Roman" pitchFamily="18" charset="0"/>
              </a:rPr>
              <a:t>A :   10</a:t>
            </a:r>
          </a:p>
          <a:p>
            <a:r>
              <a:rPr lang="en-US" altLang="zh-CN" sz="2000" b="1">
                <a:latin typeface="Times New Roman" pitchFamily="18" charset="0"/>
              </a:rPr>
              <a:t>C :   110</a:t>
            </a:r>
          </a:p>
          <a:p>
            <a:r>
              <a:rPr lang="en-US" altLang="zh-CN" sz="2000" b="1">
                <a:latin typeface="Times New Roman" pitchFamily="18" charset="0"/>
              </a:rPr>
              <a:t>S :   111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84510" y="29757"/>
            <a:ext cx="7772400" cy="1143000"/>
          </a:xfrm>
        </p:spPr>
        <p:txBody>
          <a:bodyPr/>
          <a:lstStyle/>
          <a:p>
            <a:r>
              <a:rPr lang="en-US" altLang="zh-CN" b="1" dirty="0">
                <a:solidFill>
                  <a:srgbClr val="990000"/>
                </a:solidFill>
                <a:ea typeface="黑体" pitchFamily="49" charset="-122"/>
              </a:rPr>
              <a:t>4.5 </a:t>
            </a:r>
            <a:r>
              <a:rPr lang="zh-CN" altLang="en-US" b="1" dirty="0">
                <a:solidFill>
                  <a:srgbClr val="990000"/>
                </a:solidFill>
                <a:ea typeface="黑体" pitchFamily="49" charset="-122"/>
              </a:rPr>
              <a:t>哈夫曼</a:t>
            </a:r>
            <a:r>
              <a:rPr lang="zh-CN" altLang="en-US" b="1" dirty="0" smtClean="0">
                <a:solidFill>
                  <a:srgbClr val="990000"/>
                </a:solidFill>
                <a:ea typeface="黑体" pitchFamily="49" charset="-122"/>
              </a:rPr>
              <a:t>编码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3000"/>
                                        <p:tgtEl>
                                          <p:spTgt spid="1733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7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73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73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73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73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autoUpdateAnimBg="0"/>
      <p:bldP spid="173097" grpId="0" animBg="1"/>
      <p:bldP spid="173353" grpId="0" build="p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214414" y="1785926"/>
            <a:ext cx="728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zh-CN" altLang="en-US" sz="2400" b="1" dirty="0"/>
              <a:t>一棵有</a:t>
            </a:r>
            <a:r>
              <a:rPr lang="en-US" altLang="zh-CN" sz="2400" b="1" dirty="0"/>
              <a:t>n</a:t>
            </a:r>
            <a:r>
              <a:rPr lang="zh-CN" altLang="zh-CN" sz="2400" b="1" dirty="0"/>
              <a:t>个叶子结点的</a:t>
            </a:r>
            <a:r>
              <a:rPr lang="en-US" altLang="zh-CN" sz="2400" b="1" dirty="0"/>
              <a:t>Huffman</a:t>
            </a:r>
            <a:r>
              <a:rPr lang="zh-CN" altLang="zh-CN" sz="2400" b="1" dirty="0"/>
              <a:t>树有</a:t>
            </a:r>
            <a:r>
              <a:rPr lang="zh-CN" altLang="zh-CN" sz="2400" b="1" dirty="0">
                <a:solidFill>
                  <a:srgbClr val="FF0066"/>
                </a:solidFill>
              </a:rPr>
              <a:t>2</a:t>
            </a:r>
            <a:r>
              <a:rPr lang="en-US" altLang="zh-CN" sz="2400" b="1" dirty="0">
                <a:solidFill>
                  <a:srgbClr val="FF0066"/>
                </a:solidFill>
              </a:rPr>
              <a:t>n-1</a:t>
            </a:r>
            <a:r>
              <a:rPr lang="zh-CN" altLang="zh-CN" sz="2400" b="1" dirty="0"/>
              <a:t>个结点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zh-CN" altLang="zh-CN" sz="2400" b="1" dirty="0"/>
              <a:t>采用顺序存储结构</a:t>
            </a:r>
            <a:r>
              <a:rPr lang="zh-CN" altLang="zh-CN" sz="2400" b="1" dirty="0">
                <a:latin typeface="Times New Roman" pitchFamily="18" charset="0"/>
              </a:rPr>
              <a:t>——</a:t>
            </a:r>
            <a:r>
              <a:rPr lang="zh-CN" altLang="zh-CN" sz="2400" b="1" dirty="0"/>
              <a:t>一维结构数组</a:t>
            </a:r>
            <a:r>
              <a:rPr lang="zh-CN" altLang="en-US" sz="2400" b="1" dirty="0"/>
              <a:t>实现队列</a:t>
            </a:r>
            <a:endParaRPr lang="zh-CN" altLang="zh-CN" sz="2400" b="1" dirty="0"/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zh-CN" altLang="zh-CN" sz="2400" b="1" dirty="0"/>
              <a:t>结点类型定义</a:t>
            </a:r>
            <a:endParaRPr lang="zh-CN" altLang="en-US" sz="2400" b="1" dirty="0"/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2051050" y="3500438"/>
            <a:ext cx="4132734" cy="2246769"/>
          </a:xfrm>
          <a:prstGeom prst="rect">
            <a:avLst/>
          </a:prstGeom>
          <a:solidFill>
            <a:srgbClr val="CCFFFF">
              <a:alpha val="41176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typedef  struct</a:t>
            </a:r>
          </a:p>
          <a:p>
            <a:pPr eaLnBrk="0" hangingPunct="0"/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{  int weight;</a:t>
            </a:r>
          </a:p>
          <a:p>
            <a:pPr eaLnBrk="0" hangingPunct="0"/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    int parent,lchild,rchild;</a:t>
            </a:r>
          </a:p>
          <a:p>
            <a:pPr eaLnBrk="0" hangingPunct="0"/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}htnode,*hufmantree;</a:t>
            </a:r>
          </a:p>
          <a:p>
            <a:pPr eaLnBrk="0" hangingPunct="0"/>
            <a:endParaRPr lang="en-US" altLang="zh-CN" sz="2800" b="1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90000"/>
                </a:solidFill>
                <a:ea typeface="黑体" pitchFamily="49" charset="-122"/>
              </a:rPr>
              <a:t>4.5</a:t>
            </a:r>
            <a:r>
              <a:rPr lang="zh-CN" altLang="en-US" b="1" dirty="0" smtClean="0">
                <a:solidFill>
                  <a:srgbClr val="990000"/>
                </a:solidFill>
                <a:ea typeface="黑体" pitchFamily="49" charset="-122"/>
              </a:rPr>
              <a:t>哈夫曼编码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9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 build="p" bldLvl="5" autoUpdateAnimBg="0"/>
      <p:bldP spid="169991" grpId="0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765175"/>
            <a:ext cx="4724400" cy="5562600"/>
          </a:xfrm>
          <a:solidFill>
            <a:srgbClr val="C7FFF0"/>
          </a:solidFill>
          <a:ln w="76200" cmpd="tri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zh-CN" sz="2400" b="1" dirty="0" smtClean="0"/>
              <a:t>void </a:t>
            </a:r>
            <a:r>
              <a:rPr lang="en-US" altLang="zh-CN" sz="2400" b="1" dirty="0" err="1" smtClean="0"/>
              <a:t>huffman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huffmantree</a:t>
            </a:r>
            <a:r>
              <a:rPr lang="en-US" altLang="zh-CN" sz="2400" b="1" dirty="0" smtClean="0"/>
              <a:t> &amp;</a:t>
            </a:r>
            <a:r>
              <a:rPr lang="en-US" altLang="zh-CN" sz="2400" b="1" dirty="0" err="1" smtClean="0"/>
              <a:t>ht,char</a:t>
            </a:r>
            <a:r>
              <a:rPr lang="en-US" altLang="zh-CN" sz="2400" b="1" dirty="0" smtClean="0"/>
              <a:t>**</a:t>
            </a:r>
            <a:r>
              <a:rPr lang="en-US" altLang="zh-CN" sz="2400" b="1" dirty="0" err="1" smtClean="0"/>
              <a:t>hc,int</a:t>
            </a:r>
            <a:r>
              <a:rPr lang="en-US" altLang="zh-CN" sz="2400" b="1" dirty="0" smtClean="0"/>
              <a:t>*</a:t>
            </a:r>
            <a:r>
              <a:rPr lang="en-US" altLang="zh-CN" sz="2400" b="1" dirty="0" err="1" smtClean="0"/>
              <a:t>w,intn</a:t>
            </a:r>
            <a:r>
              <a:rPr lang="en-US" altLang="zh-CN" sz="2400" b="1" dirty="0" smtClean="0"/>
              <a:t>)</a:t>
            </a:r>
          </a:p>
          <a:p>
            <a:pPr eaLnBrk="1" hangingPunct="1"/>
            <a:r>
              <a:rPr lang="en-US" altLang="zh-CN" sz="2400" b="1" dirty="0" smtClean="0"/>
              <a:t>{  </a:t>
            </a:r>
          </a:p>
          <a:p>
            <a:pPr eaLnBrk="1" hangingPunct="1"/>
            <a:r>
              <a:rPr lang="en-US" altLang="zh-CN" sz="2400" b="1" dirty="0" smtClean="0"/>
              <a:t>    if(n&lt;=1)return;</a:t>
            </a:r>
          </a:p>
          <a:p>
            <a:pPr eaLnBrk="1" hangingPunct="1"/>
            <a:r>
              <a:rPr lang="en-US" altLang="zh-CN" sz="2400" b="1" dirty="0" smtClean="0"/>
              <a:t>    m=2n-1;    </a:t>
            </a:r>
          </a:p>
          <a:p>
            <a:pPr eaLnBrk="1" hangingPunct="1"/>
            <a:r>
              <a:rPr lang="en-US" altLang="zh-CN" sz="2400" b="1" dirty="0" smtClean="0"/>
              <a:t>ht=(</a:t>
            </a:r>
            <a:r>
              <a:rPr lang="en-US" altLang="zh-CN" sz="2400" b="1" dirty="0" err="1" smtClean="0"/>
              <a:t>huffmantree</a:t>
            </a:r>
            <a:r>
              <a:rPr lang="en-US" altLang="zh-CN" sz="2400" b="1" dirty="0" smtClean="0"/>
              <a:t>)</a:t>
            </a:r>
            <a:r>
              <a:rPr lang="en-US" altLang="zh-CN" sz="2400" b="1" dirty="0" err="1" smtClean="0"/>
              <a:t>malloc</a:t>
            </a:r>
            <a:endParaRPr lang="en-US" altLang="zh-CN" sz="2400" b="1" dirty="0" smtClean="0"/>
          </a:p>
          <a:p>
            <a:pPr eaLnBrk="1" hangingPunct="1"/>
            <a:r>
              <a:rPr lang="en-US" altLang="zh-CN" sz="2400" b="1" dirty="0" smtClean="0"/>
              <a:t>(m+1)*</a:t>
            </a:r>
            <a:r>
              <a:rPr lang="en-US" altLang="zh-CN" sz="2400" b="1" dirty="0" err="1" smtClean="0"/>
              <a:t>sizeof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htcode</a:t>
            </a:r>
            <a:r>
              <a:rPr lang="en-US" altLang="zh-CN" sz="2400" b="1" dirty="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for(p=</a:t>
            </a:r>
            <a:r>
              <a:rPr lang="en-US" altLang="zh-CN" sz="2400" b="1" dirty="0" err="1" smtClean="0"/>
              <a:t>ht;i</a:t>
            </a:r>
            <a:r>
              <a:rPr lang="en-US" altLang="zh-CN" sz="2400" b="1" dirty="0" smtClean="0"/>
              <a:t>&lt;n;++i,++p,++w)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   *p={*w,0,0,0};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for(;i&lt;=m;++i;++p)</a:t>
            </a:r>
          </a:p>
          <a:p>
            <a:pPr eaLnBrk="1" hangingPunct="1"/>
            <a:r>
              <a:rPr lang="en-US" altLang="zh-CN" sz="2400" b="1" dirty="0" smtClean="0"/>
              <a:t>  *p ={0,0,0,0};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0"/>
            <a:ext cx="4932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00"/>
                </a:solidFill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990000"/>
                </a:solidFill>
                <a:ea typeface="黑体" pitchFamily="49" charset="-122"/>
              </a:rPr>
              <a:t>4.5  </a:t>
            </a:r>
            <a:r>
              <a:rPr lang="zh-CN" altLang="en-US" b="1" dirty="0">
                <a:solidFill>
                  <a:srgbClr val="990000"/>
                </a:solidFill>
                <a:ea typeface="黑体" pitchFamily="49" charset="-122"/>
              </a:rPr>
              <a:t>构造哈夫曼树算法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5029200" y="152400"/>
            <a:ext cx="37893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461E0C"/>
                </a:solidFill>
              </a:rPr>
              <a:t>设有字符串：</a:t>
            </a:r>
            <a:r>
              <a:rPr lang="zh-CN" altLang="en-US" sz="2000" b="1">
                <a:solidFill>
                  <a:srgbClr val="461E0C"/>
                </a:solidFill>
                <a:latin typeface="Times New Roman" pitchFamily="18" charset="0"/>
              </a:rPr>
              <a:t>“</a:t>
            </a:r>
            <a:r>
              <a:rPr lang="en-US" altLang="zh-CN" sz="2000" b="1">
                <a:solidFill>
                  <a:srgbClr val="461E0C"/>
                </a:solidFill>
              </a:rPr>
              <a:t>AABBCBABDC</a:t>
            </a:r>
            <a:r>
              <a:rPr lang="en-US" altLang="zh-CN" sz="2000" b="1">
                <a:solidFill>
                  <a:srgbClr val="461E0C"/>
                </a:solidFill>
                <a:latin typeface="Times New Roman" pitchFamily="18" charset="0"/>
              </a:rPr>
              <a:t> “</a:t>
            </a:r>
          </a:p>
          <a:p>
            <a:r>
              <a:rPr lang="zh-CN" altLang="en-US" sz="2000" b="1">
                <a:solidFill>
                  <a:srgbClr val="461E0C"/>
                </a:solidFill>
                <a:latin typeface="Times New Roman" pitchFamily="18" charset="0"/>
              </a:rPr>
              <a:t>则权值为</a:t>
            </a:r>
            <a:r>
              <a:rPr lang="en-US" altLang="zh-CN" sz="2000" b="1">
                <a:solidFill>
                  <a:srgbClr val="461E0C"/>
                </a:solidFill>
                <a:latin typeface="Times New Roman" pitchFamily="18" charset="0"/>
              </a:rPr>
              <a:t>w={3,4,2,1}</a:t>
            </a:r>
          </a:p>
        </p:txBody>
      </p:sp>
      <p:graphicFrame>
        <p:nvGraphicFramePr>
          <p:cNvPr id="208901" name="Group 5"/>
          <p:cNvGraphicFramePr>
            <a:graphicFrameLocks noGrp="1"/>
          </p:cNvGraphicFramePr>
          <p:nvPr/>
        </p:nvGraphicFramePr>
        <p:xfrm>
          <a:off x="5181600" y="914400"/>
          <a:ext cx="3806825" cy="3145155"/>
        </p:xfrm>
        <a:graphic>
          <a:graphicData uri="http://schemas.openxmlformats.org/drawingml/2006/table">
            <a:tbl>
              <a:tblPr/>
              <a:tblGrid>
                <a:gridCol w="1130300"/>
                <a:gridCol w="974725"/>
                <a:gridCol w="809625"/>
                <a:gridCol w="8921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parent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</a:tbl>
          </a:graphicData>
        </a:graphic>
      </p:graphicFrame>
      <p:sp>
        <p:nvSpPr>
          <p:cNvPr id="208948" name="Text Box 52"/>
          <p:cNvSpPr txBox="1">
            <a:spLocks noChangeArrowheads="1"/>
          </p:cNvSpPr>
          <p:nvPr/>
        </p:nvSpPr>
        <p:spPr bwMode="auto">
          <a:xfrm>
            <a:off x="4826000" y="1295400"/>
            <a:ext cx="508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990000"/>
                </a:solidFill>
              </a:rPr>
              <a:t>1 2  3 4 5 6  7</a:t>
            </a:r>
          </a:p>
        </p:txBody>
      </p:sp>
      <p:sp>
        <p:nvSpPr>
          <p:cNvPr id="208949" name="Rectangle 53"/>
          <p:cNvSpPr>
            <a:spLocks noChangeArrowheads="1"/>
          </p:cNvSpPr>
          <p:nvPr/>
        </p:nvSpPr>
        <p:spPr bwMode="auto">
          <a:xfrm>
            <a:off x="5562600" y="1295400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3             0          0         0</a:t>
            </a:r>
          </a:p>
        </p:txBody>
      </p:sp>
      <p:sp>
        <p:nvSpPr>
          <p:cNvPr id="208950" name="Rectangle 54"/>
          <p:cNvSpPr>
            <a:spLocks noChangeArrowheads="1"/>
          </p:cNvSpPr>
          <p:nvPr/>
        </p:nvSpPr>
        <p:spPr bwMode="auto">
          <a:xfrm>
            <a:off x="5562600" y="1660525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4             0          0         0</a:t>
            </a:r>
          </a:p>
        </p:txBody>
      </p:sp>
      <p:sp>
        <p:nvSpPr>
          <p:cNvPr id="208951" name="Rectangle 55"/>
          <p:cNvSpPr>
            <a:spLocks noChangeArrowheads="1"/>
          </p:cNvSpPr>
          <p:nvPr/>
        </p:nvSpPr>
        <p:spPr bwMode="auto">
          <a:xfrm>
            <a:off x="609600" y="2438400"/>
            <a:ext cx="2590800" cy="457200"/>
          </a:xfrm>
          <a:prstGeom prst="rect">
            <a:avLst/>
          </a:prstGeom>
          <a:solidFill>
            <a:srgbClr val="FFFF99">
              <a:alpha val="41960"/>
            </a:srgbClr>
          </a:solidFill>
          <a:ln w="76200" cmpd="tri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8952" name="Rectangle 56"/>
          <p:cNvSpPr>
            <a:spLocks noChangeArrowheads="1"/>
          </p:cNvSpPr>
          <p:nvPr/>
        </p:nvSpPr>
        <p:spPr bwMode="auto">
          <a:xfrm>
            <a:off x="457200" y="2971800"/>
            <a:ext cx="4038600" cy="838200"/>
          </a:xfrm>
          <a:prstGeom prst="rect">
            <a:avLst/>
          </a:prstGeom>
          <a:solidFill>
            <a:srgbClr val="FFFF99">
              <a:alpha val="38039"/>
            </a:srgbClr>
          </a:solidFill>
          <a:ln w="76200" cmpd="tri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8953" name="Rectangle 57"/>
          <p:cNvSpPr>
            <a:spLocks noChangeArrowheads="1"/>
          </p:cNvSpPr>
          <p:nvPr/>
        </p:nvSpPr>
        <p:spPr bwMode="auto">
          <a:xfrm>
            <a:off x="228600" y="3789363"/>
            <a:ext cx="4572000" cy="935037"/>
          </a:xfrm>
          <a:prstGeom prst="rect">
            <a:avLst/>
          </a:prstGeom>
          <a:solidFill>
            <a:srgbClr val="FFFF99">
              <a:alpha val="32941"/>
            </a:srgbClr>
          </a:solidFill>
          <a:ln w="76200" cmpd="tri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8954" name="Rectangle 58"/>
          <p:cNvSpPr>
            <a:spLocks noChangeArrowheads="1"/>
          </p:cNvSpPr>
          <p:nvPr/>
        </p:nvSpPr>
        <p:spPr bwMode="auto">
          <a:xfrm>
            <a:off x="228600" y="4652963"/>
            <a:ext cx="4038600" cy="985837"/>
          </a:xfrm>
          <a:prstGeom prst="rect">
            <a:avLst/>
          </a:prstGeom>
          <a:solidFill>
            <a:srgbClr val="FFFF99">
              <a:alpha val="38823"/>
            </a:srgbClr>
          </a:solidFill>
          <a:ln w="76200" cmpd="tri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8955" name="Rectangle 59"/>
          <p:cNvSpPr>
            <a:spLocks noChangeArrowheads="1"/>
          </p:cNvSpPr>
          <p:nvPr/>
        </p:nvSpPr>
        <p:spPr bwMode="auto">
          <a:xfrm>
            <a:off x="5543550" y="2117725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2             0          0         0</a:t>
            </a:r>
          </a:p>
        </p:txBody>
      </p:sp>
      <p:sp>
        <p:nvSpPr>
          <p:cNvPr id="208956" name="Rectangle 60"/>
          <p:cNvSpPr>
            <a:spLocks noChangeArrowheads="1"/>
          </p:cNvSpPr>
          <p:nvPr/>
        </p:nvSpPr>
        <p:spPr bwMode="auto">
          <a:xfrm>
            <a:off x="5543550" y="2514600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1             0          0         0</a:t>
            </a:r>
          </a:p>
        </p:txBody>
      </p:sp>
      <p:sp>
        <p:nvSpPr>
          <p:cNvPr id="208957" name="Rectangle 61"/>
          <p:cNvSpPr>
            <a:spLocks noChangeArrowheads="1"/>
          </p:cNvSpPr>
          <p:nvPr/>
        </p:nvSpPr>
        <p:spPr bwMode="auto">
          <a:xfrm>
            <a:off x="5543550" y="2803525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0             0          0         0</a:t>
            </a:r>
          </a:p>
        </p:txBody>
      </p:sp>
      <p:sp>
        <p:nvSpPr>
          <p:cNvPr id="208958" name="Rectangle 62"/>
          <p:cNvSpPr>
            <a:spLocks noChangeArrowheads="1"/>
          </p:cNvSpPr>
          <p:nvPr/>
        </p:nvSpPr>
        <p:spPr bwMode="auto">
          <a:xfrm>
            <a:off x="5543550" y="3184525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0             0          0         0</a:t>
            </a:r>
          </a:p>
        </p:txBody>
      </p:sp>
      <p:sp>
        <p:nvSpPr>
          <p:cNvPr id="208959" name="Rectangle 63"/>
          <p:cNvSpPr>
            <a:spLocks noChangeArrowheads="1"/>
          </p:cNvSpPr>
          <p:nvPr/>
        </p:nvSpPr>
        <p:spPr bwMode="auto">
          <a:xfrm>
            <a:off x="5543550" y="3641725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0             0          0         0</a:t>
            </a:r>
          </a:p>
        </p:txBody>
      </p:sp>
      <p:sp>
        <p:nvSpPr>
          <p:cNvPr id="208960" name="Rectangle 64"/>
          <p:cNvSpPr>
            <a:spLocks noChangeArrowheads="1"/>
          </p:cNvSpPr>
          <p:nvPr/>
        </p:nvSpPr>
        <p:spPr bwMode="auto">
          <a:xfrm>
            <a:off x="25399" y="715168"/>
            <a:ext cx="4816475" cy="5827713"/>
          </a:xfrm>
          <a:prstGeom prst="rect">
            <a:avLst/>
          </a:prstGeom>
          <a:solidFill>
            <a:srgbClr val="C7FFF0"/>
          </a:solidFill>
          <a:ln w="76200" cmpd="tri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for(i=n+1;i&lt;=m;++i)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{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     select(ht,i-1,s1,s2);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    ht[s1].parent=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    ht[s2].parent=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    ht[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].</a:t>
            </a:r>
            <a:r>
              <a:rPr lang="en-US" altLang="zh-CN" sz="2400" b="1" dirty="0" err="1"/>
              <a:t>lchild</a:t>
            </a:r>
            <a:r>
              <a:rPr lang="en-US" altLang="zh-CN" sz="2400" b="1" dirty="0"/>
              <a:t>=s1;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    ht[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].</a:t>
            </a:r>
            <a:r>
              <a:rPr lang="en-US" altLang="zh-CN" sz="2400" b="1" dirty="0" err="1"/>
              <a:t>rchild</a:t>
            </a:r>
            <a:r>
              <a:rPr lang="en-US" altLang="zh-CN" sz="2400" b="1" dirty="0"/>
              <a:t>=s2;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    ht[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].weight= ht[s1].</a:t>
            </a:r>
            <a:r>
              <a:rPr lang="en-US" altLang="zh-CN" sz="2400" b="1" dirty="0" err="1"/>
              <a:t>weight+ht</a:t>
            </a:r>
            <a:r>
              <a:rPr lang="en-US" altLang="zh-CN" sz="2400" b="1" dirty="0"/>
              <a:t>[s2].weight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}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400" b="1" dirty="0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629400" y="2117725"/>
            <a:ext cx="346075" cy="396875"/>
            <a:chOff x="4512" y="3110"/>
            <a:chExt cx="218" cy="250"/>
          </a:xfrm>
        </p:grpSpPr>
        <p:sp>
          <p:nvSpPr>
            <p:cNvPr id="60546" name="Rectangle 67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47" name="Rectangle 68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5</a:t>
              </a:r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6705600" y="2514600"/>
            <a:ext cx="346075" cy="396875"/>
            <a:chOff x="4512" y="3110"/>
            <a:chExt cx="218" cy="250"/>
          </a:xfrm>
        </p:grpSpPr>
        <p:sp>
          <p:nvSpPr>
            <p:cNvPr id="60544" name="Rectangle 70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45" name="Rectangle 71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5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543800" y="2879725"/>
            <a:ext cx="346075" cy="396875"/>
            <a:chOff x="4512" y="3110"/>
            <a:chExt cx="218" cy="250"/>
          </a:xfrm>
        </p:grpSpPr>
        <p:sp>
          <p:nvSpPr>
            <p:cNvPr id="60542" name="Rectangle 73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43" name="Rectangle 74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8382000" y="2879725"/>
            <a:ext cx="346075" cy="396875"/>
            <a:chOff x="4512" y="3110"/>
            <a:chExt cx="218" cy="250"/>
          </a:xfrm>
        </p:grpSpPr>
        <p:sp>
          <p:nvSpPr>
            <p:cNvPr id="60540" name="Rectangle 76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41" name="Rectangle 77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4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5562600" y="2895600"/>
            <a:ext cx="346075" cy="396875"/>
            <a:chOff x="4512" y="3110"/>
            <a:chExt cx="218" cy="250"/>
          </a:xfrm>
        </p:grpSpPr>
        <p:sp>
          <p:nvSpPr>
            <p:cNvPr id="60538" name="Rectangle 79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39" name="Rectangle 80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208977" name="Rectangle 81"/>
          <p:cNvSpPr>
            <a:spLocks noChangeArrowheads="1"/>
          </p:cNvSpPr>
          <p:nvPr/>
        </p:nvSpPr>
        <p:spPr bwMode="auto">
          <a:xfrm>
            <a:off x="5637213" y="4437063"/>
            <a:ext cx="2895600" cy="49530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990000"/>
                </a:solidFill>
              </a:rPr>
              <a:t>注意：此时</a:t>
            </a:r>
            <a:r>
              <a:rPr lang="en-US" altLang="zh-CN" sz="2400" b="1">
                <a:solidFill>
                  <a:srgbClr val="990000"/>
                </a:solidFill>
              </a:rPr>
              <a:t>i=5</a:t>
            </a: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6629400" y="1295400"/>
            <a:ext cx="346075" cy="396875"/>
            <a:chOff x="4512" y="3110"/>
            <a:chExt cx="218" cy="250"/>
          </a:xfrm>
        </p:grpSpPr>
        <p:sp>
          <p:nvSpPr>
            <p:cNvPr id="60536" name="Rectangle 83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37" name="Rectangle 84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6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7543800" y="3276600"/>
            <a:ext cx="346075" cy="396875"/>
            <a:chOff x="4512" y="3110"/>
            <a:chExt cx="218" cy="250"/>
          </a:xfrm>
        </p:grpSpPr>
        <p:sp>
          <p:nvSpPr>
            <p:cNvPr id="60534" name="Rectangle 86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35" name="Rectangle 87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6629400" y="2895600"/>
            <a:ext cx="346075" cy="396875"/>
            <a:chOff x="4512" y="3110"/>
            <a:chExt cx="218" cy="250"/>
          </a:xfrm>
        </p:grpSpPr>
        <p:sp>
          <p:nvSpPr>
            <p:cNvPr id="60532" name="Rectangle 89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33" name="Rectangle 90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6</a:t>
              </a:r>
            </a:p>
          </p:txBody>
        </p:sp>
      </p:grpSp>
      <p:sp>
        <p:nvSpPr>
          <p:cNvPr id="208987" name="Rectangle 91"/>
          <p:cNvSpPr>
            <a:spLocks noChangeArrowheads="1"/>
          </p:cNvSpPr>
          <p:nvPr/>
        </p:nvSpPr>
        <p:spPr bwMode="auto">
          <a:xfrm>
            <a:off x="5257800" y="2133600"/>
            <a:ext cx="3581400" cy="6858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8382000" y="3276600"/>
            <a:ext cx="346075" cy="396875"/>
            <a:chOff x="4512" y="3110"/>
            <a:chExt cx="218" cy="250"/>
          </a:xfrm>
        </p:grpSpPr>
        <p:sp>
          <p:nvSpPr>
            <p:cNvPr id="60530" name="Rectangle 93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31" name="Rectangle 94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5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5562600" y="3276600"/>
            <a:ext cx="346075" cy="396875"/>
            <a:chOff x="4512" y="3110"/>
            <a:chExt cx="218" cy="250"/>
          </a:xfrm>
        </p:grpSpPr>
        <p:sp>
          <p:nvSpPr>
            <p:cNvPr id="60528" name="Rectangle 96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29" name="Rectangle 97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6</a:t>
              </a:r>
            </a:p>
          </p:txBody>
        </p:sp>
      </p:grpSp>
      <p:grpSp>
        <p:nvGrpSpPr>
          <p:cNvPr id="12" name="Group 98"/>
          <p:cNvGrpSpPr>
            <a:grpSpLocks/>
          </p:cNvGrpSpPr>
          <p:nvPr/>
        </p:nvGrpSpPr>
        <p:grpSpPr bwMode="auto">
          <a:xfrm>
            <a:off x="6629400" y="1676400"/>
            <a:ext cx="346075" cy="396875"/>
            <a:chOff x="4512" y="3110"/>
            <a:chExt cx="218" cy="250"/>
          </a:xfrm>
        </p:grpSpPr>
        <p:sp>
          <p:nvSpPr>
            <p:cNvPr id="60526" name="Rectangle 99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27" name="Rectangle 100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7</a:t>
              </a:r>
            </a:p>
          </p:txBody>
        </p:sp>
      </p:grp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6705600" y="3276600"/>
            <a:ext cx="346075" cy="396875"/>
            <a:chOff x="4512" y="3110"/>
            <a:chExt cx="218" cy="250"/>
          </a:xfrm>
        </p:grpSpPr>
        <p:sp>
          <p:nvSpPr>
            <p:cNvPr id="60524" name="Rectangle 102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25" name="Rectangle 103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7</a:t>
              </a:r>
            </a:p>
          </p:txBody>
        </p:sp>
      </p:grpSp>
      <p:grpSp>
        <p:nvGrpSpPr>
          <p:cNvPr id="14" name="Group 104"/>
          <p:cNvGrpSpPr>
            <a:grpSpLocks/>
          </p:cNvGrpSpPr>
          <p:nvPr/>
        </p:nvGrpSpPr>
        <p:grpSpPr bwMode="auto">
          <a:xfrm>
            <a:off x="7543800" y="3657600"/>
            <a:ext cx="346075" cy="396875"/>
            <a:chOff x="4512" y="3110"/>
            <a:chExt cx="218" cy="250"/>
          </a:xfrm>
        </p:grpSpPr>
        <p:sp>
          <p:nvSpPr>
            <p:cNvPr id="60522" name="Rectangle 105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23" name="Rectangle 106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2</a:t>
              </a:r>
            </a:p>
          </p:txBody>
        </p:sp>
      </p:grpSp>
      <p:grpSp>
        <p:nvGrpSpPr>
          <p:cNvPr id="15" name="Group 107"/>
          <p:cNvGrpSpPr>
            <a:grpSpLocks/>
          </p:cNvGrpSpPr>
          <p:nvPr/>
        </p:nvGrpSpPr>
        <p:grpSpPr bwMode="auto">
          <a:xfrm>
            <a:off x="8382000" y="3641725"/>
            <a:ext cx="346075" cy="396875"/>
            <a:chOff x="4512" y="3110"/>
            <a:chExt cx="218" cy="250"/>
          </a:xfrm>
        </p:grpSpPr>
        <p:sp>
          <p:nvSpPr>
            <p:cNvPr id="60520" name="Rectangle 108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21" name="Rectangle 109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6</a:t>
              </a:r>
            </a:p>
          </p:txBody>
        </p:sp>
      </p:grp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5562600" y="3641725"/>
            <a:ext cx="508000" cy="396875"/>
            <a:chOff x="4512" y="3110"/>
            <a:chExt cx="320" cy="250"/>
          </a:xfrm>
        </p:grpSpPr>
        <p:sp>
          <p:nvSpPr>
            <p:cNvPr id="60518" name="Rectangle 111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0519" name="Rectangle 112"/>
            <p:cNvSpPr>
              <a:spLocks noChangeArrowheads="1"/>
            </p:cNvSpPr>
            <p:nvPr/>
          </p:nvSpPr>
          <p:spPr bwMode="auto">
            <a:xfrm>
              <a:off x="4512" y="311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10</a:t>
              </a:r>
            </a:p>
          </p:txBody>
        </p:sp>
      </p:grpSp>
      <p:grpSp>
        <p:nvGrpSpPr>
          <p:cNvPr id="17" name="Group 113"/>
          <p:cNvGrpSpPr>
            <a:grpSpLocks/>
          </p:cNvGrpSpPr>
          <p:nvPr/>
        </p:nvGrpSpPr>
        <p:grpSpPr bwMode="auto">
          <a:xfrm>
            <a:off x="5486400" y="1371600"/>
            <a:ext cx="3276600" cy="1828800"/>
            <a:chOff x="3456" y="864"/>
            <a:chExt cx="2064" cy="1152"/>
          </a:xfrm>
        </p:grpSpPr>
        <p:sp>
          <p:nvSpPr>
            <p:cNvPr id="60516" name="Rectangle 114"/>
            <p:cNvSpPr>
              <a:spLocks noChangeArrowheads="1"/>
            </p:cNvSpPr>
            <p:nvPr/>
          </p:nvSpPr>
          <p:spPr bwMode="auto">
            <a:xfrm>
              <a:off x="3456" y="864"/>
              <a:ext cx="2064" cy="192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60517" name="Rectangle 115"/>
            <p:cNvSpPr>
              <a:spLocks noChangeArrowheads="1"/>
            </p:cNvSpPr>
            <p:nvPr/>
          </p:nvSpPr>
          <p:spPr bwMode="auto">
            <a:xfrm>
              <a:off x="3456" y="1824"/>
              <a:ext cx="2064" cy="192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</p:grpSp>
      <p:sp>
        <p:nvSpPr>
          <p:cNvPr id="209035" name="Rectangle 139"/>
          <p:cNvSpPr>
            <a:spLocks noChangeArrowheads="1"/>
          </p:cNvSpPr>
          <p:nvPr/>
        </p:nvSpPr>
        <p:spPr bwMode="auto">
          <a:xfrm>
            <a:off x="395288" y="836613"/>
            <a:ext cx="3529012" cy="433387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36" name="Rectangle 140"/>
          <p:cNvSpPr>
            <a:spLocks noChangeArrowheads="1"/>
          </p:cNvSpPr>
          <p:nvPr/>
        </p:nvSpPr>
        <p:spPr bwMode="auto">
          <a:xfrm>
            <a:off x="611188" y="1916113"/>
            <a:ext cx="3529012" cy="433387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37" name="Rectangle 141"/>
          <p:cNvSpPr>
            <a:spLocks noChangeArrowheads="1"/>
          </p:cNvSpPr>
          <p:nvPr/>
        </p:nvSpPr>
        <p:spPr bwMode="auto">
          <a:xfrm>
            <a:off x="539750" y="2420938"/>
            <a:ext cx="3024188" cy="1152525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38" name="Rectangle 142"/>
          <p:cNvSpPr>
            <a:spLocks noChangeArrowheads="1"/>
          </p:cNvSpPr>
          <p:nvPr/>
        </p:nvSpPr>
        <p:spPr bwMode="auto">
          <a:xfrm>
            <a:off x="611188" y="3644900"/>
            <a:ext cx="2736850" cy="936625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39" name="Rectangle 143"/>
          <p:cNvSpPr>
            <a:spLocks noChangeArrowheads="1"/>
          </p:cNvSpPr>
          <p:nvPr/>
        </p:nvSpPr>
        <p:spPr bwMode="auto">
          <a:xfrm>
            <a:off x="250825" y="4652963"/>
            <a:ext cx="4537075" cy="936625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40" name="Rectangle 144"/>
          <p:cNvSpPr>
            <a:spLocks noChangeArrowheads="1"/>
          </p:cNvSpPr>
          <p:nvPr/>
        </p:nvSpPr>
        <p:spPr bwMode="auto">
          <a:xfrm>
            <a:off x="395288" y="836613"/>
            <a:ext cx="3529012" cy="433387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41" name="Rectangle 145"/>
          <p:cNvSpPr>
            <a:spLocks noChangeArrowheads="1"/>
          </p:cNvSpPr>
          <p:nvPr/>
        </p:nvSpPr>
        <p:spPr bwMode="auto">
          <a:xfrm>
            <a:off x="5637213" y="4437063"/>
            <a:ext cx="2895600" cy="49530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990000"/>
                </a:solidFill>
              </a:rPr>
              <a:t>注意：此时</a:t>
            </a:r>
            <a:r>
              <a:rPr lang="en-US" altLang="zh-CN" sz="2400" b="1">
                <a:solidFill>
                  <a:srgbClr val="990000"/>
                </a:solidFill>
              </a:rPr>
              <a:t>i=6</a:t>
            </a:r>
          </a:p>
        </p:txBody>
      </p:sp>
      <p:sp>
        <p:nvSpPr>
          <p:cNvPr id="209043" name="Rectangle 147"/>
          <p:cNvSpPr>
            <a:spLocks noChangeArrowheads="1"/>
          </p:cNvSpPr>
          <p:nvPr/>
        </p:nvSpPr>
        <p:spPr bwMode="auto">
          <a:xfrm>
            <a:off x="611188" y="1916113"/>
            <a:ext cx="3529012" cy="433387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44" name="Rectangle 148"/>
          <p:cNvSpPr>
            <a:spLocks noChangeArrowheads="1"/>
          </p:cNvSpPr>
          <p:nvPr/>
        </p:nvSpPr>
        <p:spPr bwMode="auto">
          <a:xfrm>
            <a:off x="539750" y="2420938"/>
            <a:ext cx="3024188" cy="1152525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45" name="Rectangle 149"/>
          <p:cNvSpPr>
            <a:spLocks noChangeArrowheads="1"/>
          </p:cNvSpPr>
          <p:nvPr/>
        </p:nvSpPr>
        <p:spPr bwMode="auto">
          <a:xfrm>
            <a:off x="611188" y="3644900"/>
            <a:ext cx="2736850" cy="936625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46" name="Rectangle 150"/>
          <p:cNvSpPr>
            <a:spLocks noChangeArrowheads="1"/>
          </p:cNvSpPr>
          <p:nvPr/>
        </p:nvSpPr>
        <p:spPr bwMode="auto">
          <a:xfrm>
            <a:off x="250825" y="4652963"/>
            <a:ext cx="4537075" cy="936625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47" name="Rectangle 151"/>
          <p:cNvSpPr>
            <a:spLocks noChangeArrowheads="1"/>
          </p:cNvSpPr>
          <p:nvPr/>
        </p:nvSpPr>
        <p:spPr bwMode="auto">
          <a:xfrm>
            <a:off x="395288" y="836613"/>
            <a:ext cx="3529012" cy="433387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48" name="Rectangle 152"/>
          <p:cNvSpPr>
            <a:spLocks noChangeArrowheads="1"/>
          </p:cNvSpPr>
          <p:nvPr/>
        </p:nvSpPr>
        <p:spPr bwMode="auto">
          <a:xfrm>
            <a:off x="611188" y="1916113"/>
            <a:ext cx="3529012" cy="433387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49" name="Rectangle 153"/>
          <p:cNvSpPr>
            <a:spLocks noChangeArrowheads="1"/>
          </p:cNvSpPr>
          <p:nvPr/>
        </p:nvSpPr>
        <p:spPr bwMode="auto">
          <a:xfrm>
            <a:off x="539750" y="2420938"/>
            <a:ext cx="3024188" cy="1152525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50" name="Rectangle 154"/>
          <p:cNvSpPr>
            <a:spLocks noChangeArrowheads="1"/>
          </p:cNvSpPr>
          <p:nvPr/>
        </p:nvSpPr>
        <p:spPr bwMode="auto">
          <a:xfrm>
            <a:off x="611188" y="3644900"/>
            <a:ext cx="2736850" cy="936625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51" name="Rectangle 155"/>
          <p:cNvSpPr>
            <a:spLocks noChangeArrowheads="1"/>
          </p:cNvSpPr>
          <p:nvPr/>
        </p:nvSpPr>
        <p:spPr bwMode="auto">
          <a:xfrm>
            <a:off x="250825" y="4652963"/>
            <a:ext cx="4537075" cy="936625"/>
          </a:xfrm>
          <a:prstGeom prst="rect">
            <a:avLst/>
          </a:prstGeom>
          <a:solidFill>
            <a:srgbClr val="800080">
              <a:alpha val="3098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9052" name="Rectangle 156"/>
          <p:cNvSpPr>
            <a:spLocks noChangeArrowheads="1"/>
          </p:cNvSpPr>
          <p:nvPr/>
        </p:nvSpPr>
        <p:spPr bwMode="auto">
          <a:xfrm>
            <a:off x="5637213" y="4437063"/>
            <a:ext cx="2895600" cy="49530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990000"/>
                </a:solidFill>
              </a:rPr>
              <a:t>注意：此时</a:t>
            </a:r>
            <a:r>
              <a:rPr lang="en-US" altLang="zh-CN" sz="2400" b="1">
                <a:solidFill>
                  <a:srgbClr val="990000"/>
                </a:solidFill>
              </a:rPr>
              <a:t>i=7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8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0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8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0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0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0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20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9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9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8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8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9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9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9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9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9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9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09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09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0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0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0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0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09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09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09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09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0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09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09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0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0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9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09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09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09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0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09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09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0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09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09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09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09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0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09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09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0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9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9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0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utoUpdateAnimBg="0"/>
      <p:bldP spid="208900" grpId="0" autoUpdateAnimBg="0"/>
      <p:bldP spid="208948" grpId="0" autoUpdateAnimBg="0"/>
      <p:bldP spid="208949" grpId="0" autoUpdateAnimBg="0"/>
      <p:bldP spid="208950" grpId="0" autoUpdateAnimBg="0"/>
      <p:bldP spid="208951" grpId="0" animBg="1"/>
      <p:bldP spid="208952" grpId="0" animBg="1"/>
      <p:bldP spid="208953" grpId="0" animBg="1"/>
      <p:bldP spid="208954" grpId="0" animBg="1"/>
      <p:bldP spid="208955" grpId="0" autoUpdateAnimBg="0"/>
      <p:bldP spid="208956" grpId="0" autoUpdateAnimBg="0"/>
      <p:bldP spid="208957" grpId="0" autoUpdateAnimBg="0"/>
      <p:bldP spid="208958" grpId="0" autoUpdateAnimBg="0"/>
      <p:bldP spid="208959" grpId="0" autoUpdateAnimBg="0"/>
      <p:bldP spid="208960" grpId="0" animBg="1" autoUpdateAnimBg="0"/>
      <p:bldP spid="208977" grpId="0" animBg="1" autoUpdateAnimBg="0"/>
      <p:bldP spid="208987" grpId="0" animBg="1"/>
      <p:bldP spid="209035" grpId="0" animBg="1"/>
      <p:bldP spid="209035" grpId="1" animBg="1"/>
      <p:bldP spid="209036" grpId="0" animBg="1"/>
      <p:bldP spid="209036" grpId="1" animBg="1"/>
      <p:bldP spid="209037" grpId="0" animBg="1"/>
      <p:bldP spid="209037" grpId="1" animBg="1"/>
      <p:bldP spid="209038" grpId="0" animBg="1"/>
      <p:bldP spid="209038" grpId="1" animBg="1"/>
      <p:bldP spid="209039" grpId="0" animBg="1"/>
      <p:bldP spid="209039" grpId="1" animBg="1"/>
      <p:bldP spid="209040" grpId="0" animBg="1"/>
      <p:bldP spid="209040" grpId="1" animBg="1"/>
      <p:bldP spid="209041" grpId="0" animBg="1" autoUpdateAnimBg="0"/>
      <p:bldP spid="209043" grpId="0" animBg="1"/>
      <p:bldP spid="209043" grpId="1" animBg="1"/>
      <p:bldP spid="209044" grpId="0" animBg="1"/>
      <p:bldP spid="209044" grpId="1" animBg="1"/>
      <p:bldP spid="209045" grpId="0" animBg="1"/>
      <p:bldP spid="209045" grpId="1" animBg="1"/>
      <p:bldP spid="209046" grpId="0" animBg="1"/>
      <p:bldP spid="209046" grpId="1" animBg="1"/>
      <p:bldP spid="209047" grpId="0" animBg="1"/>
      <p:bldP spid="209047" grpId="1" animBg="1"/>
      <p:bldP spid="209048" grpId="0" animBg="1"/>
      <p:bldP spid="209048" grpId="1" animBg="1"/>
      <p:bldP spid="209049" grpId="0" animBg="1"/>
      <p:bldP spid="209049" grpId="1" animBg="1"/>
      <p:bldP spid="209050" grpId="0" animBg="1"/>
      <p:bldP spid="209050" grpId="1" animBg="1"/>
      <p:bldP spid="209051" grpId="0" animBg="1"/>
      <p:bldP spid="209051" grpId="1" animBg="1"/>
      <p:bldP spid="20905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5029200" y="152400"/>
            <a:ext cx="37893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461E0C"/>
                </a:solidFill>
              </a:rPr>
              <a:t>设有字符串：</a:t>
            </a:r>
            <a:r>
              <a:rPr lang="zh-CN" altLang="en-US" sz="2000" b="1">
                <a:solidFill>
                  <a:srgbClr val="461E0C"/>
                </a:solidFill>
                <a:latin typeface="Times New Roman" pitchFamily="18" charset="0"/>
              </a:rPr>
              <a:t>“</a:t>
            </a:r>
            <a:r>
              <a:rPr lang="en-US" altLang="zh-CN" sz="2000" b="1">
                <a:solidFill>
                  <a:srgbClr val="461E0C"/>
                </a:solidFill>
              </a:rPr>
              <a:t>AABBCBABDC</a:t>
            </a:r>
            <a:r>
              <a:rPr lang="en-US" altLang="zh-CN" sz="2000" b="1">
                <a:solidFill>
                  <a:srgbClr val="461E0C"/>
                </a:solidFill>
                <a:latin typeface="Times New Roman" pitchFamily="18" charset="0"/>
              </a:rPr>
              <a:t> “</a:t>
            </a:r>
          </a:p>
          <a:p>
            <a:r>
              <a:rPr lang="zh-CN" altLang="en-US" sz="2000" b="1">
                <a:solidFill>
                  <a:srgbClr val="461E0C"/>
                </a:solidFill>
                <a:latin typeface="Times New Roman" pitchFamily="18" charset="0"/>
              </a:rPr>
              <a:t>则权值为</a:t>
            </a:r>
            <a:r>
              <a:rPr lang="en-US" altLang="zh-CN" sz="2000" b="1">
                <a:solidFill>
                  <a:srgbClr val="461E0C"/>
                </a:solidFill>
                <a:latin typeface="Times New Roman" pitchFamily="18" charset="0"/>
              </a:rPr>
              <a:t>w={3,4,2,1}</a:t>
            </a:r>
          </a:p>
        </p:txBody>
      </p:sp>
      <p:graphicFrame>
        <p:nvGraphicFramePr>
          <p:cNvPr id="206940" name="Group 92"/>
          <p:cNvGraphicFramePr>
            <a:graphicFrameLocks noGrp="1"/>
          </p:cNvGraphicFramePr>
          <p:nvPr/>
        </p:nvGraphicFramePr>
        <p:xfrm>
          <a:off x="5181600" y="914400"/>
          <a:ext cx="3806825" cy="3145155"/>
        </p:xfrm>
        <a:graphic>
          <a:graphicData uri="http://schemas.openxmlformats.org/drawingml/2006/table">
            <a:tbl>
              <a:tblPr/>
              <a:tblGrid>
                <a:gridCol w="1130300"/>
                <a:gridCol w="974725"/>
                <a:gridCol w="809625"/>
                <a:gridCol w="8921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parent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FFC3"/>
                    </a:solidFill>
                  </a:tcPr>
                </a:tc>
              </a:tr>
            </a:tbl>
          </a:graphicData>
        </a:graphic>
      </p:graphicFrame>
      <p:sp>
        <p:nvSpPr>
          <p:cNvPr id="61490" name="Text Box 70"/>
          <p:cNvSpPr txBox="1">
            <a:spLocks noChangeArrowheads="1"/>
          </p:cNvSpPr>
          <p:nvPr/>
        </p:nvSpPr>
        <p:spPr bwMode="auto">
          <a:xfrm>
            <a:off x="4826000" y="1295400"/>
            <a:ext cx="508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990000"/>
                </a:solidFill>
              </a:rPr>
              <a:t>1 2  3 4 5 6  7</a:t>
            </a:r>
          </a:p>
        </p:txBody>
      </p:sp>
      <p:sp>
        <p:nvSpPr>
          <p:cNvPr id="61491" name="Rectangle 93"/>
          <p:cNvSpPr>
            <a:spLocks noChangeArrowheads="1"/>
          </p:cNvSpPr>
          <p:nvPr/>
        </p:nvSpPr>
        <p:spPr bwMode="auto">
          <a:xfrm>
            <a:off x="5562600" y="1295400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3             0          0         0</a:t>
            </a:r>
          </a:p>
        </p:txBody>
      </p:sp>
      <p:sp>
        <p:nvSpPr>
          <p:cNvPr id="61492" name="Rectangle 94"/>
          <p:cNvSpPr>
            <a:spLocks noChangeArrowheads="1"/>
          </p:cNvSpPr>
          <p:nvPr/>
        </p:nvSpPr>
        <p:spPr bwMode="auto">
          <a:xfrm>
            <a:off x="5562600" y="1660525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4             0          0         0</a:t>
            </a:r>
          </a:p>
        </p:txBody>
      </p:sp>
      <p:sp>
        <p:nvSpPr>
          <p:cNvPr id="61493" name="Rectangle 99"/>
          <p:cNvSpPr>
            <a:spLocks noChangeArrowheads="1"/>
          </p:cNvSpPr>
          <p:nvPr/>
        </p:nvSpPr>
        <p:spPr bwMode="auto">
          <a:xfrm>
            <a:off x="5543550" y="2117725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2             0          0         0</a:t>
            </a:r>
          </a:p>
        </p:txBody>
      </p:sp>
      <p:sp>
        <p:nvSpPr>
          <p:cNvPr id="61494" name="Rectangle 100"/>
          <p:cNvSpPr>
            <a:spLocks noChangeArrowheads="1"/>
          </p:cNvSpPr>
          <p:nvPr/>
        </p:nvSpPr>
        <p:spPr bwMode="auto">
          <a:xfrm>
            <a:off x="5543550" y="2514600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1             0          0         0</a:t>
            </a:r>
          </a:p>
        </p:txBody>
      </p:sp>
      <p:sp>
        <p:nvSpPr>
          <p:cNvPr id="61495" name="Rectangle 101"/>
          <p:cNvSpPr>
            <a:spLocks noChangeArrowheads="1"/>
          </p:cNvSpPr>
          <p:nvPr/>
        </p:nvSpPr>
        <p:spPr bwMode="auto">
          <a:xfrm>
            <a:off x="5543550" y="2803525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0             0          0         0</a:t>
            </a:r>
          </a:p>
        </p:txBody>
      </p:sp>
      <p:sp>
        <p:nvSpPr>
          <p:cNvPr id="61496" name="Rectangle 102"/>
          <p:cNvSpPr>
            <a:spLocks noChangeArrowheads="1"/>
          </p:cNvSpPr>
          <p:nvPr/>
        </p:nvSpPr>
        <p:spPr bwMode="auto">
          <a:xfrm>
            <a:off x="5543550" y="3184525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0             0          0         0</a:t>
            </a:r>
          </a:p>
        </p:txBody>
      </p:sp>
      <p:sp>
        <p:nvSpPr>
          <p:cNvPr id="61497" name="Rectangle 103"/>
          <p:cNvSpPr>
            <a:spLocks noChangeArrowheads="1"/>
          </p:cNvSpPr>
          <p:nvPr/>
        </p:nvSpPr>
        <p:spPr bwMode="auto">
          <a:xfrm>
            <a:off x="5543550" y="3641725"/>
            <a:ext cx="321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61E0C"/>
                </a:solidFill>
              </a:rPr>
              <a:t>0             0          0         0</a:t>
            </a:r>
          </a:p>
        </p:txBody>
      </p:sp>
      <p:grpSp>
        <p:nvGrpSpPr>
          <p:cNvPr id="61498" name="Group 109"/>
          <p:cNvGrpSpPr>
            <a:grpSpLocks/>
          </p:cNvGrpSpPr>
          <p:nvPr/>
        </p:nvGrpSpPr>
        <p:grpSpPr bwMode="auto">
          <a:xfrm>
            <a:off x="6629400" y="2117725"/>
            <a:ext cx="346075" cy="396875"/>
            <a:chOff x="4512" y="3110"/>
            <a:chExt cx="218" cy="250"/>
          </a:xfrm>
        </p:grpSpPr>
        <p:sp>
          <p:nvSpPr>
            <p:cNvPr id="61656" name="Rectangle 107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57" name="Rectangle 108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5</a:t>
              </a:r>
            </a:p>
          </p:txBody>
        </p:sp>
      </p:grpSp>
      <p:grpSp>
        <p:nvGrpSpPr>
          <p:cNvPr id="61499" name="Group 110"/>
          <p:cNvGrpSpPr>
            <a:grpSpLocks/>
          </p:cNvGrpSpPr>
          <p:nvPr/>
        </p:nvGrpSpPr>
        <p:grpSpPr bwMode="auto">
          <a:xfrm>
            <a:off x="6705600" y="2514600"/>
            <a:ext cx="346075" cy="396875"/>
            <a:chOff x="4512" y="3110"/>
            <a:chExt cx="218" cy="250"/>
          </a:xfrm>
        </p:grpSpPr>
        <p:sp>
          <p:nvSpPr>
            <p:cNvPr id="61654" name="Rectangle 111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55" name="Rectangle 112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5</a:t>
              </a:r>
            </a:p>
          </p:txBody>
        </p:sp>
      </p:grpSp>
      <p:grpSp>
        <p:nvGrpSpPr>
          <p:cNvPr id="61500" name="Group 113"/>
          <p:cNvGrpSpPr>
            <a:grpSpLocks/>
          </p:cNvGrpSpPr>
          <p:nvPr/>
        </p:nvGrpSpPr>
        <p:grpSpPr bwMode="auto">
          <a:xfrm>
            <a:off x="7543800" y="2879725"/>
            <a:ext cx="346075" cy="396875"/>
            <a:chOff x="4512" y="3110"/>
            <a:chExt cx="218" cy="250"/>
          </a:xfrm>
        </p:grpSpPr>
        <p:sp>
          <p:nvSpPr>
            <p:cNvPr id="61652" name="Rectangle 114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53" name="Rectangle 115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61501" name="Group 116"/>
          <p:cNvGrpSpPr>
            <a:grpSpLocks/>
          </p:cNvGrpSpPr>
          <p:nvPr/>
        </p:nvGrpSpPr>
        <p:grpSpPr bwMode="auto">
          <a:xfrm>
            <a:off x="8382000" y="2879725"/>
            <a:ext cx="346075" cy="396875"/>
            <a:chOff x="4512" y="3110"/>
            <a:chExt cx="218" cy="250"/>
          </a:xfrm>
        </p:grpSpPr>
        <p:sp>
          <p:nvSpPr>
            <p:cNvPr id="61650" name="Rectangle 117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51" name="Rectangle 118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4</a:t>
              </a:r>
            </a:p>
          </p:txBody>
        </p:sp>
      </p:grpSp>
      <p:grpSp>
        <p:nvGrpSpPr>
          <p:cNvPr id="61502" name="Group 119"/>
          <p:cNvGrpSpPr>
            <a:grpSpLocks/>
          </p:cNvGrpSpPr>
          <p:nvPr/>
        </p:nvGrpSpPr>
        <p:grpSpPr bwMode="auto">
          <a:xfrm>
            <a:off x="5562600" y="2895600"/>
            <a:ext cx="346075" cy="396875"/>
            <a:chOff x="4512" y="3110"/>
            <a:chExt cx="218" cy="250"/>
          </a:xfrm>
        </p:grpSpPr>
        <p:sp>
          <p:nvSpPr>
            <p:cNvPr id="61648" name="Rectangle 120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49" name="Rectangle 121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61503" name="Group 123"/>
          <p:cNvGrpSpPr>
            <a:grpSpLocks/>
          </p:cNvGrpSpPr>
          <p:nvPr/>
        </p:nvGrpSpPr>
        <p:grpSpPr bwMode="auto">
          <a:xfrm>
            <a:off x="6629400" y="1295400"/>
            <a:ext cx="346075" cy="396875"/>
            <a:chOff x="4512" y="3110"/>
            <a:chExt cx="218" cy="250"/>
          </a:xfrm>
        </p:grpSpPr>
        <p:sp>
          <p:nvSpPr>
            <p:cNvPr id="61646" name="Rectangle 124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47" name="Rectangle 125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6</a:t>
              </a:r>
            </a:p>
          </p:txBody>
        </p:sp>
      </p:grpSp>
      <p:grpSp>
        <p:nvGrpSpPr>
          <p:cNvPr id="61504" name="Group 126"/>
          <p:cNvGrpSpPr>
            <a:grpSpLocks/>
          </p:cNvGrpSpPr>
          <p:nvPr/>
        </p:nvGrpSpPr>
        <p:grpSpPr bwMode="auto">
          <a:xfrm>
            <a:off x="7543800" y="3276600"/>
            <a:ext cx="346075" cy="396875"/>
            <a:chOff x="4512" y="3110"/>
            <a:chExt cx="218" cy="250"/>
          </a:xfrm>
        </p:grpSpPr>
        <p:sp>
          <p:nvSpPr>
            <p:cNvPr id="61644" name="Rectangle 127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45" name="Rectangle 128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61505" name="Group 129"/>
          <p:cNvGrpSpPr>
            <a:grpSpLocks/>
          </p:cNvGrpSpPr>
          <p:nvPr/>
        </p:nvGrpSpPr>
        <p:grpSpPr bwMode="auto">
          <a:xfrm>
            <a:off x="6629400" y="2895600"/>
            <a:ext cx="346075" cy="396875"/>
            <a:chOff x="4512" y="3110"/>
            <a:chExt cx="218" cy="250"/>
          </a:xfrm>
        </p:grpSpPr>
        <p:sp>
          <p:nvSpPr>
            <p:cNvPr id="61642" name="Rectangle 130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43" name="Rectangle 131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6</a:t>
              </a:r>
            </a:p>
          </p:txBody>
        </p:sp>
      </p:grpSp>
      <p:grpSp>
        <p:nvGrpSpPr>
          <p:cNvPr id="61506" name="Group 133"/>
          <p:cNvGrpSpPr>
            <a:grpSpLocks/>
          </p:cNvGrpSpPr>
          <p:nvPr/>
        </p:nvGrpSpPr>
        <p:grpSpPr bwMode="auto">
          <a:xfrm>
            <a:off x="8382000" y="3276600"/>
            <a:ext cx="346075" cy="396875"/>
            <a:chOff x="4512" y="3110"/>
            <a:chExt cx="218" cy="250"/>
          </a:xfrm>
        </p:grpSpPr>
        <p:sp>
          <p:nvSpPr>
            <p:cNvPr id="61640" name="Rectangle 134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41" name="Rectangle 135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5</a:t>
              </a:r>
            </a:p>
          </p:txBody>
        </p:sp>
      </p:grpSp>
      <p:grpSp>
        <p:nvGrpSpPr>
          <p:cNvPr id="61507" name="Group 136"/>
          <p:cNvGrpSpPr>
            <a:grpSpLocks/>
          </p:cNvGrpSpPr>
          <p:nvPr/>
        </p:nvGrpSpPr>
        <p:grpSpPr bwMode="auto">
          <a:xfrm>
            <a:off x="5562600" y="3276600"/>
            <a:ext cx="346075" cy="396875"/>
            <a:chOff x="4512" y="3110"/>
            <a:chExt cx="218" cy="250"/>
          </a:xfrm>
        </p:grpSpPr>
        <p:sp>
          <p:nvSpPr>
            <p:cNvPr id="61638" name="Rectangle 137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39" name="Rectangle 138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6</a:t>
              </a:r>
            </a:p>
          </p:txBody>
        </p:sp>
      </p:grpSp>
      <p:grpSp>
        <p:nvGrpSpPr>
          <p:cNvPr id="61508" name="Group 139"/>
          <p:cNvGrpSpPr>
            <a:grpSpLocks/>
          </p:cNvGrpSpPr>
          <p:nvPr/>
        </p:nvGrpSpPr>
        <p:grpSpPr bwMode="auto">
          <a:xfrm>
            <a:off x="6629400" y="1676400"/>
            <a:ext cx="346075" cy="396875"/>
            <a:chOff x="4512" y="3110"/>
            <a:chExt cx="218" cy="250"/>
          </a:xfrm>
        </p:grpSpPr>
        <p:sp>
          <p:nvSpPr>
            <p:cNvPr id="61636" name="Rectangle 140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37" name="Rectangle 141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7</a:t>
              </a:r>
            </a:p>
          </p:txBody>
        </p:sp>
      </p:grpSp>
      <p:grpSp>
        <p:nvGrpSpPr>
          <p:cNvPr id="61509" name="Group 142"/>
          <p:cNvGrpSpPr>
            <a:grpSpLocks/>
          </p:cNvGrpSpPr>
          <p:nvPr/>
        </p:nvGrpSpPr>
        <p:grpSpPr bwMode="auto">
          <a:xfrm>
            <a:off x="6705600" y="3276600"/>
            <a:ext cx="346075" cy="396875"/>
            <a:chOff x="4512" y="3110"/>
            <a:chExt cx="218" cy="250"/>
          </a:xfrm>
        </p:grpSpPr>
        <p:sp>
          <p:nvSpPr>
            <p:cNvPr id="61634" name="Rectangle 143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35" name="Rectangle 144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7</a:t>
              </a:r>
            </a:p>
          </p:txBody>
        </p:sp>
      </p:grpSp>
      <p:grpSp>
        <p:nvGrpSpPr>
          <p:cNvPr id="61510" name="Group 145"/>
          <p:cNvGrpSpPr>
            <a:grpSpLocks/>
          </p:cNvGrpSpPr>
          <p:nvPr/>
        </p:nvGrpSpPr>
        <p:grpSpPr bwMode="auto">
          <a:xfrm>
            <a:off x="7543800" y="3657600"/>
            <a:ext cx="346075" cy="396875"/>
            <a:chOff x="4512" y="3110"/>
            <a:chExt cx="218" cy="250"/>
          </a:xfrm>
        </p:grpSpPr>
        <p:sp>
          <p:nvSpPr>
            <p:cNvPr id="61632" name="Rectangle 146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33" name="Rectangle 147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2</a:t>
              </a:r>
            </a:p>
          </p:txBody>
        </p:sp>
      </p:grpSp>
      <p:grpSp>
        <p:nvGrpSpPr>
          <p:cNvPr id="61511" name="Group 148"/>
          <p:cNvGrpSpPr>
            <a:grpSpLocks/>
          </p:cNvGrpSpPr>
          <p:nvPr/>
        </p:nvGrpSpPr>
        <p:grpSpPr bwMode="auto">
          <a:xfrm>
            <a:off x="8382000" y="3641725"/>
            <a:ext cx="346075" cy="396875"/>
            <a:chOff x="4512" y="3110"/>
            <a:chExt cx="218" cy="250"/>
          </a:xfrm>
        </p:grpSpPr>
        <p:sp>
          <p:nvSpPr>
            <p:cNvPr id="61630" name="Rectangle 149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31" name="Rectangle 150"/>
            <p:cNvSpPr>
              <a:spLocks noChangeArrowheads="1"/>
            </p:cNvSpPr>
            <p:nvPr/>
          </p:nvSpPr>
          <p:spPr bwMode="auto">
            <a:xfrm>
              <a:off x="4512" y="3110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6</a:t>
              </a:r>
            </a:p>
          </p:txBody>
        </p:sp>
      </p:grpSp>
      <p:grpSp>
        <p:nvGrpSpPr>
          <p:cNvPr id="61512" name="Group 151"/>
          <p:cNvGrpSpPr>
            <a:grpSpLocks/>
          </p:cNvGrpSpPr>
          <p:nvPr/>
        </p:nvGrpSpPr>
        <p:grpSpPr bwMode="auto">
          <a:xfrm>
            <a:off x="5562600" y="3641725"/>
            <a:ext cx="508000" cy="396875"/>
            <a:chOff x="4512" y="3110"/>
            <a:chExt cx="320" cy="250"/>
          </a:xfrm>
        </p:grpSpPr>
        <p:sp>
          <p:nvSpPr>
            <p:cNvPr id="61628" name="Rectangle 152"/>
            <p:cNvSpPr>
              <a:spLocks noChangeArrowheads="1"/>
            </p:cNvSpPr>
            <p:nvPr/>
          </p:nvSpPr>
          <p:spPr bwMode="auto">
            <a:xfrm>
              <a:off x="4512" y="3120"/>
              <a:ext cx="192" cy="212"/>
            </a:xfrm>
            <a:prstGeom prst="rect">
              <a:avLst/>
            </a:prstGeom>
            <a:solidFill>
              <a:srgbClr val="C3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1600" b="1">
                <a:solidFill>
                  <a:schemeClr val="hlink"/>
                </a:solidFill>
              </a:endParaRPr>
            </a:p>
          </p:txBody>
        </p:sp>
        <p:sp>
          <p:nvSpPr>
            <p:cNvPr id="61629" name="Rectangle 153"/>
            <p:cNvSpPr>
              <a:spLocks noChangeArrowheads="1"/>
            </p:cNvSpPr>
            <p:nvPr/>
          </p:nvSpPr>
          <p:spPr bwMode="auto">
            <a:xfrm>
              <a:off x="4512" y="311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10</a:t>
              </a:r>
            </a:p>
          </p:txBody>
        </p:sp>
      </p:grpSp>
      <p:sp>
        <p:nvSpPr>
          <p:cNvPr id="61513" name="Rectangle 158"/>
          <p:cNvSpPr>
            <a:spLocks noChangeArrowheads="1"/>
          </p:cNvSpPr>
          <p:nvPr/>
        </p:nvSpPr>
        <p:spPr bwMode="auto">
          <a:xfrm>
            <a:off x="228600" y="152400"/>
            <a:ext cx="4259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990000"/>
                </a:solidFill>
                <a:ea typeface="黑体" pitchFamily="49" charset="-122"/>
              </a:rPr>
              <a:t>求</a:t>
            </a:r>
            <a:r>
              <a:rPr lang="zh-CN" altLang="en-US" b="1" dirty="0">
                <a:solidFill>
                  <a:srgbClr val="990000"/>
                </a:solidFill>
                <a:ea typeface="黑体" pitchFamily="49" charset="-122"/>
              </a:rPr>
              <a:t>哈夫曼编码算法</a:t>
            </a:r>
          </a:p>
        </p:txBody>
      </p:sp>
      <p:sp>
        <p:nvSpPr>
          <p:cNvPr id="207007" name="Rectangle 159"/>
          <p:cNvSpPr>
            <a:spLocks noChangeArrowheads="1"/>
          </p:cNvSpPr>
          <p:nvPr/>
        </p:nvSpPr>
        <p:spPr bwMode="auto">
          <a:xfrm>
            <a:off x="152400" y="762000"/>
            <a:ext cx="4572000" cy="5243513"/>
          </a:xfrm>
          <a:prstGeom prst="rect">
            <a:avLst/>
          </a:prstGeom>
          <a:solidFill>
            <a:srgbClr val="C7FFF0"/>
          </a:solidFill>
          <a:ln w="76200" cmpd="tri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 err="1"/>
              <a:t>Hc</a:t>
            </a:r>
            <a:r>
              <a:rPr lang="en-US" altLang="zh-CN" sz="2400" b="1" dirty="0"/>
              <a:t>=(char**)</a:t>
            </a:r>
            <a:r>
              <a:rPr lang="en-US" altLang="zh-CN" sz="2400" b="1" dirty="0" err="1"/>
              <a:t>malloc</a:t>
            </a:r>
            <a:r>
              <a:rPr lang="en-US" altLang="zh-CN" sz="2400" b="1" dirty="0"/>
              <a:t>((n+1)*</a:t>
            </a:r>
            <a:r>
              <a:rPr lang="en-US" altLang="zh-CN" sz="2400" b="1" dirty="0" err="1"/>
              <a:t>sizeof</a:t>
            </a:r>
            <a:r>
              <a:rPr lang="en-US" altLang="zh-CN" sz="2400" b="1" dirty="0"/>
              <a:t>(char*));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400" b="1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 err="1"/>
              <a:t>cd</a:t>
            </a:r>
            <a:r>
              <a:rPr lang="en-US" altLang="zh-CN" sz="2400" b="1" dirty="0"/>
              <a:t>=(char*)</a:t>
            </a:r>
            <a:r>
              <a:rPr lang="en-US" altLang="zh-CN" sz="2400" b="1" dirty="0" err="1"/>
              <a:t>malloc</a:t>
            </a:r>
            <a:r>
              <a:rPr lang="en-US" altLang="zh-CN" sz="2400" b="1" dirty="0"/>
              <a:t>(n*</a:t>
            </a:r>
            <a:r>
              <a:rPr lang="en-US" altLang="zh-CN" sz="2400" b="1" dirty="0" err="1"/>
              <a:t>sizeof</a:t>
            </a:r>
            <a:r>
              <a:rPr lang="en-US" altLang="zh-CN" sz="2400" b="1" dirty="0"/>
              <a:t>(char*));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400" b="1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 err="1"/>
              <a:t>cd</a:t>
            </a:r>
            <a:r>
              <a:rPr lang="en-US" altLang="zh-CN" sz="2400" b="1" dirty="0"/>
              <a:t>[n-1]=</a:t>
            </a:r>
            <a:r>
              <a:rPr lang="en-US" altLang="zh-CN" sz="2400" b="1" dirty="0">
                <a:latin typeface="Times New Roman" pitchFamily="18" charset="0"/>
              </a:rPr>
              <a:t>“</a:t>
            </a:r>
            <a:r>
              <a:rPr lang="en-US" altLang="zh-CN" sz="2400" b="1" dirty="0"/>
              <a:t>\0</a:t>
            </a:r>
            <a:r>
              <a:rPr lang="en-US" altLang="zh-CN" sz="2400" b="1" dirty="0">
                <a:latin typeface="Times New Roman" pitchFamily="18" charset="0"/>
              </a:rPr>
              <a:t>”</a:t>
            </a:r>
            <a:r>
              <a:rPr lang="en-US" altLang="zh-CN" sz="2400" b="1" dirty="0"/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400" b="1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for(i=1;i&lt;=n;++i)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/>
              <a:t>    </a:t>
            </a:r>
          </a:p>
        </p:txBody>
      </p:sp>
      <p:graphicFrame>
        <p:nvGraphicFramePr>
          <p:cNvPr id="207037" name="Group 189"/>
          <p:cNvGraphicFramePr>
            <a:graphicFrameLocks noGrp="1"/>
          </p:cNvGraphicFramePr>
          <p:nvPr/>
        </p:nvGraphicFramePr>
        <p:xfrm>
          <a:off x="5181600" y="4914900"/>
          <a:ext cx="381000" cy="164115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215"/>
          <p:cNvGrpSpPr>
            <a:grpSpLocks/>
          </p:cNvGrpSpPr>
          <p:nvPr/>
        </p:nvGrpSpPr>
        <p:grpSpPr bwMode="auto">
          <a:xfrm>
            <a:off x="5562600" y="4191000"/>
            <a:ext cx="2590800" cy="457200"/>
            <a:chOff x="3504" y="2640"/>
            <a:chExt cx="1632" cy="288"/>
          </a:xfrm>
        </p:grpSpPr>
        <p:grpSp>
          <p:nvGrpSpPr>
            <p:cNvPr id="61622" name="Group 203"/>
            <p:cNvGrpSpPr>
              <a:grpSpLocks/>
            </p:cNvGrpSpPr>
            <p:nvPr/>
          </p:nvGrpSpPr>
          <p:grpSpPr bwMode="auto">
            <a:xfrm>
              <a:off x="3504" y="2640"/>
              <a:ext cx="1632" cy="288"/>
              <a:chOff x="3504" y="2640"/>
              <a:chExt cx="1632" cy="288"/>
            </a:xfrm>
          </p:grpSpPr>
          <p:sp>
            <p:nvSpPr>
              <p:cNvPr id="61626" name="Rectangle 196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1248" cy="240"/>
              </a:xfrm>
              <a:prstGeom prst="rect">
                <a:avLst/>
              </a:prstGeom>
              <a:solidFill>
                <a:srgbClr val="FFFFCC"/>
              </a:solidFill>
              <a:ln w="38100" cmpd="dbl">
                <a:solidFill>
                  <a:srgbClr val="FF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隶书" pitchFamily="49" charset="-122"/>
                </a:endParaRPr>
              </a:p>
            </p:txBody>
          </p:sp>
          <p:sp>
            <p:nvSpPr>
              <p:cNvPr id="61627" name="Rectangle 197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33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990000"/>
                    </a:solidFill>
                  </a:rPr>
                  <a:t>cd</a:t>
                </a:r>
              </a:p>
            </p:txBody>
          </p:sp>
        </p:grpSp>
        <p:sp>
          <p:nvSpPr>
            <p:cNvPr id="61623" name="Line 198"/>
            <p:cNvSpPr>
              <a:spLocks noChangeShapeType="1"/>
            </p:cNvSpPr>
            <p:nvPr/>
          </p:nvSpPr>
          <p:spPr bwMode="auto">
            <a:xfrm>
              <a:off x="4175" y="2688"/>
              <a:ext cx="0" cy="2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24" name="Line 199"/>
            <p:cNvSpPr>
              <a:spLocks noChangeShapeType="1"/>
            </p:cNvSpPr>
            <p:nvPr/>
          </p:nvSpPr>
          <p:spPr bwMode="auto">
            <a:xfrm>
              <a:off x="4464" y="2688"/>
              <a:ext cx="0" cy="2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25" name="Line 200"/>
            <p:cNvSpPr>
              <a:spLocks noChangeShapeType="1"/>
            </p:cNvSpPr>
            <p:nvPr/>
          </p:nvSpPr>
          <p:spPr bwMode="auto">
            <a:xfrm>
              <a:off x="4848" y="2688"/>
              <a:ext cx="0" cy="2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202"/>
          <p:cNvGrpSpPr>
            <a:grpSpLocks/>
          </p:cNvGrpSpPr>
          <p:nvPr/>
        </p:nvGrpSpPr>
        <p:grpSpPr bwMode="auto">
          <a:xfrm>
            <a:off x="4800600" y="4495800"/>
            <a:ext cx="1066800" cy="2036763"/>
            <a:chOff x="3024" y="2832"/>
            <a:chExt cx="672" cy="1283"/>
          </a:xfrm>
        </p:grpSpPr>
        <p:grpSp>
          <p:nvGrpSpPr>
            <p:cNvPr id="61614" name="Group 193"/>
            <p:cNvGrpSpPr>
              <a:grpSpLocks/>
            </p:cNvGrpSpPr>
            <p:nvPr/>
          </p:nvGrpSpPr>
          <p:grpSpPr bwMode="auto">
            <a:xfrm>
              <a:off x="3164" y="2832"/>
              <a:ext cx="532" cy="1152"/>
              <a:chOff x="3164" y="2832"/>
              <a:chExt cx="532" cy="1152"/>
            </a:xfrm>
          </p:grpSpPr>
          <p:grpSp>
            <p:nvGrpSpPr>
              <p:cNvPr id="61616" name="Group 190"/>
              <p:cNvGrpSpPr>
                <a:grpSpLocks/>
              </p:cNvGrpSpPr>
              <p:nvPr/>
            </p:nvGrpSpPr>
            <p:grpSpPr bwMode="auto">
              <a:xfrm>
                <a:off x="3456" y="3216"/>
                <a:ext cx="240" cy="768"/>
                <a:chOff x="3456" y="3216"/>
                <a:chExt cx="240" cy="768"/>
              </a:xfrm>
            </p:grpSpPr>
            <p:sp>
              <p:nvSpPr>
                <p:cNvPr id="61618" name="Line 182"/>
                <p:cNvSpPr>
                  <a:spLocks noChangeShapeType="1"/>
                </p:cNvSpPr>
                <p:nvPr/>
              </p:nvSpPr>
              <p:spPr bwMode="auto">
                <a:xfrm>
                  <a:off x="3456" y="321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619" name="Line 183"/>
                <p:cNvSpPr>
                  <a:spLocks noChangeShapeType="1"/>
                </p:cNvSpPr>
                <p:nvPr/>
              </p:nvSpPr>
              <p:spPr bwMode="auto">
                <a:xfrm>
                  <a:off x="3456" y="345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620" name="Line 184"/>
                <p:cNvSpPr>
                  <a:spLocks noChangeShapeType="1"/>
                </p:cNvSpPr>
                <p:nvPr/>
              </p:nvSpPr>
              <p:spPr bwMode="auto">
                <a:xfrm>
                  <a:off x="3456" y="374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621" name="Line 185"/>
                <p:cNvSpPr>
                  <a:spLocks noChangeShapeType="1"/>
                </p:cNvSpPr>
                <p:nvPr/>
              </p:nvSpPr>
              <p:spPr bwMode="auto">
                <a:xfrm>
                  <a:off x="3456" y="39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1617" name="Rectangle 192"/>
              <p:cNvSpPr>
                <a:spLocks noChangeArrowheads="1"/>
              </p:cNvSpPr>
              <p:nvPr/>
            </p:nvSpPr>
            <p:spPr bwMode="auto">
              <a:xfrm>
                <a:off x="3164" y="2832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990000"/>
                    </a:solidFill>
                  </a:rPr>
                  <a:t>hc</a:t>
                </a:r>
              </a:p>
            </p:txBody>
          </p:sp>
        </p:grpSp>
        <p:sp>
          <p:nvSpPr>
            <p:cNvPr id="61615" name="Rectangle 201"/>
            <p:cNvSpPr>
              <a:spLocks noChangeArrowheads="1"/>
            </p:cNvSpPr>
            <p:nvPr/>
          </p:nvSpPr>
          <p:spPr bwMode="auto">
            <a:xfrm>
              <a:off x="3024" y="3137"/>
              <a:ext cx="294" cy="97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990000"/>
                  </a:solidFill>
                </a:rPr>
                <a:t>1 </a:t>
              </a:r>
            </a:p>
            <a:p>
              <a:r>
                <a:rPr lang="en-US" altLang="zh-CN" sz="2400" b="1">
                  <a:solidFill>
                    <a:srgbClr val="990000"/>
                  </a:solidFill>
                </a:rPr>
                <a:t>2</a:t>
              </a:r>
            </a:p>
            <a:p>
              <a:r>
                <a:rPr lang="en-US" altLang="zh-CN" sz="2400" b="1">
                  <a:solidFill>
                    <a:srgbClr val="990000"/>
                  </a:solidFill>
                </a:rPr>
                <a:t>3</a:t>
              </a:r>
            </a:p>
            <a:p>
              <a:r>
                <a:rPr lang="en-US" altLang="zh-CN" sz="2400" b="1">
                  <a:solidFill>
                    <a:srgbClr val="990000"/>
                  </a:solidFill>
                </a:rPr>
                <a:t>4</a:t>
              </a:r>
            </a:p>
          </p:txBody>
        </p:sp>
      </p:grpSp>
      <p:sp>
        <p:nvSpPr>
          <p:cNvPr id="207053" name="Rectangle 205"/>
          <p:cNvSpPr>
            <a:spLocks noChangeArrowheads="1"/>
          </p:cNvSpPr>
          <p:nvPr/>
        </p:nvSpPr>
        <p:spPr bwMode="auto">
          <a:xfrm>
            <a:off x="7620000" y="4191000"/>
            <a:ext cx="55403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\0</a:t>
            </a:r>
          </a:p>
        </p:txBody>
      </p:sp>
      <p:sp>
        <p:nvSpPr>
          <p:cNvPr id="207056" name="Rectangle 208"/>
          <p:cNvSpPr>
            <a:spLocks noChangeArrowheads="1"/>
          </p:cNvSpPr>
          <p:nvPr/>
        </p:nvSpPr>
        <p:spPr bwMode="auto">
          <a:xfrm>
            <a:off x="7620000" y="4572000"/>
            <a:ext cx="727075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start</a:t>
            </a:r>
          </a:p>
        </p:txBody>
      </p:sp>
      <p:sp>
        <p:nvSpPr>
          <p:cNvPr id="207058" name="Rectangle 210"/>
          <p:cNvSpPr>
            <a:spLocks noGrp="1" noChangeArrowheads="1"/>
          </p:cNvSpPr>
          <p:nvPr>
            <p:ph sz="quarter" idx="1"/>
          </p:nvPr>
        </p:nvSpPr>
        <p:spPr>
          <a:xfrm>
            <a:off x="142844" y="642918"/>
            <a:ext cx="4648200" cy="5867400"/>
          </a:xfrm>
          <a:solidFill>
            <a:srgbClr val="B1FFEB"/>
          </a:solidFill>
          <a:ln w="76200" cmpd="tri">
            <a:solidFill>
              <a:srgbClr val="FF0000"/>
            </a:solidFill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start=n-1;</a:t>
            </a:r>
          </a:p>
          <a:p>
            <a:pPr eaLnBrk="1" hangingPunct="1"/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for(c=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i;f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=ht[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].parent;</a:t>
            </a:r>
          </a:p>
          <a:p>
            <a:pPr eaLnBrk="1" hangingPunct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f!=0;c=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ht[f].parent)</a:t>
            </a:r>
          </a:p>
          <a:p>
            <a:pPr eaLnBrk="1" hangingPunct="1"/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if(ht[f].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==c)</a:t>
            </a:r>
          </a:p>
          <a:p>
            <a:pPr eaLnBrk="1" hangingPunct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[--start]=“0”;</a:t>
            </a:r>
          </a:p>
          <a:p>
            <a:pPr eaLnBrk="1" hangingPunct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[--start]=“1”;</a:t>
            </a:r>
          </a:p>
          <a:p>
            <a:pPr eaLnBrk="1" hangingPunct="1"/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]=(char*)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((n-start)*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(char*));</a:t>
            </a:r>
          </a:p>
          <a:p>
            <a:pPr eaLnBrk="1" hangingPunct="1"/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],&amp;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[start]);</a:t>
            </a:r>
          </a:p>
          <a:p>
            <a:pPr eaLnBrk="1" hangingPunct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free(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</p:txBody>
      </p:sp>
      <p:sp>
        <p:nvSpPr>
          <p:cNvPr id="207062" name="Rectangle 214"/>
          <p:cNvSpPr>
            <a:spLocks noChangeArrowheads="1"/>
          </p:cNvSpPr>
          <p:nvPr/>
        </p:nvSpPr>
        <p:spPr bwMode="auto">
          <a:xfrm>
            <a:off x="7239000" y="4217988"/>
            <a:ext cx="3778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7064" name="Rectangle 216"/>
          <p:cNvSpPr>
            <a:spLocks noChangeArrowheads="1"/>
          </p:cNvSpPr>
          <p:nvPr/>
        </p:nvSpPr>
        <p:spPr bwMode="auto">
          <a:xfrm>
            <a:off x="6705600" y="4243388"/>
            <a:ext cx="3778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hlink"/>
                </a:solidFill>
              </a:rPr>
              <a:t>1</a:t>
            </a:r>
          </a:p>
        </p:txBody>
      </p:sp>
      <p:grpSp>
        <p:nvGrpSpPr>
          <p:cNvPr id="22" name="Group 228"/>
          <p:cNvGrpSpPr>
            <a:grpSpLocks/>
          </p:cNvGrpSpPr>
          <p:nvPr/>
        </p:nvGrpSpPr>
        <p:grpSpPr bwMode="auto">
          <a:xfrm>
            <a:off x="5867400" y="4953000"/>
            <a:ext cx="1295400" cy="304800"/>
            <a:chOff x="3696" y="3120"/>
            <a:chExt cx="816" cy="192"/>
          </a:xfrm>
        </p:grpSpPr>
        <p:sp>
          <p:nvSpPr>
            <p:cNvPr id="61612" name="Rectangle 218"/>
            <p:cNvSpPr>
              <a:spLocks noChangeArrowheads="1"/>
            </p:cNvSpPr>
            <p:nvPr/>
          </p:nvSpPr>
          <p:spPr bwMode="auto">
            <a:xfrm>
              <a:off x="3696" y="3120"/>
              <a:ext cx="816" cy="19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61613" name="Line 219"/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223"/>
          <p:cNvGrpSpPr>
            <a:grpSpLocks/>
          </p:cNvGrpSpPr>
          <p:nvPr/>
        </p:nvGrpSpPr>
        <p:grpSpPr bwMode="auto">
          <a:xfrm>
            <a:off x="7086600" y="4586288"/>
            <a:ext cx="1219200" cy="366712"/>
            <a:chOff x="4464" y="2889"/>
            <a:chExt cx="768" cy="231"/>
          </a:xfrm>
        </p:grpSpPr>
        <p:sp>
          <p:nvSpPr>
            <p:cNvPr id="61610" name="Rectangle 220"/>
            <p:cNvSpPr>
              <a:spLocks noChangeArrowheads="1"/>
            </p:cNvSpPr>
            <p:nvPr/>
          </p:nvSpPr>
          <p:spPr bwMode="auto">
            <a:xfrm>
              <a:off x="4464" y="2889"/>
              <a:ext cx="45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start</a:t>
              </a:r>
            </a:p>
          </p:txBody>
        </p:sp>
        <p:sp>
          <p:nvSpPr>
            <p:cNvPr id="61611" name="Rectangle 222"/>
            <p:cNvSpPr>
              <a:spLocks noChangeArrowheads="1"/>
            </p:cNvSpPr>
            <p:nvPr/>
          </p:nvSpPr>
          <p:spPr bwMode="auto">
            <a:xfrm>
              <a:off x="4848" y="2928"/>
              <a:ext cx="384" cy="14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</p:grpSp>
      <p:grpSp>
        <p:nvGrpSpPr>
          <p:cNvPr id="24" name="Group 225"/>
          <p:cNvGrpSpPr>
            <a:grpSpLocks/>
          </p:cNvGrpSpPr>
          <p:nvPr/>
        </p:nvGrpSpPr>
        <p:grpSpPr bwMode="auto">
          <a:xfrm>
            <a:off x="6553200" y="4572000"/>
            <a:ext cx="1219200" cy="366713"/>
            <a:chOff x="4464" y="2889"/>
            <a:chExt cx="768" cy="231"/>
          </a:xfrm>
        </p:grpSpPr>
        <p:sp>
          <p:nvSpPr>
            <p:cNvPr id="61608" name="Rectangle 226"/>
            <p:cNvSpPr>
              <a:spLocks noChangeArrowheads="1"/>
            </p:cNvSpPr>
            <p:nvPr/>
          </p:nvSpPr>
          <p:spPr bwMode="auto">
            <a:xfrm>
              <a:off x="4464" y="2889"/>
              <a:ext cx="45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start</a:t>
              </a:r>
            </a:p>
          </p:txBody>
        </p:sp>
        <p:sp>
          <p:nvSpPr>
            <p:cNvPr id="61609" name="Rectangle 227"/>
            <p:cNvSpPr>
              <a:spLocks noChangeArrowheads="1"/>
            </p:cNvSpPr>
            <p:nvPr/>
          </p:nvSpPr>
          <p:spPr bwMode="auto">
            <a:xfrm>
              <a:off x="4848" y="2928"/>
              <a:ext cx="384" cy="14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</p:grpSp>
      <p:grpSp>
        <p:nvGrpSpPr>
          <p:cNvPr id="25" name="Group 232"/>
          <p:cNvGrpSpPr>
            <a:grpSpLocks/>
          </p:cNvGrpSpPr>
          <p:nvPr/>
        </p:nvGrpSpPr>
        <p:grpSpPr bwMode="auto">
          <a:xfrm>
            <a:off x="6019800" y="4851400"/>
            <a:ext cx="911225" cy="482600"/>
            <a:chOff x="3792" y="3057"/>
            <a:chExt cx="574" cy="304"/>
          </a:xfrm>
        </p:grpSpPr>
        <p:sp>
          <p:nvSpPr>
            <p:cNvPr id="61606" name="Rectangle 230"/>
            <p:cNvSpPr>
              <a:spLocks noChangeArrowheads="1"/>
            </p:cNvSpPr>
            <p:nvPr/>
          </p:nvSpPr>
          <p:spPr bwMode="auto">
            <a:xfrm>
              <a:off x="4128" y="3057"/>
              <a:ext cx="23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61607" name="Rectangle 231"/>
            <p:cNvSpPr>
              <a:spLocks noChangeArrowheads="1"/>
            </p:cNvSpPr>
            <p:nvPr/>
          </p:nvSpPr>
          <p:spPr bwMode="auto">
            <a:xfrm>
              <a:off x="3792" y="3073"/>
              <a:ext cx="23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6" name="Group 236"/>
          <p:cNvGrpSpPr>
            <a:grpSpLocks/>
          </p:cNvGrpSpPr>
          <p:nvPr/>
        </p:nvGrpSpPr>
        <p:grpSpPr bwMode="auto">
          <a:xfrm>
            <a:off x="6588125" y="4648200"/>
            <a:ext cx="1565275" cy="366713"/>
            <a:chOff x="4176" y="2928"/>
            <a:chExt cx="986" cy="231"/>
          </a:xfrm>
        </p:grpSpPr>
        <p:sp>
          <p:nvSpPr>
            <p:cNvPr id="61604" name="Rectangle 234"/>
            <p:cNvSpPr>
              <a:spLocks noChangeArrowheads="1"/>
            </p:cNvSpPr>
            <p:nvPr/>
          </p:nvSpPr>
          <p:spPr bwMode="auto">
            <a:xfrm>
              <a:off x="4704" y="2928"/>
              <a:ext cx="45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start</a:t>
              </a:r>
            </a:p>
          </p:txBody>
        </p:sp>
        <p:sp>
          <p:nvSpPr>
            <p:cNvPr id="61605" name="Rectangle 235"/>
            <p:cNvSpPr>
              <a:spLocks noChangeArrowheads="1"/>
            </p:cNvSpPr>
            <p:nvPr/>
          </p:nvSpPr>
          <p:spPr bwMode="auto">
            <a:xfrm>
              <a:off x="4176" y="2928"/>
              <a:ext cx="384" cy="14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</p:grpSp>
      <p:grpSp>
        <p:nvGrpSpPr>
          <p:cNvPr id="27" name="Group 249"/>
          <p:cNvGrpSpPr>
            <a:grpSpLocks/>
          </p:cNvGrpSpPr>
          <p:nvPr/>
        </p:nvGrpSpPr>
        <p:grpSpPr bwMode="auto">
          <a:xfrm>
            <a:off x="6934200" y="4648200"/>
            <a:ext cx="1219200" cy="366713"/>
            <a:chOff x="4464" y="2889"/>
            <a:chExt cx="768" cy="231"/>
          </a:xfrm>
        </p:grpSpPr>
        <p:sp>
          <p:nvSpPr>
            <p:cNvPr id="61602" name="Rectangle 250"/>
            <p:cNvSpPr>
              <a:spLocks noChangeArrowheads="1"/>
            </p:cNvSpPr>
            <p:nvPr/>
          </p:nvSpPr>
          <p:spPr bwMode="auto">
            <a:xfrm>
              <a:off x="4464" y="2889"/>
              <a:ext cx="45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start</a:t>
              </a:r>
            </a:p>
          </p:txBody>
        </p:sp>
        <p:sp>
          <p:nvSpPr>
            <p:cNvPr id="61603" name="Rectangle 251"/>
            <p:cNvSpPr>
              <a:spLocks noChangeArrowheads="1"/>
            </p:cNvSpPr>
            <p:nvPr/>
          </p:nvSpPr>
          <p:spPr bwMode="auto">
            <a:xfrm>
              <a:off x="4848" y="2928"/>
              <a:ext cx="384" cy="14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</p:grpSp>
      <p:sp>
        <p:nvSpPr>
          <p:cNvPr id="207100" name="Rectangle 252"/>
          <p:cNvSpPr>
            <a:spLocks noChangeArrowheads="1"/>
          </p:cNvSpPr>
          <p:nvPr/>
        </p:nvSpPr>
        <p:spPr bwMode="auto">
          <a:xfrm>
            <a:off x="5867400" y="5334000"/>
            <a:ext cx="609600" cy="304800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隶书" pitchFamily="49" charset="-122"/>
            </a:endParaRPr>
          </a:p>
        </p:txBody>
      </p:sp>
      <p:sp>
        <p:nvSpPr>
          <p:cNvPr id="207105" name="Rectangle 257"/>
          <p:cNvSpPr>
            <a:spLocks noChangeArrowheads="1"/>
          </p:cNvSpPr>
          <p:nvPr/>
        </p:nvSpPr>
        <p:spPr bwMode="auto">
          <a:xfrm>
            <a:off x="5966618" y="5301208"/>
            <a:ext cx="34817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</a:rPr>
              <a:t>0</a:t>
            </a:r>
          </a:p>
        </p:txBody>
      </p:sp>
      <p:grpSp>
        <p:nvGrpSpPr>
          <p:cNvPr id="28" name="Group 260"/>
          <p:cNvGrpSpPr>
            <a:grpSpLocks/>
          </p:cNvGrpSpPr>
          <p:nvPr/>
        </p:nvGrpSpPr>
        <p:grpSpPr bwMode="auto">
          <a:xfrm>
            <a:off x="6969125" y="4648200"/>
            <a:ext cx="1565275" cy="366713"/>
            <a:chOff x="4176" y="2928"/>
            <a:chExt cx="986" cy="178"/>
          </a:xfrm>
        </p:grpSpPr>
        <p:sp>
          <p:nvSpPr>
            <p:cNvPr id="61600" name="Rectangle 261"/>
            <p:cNvSpPr>
              <a:spLocks noChangeArrowheads="1"/>
            </p:cNvSpPr>
            <p:nvPr/>
          </p:nvSpPr>
          <p:spPr bwMode="auto">
            <a:xfrm>
              <a:off x="4704" y="2928"/>
              <a:ext cx="458" cy="17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start</a:t>
              </a:r>
            </a:p>
          </p:txBody>
        </p:sp>
        <p:sp>
          <p:nvSpPr>
            <p:cNvPr id="61601" name="Rectangle 262"/>
            <p:cNvSpPr>
              <a:spLocks noChangeArrowheads="1"/>
            </p:cNvSpPr>
            <p:nvPr/>
          </p:nvSpPr>
          <p:spPr bwMode="auto">
            <a:xfrm>
              <a:off x="4176" y="2928"/>
              <a:ext cx="384" cy="14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</p:grpSp>
      <p:grpSp>
        <p:nvGrpSpPr>
          <p:cNvPr id="29" name="Group 267"/>
          <p:cNvGrpSpPr>
            <a:grpSpLocks/>
          </p:cNvGrpSpPr>
          <p:nvPr/>
        </p:nvGrpSpPr>
        <p:grpSpPr bwMode="auto">
          <a:xfrm>
            <a:off x="7010400" y="4662488"/>
            <a:ext cx="1447800" cy="366712"/>
            <a:chOff x="4464" y="2889"/>
            <a:chExt cx="768" cy="231"/>
          </a:xfrm>
        </p:grpSpPr>
        <p:sp>
          <p:nvSpPr>
            <p:cNvPr id="61598" name="Rectangle 268"/>
            <p:cNvSpPr>
              <a:spLocks noChangeArrowheads="1"/>
            </p:cNvSpPr>
            <p:nvPr/>
          </p:nvSpPr>
          <p:spPr bwMode="auto">
            <a:xfrm>
              <a:off x="4464" y="2889"/>
              <a:ext cx="38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start</a:t>
              </a:r>
            </a:p>
          </p:txBody>
        </p:sp>
        <p:sp>
          <p:nvSpPr>
            <p:cNvPr id="61599" name="Rectangle 269"/>
            <p:cNvSpPr>
              <a:spLocks noChangeArrowheads="1"/>
            </p:cNvSpPr>
            <p:nvPr/>
          </p:nvSpPr>
          <p:spPr bwMode="auto">
            <a:xfrm>
              <a:off x="4848" y="2928"/>
              <a:ext cx="384" cy="14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</p:grpSp>
      <p:grpSp>
        <p:nvGrpSpPr>
          <p:cNvPr id="30" name="Group 272"/>
          <p:cNvGrpSpPr>
            <a:grpSpLocks/>
          </p:cNvGrpSpPr>
          <p:nvPr/>
        </p:nvGrpSpPr>
        <p:grpSpPr bwMode="auto">
          <a:xfrm>
            <a:off x="6248400" y="4191000"/>
            <a:ext cx="381000" cy="457200"/>
            <a:chOff x="4128" y="3696"/>
            <a:chExt cx="240" cy="288"/>
          </a:xfrm>
        </p:grpSpPr>
        <p:sp>
          <p:nvSpPr>
            <p:cNvPr id="61596" name="Rectangle 270"/>
            <p:cNvSpPr>
              <a:spLocks noChangeArrowheads="1"/>
            </p:cNvSpPr>
            <p:nvPr/>
          </p:nvSpPr>
          <p:spPr bwMode="auto">
            <a:xfrm>
              <a:off x="4128" y="3792"/>
              <a:ext cx="192" cy="192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61597" name="Rectangle 271"/>
            <p:cNvSpPr>
              <a:spLocks noChangeArrowheads="1"/>
            </p:cNvSpPr>
            <p:nvPr/>
          </p:nvSpPr>
          <p:spPr bwMode="auto">
            <a:xfrm>
              <a:off x="4130" y="3696"/>
              <a:ext cx="23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31" name="Group 279"/>
          <p:cNvGrpSpPr>
            <a:grpSpLocks/>
          </p:cNvGrpSpPr>
          <p:nvPr/>
        </p:nvGrpSpPr>
        <p:grpSpPr bwMode="auto">
          <a:xfrm>
            <a:off x="6477000" y="4648200"/>
            <a:ext cx="1219200" cy="366713"/>
            <a:chOff x="4464" y="2889"/>
            <a:chExt cx="768" cy="231"/>
          </a:xfrm>
        </p:grpSpPr>
        <p:sp>
          <p:nvSpPr>
            <p:cNvPr id="61594" name="Rectangle 280"/>
            <p:cNvSpPr>
              <a:spLocks noChangeArrowheads="1"/>
            </p:cNvSpPr>
            <p:nvPr/>
          </p:nvSpPr>
          <p:spPr bwMode="auto">
            <a:xfrm>
              <a:off x="4464" y="2889"/>
              <a:ext cx="45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start</a:t>
              </a:r>
            </a:p>
          </p:txBody>
        </p:sp>
        <p:sp>
          <p:nvSpPr>
            <p:cNvPr id="61595" name="Rectangle 281"/>
            <p:cNvSpPr>
              <a:spLocks noChangeArrowheads="1"/>
            </p:cNvSpPr>
            <p:nvPr/>
          </p:nvSpPr>
          <p:spPr bwMode="auto">
            <a:xfrm>
              <a:off x="4848" y="2928"/>
              <a:ext cx="384" cy="14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</p:grpSp>
      <p:grpSp>
        <p:nvGrpSpPr>
          <p:cNvPr id="206912" name="Group 285"/>
          <p:cNvGrpSpPr>
            <a:grpSpLocks/>
          </p:cNvGrpSpPr>
          <p:nvPr/>
        </p:nvGrpSpPr>
        <p:grpSpPr bwMode="auto">
          <a:xfrm>
            <a:off x="5867400" y="4648200"/>
            <a:ext cx="1219200" cy="366713"/>
            <a:chOff x="4464" y="2889"/>
            <a:chExt cx="768" cy="231"/>
          </a:xfrm>
        </p:grpSpPr>
        <p:sp>
          <p:nvSpPr>
            <p:cNvPr id="61592" name="Rectangle 286"/>
            <p:cNvSpPr>
              <a:spLocks noChangeArrowheads="1"/>
            </p:cNvSpPr>
            <p:nvPr/>
          </p:nvSpPr>
          <p:spPr bwMode="auto">
            <a:xfrm>
              <a:off x="4464" y="2889"/>
              <a:ext cx="45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start</a:t>
              </a:r>
            </a:p>
          </p:txBody>
        </p:sp>
        <p:sp>
          <p:nvSpPr>
            <p:cNvPr id="61593" name="Rectangle 287"/>
            <p:cNvSpPr>
              <a:spLocks noChangeArrowheads="1"/>
            </p:cNvSpPr>
            <p:nvPr/>
          </p:nvSpPr>
          <p:spPr bwMode="auto">
            <a:xfrm>
              <a:off x="4848" y="2928"/>
              <a:ext cx="384" cy="14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</p:grpSp>
      <p:grpSp>
        <p:nvGrpSpPr>
          <p:cNvPr id="206913" name="Group 292"/>
          <p:cNvGrpSpPr>
            <a:grpSpLocks/>
          </p:cNvGrpSpPr>
          <p:nvPr/>
        </p:nvGrpSpPr>
        <p:grpSpPr bwMode="auto">
          <a:xfrm>
            <a:off x="5867400" y="5867400"/>
            <a:ext cx="1752600" cy="304800"/>
            <a:chOff x="3696" y="3696"/>
            <a:chExt cx="1104" cy="192"/>
          </a:xfrm>
        </p:grpSpPr>
        <p:sp>
          <p:nvSpPr>
            <p:cNvPr id="61589" name="Rectangle 289"/>
            <p:cNvSpPr>
              <a:spLocks noChangeArrowheads="1"/>
            </p:cNvSpPr>
            <p:nvPr/>
          </p:nvSpPr>
          <p:spPr bwMode="auto">
            <a:xfrm>
              <a:off x="3696" y="3696"/>
              <a:ext cx="1104" cy="19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61590" name="Line 290"/>
            <p:cNvSpPr>
              <a:spLocks noChangeShapeType="1"/>
            </p:cNvSpPr>
            <p:nvPr/>
          </p:nvSpPr>
          <p:spPr bwMode="auto">
            <a:xfrm>
              <a:off x="4032" y="36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91" name="Line 291"/>
            <p:cNvSpPr>
              <a:spLocks noChangeShapeType="1"/>
            </p:cNvSpPr>
            <p:nvPr/>
          </p:nvSpPr>
          <p:spPr bwMode="auto">
            <a:xfrm>
              <a:off x="4416" y="36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6914" name="Group 300"/>
          <p:cNvGrpSpPr>
            <a:grpSpLocks/>
          </p:cNvGrpSpPr>
          <p:nvPr/>
        </p:nvGrpSpPr>
        <p:grpSpPr bwMode="auto">
          <a:xfrm>
            <a:off x="6019800" y="5791200"/>
            <a:ext cx="1444625" cy="484188"/>
            <a:chOff x="3792" y="3648"/>
            <a:chExt cx="910" cy="305"/>
          </a:xfrm>
        </p:grpSpPr>
        <p:sp>
          <p:nvSpPr>
            <p:cNvPr id="61586" name="Rectangle 294"/>
            <p:cNvSpPr>
              <a:spLocks noChangeArrowheads="1"/>
            </p:cNvSpPr>
            <p:nvPr/>
          </p:nvSpPr>
          <p:spPr bwMode="auto">
            <a:xfrm>
              <a:off x="4464" y="3665"/>
              <a:ext cx="23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61587" name="Rectangle 295"/>
            <p:cNvSpPr>
              <a:spLocks noChangeArrowheads="1"/>
            </p:cNvSpPr>
            <p:nvPr/>
          </p:nvSpPr>
          <p:spPr bwMode="auto">
            <a:xfrm>
              <a:off x="4128" y="3648"/>
              <a:ext cx="23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61588" name="Rectangle 299"/>
            <p:cNvSpPr>
              <a:spLocks noChangeArrowheads="1"/>
            </p:cNvSpPr>
            <p:nvPr/>
          </p:nvSpPr>
          <p:spPr bwMode="auto">
            <a:xfrm>
              <a:off x="3792" y="3648"/>
              <a:ext cx="23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06915" name="Group 302"/>
          <p:cNvGrpSpPr>
            <a:grpSpLocks/>
          </p:cNvGrpSpPr>
          <p:nvPr/>
        </p:nvGrpSpPr>
        <p:grpSpPr bwMode="auto">
          <a:xfrm>
            <a:off x="5867400" y="6248400"/>
            <a:ext cx="1752600" cy="304800"/>
            <a:chOff x="3696" y="3696"/>
            <a:chExt cx="1104" cy="192"/>
          </a:xfrm>
        </p:grpSpPr>
        <p:sp>
          <p:nvSpPr>
            <p:cNvPr id="61583" name="Rectangle 303"/>
            <p:cNvSpPr>
              <a:spLocks noChangeArrowheads="1"/>
            </p:cNvSpPr>
            <p:nvPr/>
          </p:nvSpPr>
          <p:spPr bwMode="auto">
            <a:xfrm>
              <a:off x="3696" y="3696"/>
              <a:ext cx="1104" cy="19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61584" name="Line 304"/>
            <p:cNvSpPr>
              <a:spLocks noChangeShapeType="1"/>
            </p:cNvSpPr>
            <p:nvPr/>
          </p:nvSpPr>
          <p:spPr bwMode="auto">
            <a:xfrm>
              <a:off x="4032" y="36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85" name="Line 305"/>
            <p:cNvSpPr>
              <a:spLocks noChangeShapeType="1"/>
            </p:cNvSpPr>
            <p:nvPr/>
          </p:nvSpPr>
          <p:spPr bwMode="auto">
            <a:xfrm>
              <a:off x="4416" y="36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6916" name="Group 306"/>
          <p:cNvGrpSpPr>
            <a:grpSpLocks/>
          </p:cNvGrpSpPr>
          <p:nvPr/>
        </p:nvGrpSpPr>
        <p:grpSpPr bwMode="auto">
          <a:xfrm>
            <a:off x="6019800" y="6172200"/>
            <a:ext cx="1444625" cy="484188"/>
            <a:chOff x="3792" y="3648"/>
            <a:chExt cx="910" cy="305"/>
          </a:xfrm>
        </p:grpSpPr>
        <p:sp>
          <p:nvSpPr>
            <p:cNvPr id="61580" name="Rectangle 307"/>
            <p:cNvSpPr>
              <a:spLocks noChangeArrowheads="1"/>
            </p:cNvSpPr>
            <p:nvPr/>
          </p:nvSpPr>
          <p:spPr bwMode="auto">
            <a:xfrm>
              <a:off x="4464" y="3665"/>
              <a:ext cx="23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61581" name="Rectangle 308"/>
            <p:cNvSpPr>
              <a:spLocks noChangeArrowheads="1"/>
            </p:cNvSpPr>
            <p:nvPr/>
          </p:nvSpPr>
          <p:spPr bwMode="auto">
            <a:xfrm>
              <a:off x="4128" y="3648"/>
              <a:ext cx="23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61582" name="Rectangle 309"/>
            <p:cNvSpPr>
              <a:spLocks noChangeArrowheads="1"/>
            </p:cNvSpPr>
            <p:nvPr/>
          </p:nvSpPr>
          <p:spPr bwMode="auto">
            <a:xfrm>
              <a:off x="3792" y="3648"/>
              <a:ext cx="23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20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20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0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20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20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20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007" grpId="0" animBg="1" autoUpdateAnimBg="0"/>
      <p:bldP spid="207053" grpId="0" autoUpdateAnimBg="0"/>
      <p:bldP spid="207056" grpId="0" autoUpdateAnimBg="0"/>
      <p:bldP spid="207058" grpId="0" animBg="1" autoUpdateAnimBg="0"/>
      <p:bldP spid="207062" grpId="0" autoUpdateAnimBg="0"/>
      <p:bldP spid="207064" grpId="0" autoUpdateAnimBg="0"/>
      <p:bldP spid="207100" grpId="0" animBg="1"/>
      <p:bldP spid="20710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4.5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哈夫曼编码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800000"/>
                </a:solidFill>
                <a:latin typeface="黑体" pitchFamily="49" charset="-122"/>
              </a:rPr>
              <a:t>3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</a:rPr>
              <a:t>、哈夫曼算法的正确性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	要证明哈夫曼算法的正确性，只要证明最优前缀码问题具有</a:t>
            </a:r>
            <a:r>
              <a:rPr lang="zh-CN" altLang="en-US" sz="2400" b="1" dirty="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贪心选择性质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 dirty="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最优子结构性质</a:t>
            </a:r>
            <a:r>
              <a:rPr lang="zh-CN" altLang="en-US" sz="2400" dirty="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黑体" pitchFamily="49" charset="-122"/>
              </a:rPr>
              <a:t>		(1)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49" charset="-122"/>
              </a:rPr>
              <a:t>贪心选择性质</a:t>
            </a:r>
            <a:endParaRPr lang="en-US" altLang="zh-CN" sz="2400" dirty="0" smtClean="0">
              <a:solidFill>
                <a:srgbClr val="800000"/>
              </a:solidFill>
              <a:latin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黑体" pitchFamily="49" charset="-122"/>
              </a:rPr>
              <a:t>		(2)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49" charset="-122"/>
              </a:rPr>
              <a:t>最优子结构性质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solidFill>
                <a:schemeClr val="accent2"/>
              </a:solidFill>
              <a:latin typeface="黑体" pitchFamily="49" charset="-122"/>
            </a:endParaRP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32695-ECDC-4353-93C6-7BBB31BD244E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1434168" y="6302004"/>
            <a:ext cx="1632881" cy="398834"/>
          </a:xfrm>
          <a:noFill/>
        </p:spPr>
        <p:txBody>
          <a:bodyPr/>
          <a:lstStyle/>
          <a:p>
            <a:fld id="{C7B3A381-7C9F-4B98-ADBC-4F21F331B011}" type="datetime1">
              <a:rPr lang="zh-CN" altLang="en-US" smtClean="0">
                <a:solidFill>
                  <a:schemeClr val="bg1"/>
                </a:solidFill>
              </a:rPr>
              <a:pPr/>
              <a:t>2020/3/7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7314268" y="6302004"/>
            <a:ext cx="1632881" cy="398834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EBD996-80B3-41C0-B62D-2150BE9FAC4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组合 26"/>
          <p:cNvGrpSpPr>
            <a:grpSpLocks/>
          </p:cNvGrpSpPr>
          <p:nvPr/>
        </p:nvGrpSpPr>
        <p:grpSpPr bwMode="auto">
          <a:xfrm>
            <a:off x="1071537" y="3714752"/>
            <a:ext cx="1714525" cy="2928936"/>
            <a:chOff x="785786" y="3286124"/>
            <a:chExt cx="2000264" cy="3357586"/>
          </a:xfrm>
        </p:grpSpPr>
        <p:sp>
          <p:nvSpPr>
            <p:cNvPr id="8" name="椭圆 6"/>
            <p:cNvSpPr>
              <a:spLocks noChangeArrowheads="1"/>
            </p:cNvSpPr>
            <p:nvPr/>
          </p:nvSpPr>
          <p:spPr bwMode="auto">
            <a:xfrm>
              <a:off x="1714480" y="3643314"/>
              <a:ext cx="500066" cy="500066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9" name="椭圆 7"/>
            <p:cNvSpPr>
              <a:spLocks noChangeArrowheads="1"/>
            </p:cNvSpPr>
            <p:nvPr/>
          </p:nvSpPr>
          <p:spPr bwMode="auto">
            <a:xfrm>
              <a:off x="1214414" y="4500570"/>
              <a:ext cx="500066" cy="500066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10" name="椭圆 8"/>
            <p:cNvSpPr>
              <a:spLocks noChangeArrowheads="1"/>
            </p:cNvSpPr>
            <p:nvPr/>
          </p:nvSpPr>
          <p:spPr bwMode="auto">
            <a:xfrm>
              <a:off x="1714480" y="5286388"/>
              <a:ext cx="500066" cy="500066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11" name="矩形 9"/>
            <p:cNvSpPr>
              <a:spLocks noChangeArrowheads="1"/>
            </p:cNvSpPr>
            <p:nvPr/>
          </p:nvSpPr>
          <p:spPr bwMode="auto">
            <a:xfrm>
              <a:off x="2285984" y="4500570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x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785786" y="5286388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y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214414" y="61436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b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14" name="矩形 12"/>
            <p:cNvSpPr>
              <a:spLocks noChangeArrowheads="1"/>
            </p:cNvSpPr>
            <p:nvPr/>
          </p:nvSpPr>
          <p:spPr bwMode="auto">
            <a:xfrm>
              <a:off x="2214546" y="61436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c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cxnSp>
          <p:nvCxnSpPr>
            <p:cNvPr id="15" name="直接连接符 14"/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 rot="5400000">
              <a:off x="1535885" y="4071942"/>
              <a:ext cx="357190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" name="直接连接符 16"/>
            <p:cNvCxnSpPr>
              <a:cxnSpLocks noChangeShapeType="1"/>
              <a:stCxn id="8" idx="4"/>
              <a:endCxn id="11" idx="0"/>
            </p:cNvCxnSpPr>
            <p:nvPr/>
          </p:nvCxnSpPr>
          <p:spPr bwMode="auto">
            <a:xfrm rot="16200000" flipH="1">
              <a:off x="2071670" y="4036223"/>
              <a:ext cx="357190" cy="571504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直接连接符 18"/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 rot="5400000">
              <a:off x="1107257" y="4929198"/>
              <a:ext cx="285752" cy="42862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直接连接符 20"/>
            <p:cNvCxnSpPr>
              <a:cxnSpLocks noChangeShapeType="1"/>
              <a:stCxn id="9" idx="4"/>
              <a:endCxn id="10" idx="0"/>
            </p:cNvCxnSpPr>
            <p:nvPr/>
          </p:nvCxnSpPr>
          <p:spPr bwMode="auto">
            <a:xfrm rot="16200000" flipH="1">
              <a:off x="1571604" y="4893479"/>
              <a:ext cx="285752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直接连接符 22"/>
            <p:cNvCxnSpPr>
              <a:cxnSpLocks noChangeShapeType="1"/>
              <a:stCxn id="10" idx="4"/>
              <a:endCxn id="13" idx="0"/>
            </p:cNvCxnSpPr>
            <p:nvPr/>
          </p:nvCxnSpPr>
          <p:spPr bwMode="auto">
            <a:xfrm rot="5400000">
              <a:off x="1535885" y="5715016"/>
              <a:ext cx="357190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直接连接符 24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 rot="16200000" flipH="1">
              <a:off x="2035951" y="5715016"/>
              <a:ext cx="357190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1285852" y="3286124"/>
              <a:ext cx="509057" cy="670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ea typeface="华文新魏" pitchFamily="2" charset="-122"/>
                </a:rPr>
                <a:t>T</a:t>
              </a:r>
              <a:endParaRPr lang="zh-CN" altLang="en-US" sz="3200" b="1" dirty="0">
                <a:ea typeface="华文新魏" pitchFamily="2" charset="-122"/>
              </a:endParaRPr>
            </a:p>
          </p:txBody>
        </p:sp>
      </p:grpSp>
      <p:grpSp>
        <p:nvGrpSpPr>
          <p:cNvPr id="22" name="组合 27"/>
          <p:cNvGrpSpPr>
            <a:grpSpLocks/>
          </p:cNvGrpSpPr>
          <p:nvPr/>
        </p:nvGrpSpPr>
        <p:grpSpPr bwMode="auto">
          <a:xfrm>
            <a:off x="3929037" y="3714752"/>
            <a:ext cx="1714525" cy="2928936"/>
            <a:chOff x="785786" y="3286124"/>
            <a:chExt cx="2000264" cy="3357586"/>
          </a:xfrm>
        </p:grpSpPr>
        <p:sp>
          <p:nvSpPr>
            <p:cNvPr id="23" name="椭圆 28"/>
            <p:cNvSpPr>
              <a:spLocks noChangeArrowheads="1"/>
            </p:cNvSpPr>
            <p:nvPr/>
          </p:nvSpPr>
          <p:spPr bwMode="auto">
            <a:xfrm>
              <a:off x="1714480" y="3643314"/>
              <a:ext cx="500066" cy="500066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24" name="椭圆 29"/>
            <p:cNvSpPr>
              <a:spLocks noChangeArrowheads="1"/>
            </p:cNvSpPr>
            <p:nvPr/>
          </p:nvSpPr>
          <p:spPr bwMode="auto">
            <a:xfrm>
              <a:off x="1214414" y="4500570"/>
              <a:ext cx="500066" cy="500066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25" name="椭圆 30"/>
            <p:cNvSpPr>
              <a:spLocks noChangeArrowheads="1"/>
            </p:cNvSpPr>
            <p:nvPr/>
          </p:nvSpPr>
          <p:spPr bwMode="auto">
            <a:xfrm>
              <a:off x="1714480" y="5286388"/>
              <a:ext cx="500066" cy="500066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26" name="矩形 31"/>
            <p:cNvSpPr>
              <a:spLocks noChangeArrowheads="1"/>
            </p:cNvSpPr>
            <p:nvPr/>
          </p:nvSpPr>
          <p:spPr bwMode="auto">
            <a:xfrm>
              <a:off x="2285984" y="4500570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b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27" name="矩形 32"/>
            <p:cNvSpPr>
              <a:spLocks noChangeArrowheads="1"/>
            </p:cNvSpPr>
            <p:nvPr/>
          </p:nvSpPr>
          <p:spPr bwMode="auto">
            <a:xfrm>
              <a:off x="785786" y="5286388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y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1214414" y="61436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x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29" name="矩形 34"/>
            <p:cNvSpPr>
              <a:spLocks noChangeArrowheads="1"/>
            </p:cNvSpPr>
            <p:nvPr/>
          </p:nvSpPr>
          <p:spPr bwMode="auto">
            <a:xfrm>
              <a:off x="2214546" y="61436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c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cxnSp>
          <p:nvCxnSpPr>
            <p:cNvPr id="30" name="直接连接符 35"/>
            <p:cNvCxnSpPr>
              <a:cxnSpLocks noChangeShapeType="1"/>
              <a:stCxn id="23" idx="4"/>
              <a:endCxn id="24" idx="0"/>
            </p:cNvCxnSpPr>
            <p:nvPr/>
          </p:nvCxnSpPr>
          <p:spPr bwMode="auto">
            <a:xfrm rot="5400000">
              <a:off x="1535885" y="4071942"/>
              <a:ext cx="357190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直接连接符 36"/>
            <p:cNvCxnSpPr>
              <a:cxnSpLocks noChangeShapeType="1"/>
              <a:stCxn id="23" idx="4"/>
              <a:endCxn id="26" idx="0"/>
            </p:cNvCxnSpPr>
            <p:nvPr/>
          </p:nvCxnSpPr>
          <p:spPr bwMode="auto">
            <a:xfrm rot="16200000" flipH="1">
              <a:off x="2071670" y="4036223"/>
              <a:ext cx="357190" cy="571504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直接连接符 37"/>
            <p:cNvCxnSpPr>
              <a:cxnSpLocks noChangeShapeType="1"/>
              <a:stCxn id="24" idx="4"/>
              <a:endCxn id="27" idx="0"/>
            </p:cNvCxnSpPr>
            <p:nvPr/>
          </p:nvCxnSpPr>
          <p:spPr bwMode="auto">
            <a:xfrm rot="5400000">
              <a:off x="1107257" y="4929198"/>
              <a:ext cx="285752" cy="42862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直接连接符 38"/>
            <p:cNvCxnSpPr>
              <a:cxnSpLocks noChangeShapeType="1"/>
              <a:stCxn id="24" idx="4"/>
              <a:endCxn id="25" idx="0"/>
            </p:cNvCxnSpPr>
            <p:nvPr/>
          </p:nvCxnSpPr>
          <p:spPr bwMode="auto">
            <a:xfrm rot="16200000" flipH="1">
              <a:off x="1571604" y="4893479"/>
              <a:ext cx="285752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直接连接符 39"/>
            <p:cNvCxnSpPr>
              <a:cxnSpLocks noChangeShapeType="1"/>
              <a:stCxn id="25" idx="4"/>
              <a:endCxn id="28" idx="0"/>
            </p:cNvCxnSpPr>
            <p:nvPr/>
          </p:nvCxnSpPr>
          <p:spPr bwMode="auto">
            <a:xfrm rot="5400000">
              <a:off x="1535885" y="5715016"/>
              <a:ext cx="357190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直接连接符 40"/>
            <p:cNvCxnSpPr>
              <a:cxnSpLocks noChangeShapeType="1"/>
              <a:stCxn id="25" idx="4"/>
              <a:endCxn id="29" idx="0"/>
            </p:cNvCxnSpPr>
            <p:nvPr/>
          </p:nvCxnSpPr>
          <p:spPr bwMode="auto">
            <a:xfrm rot="16200000" flipH="1">
              <a:off x="2035951" y="5715016"/>
              <a:ext cx="357190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" name="TextBox 41"/>
            <p:cNvSpPr txBox="1">
              <a:spLocks noChangeArrowheads="1"/>
            </p:cNvSpPr>
            <p:nvPr/>
          </p:nvSpPr>
          <p:spPr bwMode="auto">
            <a:xfrm>
              <a:off x="1285852" y="3286124"/>
              <a:ext cx="641838" cy="670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ea typeface="华文新魏" pitchFamily="2" charset="-122"/>
                </a:rPr>
                <a:t>T’</a:t>
              </a:r>
              <a:endParaRPr lang="zh-CN" altLang="en-US" sz="3200" b="1" dirty="0">
                <a:ea typeface="华文新魏" pitchFamily="2" charset="-122"/>
              </a:endParaRPr>
            </a:p>
          </p:txBody>
        </p:sp>
      </p:grpSp>
      <p:grpSp>
        <p:nvGrpSpPr>
          <p:cNvPr id="37" name="组合 42"/>
          <p:cNvGrpSpPr>
            <a:grpSpLocks/>
          </p:cNvGrpSpPr>
          <p:nvPr/>
        </p:nvGrpSpPr>
        <p:grpSpPr bwMode="auto">
          <a:xfrm>
            <a:off x="6786537" y="3714752"/>
            <a:ext cx="1714525" cy="2928936"/>
            <a:chOff x="785786" y="3286124"/>
            <a:chExt cx="2000264" cy="3357586"/>
          </a:xfrm>
        </p:grpSpPr>
        <p:sp>
          <p:nvSpPr>
            <p:cNvPr id="38" name="椭圆 43"/>
            <p:cNvSpPr>
              <a:spLocks noChangeArrowheads="1"/>
            </p:cNvSpPr>
            <p:nvPr/>
          </p:nvSpPr>
          <p:spPr bwMode="auto">
            <a:xfrm>
              <a:off x="1714480" y="3643314"/>
              <a:ext cx="500066" cy="500066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auto">
            <a:xfrm>
              <a:off x="1214414" y="4500570"/>
              <a:ext cx="500066" cy="500066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40" name="椭圆 45"/>
            <p:cNvSpPr>
              <a:spLocks noChangeArrowheads="1"/>
            </p:cNvSpPr>
            <p:nvPr/>
          </p:nvSpPr>
          <p:spPr bwMode="auto">
            <a:xfrm>
              <a:off x="1714480" y="5286388"/>
              <a:ext cx="500066" cy="500066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41" name="矩形 46"/>
            <p:cNvSpPr>
              <a:spLocks noChangeArrowheads="1"/>
            </p:cNvSpPr>
            <p:nvPr/>
          </p:nvSpPr>
          <p:spPr bwMode="auto">
            <a:xfrm>
              <a:off x="2285984" y="4500570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b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42" name="矩形 47"/>
            <p:cNvSpPr>
              <a:spLocks noChangeArrowheads="1"/>
            </p:cNvSpPr>
            <p:nvPr/>
          </p:nvSpPr>
          <p:spPr bwMode="auto">
            <a:xfrm>
              <a:off x="785786" y="5286388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c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43" name="矩形 48"/>
            <p:cNvSpPr>
              <a:spLocks noChangeArrowheads="1"/>
            </p:cNvSpPr>
            <p:nvPr/>
          </p:nvSpPr>
          <p:spPr bwMode="auto">
            <a:xfrm>
              <a:off x="1214414" y="61436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x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sp>
          <p:nvSpPr>
            <p:cNvPr id="44" name="矩形 49"/>
            <p:cNvSpPr>
              <a:spLocks noChangeArrowheads="1"/>
            </p:cNvSpPr>
            <p:nvPr/>
          </p:nvSpPr>
          <p:spPr bwMode="auto">
            <a:xfrm>
              <a:off x="2214546" y="61436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  <a:ea typeface="华文新魏" pitchFamily="2" charset="-122"/>
                </a:rPr>
                <a:t>y</a:t>
              </a:r>
              <a:endParaRPr lang="zh-CN" altLang="en-US" sz="3200" b="1">
                <a:solidFill>
                  <a:schemeClr val="bg1"/>
                </a:solidFill>
                <a:ea typeface="华文新魏" pitchFamily="2" charset="-122"/>
              </a:endParaRPr>
            </a:p>
          </p:txBody>
        </p:sp>
        <p:cxnSp>
          <p:nvCxnSpPr>
            <p:cNvPr id="45" name="直接连接符 50"/>
            <p:cNvCxnSpPr>
              <a:cxnSpLocks noChangeShapeType="1"/>
              <a:stCxn id="38" idx="4"/>
              <a:endCxn id="39" idx="0"/>
            </p:cNvCxnSpPr>
            <p:nvPr/>
          </p:nvCxnSpPr>
          <p:spPr bwMode="auto">
            <a:xfrm rot="5400000">
              <a:off x="1535885" y="4071942"/>
              <a:ext cx="357190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" name="直接连接符 51"/>
            <p:cNvCxnSpPr>
              <a:cxnSpLocks noChangeShapeType="1"/>
              <a:stCxn id="38" idx="4"/>
              <a:endCxn id="41" idx="0"/>
            </p:cNvCxnSpPr>
            <p:nvPr/>
          </p:nvCxnSpPr>
          <p:spPr bwMode="auto">
            <a:xfrm rot="16200000" flipH="1">
              <a:off x="2071670" y="4036223"/>
              <a:ext cx="357190" cy="571504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" name="直接连接符 52"/>
            <p:cNvCxnSpPr>
              <a:cxnSpLocks noChangeShapeType="1"/>
              <a:stCxn id="39" idx="4"/>
              <a:endCxn id="42" idx="0"/>
            </p:cNvCxnSpPr>
            <p:nvPr/>
          </p:nvCxnSpPr>
          <p:spPr bwMode="auto">
            <a:xfrm rot="5400000">
              <a:off x="1107257" y="4929198"/>
              <a:ext cx="285752" cy="42862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直接连接符 53"/>
            <p:cNvCxnSpPr>
              <a:cxnSpLocks noChangeShapeType="1"/>
              <a:stCxn id="39" idx="4"/>
              <a:endCxn id="40" idx="0"/>
            </p:cNvCxnSpPr>
            <p:nvPr/>
          </p:nvCxnSpPr>
          <p:spPr bwMode="auto">
            <a:xfrm rot="16200000" flipH="1">
              <a:off x="1571604" y="4893479"/>
              <a:ext cx="285752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直接连接符 54"/>
            <p:cNvCxnSpPr>
              <a:cxnSpLocks noChangeShapeType="1"/>
              <a:stCxn id="40" idx="4"/>
              <a:endCxn id="43" idx="0"/>
            </p:cNvCxnSpPr>
            <p:nvPr/>
          </p:nvCxnSpPr>
          <p:spPr bwMode="auto">
            <a:xfrm rot="5400000">
              <a:off x="1535885" y="5715016"/>
              <a:ext cx="357190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直接连接符 55"/>
            <p:cNvCxnSpPr>
              <a:cxnSpLocks noChangeShapeType="1"/>
              <a:stCxn id="40" idx="4"/>
              <a:endCxn id="44" idx="0"/>
            </p:cNvCxnSpPr>
            <p:nvPr/>
          </p:nvCxnSpPr>
          <p:spPr bwMode="auto">
            <a:xfrm rot="16200000" flipH="1">
              <a:off x="2035951" y="5715016"/>
              <a:ext cx="357190" cy="500066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" name="TextBox 56"/>
            <p:cNvSpPr txBox="1">
              <a:spLocks noChangeArrowheads="1"/>
            </p:cNvSpPr>
            <p:nvPr/>
          </p:nvSpPr>
          <p:spPr bwMode="auto">
            <a:xfrm>
              <a:off x="869178" y="3286124"/>
              <a:ext cx="774619" cy="670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ea typeface="华文新魏" pitchFamily="2" charset="-122"/>
                </a:rPr>
                <a:t>T’’</a:t>
              </a:r>
              <a:endParaRPr lang="zh-CN" altLang="en-US" sz="3200" b="1" dirty="0">
                <a:ea typeface="华文新魏" pitchFamily="2" charset="-122"/>
              </a:endParaRPr>
            </a:p>
          </p:txBody>
        </p:sp>
      </p:grpSp>
      <p:sp>
        <p:nvSpPr>
          <p:cNvPr id="52" name="右箭头 57"/>
          <p:cNvSpPr>
            <a:spLocks noChangeArrowheads="1"/>
          </p:cNvSpPr>
          <p:nvPr/>
        </p:nvSpPr>
        <p:spPr bwMode="auto">
          <a:xfrm>
            <a:off x="3214678" y="4643446"/>
            <a:ext cx="532047" cy="422376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  <a:ea typeface="华文新魏" pitchFamily="2" charset="-122"/>
            </a:endParaRPr>
          </a:p>
        </p:txBody>
      </p:sp>
      <p:sp>
        <p:nvSpPr>
          <p:cNvPr id="53" name="右箭头 58"/>
          <p:cNvSpPr>
            <a:spLocks noChangeArrowheads="1"/>
          </p:cNvSpPr>
          <p:nvPr/>
        </p:nvSpPr>
        <p:spPr bwMode="auto">
          <a:xfrm>
            <a:off x="5929322" y="4572008"/>
            <a:ext cx="532047" cy="422376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  <a:ea typeface="华文新魏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81636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、算法描述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95077" y="1427723"/>
            <a:ext cx="7772400" cy="2363154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defRPr/>
            </a:pPr>
            <a:r>
              <a:rPr lang="zh-CN" altLang="en-US" dirty="0" smtClean="0">
                <a:ea typeface="楷体_GB2312" pitchFamily="49" charset="-122"/>
              </a:rPr>
              <a:t>最优装载问题可用贪心算法求解。</a:t>
            </a:r>
            <a:endParaRPr lang="en-US" altLang="zh-CN" dirty="0" smtClean="0">
              <a:ea typeface="楷体_GB2312" pitchFamily="49" charset="-122"/>
            </a:endParaRPr>
          </a:p>
          <a:p>
            <a:pPr marL="742950" indent="-742950">
              <a:lnSpc>
                <a:spcPct val="150000"/>
              </a:lnSpc>
              <a:defRPr/>
            </a:pPr>
            <a:r>
              <a:rPr lang="zh-CN" altLang="en-US" dirty="0" smtClean="0">
                <a:ea typeface="楷体_GB2312" pitchFamily="49" charset="-122"/>
              </a:rPr>
              <a:t>采用重量最轻者先装的贪心选择策略</a:t>
            </a:r>
            <a:endParaRPr lang="en-US" altLang="zh-CN" dirty="0" smtClean="0">
              <a:ea typeface="楷体_GB2312" pitchFamily="49" charset="-122"/>
            </a:endParaRPr>
          </a:p>
          <a:p>
            <a:pPr marL="742950" indent="-742950">
              <a:lnSpc>
                <a:spcPct val="150000"/>
              </a:lnSpc>
              <a:defRPr/>
            </a:pPr>
            <a:r>
              <a:rPr lang="zh-CN" altLang="en-US" dirty="0" smtClean="0">
                <a:ea typeface="楷体_GB2312" pitchFamily="49" charset="-122"/>
              </a:rPr>
              <a:t>可产生最优装载问题的最优解。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10B3E-DF62-4F94-BDA5-4CF9E1277BD1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57188" y="500063"/>
            <a:ext cx="8501062" cy="8713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4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</a:t>
            </a:r>
            <a:endParaRPr lang="zh-CN" altLang="en-US" sz="4000" b="1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最优装载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ß"/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Loading(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x[],  Type w[], Type c,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ß"/>
              <a:defRPr/>
            </a:pP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ß"/>
              <a:defRPr/>
            </a:pP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t[n+1];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ß"/>
              <a:defRPr/>
            </a:pP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Sort(w, t, n);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ß"/>
              <a:defRPr/>
            </a:pP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kumimoji="1"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= 1; i &lt;= n; i++) x[i] = 0;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ß"/>
              <a:defRPr/>
            </a:pP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kumimoji="1"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= 1; i &lt;= n &amp;&amp; w[t[i]] &lt;= c; i++) 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ß"/>
              <a:defRPr/>
            </a:pP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{    x[t[</a:t>
            </a:r>
            <a:r>
              <a:rPr kumimoji="1"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= 1;    c -= w[t[</a:t>
            </a:r>
            <a:r>
              <a:rPr kumimoji="1"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]];    }</a:t>
            </a:r>
          </a:p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ß"/>
              <a:defRPr/>
            </a:pP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0BE37-8169-4279-9A04-DBE05266D227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71538" y="1571612"/>
            <a:ext cx="7286676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00166" y="2607463"/>
            <a:ext cx="2026290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43042" y="3198039"/>
            <a:ext cx="2357454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20356" y="3681993"/>
            <a:ext cx="5271924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20356" y="4165947"/>
            <a:ext cx="6866444" cy="571504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78504" y="4735682"/>
            <a:ext cx="4469759" cy="466115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2" name="圆角矩形标注 11"/>
          <p:cNvSpPr/>
          <p:nvPr/>
        </p:nvSpPr>
        <p:spPr>
          <a:xfrm>
            <a:off x="4355977" y="226344"/>
            <a:ext cx="4573662" cy="1546471"/>
          </a:xfrm>
          <a:prstGeom prst="wedgeRoundRectCallout">
            <a:avLst>
              <a:gd name="adj1" fmla="val -61886"/>
              <a:gd name="adj2" fmla="val 34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latin typeface="+mn-ea"/>
              </a:rPr>
              <a:t>思考：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c=20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en-US" altLang="zh-CN" sz="2800" b="1" dirty="0" smtClean="0">
                <a:latin typeface="+mn-ea"/>
              </a:rPr>
              <a:t>n=5,w={8,4,7,2,8},</a:t>
            </a:r>
          </a:p>
          <a:p>
            <a:r>
              <a:rPr lang="zh-CN" altLang="en-US" sz="2800" b="1" dirty="0" smtClean="0">
                <a:latin typeface="+mn-ea"/>
              </a:rPr>
              <a:t>求</a:t>
            </a:r>
            <a:r>
              <a:rPr lang="en-US" altLang="zh-CN" sz="2800" b="1" dirty="0" smtClean="0">
                <a:latin typeface="+mn-ea"/>
              </a:rPr>
              <a:t>t[n]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x[n]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3" y="7487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4.3 </a:t>
            </a:r>
            <a:r>
              <a:rPr lang="zh-CN" altLang="en-US" dirty="0" smtClean="0"/>
              <a:t>最优装载的贪心选择性质</a:t>
            </a:r>
          </a:p>
        </p:txBody>
      </p:sp>
      <p:sp>
        <p:nvSpPr>
          <p:cNvPr id="40962" name="日期占位符 5"/>
          <p:cNvSpPr>
            <a:spLocks noGrp="1"/>
          </p:cNvSpPr>
          <p:nvPr>
            <p:ph type="dt" sz="half" idx="10"/>
          </p:nvPr>
        </p:nvSpPr>
        <p:spPr>
          <a:xfrm>
            <a:off x="6444208" y="6329440"/>
            <a:ext cx="2204492" cy="338060"/>
          </a:xfrm>
          <a:noFill/>
        </p:spPr>
        <p:txBody>
          <a:bodyPr/>
          <a:lstStyle/>
          <a:p>
            <a:fld id="{AFD7F5CA-6254-4E5A-B838-977EFF1F7599}" type="datetime1">
              <a:rPr lang="zh-CN" altLang="en-US" smtClean="0"/>
              <a:pPr/>
              <a:t>2020/3/7</a:t>
            </a:fld>
            <a:endParaRPr lang="en-US" altLang="zh-CN" smtClean="0"/>
          </a:p>
        </p:txBody>
      </p:sp>
      <p:sp>
        <p:nvSpPr>
          <p:cNvPr id="4096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FAA232-74FF-41EE-99C2-C1B66899DEAC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34" y="1428736"/>
            <a:ext cx="7416800" cy="4791075"/>
          </a:xfrm>
        </p:spPr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 sz="2800" dirty="0" smtClean="0"/>
              <a:t>设集装箱依其重量从小到大排序，</a:t>
            </a:r>
            <a:r>
              <a:rPr lang="en-US" altLang="zh-CN" sz="2800" dirty="0" smtClean="0"/>
              <a:t>(x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是最优装载问题的一个最优解。</a:t>
            </a:r>
            <a:endParaRPr lang="en-US" altLang="zh-CN" sz="2800" dirty="0" smtClean="0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800" dirty="0" smtClean="0"/>
              <a:t>又设                              。 </a:t>
            </a:r>
            <a:endParaRPr lang="en-US" altLang="zh-CN" sz="2800" dirty="0" smtClean="0"/>
          </a:p>
          <a:p>
            <a:pPr eaLnBrk="1" hangingPunct="1">
              <a:buFont typeface="Wingdings" pitchFamily="2" charset="2"/>
              <a:buChar char="p"/>
            </a:pPr>
            <a:endParaRPr lang="en-US" altLang="zh-CN" sz="2800" dirty="0" smtClean="0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800" dirty="0" smtClean="0"/>
              <a:t>如果给定的最优装载问题有解，则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(1)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k=1</a:t>
            </a:r>
            <a:r>
              <a:rPr lang="zh-CN" altLang="en-US" dirty="0" smtClean="0"/>
              <a:t>时， 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是满足贪心选择性质的最优解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）当</a:t>
            </a:r>
            <a:r>
              <a:rPr lang="en-US" altLang="zh-CN" dirty="0"/>
              <a:t>k&gt;1</a:t>
            </a:r>
            <a:r>
              <a:rPr lang="zh-CN" altLang="en-US" dirty="0"/>
              <a:t>时，取</a:t>
            </a:r>
            <a:r>
              <a:rPr lang="en-US" altLang="zh-CN" dirty="0"/>
              <a:t>y1=1,y</a:t>
            </a:r>
            <a:r>
              <a:rPr lang="en-US" altLang="zh-CN" baseline="-25000" dirty="0"/>
              <a:t>k</a:t>
            </a:r>
            <a:r>
              <a:rPr lang="en-US" altLang="zh-CN" dirty="0"/>
              <a:t>=0,y</a:t>
            </a:r>
            <a:r>
              <a:rPr lang="en-US" altLang="zh-CN" baseline="-25000" dirty="0"/>
              <a:t>i</a:t>
            </a:r>
            <a:r>
              <a:rPr lang="en-US" altLang="zh-CN" dirty="0"/>
              <a:t>=x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zh-CN" altLang="en-US" dirty="0" smtClean="0"/>
              <a:t>则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endParaRPr lang="zh-CN" altLang="en-US" sz="2800" dirty="0" smtClean="0"/>
          </a:p>
        </p:txBody>
      </p:sp>
      <p:graphicFrame>
        <p:nvGraphicFramePr>
          <p:cNvPr id="4096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429388" y="3357562"/>
          <a:ext cx="1366838" cy="434975"/>
        </p:xfrm>
        <a:graphic>
          <a:graphicData uri="http://schemas.openxmlformats.org/presentationml/2006/ole">
            <p:oleObj spid="_x0000_s388254" name="公式" r:id="rId3" imgW="558558" imgH="177723" progId="">
              <p:embed/>
            </p:oleObj>
          </a:graphicData>
        </a:graphic>
      </p:graphicFrame>
      <p:graphicFrame>
        <p:nvGraphicFramePr>
          <p:cNvPr id="4096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85918" y="2357430"/>
          <a:ext cx="2447925" cy="641350"/>
        </p:xfrm>
        <a:graphic>
          <a:graphicData uri="http://schemas.openxmlformats.org/presentationml/2006/ole">
            <p:oleObj spid="_x0000_s388255" name="公式" r:id="rId4" imgW="1066800" imgH="279400" progId="">
              <p:embed/>
            </p:oleObj>
          </a:graphicData>
        </a:graphic>
      </p:graphicFrame>
      <p:sp>
        <p:nvSpPr>
          <p:cNvPr id="9" name="矩形标注 8"/>
          <p:cNvSpPr>
            <a:spLocks noChangeArrowheads="1"/>
          </p:cNvSpPr>
          <p:nvPr/>
        </p:nvSpPr>
        <p:spPr bwMode="auto">
          <a:xfrm>
            <a:off x="5143504" y="2357430"/>
            <a:ext cx="3786214" cy="461665"/>
          </a:xfrm>
          <a:prstGeom prst="wedgeRectCallout">
            <a:avLst>
              <a:gd name="adj1" fmla="val -76291"/>
              <a:gd name="adj2" fmla="val 10345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第一个选择的集装箱序号</a:t>
            </a:r>
          </a:p>
        </p:txBody>
      </p:sp>
      <p:graphicFrame>
        <p:nvGraphicFramePr>
          <p:cNvPr id="139268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999276463"/>
              </p:ext>
            </p:extLst>
          </p:nvPr>
        </p:nvGraphicFramePr>
        <p:xfrm>
          <a:off x="6588224" y="4653136"/>
          <a:ext cx="1800225" cy="428625"/>
        </p:xfrm>
        <a:graphic>
          <a:graphicData uri="http://schemas.openxmlformats.org/presentationml/2006/ole">
            <p:oleObj spid="_x0000_s388256" name="公式" r:id="rId5" imgW="850531" imgH="203112" progId="">
              <p:embed/>
            </p:oleObj>
          </a:graphicData>
        </a:graphic>
      </p:graphicFrame>
      <p:graphicFrame>
        <p:nvGraphicFramePr>
          <p:cNvPr id="139269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269259974"/>
              </p:ext>
            </p:extLst>
          </p:nvPr>
        </p:nvGraphicFramePr>
        <p:xfrm>
          <a:off x="2339752" y="5098212"/>
          <a:ext cx="4775403" cy="842223"/>
        </p:xfrm>
        <a:graphic>
          <a:graphicData uri="http://schemas.openxmlformats.org/presentationml/2006/ole">
            <p:oleObj spid="_x0000_s388257" name="公式" r:id="rId6" imgW="2451100" imgH="431800" progId="">
              <p:embed/>
            </p:oleObj>
          </a:graphicData>
        </a:graphic>
      </p:graphicFrame>
      <p:sp>
        <p:nvSpPr>
          <p:cNvPr id="11" name="矩形标注 10"/>
          <p:cNvSpPr>
            <a:spLocks noChangeArrowheads="1"/>
          </p:cNvSpPr>
          <p:nvPr/>
        </p:nvSpPr>
        <p:spPr bwMode="auto">
          <a:xfrm>
            <a:off x="2786050" y="5929330"/>
            <a:ext cx="5857883" cy="400110"/>
          </a:xfrm>
          <a:prstGeom prst="wedgeRectCallout">
            <a:avLst>
              <a:gd name="adj1" fmla="val -45533"/>
              <a:gd name="adj2" fmla="val -105961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用另外一个选择序列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Y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代替，其中仅将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x</a:t>
            </a:r>
            <a:r>
              <a:rPr lang="en-US" altLang="zh-CN" sz="2000" b="1" baseline="-250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与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x</a:t>
            </a:r>
            <a:r>
              <a:rPr lang="en-US" altLang="zh-CN" sz="2000" b="1" baseline="-25000" dirty="0" err="1">
                <a:solidFill>
                  <a:schemeClr val="bg1"/>
                </a:solidFill>
                <a:latin typeface="+mn-ea"/>
                <a:ea typeface="+mn-ea"/>
              </a:rPr>
              <a:t>k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调换</a:t>
            </a:r>
          </a:p>
        </p:txBody>
      </p:sp>
    </p:spTree>
    <p:extLst>
      <p:ext uri="{BB962C8B-B14F-4D97-AF65-F5344CB8AC3E}">
        <p14:creationId xmlns="" xmlns:p14="http://schemas.microsoft.com/office/powerpoint/2010/main" val="3041752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09" y="7341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4.3 </a:t>
            </a:r>
            <a:r>
              <a:rPr lang="zh-CN" altLang="en-US" dirty="0" smtClean="0"/>
              <a:t>最优装载的贪心选择性质</a:t>
            </a:r>
          </a:p>
        </p:txBody>
      </p:sp>
      <p:sp>
        <p:nvSpPr>
          <p:cNvPr id="40962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FD7F5CA-6254-4E5A-B838-977EFF1F7599}" type="datetime1">
              <a:rPr lang="zh-CN" altLang="en-US" smtClean="0"/>
              <a:pPr/>
              <a:t>2020/3/7</a:t>
            </a:fld>
            <a:endParaRPr lang="en-US" altLang="zh-CN" smtClean="0"/>
          </a:p>
        </p:txBody>
      </p:sp>
      <p:sp>
        <p:nvSpPr>
          <p:cNvPr id="4096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FAA232-74FF-41EE-99C2-C1B66899DEAC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472" y="1785926"/>
            <a:ext cx="7416800" cy="4791075"/>
          </a:xfrm>
        </p:spPr>
        <p:txBody>
          <a:bodyPr/>
          <a:lstStyle/>
          <a:p>
            <a:pPr lvl="0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故，</a:t>
            </a:r>
            <a:r>
              <a:rPr lang="en-US" altLang="zh-CN" sz="2800" dirty="0" smtClean="0"/>
              <a:t>(y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y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y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是所给最优装载问题的</a:t>
            </a:r>
            <a:r>
              <a:rPr lang="zh-CN" altLang="en-US" sz="2800" dirty="0" smtClean="0">
                <a:solidFill>
                  <a:srgbClr val="FF0000"/>
                </a:solidFill>
              </a:rPr>
              <a:t>可行解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endParaRPr lang="en-US" altLang="zh-CN" sz="2800" dirty="0" smtClean="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/>
              <a:t>由         知， </a:t>
            </a:r>
            <a:r>
              <a:rPr lang="en-US" altLang="zh-CN" sz="2800" dirty="0" smtClean="0"/>
              <a:t>(y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y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…, </a:t>
            </a:r>
            <a:r>
              <a:rPr lang="en-US" altLang="zh-CN" sz="2800" dirty="0" err="1" smtClean="0"/>
              <a:t>y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是满</a:t>
            </a:r>
            <a:endParaRPr lang="en-US" altLang="zh-CN" sz="2800" dirty="0" smtClean="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endParaRPr lang="en-US" altLang="zh-CN" sz="2800" dirty="0" smtClean="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/>
              <a:t>足贪心选择性质的最优解。</a:t>
            </a:r>
          </a:p>
          <a:p>
            <a:pPr eaLnBrk="1" hangingPunct="1">
              <a:buFont typeface="Wingdings" pitchFamily="2" charset="2"/>
              <a:buChar char="p"/>
            </a:pPr>
            <a:endParaRPr lang="zh-CN" altLang="en-US" sz="280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6643766" y="2714620"/>
            <a:ext cx="7416800" cy="4791075"/>
          </a:xfrm>
          <a:prstGeom prst="rect">
            <a:avLst/>
          </a:prstGeom>
        </p:spPr>
        <p:txBody>
          <a:bodyPr/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3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7637246"/>
              </p:ext>
            </p:extLst>
          </p:nvPr>
        </p:nvGraphicFramePr>
        <p:xfrm>
          <a:off x="1475656" y="2924944"/>
          <a:ext cx="1368152" cy="725271"/>
        </p:xfrm>
        <a:graphic>
          <a:graphicData uri="http://schemas.openxmlformats.org/presentationml/2006/ole">
            <p:oleObj spid="_x0000_s389163" name="公式" r:id="rId3" imgW="812447" imgH="431613" progId="">
              <p:embed/>
            </p:oleObj>
          </a:graphicData>
        </a:graphic>
      </p:graphicFrame>
      <p:sp>
        <p:nvSpPr>
          <p:cNvPr id="13" name="矩形标注 12"/>
          <p:cNvSpPr>
            <a:spLocks noChangeArrowheads="1"/>
          </p:cNvSpPr>
          <p:nvPr/>
        </p:nvSpPr>
        <p:spPr bwMode="auto">
          <a:xfrm>
            <a:off x="4071934" y="4602498"/>
            <a:ext cx="4714875" cy="523220"/>
          </a:xfrm>
          <a:prstGeom prst="wedgeRectCallout">
            <a:avLst>
              <a:gd name="adj1" fmla="val -31073"/>
              <a:gd name="adj2" fmla="val -184186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  <a:ea typeface="+mn-ea"/>
              </a:rPr>
              <a:t>集装箱数目仍然是最多的！</a:t>
            </a:r>
          </a:p>
        </p:txBody>
      </p:sp>
    </p:spTree>
    <p:extLst>
      <p:ext uri="{BB962C8B-B14F-4D97-AF65-F5344CB8AC3E}">
        <p14:creationId xmlns="" xmlns:p14="http://schemas.microsoft.com/office/powerpoint/2010/main" val="35501942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uiExpand="1" build="p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8CA9618-3486-40EE-86B4-0D4C5A5CC14D}" type="datetime1">
              <a:rPr lang="zh-CN" altLang="en-US" smtClean="0"/>
              <a:pPr/>
              <a:t>2020/3/7</a:t>
            </a:fld>
            <a:endParaRPr lang="en-US" altLang="zh-CN" smtClean="0"/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300876-F12C-49AC-989B-D4099F09E814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最优装载的最优子结构性质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1600468"/>
            <a:ext cx="8687259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800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2800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是装载问题的满足贪心选择性质的最优解，则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x</a:t>
            </a:r>
            <a:r>
              <a:rPr lang="en-US" altLang="zh-CN" sz="2800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是轮船载重量为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c-w</a:t>
            </a:r>
            <a:r>
              <a:rPr lang="en-US" altLang="zh-CN" sz="2800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、待装船集装箱为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{2, 3, .., n}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时相应最优装载问题的最优解。即最优装载问题具有最优子结构性质。</a:t>
            </a:r>
            <a:endParaRPr lang="en-US" altLang="zh-CN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b="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0" dirty="0" smtClean="0"/>
              <a:t>由最优装载问题的贪心选择性质和最优子结构性质，容易证明算法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的正确性。算法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的主要计算量在于将集装箱依其重量从小到大排序，故算法所需的计算时间为 </a:t>
            </a:r>
            <a:r>
              <a:rPr lang="en-US" altLang="zh-CN" sz="2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sz="2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422018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案例：背包问题</a:t>
            </a:r>
            <a:endParaRPr lang="zh-CN" altLang="en-US" dirty="0"/>
          </a:p>
        </p:txBody>
      </p:sp>
      <p:pic>
        <p:nvPicPr>
          <p:cNvPr id="119810" name="Picture 2" descr="C:\Users\Administrator\Desktop\28901382334220.jpg"/>
          <p:cNvPicPr>
            <a:picLocks noChangeAspect="1" noChangeArrowheads="1"/>
          </p:cNvPicPr>
          <p:nvPr/>
        </p:nvPicPr>
        <p:blipFill>
          <a:blip r:embed="rId2" cstate="print"/>
          <a:srcRect l="10666" r="9333"/>
          <a:stretch>
            <a:fillRect/>
          </a:stretch>
        </p:blipFill>
        <p:spPr bwMode="auto">
          <a:xfrm>
            <a:off x="2428860" y="1428736"/>
            <a:ext cx="3661983" cy="427991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</p:pic>
      <p:pic>
        <p:nvPicPr>
          <p:cNvPr id="119811" name="Picture 3" descr="C:\Users\Administrator\Desktop\1298218231216710574_11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714752"/>
            <a:ext cx="1664215" cy="24907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</p:pic>
      <p:pic>
        <p:nvPicPr>
          <p:cNvPr id="119812" name="Picture 4" descr="C:\Users\Administrator\Desktop\20131162001205121.jpg"/>
          <p:cNvPicPr>
            <a:picLocks noChangeAspect="1" noChangeArrowheads="1"/>
          </p:cNvPicPr>
          <p:nvPr/>
        </p:nvPicPr>
        <p:blipFill>
          <a:blip r:embed="rId4" cstate="print"/>
          <a:srcRect l="1895" r="48461"/>
          <a:stretch>
            <a:fillRect/>
          </a:stretch>
        </p:blipFill>
        <p:spPr bwMode="auto">
          <a:xfrm>
            <a:off x="5715008" y="1214422"/>
            <a:ext cx="1823894" cy="25717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</p:pic>
      <p:sp>
        <p:nvSpPr>
          <p:cNvPr id="30" name="矩形 29"/>
          <p:cNvSpPr/>
          <p:nvPr/>
        </p:nvSpPr>
        <p:spPr>
          <a:xfrm>
            <a:off x="2000232" y="2285992"/>
            <a:ext cx="5143536" cy="3571901"/>
          </a:xfrm>
          <a:prstGeom prst="rect">
            <a:avLst/>
          </a:prstGeom>
          <a:solidFill>
            <a:srgbClr val="DAFEE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" descr="C:\Users\gibeon\Desktop\486px-Knapsack.svg.png"/>
          <p:cNvPicPr>
            <a:picLocks noChangeAspect="1" noChangeArrowheads="1"/>
          </p:cNvPicPr>
          <p:nvPr/>
        </p:nvPicPr>
        <p:blipFill>
          <a:blip r:embed="rId5" cstate="print"/>
          <a:srcRect l="26667" t="23088" r="30000" b="23040"/>
          <a:stretch>
            <a:fillRect/>
          </a:stretch>
        </p:blipFill>
        <p:spPr bwMode="auto">
          <a:xfrm>
            <a:off x="3643306" y="3286124"/>
            <a:ext cx="139304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5"/>
          <p:cNvGrpSpPr/>
          <p:nvPr/>
        </p:nvGrpSpPr>
        <p:grpSpPr>
          <a:xfrm>
            <a:off x="1934397" y="3755740"/>
            <a:ext cx="1613658" cy="936892"/>
            <a:chOff x="2786050" y="3643314"/>
            <a:chExt cx="1905014" cy="1143008"/>
          </a:xfrm>
        </p:grpSpPr>
        <p:pic>
          <p:nvPicPr>
            <p:cNvPr id="33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5" cstate="print"/>
            <a:srcRect t="42328" r="75000" b="40356"/>
            <a:stretch>
              <a:fillRect/>
            </a:stretch>
          </p:blipFill>
          <p:spPr bwMode="auto">
            <a:xfrm>
              <a:off x="2786050" y="3643314"/>
              <a:ext cx="1905014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矩形 33"/>
            <p:cNvSpPr/>
            <p:nvPr/>
          </p:nvSpPr>
          <p:spPr>
            <a:xfrm>
              <a:off x="3590504" y="3753153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B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grpSp>
        <p:nvGrpSpPr>
          <p:cNvPr id="4" name="组合 18"/>
          <p:cNvGrpSpPr/>
          <p:nvPr/>
        </p:nvGrpSpPr>
        <p:grpSpPr>
          <a:xfrm>
            <a:off x="5702400" y="3745201"/>
            <a:ext cx="1512806" cy="1112560"/>
            <a:chOff x="6572263" y="3714751"/>
            <a:chExt cx="1600213" cy="1143009"/>
          </a:xfrm>
        </p:grpSpPr>
        <p:pic>
          <p:nvPicPr>
            <p:cNvPr id="36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5" cstate="print"/>
            <a:srcRect l="75000" t="51948" r="1667" b="28812"/>
            <a:stretch>
              <a:fillRect/>
            </a:stretch>
          </p:blipFill>
          <p:spPr bwMode="auto">
            <a:xfrm>
              <a:off x="6572263" y="3714751"/>
              <a:ext cx="1600213" cy="1143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40"/>
            <p:cNvSpPr/>
            <p:nvPr/>
          </p:nvSpPr>
          <p:spPr>
            <a:xfrm>
              <a:off x="7162404" y="3967467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D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grpSp>
        <p:nvGrpSpPr>
          <p:cNvPr id="5" name="组合 21"/>
          <p:cNvGrpSpPr/>
          <p:nvPr/>
        </p:nvGrpSpPr>
        <p:grpSpPr>
          <a:xfrm>
            <a:off x="5335025" y="2517873"/>
            <a:ext cx="1594430" cy="1054003"/>
            <a:chOff x="6269703" y="2659991"/>
            <a:chExt cx="1588445" cy="983323"/>
          </a:xfrm>
        </p:grpSpPr>
        <p:pic>
          <p:nvPicPr>
            <p:cNvPr id="43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5" cstate="print"/>
            <a:srcRect l="71087" t="17316" b="63032"/>
            <a:stretch>
              <a:fillRect/>
            </a:stretch>
          </p:blipFill>
          <p:spPr bwMode="auto">
            <a:xfrm>
              <a:off x="6269703" y="2659991"/>
              <a:ext cx="1588445" cy="98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矩形 43"/>
            <p:cNvSpPr/>
            <p:nvPr/>
          </p:nvSpPr>
          <p:spPr>
            <a:xfrm>
              <a:off x="6858016" y="2753021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E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050350" y="3196996"/>
              <a:ext cx="250033" cy="282430"/>
            </a:xfrm>
            <a:prstGeom prst="rect">
              <a:avLst/>
            </a:prstGeom>
            <a:solidFill>
              <a:srgbClr val="9DE5FB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8</a:t>
              </a:r>
              <a:endParaRPr lang="zh-CN" altLang="en-US" b="1" dirty="0"/>
            </a:p>
          </p:txBody>
        </p:sp>
      </p:grpSp>
      <p:grpSp>
        <p:nvGrpSpPr>
          <p:cNvPr id="6" name="组合 25"/>
          <p:cNvGrpSpPr/>
          <p:nvPr/>
        </p:nvGrpSpPr>
        <p:grpSpPr>
          <a:xfrm>
            <a:off x="3708307" y="4803890"/>
            <a:ext cx="1863823" cy="1054004"/>
            <a:chOff x="4729107" y="5000636"/>
            <a:chExt cx="1818353" cy="1000132"/>
          </a:xfrm>
        </p:grpSpPr>
        <p:pic>
          <p:nvPicPr>
            <p:cNvPr id="47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5" cstate="print"/>
            <a:srcRect l="33333" t="80761" r="38334"/>
            <a:stretch>
              <a:fillRect/>
            </a:stretch>
          </p:blipFill>
          <p:spPr bwMode="auto">
            <a:xfrm>
              <a:off x="4729107" y="5000636"/>
              <a:ext cx="1818353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矩形 47"/>
            <p:cNvSpPr/>
            <p:nvPr/>
          </p:nvSpPr>
          <p:spPr>
            <a:xfrm>
              <a:off x="5233578" y="5072074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C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61922" y="5500701"/>
              <a:ext cx="207861" cy="289956"/>
            </a:xfrm>
            <a:prstGeom prst="rect">
              <a:avLst/>
            </a:prstGeom>
            <a:solidFill>
              <a:srgbClr val="FAF398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5</a:t>
              </a:r>
              <a:endParaRPr lang="zh-CN" altLang="en-US" b="1" dirty="0"/>
            </a:p>
          </p:txBody>
        </p:sp>
      </p:grpSp>
      <p:grpSp>
        <p:nvGrpSpPr>
          <p:cNvPr id="7" name="组合 36"/>
          <p:cNvGrpSpPr/>
          <p:nvPr/>
        </p:nvGrpSpPr>
        <p:grpSpPr>
          <a:xfrm>
            <a:off x="3143240" y="2428868"/>
            <a:ext cx="1582626" cy="892974"/>
            <a:chOff x="3830143" y="2357430"/>
            <a:chExt cx="2000264" cy="1428760"/>
          </a:xfrm>
        </p:grpSpPr>
        <p:pic>
          <p:nvPicPr>
            <p:cNvPr id="51" name="Picture 3" descr="C:\Users\gibeon\Desktop\486px-Knapsack.svg.png"/>
            <p:cNvPicPr>
              <a:picLocks noChangeAspect="1" noChangeArrowheads="1"/>
            </p:cNvPicPr>
            <p:nvPr/>
          </p:nvPicPr>
          <p:blipFill>
            <a:blip r:embed="rId5" cstate="print"/>
            <a:srcRect l="5000" t="3848" r="61667" b="71140"/>
            <a:stretch>
              <a:fillRect/>
            </a:stretch>
          </p:blipFill>
          <p:spPr bwMode="auto">
            <a:xfrm>
              <a:off x="3830143" y="2357430"/>
              <a:ext cx="2000264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矩形 51"/>
            <p:cNvSpPr/>
            <p:nvPr/>
          </p:nvSpPr>
          <p:spPr>
            <a:xfrm>
              <a:off x="4615961" y="2428868"/>
              <a:ext cx="338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E14D19"/>
                  </a:solidFill>
                </a:rPr>
                <a:t>A</a:t>
              </a:r>
              <a:endParaRPr lang="zh-CN" altLang="en-US" sz="2400" b="1" dirty="0">
                <a:solidFill>
                  <a:srgbClr val="E14D19"/>
                </a:solidFill>
              </a:endParaRPr>
            </a:p>
          </p:txBody>
        </p:sp>
      </p:grpSp>
      <p:sp>
        <p:nvSpPr>
          <p:cNvPr id="53" name="平行四边形 52"/>
          <p:cNvSpPr/>
          <p:nvPr/>
        </p:nvSpPr>
        <p:spPr>
          <a:xfrm rot="1062301">
            <a:off x="2946646" y="3069347"/>
            <a:ext cx="605122" cy="465901"/>
          </a:xfrm>
          <a:prstGeom prst="parallelogram">
            <a:avLst>
              <a:gd name="adj" fmla="val 38320"/>
            </a:avLst>
          </a:prstGeom>
          <a:solidFill>
            <a:srgbClr val="DAF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00100" y="1357298"/>
            <a:ext cx="6803337" cy="646331"/>
          </a:xfrm>
          <a:prstGeom prst="rect">
            <a:avLst/>
          </a:prstGeom>
          <a:solidFill>
            <a:srgbClr val="D02800"/>
          </a:solidFill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背包问题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 Knapsack Problem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2" descr="C:\Users\Administrator\Desktop\214789-120Q62144257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29552" y="1214422"/>
            <a:ext cx="1643042" cy="20478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3" grpId="0" animBg="1"/>
      <p:bldP spid="3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.8|2.1|10.9|7.4|3.3|0.8|3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|0.9|2.2|28|6|1|11.7|15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算法模版</Template>
  <TotalTime>12429</TotalTime>
  <Words>2731</Words>
  <Application>Microsoft Office PowerPoint</Application>
  <PresentationFormat>全屏显示(4:3)</PresentationFormat>
  <Paragraphs>590</Paragraphs>
  <Slides>37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平衡</vt:lpstr>
      <vt:lpstr>公式</vt:lpstr>
      <vt:lpstr>Microsoft 公式 3.0</vt:lpstr>
      <vt:lpstr>第4章 贪心算法</vt:lpstr>
      <vt:lpstr>4.3 最优装载</vt:lpstr>
      <vt:lpstr>对最优装载问题进行形式化描述</vt:lpstr>
      <vt:lpstr>1、算法描述</vt:lpstr>
      <vt:lpstr>4.3 最优装载</vt:lpstr>
      <vt:lpstr>4.3 最优装载的贪心选择性质</vt:lpstr>
      <vt:lpstr>4.3 最优装载的贪心选择性质</vt:lpstr>
      <vt:lpstr>最优装载的最优子结构性质</vt:lpstr>
      <vt:lpstr>案例：背包问题</vt:lpstr>
      <vt:lpstr>4.4 背包问题</vt:lpstr>
      <vt:lpstr>4.4 背包问题</vt:lpstr>
      <vt:lpstr>背包问题（The Knapsack Problem）简介</vt:lpstr>
      <vt:lpstr>George Dantzig</vt:lpstr>
      <vt:lpstr>贪心策略求解(分数)背包问题</vt:lpstr>
      <vt:lpstr>贪心策略求解(分数)背包问题</vt:lpstr>
      <vt:lpstr>贪心标准的选择</vt:lpstr>
      <vt:lpstr>贪心策略求解(分数)背包问题</vt:lpstr>
      <vt:lpstr>贪心策略求解(分数)背包问题</vt:lpstr>
      <vt:lpstr>贪心策略求解(分数)背包问题基本步骤及其算法描述</vt:lpstr>
      <vt:lpstr>幻灯片 20</vt:lpstr>
      <vt:lpstr>贪心算法解0-1背包和背包问题</vt:lpstr>
      <vt:lpstr>分析</vt:lpstr>
      <vt:lpstr>贪心解题步骤</vt:lpstr>
      <vt:lpstr>4.5 哈夫曼编码</vt:lpstr>
      <vt:lpstr>David Albert Huffman</vt:lpstr>
      <vt:lpstr>幻灯片 26</vt:lpstr>
      <vt:lpstr>幻灯片 27</vt:lpstr>
      <vt:lpstr>幻灯片 28</vt:lpstr>
      <vt:lpstr>幻灯片 29</vt:lpstr>
      <vt:lpstr>幻灯片 30</vt:lpstr>
      <vt:lpstr>幻灯片 31</vt:lpstr>
      <vt:lpstr>4.5 哈夫曼编码</vt:lpstr>
      <vt:lpstr>4.5 哈夫曼编码</vt:lpstr>
      <vt:lpstr>4.5哈夫曼编码</vt:lpstr>
      <vt:lpstr>幻灯片 35</vt:lpstr>
      <vt:lpstr>幻灯片 36</vt:lpstr>
      <vt:lpstr>4.5 哈夫曼编码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贪心算法</dc:title>
  <dc:creator>renshuxia</dc:creator>
  <cp:lastModifiedBy>rsx</cp:lastModifiedBy>
  <cp:revision>601</cp:revision>
  <cp:lastPrinted>1601-01-01T00:00:00Z</cp:lastPrinted>
  <dcterms:created xsi:type="dcterms:W3CDTF">2003-05-27T06:14:28Z</dcterms:created>
  <dcterms:modified xsi:type="dcterms:W3CDTF">2020-03-07T09:24:14Z</dcterms:modified>
</cp:coreProperties>
</file>