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95" r:id="rId3"/>
    <p:sldId id="309"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31" r:id="rId23"/>
    <p:sldId id="332" r:id="rId24"/>
    <p:sldId id="333" r:id="rId25"/>
    <p:sldId id="328" r:id="rId26"/>
    <p:sldId id="329" r:id="rId27"/>
    <p:sldId id="330" r:id="rId28"/>
    <p:sldId id="275" r:id="rId29"/>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2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094F925-C156-4E1A-BAA7-C746F8C544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B18EC60-C687-43FB-B6C5-07042EB187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668393-7A6A-4ED7-A7B8-AC6ACF9844FE}" type="datetimeFigureOut">
              <a:rPr lang="zh-CN" altLang="en-US" smtClean="0"/>
              <a:t>2020/2/17</a:t>
            </a:fld>
            <a:endParaRPr lang="zh-CN" altLang="en-US"/>
          </a:p>
        </p:txBody>
      </p:sp>
      <p:sp>
        <p:nvSpPr>
          <p:cNvPr id="4" name="页脚占位符 3">
            <a:extLst>
              <a:ext uri="{FF2B5EF4-FFF2-40B4-BE49-F238E27FC236}">
                <a16:creationId xmlns:a16="http://schemas.microsoft.com/office/drawing/2014/main" id="{A4ECF3E6-A54D-4814-8202-D6540419F7C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3FC764E1-36C5-4131-AC89-DB72CF823D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C9145E-629E-4CC5-9E7B-E120C7329C7B}" type="slidenum">
              <a:rPr lang="zh-CN" altLang="en-US" smtClean="0"/>
              <a:t>‹#›</a:t>
            </a:fld>
            <a:endParaRPr lang="zh-CN" altLang="en-US"/>
          </a:p>
        </p:txBody>
      </p:sp>
    </p:spTree>
    <p:extLst>
      <p:ext uri="{BB962C8B-B14F-4D97-AF65-F5344CB8AC3E}">
        <p14:creationId xmlns:p14="http://schemas.microsoft.com/office/powerpoint/2010/main" val="21181708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10F8D-CDE0-4E34-A94A-573499E4DBE4}" type="datetimeFigureOut">
              <a:rPr lang="zh-CN" altLang="en-US" smtClean="0"/>
              <a:t>2020/2/17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6E7C7-DD76-4C89-8450-5B476FB5E571}" type="slidenum">
              <a:rPr lang="zh-CN" altLang="en-US" smtClean="0"/>
              <a:t>‹#›</a:t>
            </a:fld>
            <a:endParaRPr lang="zh-CN" altLang="en-US"/>
          </a:p>
        </p:txBody>
      </p:sp>
    </p:spTree>
    <p:extLst>
      <p:ext uri="{BB962C8B-B14F-4D97-AF65-F5344CB8AC3E}">
        <p14:creationId xmlns:p14="http://schemas.microsoft.com/office/powerpoint/2010/main" val="344364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DE6F72D-AC5A-43B9-B458-3A81032C357F}" type="datetimeFigureOut">
              <a:rPr lang="zh-CN" altLang="en-US" smtClean="0"/>
              <a:pPr>
                <a:defRPr/>
              </a:pPr>
              <a:t>2020/2/17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6790454-D019-4A7F-8C97-10EBC2A80F9F}" type="slidenum">
              <a:rPr lang="zh-CN" altLang="en-US"/>
              <a:pPr>
                <a:defRPr/>
              </a:pPr>
              <a:t>‹#›</a:t>
            </a:fld>
            <a:endParaRPr lang="zh-CN" altLang="en-US"/>
          </a:p>
        </p:txBody>
      </p:sp>
    </p:spTree>
    <p:extLst>
      <p:ext uri="{BB962C8B-B14F-4D97-AF65-F5344CB8AC3E}">
        <p14:creationId xmlns:p14="http://schemas.microsoft.com/office/powerpoint/2010/main" val="388706414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BE1B950-4482-4492-BBB2-9F4C44BE1F1D}" type="datetimeFigureOut">
              <a:rPr lang="zh-CN" altLang="en-US" smtClean="0"/>
              <a:pPr>
                <a:defRPr/>
              </a:pPr>
              <a:t>2020/2/17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7DCA2F1-7173-42B4-8C58-720D2BB9D844}" type="slidenum">
              <a:rPr lang="zh-CN" altLang="en-US"/>
              <a:pPr>
                <a:defRPr/>
              </a:pPr>
              <a:t>‹#›</a:t>
            </a:fld>
            <a:endParaRPr lang="zh-CN" altLang="en-US"/>
          </a:p>
        </p:txBody>
      </p:sp>
    </p:spTree>
    <p:extLst>
      <p:ext uri="{BB962C8B-B14F-4D97-AF65-F5344CB8AC3E}">
        <p14:creationId xmlns:p14="http://schemas.microsoft.com/office/powerpoint/2010/main" val="902999605"/>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51F0B0BB-B1B9-4A7A-B0FB-BE71588D81F8}" type="datetimeFigureOut">
              <a:rPr lang="zh-CN" altLang="en-US" smtClean="0"/>
              <a:pPr>
                <a:defRPr/>
              </a:pPr>
              <a:t>2020/2/17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51D007-10B9-4666-953D-D8684172C97C}" type="slidenum">
              <a:rPr lang="zh-CN" altLang="en-US"/>
              <a:pPr>
                <a:defRPr/>
              </a:pPr>
              <a:t>‹#›</a:t>
            </a:fld>
            <a:endParaRPr lang="zh-CN" altLang="en-US"/>
          </a:p>
        </p:txBody>
      </p:sp>
    </p:spTree>
    <p:extLst>
      <p:ext uri="{BB962C8B-B14F-4D97-AF65-F5344CB8AC3E}">
        <p14:creationId xmlns:p14="http://schemas.microsoft.com/office/powerpoint/2010/main" val="157967640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60B6843-221F-4AD9-94E9-7B4AFAA03F81}" type="datetimeFigureOut">
              <a:rPr lang="zh-CN" altLang="en-US" smtClean="0"/>
              <a:pPr>
                <a:defRPr/>
              </a:pPr>
              <a:t>2020/2/17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B6CE8FC-979E-42DC-A143-24CA1D2DD528}" type="slidenum">
              <a:rPr lang="zh-CN" altLang="en-US"/>
              <a:pPr>
                <a:defRPr/>
              </a:pPr>
              <a:t>‹#›</a:t>
            </a:fld>
            <a:endParaRPr lang="zh-CN" altLang="en-US"/>
          </a:p>
        </p:txBody>
      </p:sp>
    </p:spTree>
    <p:extLst>
      <p:ext uri="{BB962C8B-B14F-4D97-AF65-F5344CB8AC3E}">
        <p14:creationId xmlns:p14="http://schemas.microsoft.com/office/powerpoint/2010/main" val="235657891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4E5DE55-82CA-45C8-98B3-CE1DA8CD683B}" type="datetimeFigureOut">
              <a:rPr lang="zh-CN" altLang="en-US" smtClean="0"/>
              <a:pPr>
                <a:defRPr/>
              </a:pPr>
              <a:t>2020/2/17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5A033F1-1B2E-49FB-8735-FDBF6E3B8133}" type="slidenum">
              <a:rPr lang="zh-CN" altLang="en-US"/>
              <a:pPr>
                <a:defRPr/>
              </a:pPr>
              <a:t>‹#›</a:t>
            </a:fld>
            <a:endParaRPr lang="zh-CN" altLang="en-US"/>
          </a:p>
        </p:txBody>
      </p:sp>
    </p:spTree>
    <p:extLst>
      <p:ext uri="{BB962C8B-B14F-4D97-AF65-F5344CB8AC3E}">
        <p14:creationId xmlns:p14="http://schemas.microsoft.com/office/powerpoint/2010/main" val="214455831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1C22D42B-5EE9-4A3B-A62D-56F896B58EBB}" type="datetimeFigureOut">
              <a:rPr lang="zh-CN" altLang="en-US" smtClean="0"/>
              <a:pPr>
                <a:defRPr/>
              </a:pPr>
              <a:t>2020/2/17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503184E-6608-4E00-A9B8-654C715DD2AE}" type="slidenum">
              <a:rPr lang="zh-CN" altLang="en-US"/>
              <a:pPr>
                <a:defRPr/>
              </a:pPr>
              <a:t>‹#›</a:t>
            </a:fld>
            <a:endParaRPr lang="zh-CN" altLang="en-US"/>
          </a:p>
        </p:txBody>
      </p:sp>
    </p:spTree>
    <p:extLst>
      <p:ext uri="{BB962C8B-B14F-4D97-AF65-F5344CB8AC3E}">
        <p14:creationId xmlns:p14="http://schemas.microsoft.com/office/powerpoint/2010/main" val="347487416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F004EBA-4308-48A5-9F18-96162FEBCB80}" type="datetimeFigureOut">
              <a:rPr lang="zh-CN" altLang="en-US" smtClean="0"/>
              <a:pPr>
                <a:defRPr/>
              </a:pPr>
              <a:t>2020/2/17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3D2F70A-C065-4B4E-B250-A1235E8A9627}" type="slidenum">
              <a:rPr lang="zh-CN" altLang="en-US"/>
              <a:pPr>
                <a:defRPr/>
              </a:pPr>
              <a:t>‹#›</a:t>
            </a:fld>
            <a:endParaRPr lang="zh-CN" altLang="en-US"/>
          </a:p>
        </p:txBody>
      </p:sp>
    </p:spTree>
    <p:extLst>
      <p:ext uri="{BB962C8B-B14F-4D97-AF65-F5344CB8AC3E}">
        <p14:creationId xmlns:p14="http://schemas.microsoft.com/office/powerpoint/2010/main" val="8767388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B594EBE-4765-4C69-AD62-CF725E80C289}" type="datetimeFigureOut">
              <a:rPr lang="zh-CN" altLang="en-US" smtClean="0"/>
              <a:pPr>
                <a:defRPr/>
              </a:pPr>
              <a:t>2020/2/17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4111B41D-2523-49F2-BB3A-498F9CB84EEF}" type="slidenum">
              <a:rPr lang="zh-CN" altLang="en-US"/>
              <a:pPr>
                <a:defRPr/>
              </a:pPr>
              <a:t>‹#›</a:t>
            </a:fld>
            <a:endParaRPr lang="zh-CN" altLang="en-US"/>
          </a:p>
        </p:txBody>
      </p:sp>
    </p:spTree>
    <p:extLst>
      <p:ext uri="{BB962C8B-B14F-4D97-AF65-F5344CB8AC3E}">
        <p14:creationId xmlns:p14="http://schemas.microsoft.com/office/powerpoint/2010/main" val="297118429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0D2DCF5-FA02-4F9F-8942-EE72AF556D70}" type="datetimeFigureOut">
              <a:rPr lang="zh-CN" altLang="en-US" smtClean="0"/>
              <a:pPr>
                <a:defRPr/>
              </a:pPr>
              <a:t>2020/2/17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089E7A7-C45B-4FE8-B227-DF045E766BF5}" type="slidenum">
              <a:rPr lang="zh-CN" altLang="en-US"/>
              <a:pPr>
                <a:defRPr/>
              </a:pPr>
              <a:t>‹#›</a:t>
            </a:fld>
            <a:endParaRPr lang="zh-CN" altLang="en-US"/>
          </a:p>
        </p:txBody>
      </p:sp>
    </p:spTree>
    <p:extLst>
      <p:ext uri="{BB962C8B-B14F-4D97-AF65-F5344CB8AC3E}">
        <p14:creationId xmlns:p14="http://schemas.microsoft.com/office/powerpoint/2010/main" val="410474967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5498014-EC19-4353-A4F6-70CFDF2F1A24}" type="datetimeFigureOut">
              <a:rPr lang="zh-CN" altLang="en-US" smtClean="0"/>
              <a:pPr>
                <a:defRPr/>
              </a:pPr>
              <a:t>2020/2/17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DE3F535-4239-46C7-901D-D2DFEEAF5A84}" type="slidenum">
              <a:rPr lang="zh-CN" altLang="en-US"/>
              <a:pPr>
                <a:defRPr/>
              </a:pPr>
              <a:t>‹#›</a:t>
            </a:fld>
            <a:endParaRPr lang="zh-CN" altLang="en-US"/>
          </a:p>
        </p:txBody>
      </p:sp>
    </p:spTree>
    <p:extLst>
      <p:ext uri="{BB962C8B-B14F-4D97-AF65-F5344CB8AC3E}">
        <p14:creationId xmlns:p14="http://schemas.microsoft.com/office/powerpoint/2010/main" val="314175712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E0AEA9-B212-48B0-B7FE-5F83F67DB9EE}" type="datetimeFigureOut">
              <a:rPr lang="zh-CN" altLang="en-US" smtClean="0"/>
              <a:pPr>
                <a:defRPr/>
              </a:pPr>
              <a:t>2020/2/17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BB1E71E-1762-4C19-B803-D4DCD380874C}" type="slidenum">
              <a:rPr lang="zh-CN" altLang="en-US"/>
              <a:pPr>
                <a:defRPr/>
              </a:pPr>
              <a:t>‹#›</a:t>
            </a:fld>
            <a:endParaRPr lang="zh-CN" altLang="en-US"/>
          </a:p>
        </p:txBody>
      </p:sp>
    </p:spTree>
    <p:extLst>
      <p:ext uri="{BB962C8B-B14F-4D97-AF65-F5344CB8AC3E}">
        <p14:creationId xmlns:p14="http://schemas.microsoft.com/office/powerpoint/2010/main" val="108093531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F9C37A0E-3E4B-4754-8180-13FC924EB73E}" type="datetimeFigureOut">
              <a:rPr lang="zh-CN" altLang="en-US" smtClean="0"/>
              <a:pPr>
                <a:defRPr/>
              </a:pPr>
              <a:t>2020/2/17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03A7F9E8-1F89-478B-9A28-7C0D51FC1EE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矩形 3"/>
          <p:cNvSpPr>
            <a:spLocks noChangeArrowheads="1"/>
          </p:cNvSpPr>
          <p:nvPr/>
        </p:nvSpPr>
        <p:spPr bwMode="auto">
          <a:xfrm>
            <a:off x="981075" y="2187575"/>
            <a:ext cx="71159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dirty="0"/>
              <a:t>UCF Local Programming Contest 2014 </a:t>
            </a:r>
            <a:r>
              <a:rPr lang="zh-CN" altLang="en-US" dirty="0"/>
              <a:t>试题解析</a:t>
            </a:r>
            <a:endParaRPr lang="zh-CN" altLang="en-US" sz="3200" b="1" dirty="0">
              <a:solidFill>
                <a:srgbClr val="000000"/>
              </a:solidFill>
            </a:endParaRPr>
          </a:p>
        </p:txBody>
      </p:sp>
      <p:cxnSp>
        <p:nvCxnSpPr>
          <p:cNvPr id="6" name="直接连接符 5"/>
          <p:cNvCxnSpPr/>
          <p:nvPr/>
        </p:nvCxnSpPr>
        <p:spPr>
          <a:xfrm>
            <a:off x="981075" y="1714500"/>
            <a:ext cx="0" cy="3671888"/>
          </a:xfrm>
          <a:prstGeom prst="line">
            <a:avLst/>
          </a:prstGeom>
          <a:ln w="25400"/>
        </p:spPr>
        <p:style>
          <a:lnRef idx="1">
            <a:schemeClr val="dk1"/>
          </a:lnRef>
          <a:fillRef idx="0">
            <a:schemeClr val="dk1"/>
          </a:fillRef>
          <a:effectRef idx="0">
            <a:schemeClr val="dk1"/>
          </a:effectRef>
          <a:fontRef idx="minor">
            <a:schemeClr val="tx1"/>
          </a:fontRef>
        </p:style>
      </p:cxnSp>
      <p:sp>
        <p:nvSpPr>
          <p:cNvPr id="2052" name="文本框 6"/>
          <p:cNvSpPr txBox="1">
            <a:spLocks noChangeArrowheads="1"/>
          </p:cNvSpPr>
          <p:nvPr/>
        </p:nvSpPr>
        <p:spPr bwMode="auto">
          <a:xfrm>
            <a:off x="981075" y="1714500"/>
            <a:ext cx="2972853"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zh-CN" altLang="en-US" sz="2400" dirty="0">
                <a:solidFill>
                  <a:schemeClr val="bg1"/>
                </a:solidFill>
              </a:rPr>
              <a:t>训练联盟周赛第一场</a:t>
            </a:r>
          </a:p>
        </p:txBody>
      </p:sp>
      <p:cxnSp>
        <p:nvCxnSpPr>
          <p:cNvPr id="9" name="直接连接符 8"/>
          <p:cNvCxnSpPr/>
          <p:nvPr/>
        </p:nvCxnSpPr>
        <p:spPr>
          <a:xfrm>
            <a:off x="981075" y="2771775"/>
            <a:ext cx="9109075" cy="0"/>
          </a:xfrm>
          <a:prstGeom prst="line">
            <a:avLst/>
          </a:prstGeom>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979488" y="4986338"/>
            <a:ext cx="2178545" cy="400110"/>
          </a:xfrm>
          <a:prstGeom prst="rect">
            <a:avLst/>
          </a:prstGeom>
          <a:noFill/>
          <a:ln>
            <a:solidFill>
              <a:schemeClr val="dk1">
                <a:shade val="50000"/>
              </a:schemeClr>
            </a:solidFill>
          </a:ln>
        </p:spPr>
        <p:txBody>
          <a:bodyPr wrap="none">
            <a:spAutoFit/>
          </a:bodyPr>
          <a:lstStyle/>
          <a:p>
            <a:pPr eaLnBrk="1" fontAlgn="auto" hangingPunct="1">
              <a:spcBef>
                <a:spcPts val="0"/>
              </a:spcBef>
              <a:spcAft>
                <a:spcPts val="0"/>
              </a:spcAft>
              <a:defRPr/>
            </a:pPr>
            <a:r>
              <a:rPr lang="en-US" altLang="zh-CN" sz="2000" dirty="0">
                <a:latin typeface="+mn-lt"/>
                <a:ea typeface="+mn-ea"/>
              </a:rPr>
              <a:t>CSUFT ACM</a:t>
            </a:r>
            <a:r>
              <a:rPr lang="zh-CN" altLang="en-US" sz="2000" dirty="0">
                <a:latin typeface="+mn-lt"/>
                <a:ea typeface="+mn-ea"/>
              </a:rPr>
              <a:t>集训队</a:t>
            </a:r>
          </a:p>
        </p:txBody>
      </p:sp>
      <p:cxnSp>
        <p:nvCxnSpPr>
          <p:cNvPr id="15" name="直接连接符 14"/>
          <p:cNvCxnSpPr>
            <a:cxnSpLocks/>
          </p:cNvCxnSpPr>
          <p:nvPr/>
        </p:nvCxnSpPr>
        <p:spPr>
          <a:xfrm>
            <a:off x="981075" y="5386388"/>
            <a:ext cx="2176958" cy="0"/>
          </a:xfrm>
          <a:prstGeom prst="line">
            <a:avLst/>
          </a:prstGeom>
        </p:spPr>
        <p:style>
          <a:lnRef idx="1">
            <a:schemeClr val="dk1"/>
          </a:lnRef>
          <a:fillRef idx="0">
            <a:schemeClr val="dk1"/>
          </a:fillRef>
          <a:effectRef idx="0">
            <a:schemeClr val="dk1"/>
          </a:effectRef>
          <a:fontRef idx="minor">
            <a:schemeClr val="tx1"/>
          </a:fontRef>
        </p:style>
      </p:cxnSp>
      <p:sp>
        <p:nvSpPr>
          <p:cNvPr id="26" name="斜纹 2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2058" name="组合 29"/>
          <p:cNvGrpSpPr>
            <a:grpSpLocks/>
          </p:cNvGrpSpPr>
          <p:nvPr/>
        </p:nvGrpSpPr>
        <p:grpSpPr bwMode="auto">
          <a:xfrm>
            <a:off x="11083925" y="5754688"/>
            <a:ext cx="1276350" cy="1276350"/>
            <a:chOff x="11083158" y="5754413"/>
            <a:chExt cx="1277007" cy="1277007"/>
          </a:xfrm>
        </p:grpSpPr>
        <p:sp>
          <p:nvSpPr>
            <p:cNvPr id="27" name="直角三角形 26"/>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8" name="斜纹 27"/>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29" name="直角三角形 28"/>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39231" cy="461665"/>
          </a:xfrm>
          <a:prstGeom prst="rect">
            <a:avLst/>
          </a:prstGeom>
          <a:noFill/>
        </p:spPr>
        <p:txBody>
          <a:bodyPr wrap="square" rtlCol="0">
            <a:spAutoFit/>
          </a:bodyPr>
          <a:lstStyle/>
          <a:p>
            <a:r>
              <a:rPr lang="en-US" altLang="zh-CN" sz="2400" dirty="0"/>
              <a:t>Chain Email</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1510770"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646331"/>
          </a:xfrm>
          <a:prstGeom prst="rect">
            <a:avLst/>
          </a:prstGeom>
          <a:noFill/>
        </p:spPr>
        <p:txBody>
          <a:bodyPr wrap="square" rtlCol="0">
            <a:spAutoFit/>
          </a:bodyPr>
          <a:lstStyle/>
          <a:p>
            <a:pPr indent="457200"/>
            <a:r>
              <a:rPr lang="en-US" altLang="zh-CN" dirty="0"/>
              <a:t>	</a:t>
            </a:r>
            <a:r>
              <a:rPr lang="zh-CN" altLang="zh-CN" dirty="0"/>
              <a:t>有</a:t>
            </a:r>
            <a:r>
              <a:rPr lang="en-US" altLang="zh-CN" dirty="0"/>
              <a:t>n</a:t>
            </a:r>
            <a:r>
              <a:rPr lang="zh-CN" altLang="zh-CN" dirty="0"/>
              <a:t>个老人，每个老人可以给他的好友群发邮件。问</a:t>
            </a:r>
            <a:r>
              <a:rPr lang="zh-CN" altLang="en-US" dirty="0"/>
              <a:t>以老人</a:t>
            </a:r>
            <a:r>
              <a:rPr lang="en-US" altLang="zh-CN" dirty="0"/>
              <a:t>s</a:t>
            </a:r>
            <a:r>
              <a:rPr lang="zh-CN" altLang="en-US" dirty="0"/>
              <a:t>为起点发邮件</a:t>
            </a:r>
            <a:r>
              <a:rPr lang="zh-CN" altLang="zh-CN" dirty="0"/>
              <a:t>，朋友圈是否会进</a:t>
            </a:r>
            <a:r>
              <a:rPr lang="zh-CN" altLang="en-US" dirty="0"/>
              <a:t>入邮件接收的死循环</a:t>
            </a:r>
            <a:r>
              <a:rPr lang="zh-CN" altLang="zh-CN" dirty="0"/>
              <a:t>。</a:t>
            </a:r>
          </a:p>
        </p:txBody>
      </p:sp>
    </p:spTree>
    <p:extLst>
      <p:ext uri="{BB962C8B-B14F-4D97-AF65-F5344CB8AC3E}">
        <p14:creationId xmlns:p14="http://schemas.microsoft.com/office/powerpoint/2010/main" val="270727235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40036" cy="461665"/>
          </a:xfrm>
          <a:prstGeom prst="rect">
            <a:avLst/>
          </a:prstGeom>
          <a:noFill/>
        </p:spPr>
        <p:txBody>
          <a:bodyPr wrap="square" rtlCol="0">
            <a:spAutoFit/>
          </a:bodyPr>
          <a:lstStyle/>
          <a:p>
            <a:r>
              <a:rPr lang="en-US" altLang="zh-CN" sz="2400" dirty="0"/>
              <a:t>Chain Email</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923330"/>
          </a:xfrm>
          <a:prstGeom prst="rect">
            <a:avLst/>
          </a:prstGeom>
          <a:noFill/>
        </p:spPr>
        <p:txBody>
          <a:bodyPr wrap="square" rtlCol="0">
            <a:spAutoFit/>
          </a:bodyPr>
          <a:lstStyle/>
          <a:p>
            <a:pPr indent="457200"/>
            <a:r>
              <a:rPr lang="zh-CN" altLang="en-US" dirty="0"/>
              <a:t>根据题意，需要求出从起点出发能到达的环，以及从这些环出发能到达的点。</a:t>
            </a:r>
            <a:endParaRPr lang="en-US" altLang="zh-CN" dirty="0"/>
          </a:p>
          <a:p>
            <a:pPr indent="457200"/>
            <a:r>
              <a:rPr lang="zh-CN" altLang="en-US" dirty="0"/>
              <a:t>首先重新构图，将起点所不能到达的点删掉，同时记录新图中所有点的入度。</a:t>
            </a:r>
            <a:endParaRPr lang="en-US" altLang="zh-CN" dirty="0"/>
          </a:p>
          <a:p>
            <a:pPr indent="457200"/>
            <a:r>
              <a:rPr lang="zh-CN" altLang="en-US" dirty="0"/>
              <a:t>然后根据新图拓扑排序，记录排序后入度不为</a:t>
            </a:r>
            <a:r>
              <a:rPr lang="en-US" altLang="zh-CN" dirty="0"/>
              <a:t>0</a:t>
            </a:r>
            <a:r>
              <a:rPr lang="zh-CN" altLang="en-US" dirty="0"/>
              <a:t>的所有点，即为答案。</a:t>
            </a:r>
            <a:endParaRPr lang="en-US" altLang="zh-CN" dirty="0"/>
          </a:p>
        </p:txBody>
      </p:sp>
      <p:cxnSp>
        <p:nvCxnSpPr>
          <p:cNvPr id="12" name="直接连接符 11">
            <a:extLst>
              <a:ext uri="{FF2B5EF4-FFF2-40B4-BE49-F238E27FC236}">
                <a16:creationId xmlns:a16="http://schemas.microsoft.com/office/drawing/2014/main" id="{D446491D-336E-47EC-AB0C-89C2A7BD7562}"/>
              </a:ext>
            </a:extLst>
          </p:cNvPr>
          <p:cNvCxnSpPr>
            <a:cxnSpLocks/>
          </p:cNvCxnSpPr>
          <p:nvPr/>
        </p:nvCxnSpPr>
        <p:spPr>
          <a:xfrm>
            <a:off x="741363" y="741363"/>
            <a:ext cx="151077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1481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39231" cy="461665"/>
          </a:xfrm>
          <a:prstGeom prst="rect">
            <a:avLst/>
          </a:prstGeom>
          <a:noFill/>
        </p:spPr>
        <p:txBody>
          <a:bodyPr wrap="square" rtlCol="0">
            <a:spAutoFit/>
          </a:bodyPr>
          <a:lstStyle/>
          <a:p>
            <a:r>
              <a:rPr lang="en-US" altLang="zh-CN" sz="2400" dirty="0"/>
              <a:t>Faster Microwaving</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2484437"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1200329"/>
          </a:xfrm>
          <a:prstGeom prst="rect">
            <a:avLst/>
          </a:prstGeom>
          <a:noFill/>
        </p:spPr>
        <p:txBody>
          <a:bodyPr wrap="square" rtlCol="0">
            <a:spAutoFit/>
          </a:bodyPr>
          <a:lstStyle/>
          <a:p>
            <a:pPr indent="457200"/>
            <a:r>
              <a:rPr lang="zh-CN" altLang="en-US" dirty="0"/>
              <a:t>给出建议烹饪时间</a:t>
            </a:r>
            <a:r>
              <a:rPr lang="en-US" altLang="zh-CN" dirty="0"/>
              <a:t>MM</a:t>
            </a:r>
            <a:r>
              <a:rPr lang="zh-CN" altLang="en-US" dirty="0"/>
              <a:t>：</a:t>
            </a:r>
            <a:r>
              <a:rPr lang="en-US" altLang="zh-CN" dirty="0"/>
              <a:t>SS</a:t>
            </a:r>
            <a:r>
              <a:rPr lang="zh-CN" altLang="en-US" dirty="0"/>
              <a:t>和表示较低和较高建议烹饪时间的百分比</a:t>
            </a:r>
            <a:r>
              <a:rPr lang="en-US" altLang="zh-CN" dirty="0"/>
              <a:t>p </a:t>
            </a:r>
            <a:r>
              <a:rPr lang="zh-CN" altLang="en-US" dirty="0"/>
              <a:t>，设定烹饪时间需要按按钮，按按钮和移动到另一个按钮都需要花费时间。</a:t>
            </a:r>
            <a:endParaRPr lang="en-US" altLang="zh-CN" dirty="0"/>
          </a:p>
          <a:p>
            <a:pPr indent="457200"/>
            <a:r>
              <a:rPr lang="zh-CN" altLang="en-US" dirty="0"/>
              <a:t>时间（</a:t>
            </a:r>
            <a:r>
              <a:rPr lang="en-US" altLang="zh-CN" dirty="0"/>
              <a:t>MM</a:t>
            </a:r>
            <a:r>
              <a:rPr lang="zh-CN" altLang="en-US" dirty="0"/>
              <a:t>：</a:t>
            </a:r>
            <a:r>
              <a:rPr lang="en-US" altLang="zh-CN" dirty="0"/>
              <a:t>SS</a:t>
            </a:r>
            <a:r>
              <a:rPr lang="zh-CN" altLang="en-US" dirty="0"/>
              <a:t>）有两种表示方式 </a:t>
            </a:r>
            <a:r>
              <a:rPr lang="en-US" altLang="zh-CN" dirty="0"/>
              <a:t>MM</a:t>
            </a:r>
            <a:r>
              <a:rPr lang="zh-CN" altLang="en-US" dirty="0"/>
              <a:t>：</a:t>
            </a:r>
            <a:r>
              <a:rPr lang="en-US" altLang="zh-CN" dirty="0"/>
              <a:t>SS </a:t>
            </a:r>
            <a:r>
              <a:rPr lang="zh-CN" altLang="en-US" dirty="0"/>
              <a:t>和 </a:t>
            </a:r>
            <a:r>
              <a:rPr lang="en-US" altLang="zh-CN" dirty="0"/>
              <a:t>MM-1:SS+60</a:t>
            </a:r>
            <a:r>
              <a:rPr lang="zh-CN" altLang="en-US" dirty="0"/>
              <a:t>，问应该按下的按钮序列，使得按按钮花费的时间最少。</a:t>
            </a:r>
            <a:endParaRPr lang="zh-CN" altLang="zh-CN" dirty="0"/>
          </a:p>
        </p:txBody>
      </p:sp>
    </p:spTree>
    <p:extLst>
      <p:ext uri="{BB962C8B-B14F-4D97-AF65-F5344CB8AC3E}">
        <p14:creationId xmlns:p14="http://schemas.microsoft.com/office/powerpoint/2010/main" val="363805300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40036" cy="461665"/>
          </a:xfrm>
          <a:prstGeom prst="rect">
            <a:avLst/>
          </a:prstGeom>
          <a:noFill/>
        </p:spPr>
        <p:txBody>
          <a:bodyPr wrap="square" rtlCol="0">
            <a:spAutoFit/>
          </a:bodyPr>
          <a:lstStyle/>
          <a:p>
            <a:r>
              <a:rPr lang="en-US" altLang="zh-CN" sz="2400" dirty="0"/>
              <a:t>Faster Microwaving</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646331"/>
          </a:xfrm>
          <a:prstGeom prst="rect">
            <a:avLst/>
          </a:prstGeom>
          <a:noFill/>
        </p:spPr>
        <p:txBody>
          <a:bodyPr wrap="square" rtlCol="0">
            <a:spAutoFit/>
          </a:bodyPr>
          <a:lstStyle/>
          <a:p>
            <a:pPr indent="457200"/>
            <a:r>
              <a:rPr lang="zh-CN" altLang="en-US" dirty="0"/>
              <a:t>根据所给的具体时间，依次向两边枚举满足条件范围的时间，然后分别计算某一具体时间两种表示方式的按键次数，更新最小次数和时间表示方式。最后输出时间表示方式。</a:t>
            </a:r>
            <a:endParaRPr lang="en-US" altLang="zh-CN" dirty="0"/>
          </a:p>
        </p:txBody>
      </p:sp>
      <p:cxnSp>
        <p:nvCxnSpPr>
          <p:cNvPr id="13" name="直接连接符 12">
            <a:extLst>
              <a:ext uri="{FF2B5EF4-FFF2-40B4-BE49-F238E27FC236}">
                <a16:creationId xmlns:a16="http://schemas.microsoft.com/office/drawing/2014/main" id="{6447E6E8-C754-4CAB-B0B5-C9100B0CB090}"/>
              </a:ext>
            </a:extLst>
          </p:cNvPr>
          <p:cNvCxnSpPr>
            <a:cxnSpLocks/>
          </p:cNvCxnSpPr>
          <p:nvPr/>
        </p:nvCxnSpPr>
        <p:spPr>
          <a:xfrm>
            <a:off x="741363" y="741363"/>
            <a:ext cx="248443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1672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39231" cy="461665"/>
          </a:xfrm>
          <a:prstGeom prst="rect">
            <a:avLst/>
          </a:prstGeom>
          <a:noFill/>
        </p:spPr>
        <p:txBody>
          <a:bodyPr wrap="square" rtlCol="0">
            <a:spAutoFit/>
          </a:bodyPr>
          <a:lstStyle/>
          <a:p>
            <a:r>
              <a:rPr lang="en-US" altLang="zh-CN" sz="2400" dirty="0"/>
              <a:t>Dirty Plates</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1536170"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1200329"/>
          </a:xfrm>
          <a:prstGeom prst="rect">
            <a:avLst/>
          </a:prstGeom>
          <a:noFill/>
        </p:spPr>
        <p:txBody>
          <a:bodyPr wrap="square" rtlCol="0">
            <a:spAutoFit/>
          </a:bodyPr>
          <a:lstStyle/>
          <a:p>
            <a:pPr indent="457200"/>
            <a:r>
              <a:rPr lang="zh-CN" altLang="en-US" dirty="0"/>
              <a:t>有两面都干净的盘子，一面干净的盘子，两面都不干净的盘子，三种盘子各有</a:t>
            </a:r>
            <a:r>
              <a:rPr lang="en-US" altLang="zh-CN" dirty="0"/>
              <a:t>c</a:t>
            </a:r>
            <a:r>
              <a:rPr lang="zh-CN" altLang="en-US" dirty="0"/>
              <a:t>，</a:t>
            </a:r>
            <a:r>
              <a:rPr lang="en-US" altLang="zh-CN" dirty="0"/>
              <a:t>s</a:t>
            </a:r>
            <a:r>
              <a:rPr lang="zh-CN" altLang="en-US" dirty="0"/>
              <a:t>，</a:t>
            </a:r>
            <a:r>
              <a:rPr lang="en-US" altLang="zh-CN" dirty="0"/>
              <a:t>d</a:t>
            </a:r>
            <a:r>
              <a:rPr lang="zh-CN" altLang="en-US" dirty="0"/>
              <a:t>个，这些盘子堆叠在桌子上成一列，盘子干净的一面或桌子接触到另一个盘子脏的一面或会变脏，干净的桌面接触到盘子脏的一面也会变脏。</a:t>
            </a:r>
            <a:endParaRPr lang="en-US" altLang="zh-CN" dirty="0"/>
          </a:p>
          <a:p>
            <a:pPr indent="457200"/>
            <a:r>
              <a:rPr lang="en-US" altLang="zh-CN" dirty="0"/>
              <a:t>Louie</a:t>
            </a:r>
            <a:r>
              <a:rPr lang="zh-CN" altLang="en-US" dirty="0"/>
              <a:t>每次只吃最上面盘子的干净面，每次吃完可以重新堆叠，问最多能吃几次。</a:t>
            </a:r>
            <a:endParaRPr lang="zh-CN" altLang="zh-CN" dirty="0"/>
          </a:p>
        </p:txBody>
      </p:sp>
    </p:spTree>
    <p:extLst>
      <p:ext uri="{BB962C8B-B14F-4D97-AF65-F5344CB8AC3E}">
        <p14:creationId xmlns:p14="http://schemas.microsoft.com/office/powerpoint/2010/main" val="166513883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1754326"/>
          </a:xfrm>
          <a:prstGeom prst="rect">
            <a:avLst/>
          </a:prstGeom>
          <a:noFill/>
        </p:spPr>
        <p:txBody>
          <a:bodyPr wrap="square" rtlCol="0">
            <a:spAutoFit/>
          </a:bodyPr>
          <a:lstStyle/>
          <a:p>
            <a:pPr indent="457200"/>
            <a:r>
              <a:rPr lang="zh-CN" altLang="zh-CN" dirty="0"/>
              <a:t>设两面干净的盘子有</a:t>
            </a:r>
            <a:r>
              <a:rPr lang="en-US" altLang="zh-CN" dirty="0"/>
              <a:t>x</a:t>
            </a:r>
            <a:r>
              <a:rPr lang="zh-CN" altLang="zh-CN" dirty="0"/>
              <a:t>个</a:t>
            </a:r>
            <a:r>
              <a:rPr lang="en-US" altLang="zh-CN" dirty="0"/>
              <a:t>,</a:t>
            </a:r>
            <a:r>
              <a:rPr lang="zh-CN" altLang="zh-CN" dirty="0"/>
              <a:t>一面干净的盘子有</a:t>
            </a:r>
            <a:r>
              <a:rPr lang="en-US" altLang="zh-CN" dirty="0"/>
              <a:t>y</a:t>
            </a:r>
            <a:r>
              <a:rPr lang="zh-CN" altLang="zh-CN" dirty="0"/>
              <a:t>个，两面都不干净的盘子有</a:t>
            </a:r>
            <a:r>
              <a:rPr lang="en-US" altLang="zh-CN" dirty="0"/>
              <a:t>z</a:t>
            </a:r>
            <a:r>
              <a:rPr lang="zh-CN" altLang="zh-CN" dirty="0"/>
              <a:t>个，总共干净的盘子的面数为</a:t>
            </a:r>
            <a:r>
              <a:rPr lang="en-US" altLang="zh-CN" dirty="0"/>
              <a:t>2*x+y</a:t>
            </a:r>
            <a:r>
              <a:rPr lang="zh-CN" altLang="zh-CN" dirty="0"/>
              <a:t>个</a:t>
            </a:r>
          </a:p>
          <a:p>
            <a:pPr indent="457200"/>
            <a:r>
              <a:rPr lang="zh-CN" altLang="zh-CN" dirty="0"/>
              <a:t>对于普通情况，人可以吃的顿数最多为</a:t>
            </a:r>
            <a:r>
              <a:rPr lang="en-US" altLang="zh-CN" dirty="0"/>
              <a:t>(2*x+y)/2+1</a:t>
            </a:r>
            <a:r>
              <a:rPr lang="zh-CN" altLang="zh-CN" dirty="0"/>
              <a:t>顿。（</a:t>
            </a:r>
            <a:r>
              <a:rPr lang="en-US" altLang="zh-CN" dirty="0"/>
              <a:t>x=y=0</a:t>
            </a:r>
            <a:r>
              <a:rPr lang="zh-CN" altLang="zh-CN" dirty="0"/>
              <a:t>时需要特判）</a:t>
            </a:r>
          </a:p>
          <a:p>
            <a:pPr indent="457200"/>
            <a:r>
              <a:rPr lang="zh-CN" altLang="zh-CN" dirty="0"/>
              <a:t>而对于特殊情况（就是没有一面干净的盘子的情况）</a:t>
            </a:r>
          </a:p>
          <a:p>
            <a:pPr lvl="0" indent="457200"/>
            <a:r>
              <a:rPr lang="zh-CN" altLang="zh-CN" dirty="0"/>
              <a:t>若</a:t>
            </a:r>
            <a:r>
              <a:rPr lang="en-US" altLang="zh-CN" dirty="0"/>
              <a:t>z=0</a:t>
            </a:r>
            <a:r>
              <a:rPr lang="zh-CN" altLang="zh-CN" dirty="0"/>
              <a:t>，则吃的最多顿数为</a:t>
            </a:r>
            <a:r>
              <a:rPr lang="en-US" altLang="zh-CN" dirty="0"/>
              <a:t>x+1;</a:t>
            </a:r>
            <a:endParaRPr lang="zh-CN" altLang="zh-CN" dirty="0"/>
          </a:p>
          <a:p>
            <a:pPr lvl="0" indent="457200"/>
            <a:r>
              <a:rPr lang="zh-CN" altLang="zh-CN" dirty="0"/>
              <a:t>若</a:t>
            </a:r>
            <a:r>
              <a:rPr lang="en-US" altLang="zh-CN" dirty="0"/>
              <a:t>z&gt;0</a:t>
            </a:r>
            <a:r>
              <a:rPr lang="zh-CN" altLang="zh-CN" dirty="0"/>
              <a:t>，则干净的面数需要减少</a:t>
            </a:r>
            <a:r>
              <a:rPr lang="en-US" altLang="zh-CN" dirty="0"/>
              <a:t>2(</a:t>
            </a:r>
            <a:r>
              <a:rPr lang="zh-CN" altLang="zh-CN" dirty="0"/>
              <a:t>包括桌面</a:t>
            </a:r>
            <a:r>
              <a:rPr lang="en-US" altLang="zh-CN" dirty="0"/>
              <a:t>)</a:t>
            </a:r>
            <a:r>
              <a:rPr lang="zh-CN" altLang="zh-CN" dirty="0"/>
              <a:t>，则吃的顿数最多为</a:t>
            </a:r>
            <a:r>
              <a:rPr lang="en-US" altLang="zh-CN" dirty="0"/>
              <a:t>x</a:t>
            </a:r>
            <a:r>
              <a:rPr lang="zh-CN" altLang="zh-CN" dirty="0"/>
              <a:t>；</a:t>
            </a:r>
          </a:p>
        </p:txBody>
      </p:sp>
      <p:cxnSp>
        <p:nvCxnSpPr>
          <p:cNvPr id="17" name="直接连接符 16">
            <a:extLst>
              <a:ext uri="{FF2B5EF4-FFF2-40B4-BE49-F238E27FC236}">
                <a16:creationId xmlns:a16="http://schemas.microsoft.com/office/drawing/2014/main" id="{878FE8A7-53D8-478F-A048-DF1E62FEF504}"/>
              </a:ext>
            </a:extLst>
          </p:cNvPr>
          <p:cNvCxnSpPr>
            <a:cxnSpLocks/>
          </p:cNvCxnSpPr>
          <p:nvPr/>
        </p:nvCxnSpPr>
        <p:spPr>
          <a:xfrm>
            <a:off x="741363" y="741363"/>
            <a:ext cx="1536170" cy="0"/>
          </a:xfrm>
          <a:prstGeom prst="line">
            <a:avLst/>
          </a:prstGeom>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2D920BA8-F339-46AB-90BB-34FA0F058D79}"/>
              </a:ext>
            </a:extLst>
          </p:cNvPr>
          <p:cNvSpPr txBox="1"/>
          <p:nvPr/>
        </p:nvSpPr>
        <p:spPr>
          <a:xfrm>
            <a:off x="741363" y="279698"/>
            <a:ext cx="2839231" cy="461665"/>
          </a:xfrm>
          <a:prstGeom prst="rect">
            <a:avLst/>
          </a:prstGeom>
          <a:noFill/>
        </p:spPr>
        <p:txBody>
          <a:bodyPr wrap="square" rtlCol="0">
            <a:spAutoFit/>
          </a:bodyPr>
          <a:lstStyle/>
          <a:p>
            <a:r>
              <a:rPr lang="en-US" altLang="zh-CN" sz="2400" dirty="0"/>
              <a:t>Dirty Plates</a:t>
            </a:r>
            <a:endParaRPr lang="zh-CN" altLang="en-US" sz="2400" dirty="0"/>
          </a:p>
        </p:txBody>
      </p:sp>
    </p:spTree>
    <p:extLst>
      <p:ext uri="{BB962C8B-B14F-4D97-AF65-F5344CB8AC3E}">
        <p14:creationId xmlns:p14="http://schemas.microsoft.com/office/powerpoint/2010/main" val="3708424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39231" cy="461665"/>
          </a:xfrm>
          <a:prstGeom prst="rect">
            <a:avLst/>
          </a:prstGeom>
          <a:noFill/>
        </p:spPr>
        <p:txBody>
          <a:bodyPr wrap="square" rtlCol="0">
            <a:spAutoFit/>
          </a:bodyPr>
          <a:lstStyle/>
          <a:p>
            <a:r>
              <a:rPr lang="en-US" altLang="zh-CN" sz="2400" dirty="0"/>
              <a:t>Chocolate Fix</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1781704"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923330"/>
          </a:xfrm>
          <a:prstGeom prst="rect">
            <a:avLst/>
          </a:prstGeom>
          <a:noFill/>
        </p:spPr>
        <p:txBody>
          <a:bodyPr wrap="square" rtlCol="0">
            <a:spAutoFit/>
          </a:bodyPr>
          <a:lstStyle/>
          <a:p>
            <a:pPr indent="457200"/>
            <a:r>
              <a:rPr lang="zh-CN" altLang="en-US" dirty="0"/>
              <a:t>食物和形状有九种组合方式（</a:t>
            </a:r>
            <a:r>
              <a:rPr lang="en-US" altLang="zh-CN" dirty="0"/>
              <a:t>“SV”, “SS”, “SC”, “RV”, “RS”, “RC”, “TV”, “TS”, “TC”</a:t>
            </a:r>
            <a:r>
              <a:rPr lang="zh-CN" altLang="en-US" dirty="0"/>
              <a:t>），这九种字符串要放置在</a:t>
            </a:r>
            <a:r>
              <a:rPr lang="en-US" altLang="zh-CN" dirty="0"/>
              <a:t>3*3</a:t>
            </a:r>
            <a:r>
              <a:rPr lang="zh-CN" altLang="en-US" dirty="0"/>
              <a:t>的网格上，给出几个线索，分别表示网格的几个部分，求出满足这些线索的解决方案。</a:t>
            </a:r>
            <a:endParaRPr lang="zh-CN" altLang="zh-CN" dirty="0"/>
          </a:p>
        </p:txBody>
      </p:sp>
    </p:spTree>
    <p:extLst>
      <p:ext uri="{BB962C8B-B14F-4D97-AF65-F5344CB8AC3E}">
        <p14:creationId xmlns:p14="http://schemas.microsoft.com/office/powerpoint/2010/main" val="317841535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1477328"/>
          </a:xfrm>
          <a:prstGeom prst="rect">
            <a:avLst/>
          </a:prstGeom>
          <a:noFill/>
        </p:spPr>
        <p:txBody>
          <a:bodyPr wrap="square" rtlCol="0">
            <a:spAutoFit/>
          </a:bodyPr>
          <a:lstStyle/>
          <a:p>
            <a:pPr indent="457200"/>
            <a:r>
              <a:rPr lang="zh-CN" altLang="en-US" dirty="0"/>
              <a:t>食物和形状有的九种组合方式总共有</a:t>
            </a:r>
            <a:r>
              <a:rPr lang="en-US" altLang="zh-CN" dirty="0"/>
              <a:t>9</a:t>
            </a:r>
            <a:r>
              <a:rPr lang="zh-CN" altLang="en-US" dirty="0"/>
              <a:t>！种方案。枚举每一种方案，判断是否满足所有线索，满足的即为答案。</a:t>
            </a:r>
          </a:p>
          <a:p>
            <a:pPr indent="457200"/>
            <a:r>
              <a:rPr lang="zh-CN" altLang="en-US" dirty="0"/>
              <a:t>把</a:t>
            </a:r>
            <a:r>
              <a:rPr lang="en-US" altLang="zh-CN" dirty="0"/>
              <a:t>0-8</a:t>
            </a:r>
            <a:r>
              <a:rPr lang="zh-CN" altLang="en-US" dirty="0"/>
              <a:t>这</a:t>
            </a:r>
            <a:r>
              <a:rPr lang="en-US" altLang="zh-CN" dirty="0"/>
              <a:t>9</a:t>
            </a:r>
            <a:r>
              <a:rPr lang="zh-CN" altLang="en-US" dirty="0"/>
              <a:t>个数对应为所求答案的九宫格，每个数代表上述九个字符串的一种，枚举</a:t>
            </a:r>
            <a:r>
              <a:rPr lang="en-US" altLang="zh-CN" dirty="0"/>
              <a:t>0-8</a:t>
            </a:r>
            <a:r>
              <a:rPr lang="zh-CN" altLang="en-US" dirty="0"/>
              <a:t>的所有排列，即可对应字符串的所有摆放方式。</a:t>
            </a:r>
          </a:p>
          <a:p>
            <a:pPr indent="457200"/>
            <a:r>
              <a:rPr lang="zh-CN" altLang="en-US" dirty="0"/>
              <a:t>与线索比较是否相等时，枚举九宫格的左上角位置，一一比较就行了。</a:t>
            </a:r>
            <a:endParaRPr lang="zh-CN" altLang="zh-CN" dirty="0"/>
          </a:p>
        </p:txBody>
      </p:sp>
      <p:sp>
        <p:nvSpPr>
          <p:cNvPr id="18" name="文本框 17">
            <a:extLst>
              <a:ext uri="{FF2B5EF4-FFF2-40B4-BE49-F238E27FC236}">
                <a16:creationId xmlns:a16="http://schemas.microsoft.com/office/drawing/2014/main" id="{2D920BA8-F339-46AB-90BB-34FA0F058D79}"/>
              </a:ext>
            </a:extLst>
          </p:cNvPr>
          <p:cNvSpPr txBox="1"/>
          <p:nvPr/>
        </p:nvSpPr>
        <p:spPr>
          <a:xfrm>
            <a:off x="741363" y="279698"/>
            <a:ext cx="2839231" cy="461665"/>
          </a:xfrm>
          <a:prstGeom prst="rect">
            <a:avLst/>
          </a:prstGeom>
          <a:noFill/>
        </p:spPr>
        <p:txBody>
          <a:bodyPr wrap="square" rtlCol="0">
            <a:spAutoFit/>
          </a:bodyPr>
          <a:lstStyle/>
          <a:p>
            <a:r>
              <a:rPr lang="en-US" altLang="zh-CN" sz="2400" dirty="0"/>
              <a:t>Chocolate Fix</a:t>
            </a:r>
            <a:endParaRPr lang="zh-CN" altLang="en-US" sz="2400" dirty="0"/>
          </a:p>
        </p:txBody>
      </p:sp>
      <p:cxnSp>
        <p:nvCxnSpPr>
          <p:cNvPr id="13" name="直接连接符 12">
            <a:extLst>
              <a:ext uri="{FF2B5EF4-FFF2-40B4-BE49-F238E27FC236}">
                <a16:creationId xmlns:a16="http://schemas.microsoft.com/office/drawing/2014/main" id="{8E427B66-20CF-443A-947B-80BCAA74EE73}"/>
              </a:ext>
            </a:extLst>
          </p:cNvPr>
          <p:cNvCxnSpPr>
            <a:cxnSpLocks/>
          </p:cNvCxnSpPr>
          <p:nvPr/>
        </p:nvCxnSpPr>
        <p:spPr>
          <a:xfrm>
            <a:off x="741363" y="741363"/>
            <a:ext cx="178170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9143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39231" cy="461665"/>
          </a:xfrm>
          <a:prstGeom prst="rect">
            <a:avLst/>
          </a:prstGeom>
          <a:noFill/>
        </p:spPr>
        <p:txBody>
          <a:bodyPr wrap="square" rtlCol="0">
            <a:spAutoFit/>
          </a:bodyPr>
          <a:lstStyle/>
          <a:p>
            <a:r>
              <a:rPr lang="en-US" altLang="zh-CN" sz="2400" dirty="0"/>
              <a:t>Shopping Spree</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1781704"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7B45C5E-309D-4E7F-8BFF-71F4BC69CD8D}"/>
                  </a:ext>
                </a:extLst>
              </p:cNvPr>
              <p:cNvSpPr txBox="1"/>
              <p:nvPr/>
            </p:nvSpPr>
            <p:spPr>
              <a:xfrm>
                <a:off x="821266" y="1520792"/>
                <a:ext cx="9448889" cy="1043812"/>
              </a:xfrm>
              <a:prstGeom prst="rect">
                <a:avLst/>
              </a:prstGeom>
              <a:noFill/>
            </p:spPr>
            <p:txBody>
              <a:bodyPr wrap="square" rtlCol="0">
                <a:spAutoFit/>
              </a:bodyPr>
              <a:lstStyle/>
              <a:p>
                <a:pPr indent="457200"/>
                <a:r>
                  <a:rPr lang="zh-CN" altLang="en-US" dirty="0"/>
                  <a:t>有</a:t>
                </a:r>
                <a:r>
                  <a:rPr lang="en-US" altLang="zh-CN" dirty="0"/>
                  <a:t>n</a:t>
                </a:r>
                <a:r>
                  <a:rPr lang="zh-CN" altLang="en-US" dirty="0"/>
                  <a:t>个商品，价值分别为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b="0" i="1" smtClean="0">
                            <a:latin typeface="Cambria Math" panose="02040503050406030204" pitchFamily="18" charset="0"/>
                          </a:rPr>
                          <m:t>2</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b="0" i="1" smtClean="0">
                            <a:latin typeface="Cambria Math" panose="02040503050406030204" pitchFamily="18" charset="0"/>
                          </a:rPr>
                          <m:t>𝑛</m:t>
                        </m:r>
                      </m:sub>
                    </m:sSub>
                    <m:r>
                      <a:rPr lang="zh-CN" altLang="en-US" i="1" smtClean="0">
                        <a:latin typeface="Cambria Math" panose="02040503050406030204" pitchFamily="18" charset="0"/>
                      </a:rPr>
                      <m:t>，</m:t>
                    </m:r>
                  </m:oMath>
                </a14:m>
                <a:r>
                  <a:rPr lang="zh-CN" altLang="en-US" dirty="0"/>
                  <a:t>现在要从中选出一个子集，要求如下：</a:t>
                </a:r>
                <a:endParaRPr lang="en-US" altLang="zh-CN" dirty="0"/>
              </a:p>
              <a:p>
                <a:pPr indent="457200"/>
                <a:r>
                  <a:rPr lang="en-US" altLang="zh-CN" dirty="0"/>
                  <a:t>	</a:t>
                </a:r>
                <a:r>
                  <a:rPr lang="zh-CN" altLang="en-US" dirty="0"/>
                  <a:t>如果选择了</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m:rPr>
                            <m:sty m:val="p"/>
                          </m:rPr>
                          <a:rPr lang="en-US" altLang="zh-CN" i="1" smtClean="0">
                            <a:latin typeface="Cambria Math" panose="02040503050406030204" pitchFamily="18" charset="0"/>
                          </a:rPr>
                          <m:t>k</m:t>
                        </m:r>
                      </m:sub>
                    </m:sSub>
                    <m:r>
                      <a:rPr lang="zh-CN" altLang="en-US" i="1" smtClean="0">
                        <a:latin typeface="Cambria Math" panose="02040503050406030204" pitchFamily="18" charset="0"/>
                      </a:rPr>
                      <m:t>，</m:t>
                    </m:r>
                  </m:oMath>
                </a14:m>
                <a:r>
                  <a:rPr lang="zh-CN" altLang="en-US" dirty="0"/>
                  <a:t>则在</a:t>
                </a:r>
                <a:r>
                  <a:rPr lang="en-US" altLang="zh-CN" dirty="0"/>
                  <a:t>1~k</a:t>
                </a:r>
                <a:r>
                  <a:rPr lang="zh-CN" altLang="en-US" dirty="0"/>
                  <a:t>个商品中最多选择⌊</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r>
                          <a:rPr lang="en-US" altLang="zh-CN" b="0" i="1" smtClean="0">
                            <a:latin typeface="Cambria Math" panose="02040503050406030204" pitchFamily="18" charset="0"/>
                          </a:rPr>
                          <m:t>𝑘</m:t>
                        </m:r>
                      </m:num>
                      <m:den>
                        <m:r>
                          <a:rPr lang="en-US" altLang="zh-CN" b="0" i="1" smtClean="0">
                            <a:latin typeface="Cambria Math" panose="02040503050406030204" pitchFamily="18" charset="0"/>
                          </a:rPr>
                          <m:t>2</m:t>
                        </m:r>
                      </m:den>
                    </m:f>
                  </m:oMath>
                </a14:m>
                <a:r>
                  <a:rPr lang="zh-CN" altLang="en-US" dirty="0"/>
                  <a:t>⌋个商品。</a:t>
                </a:r>
                <a:endParaRPr lang="en-US" altLang="zh-CN" dirty="0"/>
              </a:p>
              <a:p>
                <a:pPr indent="457200"/>
                <a:r>
                  <a:rPr lang="zh-CN" altLang="en-US" dirty="0"/>
                  <a:t>问如何选择，能让子集的总价值最大，输出价值最大的总和。</a:t>
                </a:r>
                <a:endParaRPr lang="zh-CN" altLang="zh-CN" dirty="0"/>
              </a:p>
            </p:txBody>
          </p:sp>
        </mc:Choice>
        <mc:Fallback xmlns="">
          <p:sp>
            <p:nvSpPr>
              <p:cNvPr id="12" name="文本框 11">
                <a:extLst>
                  <a:ext uri="{FF2B5EF4-FFF2-40B4-BE49-F238E27FC236}">
                    <a16:creationId xmlns:a16="http://schemas.microsoft.com/office/drawing/2014/main" id="{37B45C5E-309D-4E7F-8BFF-71F4BC69CD8D}"/>
                  </a:ext>
                </a:extLst>
              </p:cNvPr>
              <p:cNvSpPr txBox="1">
                <a:spLocks noRot="1" noChangeAspect="1" noMove="1" noResize="1" noEditPoints="1" noAdjustHandles="1" noChangeArrowheads="1" noChangeShapeType="1" noTextEdit="1"/>
              </p:cNvSpPr>
              <p:nvPr/>
            </p:nvSpPr>
            <p:spPr>
              <a:xfrm>
                <a:off x="821266" y="1520792"/>
                <a:ext cx="9448889" cy="1043812"/>
              </a:xfrm>
              <a:prstGeom prst="rect">
                <a:avLst/>
              </a:prstGeom>
              <a:blipFill>
                <a:blip r:embed="rId2"/>
                <a:stretch>
                  <a:fillRect t="-4651" b="-58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127867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2D920BA8-F339-46AB-90BB-34FA0F058D79}"/>
              </a:ext>
            </a:extLst>
          </p:cNvPr>
          <p:cNvSpPr txBox="1"/>
          <p:nvPr/>
        </p:nvSpPr>
        <p:spPr>
          <a:xfrm>
            <a:off x="741363" y="279698"/>
            <a:ext cx="2839231" cy="461665"/>
          </a:xfrm>
          <a:prstGeom prst="rect">
            <a:avLst/>
          </a:prstGeom>
          <a:noFill/>
        </p:spPr>
        <p:txBody>
          <a:bodyPr wrap="square" rtlCol="0">
            <a:spAutoFit/>
          </a:bodyPr>
          <a:lstStyle/>
          <a:p>
            <a:r>
              <a:rPr lang="en-US" altLang="zh-CN" sz="2400" dirty="0"/>
              <a:t>Shopping Spree</a:t>
            </a:r>
            <a:endParaRPr lang="zh-CN" altLang="en-US" sz="2400" dirty="0"/>
          </a:p>
        </p:txBody>
      </p:sp>
      <p:cxnSp>
        <p:nvCxnSpPr>
          <p:cNvPr id="13" name="直接连接符 12">
            <a:extLst>
              <a:ext uri="{FF2B5EF4-FFF2-40B4-BE49-F238E27FC236}">
                <a16:creationId xmlns:a16="http://schemas.microsoft.com/office/drawing/2014/main" id="{8E427B66-20CF-443A-947B-80BCAA74EE73}"/>
              </a:ext>
            </a:extLst>
          </p:cNvPr>
          <p:cNvCxnSpPr>
            <a:cxnSpLocks/>
          </p:cNvCxnSpPr>
          <p:nvPr/>
        </p:nvCxnSpPr>
        <p:spPr>
          <a:xfrm>
            <a:off x="741363" y="741363"/>
            <a:ext cx="178170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6FBC872-5FE9-4820-9645-74F78FFC2DE5}"/>
                  </a:ext>
                </a:extLst>
              </p:cNvPr>
              <p:cNvSpPr txBox="1"/>
              <p:nvPr/>
            </p:nvSpPr>
            <p:spPr>
              <a:xfrm>
                <a:off x="821266" y="1520792"/>
                <a:ext cx="9448889" cy="2713563"/>
              </a:xfrm>
              <a:prstGeom prst="rect">
                <a:avLst/>
              </a:prstGeom>
              <a:noFill/>
            </p:spPr>
            <p:txBody>
              <a:bodyPr wrap="square" rtlCol="0">
                <a:spAutoFit/>
              </a:bodyPr>
              <a:lstStyle/>
              <a:p>
                <a:pPr indent="457200"/>
                <a:r>
                  <a:rPr lang="zh-CN" altLang="en-US" dirty="0"/>
                  <a:t>注意，题目中的条件是对所有元素都成立的，不存在只要选最末元素便能得到最大子集从而价值最多的解法，而是得从头到尾按照条件依次迭代，在这过程中，不难发现最优子问题。</a:t>
                </a:r>
                <a:endParaRPr lang="en-US" altLang="zh-CN" dirty="0"/>
              </a:p>
              <a:p>
                <a:pPr indent="457200"/>
                <a:r>
                  <a:rPr lang="zh-CN" altLang="zh-CN" dirty="0"/>
                  <a:t>设 </a:t>
                </a:r>
                <a14:m>
                  <m:oMath xmlns:m="http://schemas.openxmlformats.org/officeDocument/2006/math">
                    <m:r>
                      <a:rPr lang="en-US" altLang="zh-CN" i="1"/>
                      <m:t>𝐹</m:t>
                    </m:r>
                    <m:r>
                      <a:rPr lang="en-US" altLang="zh-CN" i="1"/>
                      <m:t>(</m:t>
                    </m:r>
                    <m:r>
                      <a:rPr lang="en-US" altLang="zh-CN" i="1"/>
                      <m:t>𝑖</m:t>
                    </m:r>
                    <m:r>
                      <a:rPr lang="en-US" altLang="zh-CN" i="1"/>
                      <m:t>,</m:t>
                    </m:r>
                    <m:r>
                      <a:rPr lang="en-US" altLang="zh-CN" i="1"/>
                      <m:t>𝑗</m:t>
                    </m:r>
                    <m:r>
                      <a:rPr lang="en-US" altLang="zh-CN" i="1"/>
                      <m:t>)</m:t>
                    </m:r>
                  </m:oMath>
                </a14:m>
                <a:r>
                  <a:rPr lang="en-US" altLang="zh-CN" dirty="0"/>
                  <a:t> </a:t>
                </a:r>
                <a:r>
                  <a:rPr lang="zh-CN" altLang="zh-CN" dirty="0"/>
                  <a:t>表示 在 前</a:t>
                </a:r>
                <a14:m>
                  <m:oMath xmlns:m="http://schemas.openxmlformats.org/officeDocument/2006/math">
                    <m:r>
                      <a:rPr lang="en-US" altLang="zh-CN" i="1"/>
                      <m:t>𝑖</m:t>
                    </m:r>
                  </m:oMath>
                </a14:m>
                <a:r>
                  <a:rPr lang="zh-CN" altLang="zh-CN" dirty="0"/>
                  <a:t>件商品的范围内 只能买</a:t>
                </a:r>
                <a14:m>
                  <m:oMath xmlns:m="http://schemas.openxmlformats.org/officeDocument/2006/math">
                    <m:r>
                      <a:rPr lang="en-US" altLang="zh-CN" i="1"/>
                      <m:t>𝑗</m:t>
                    </m:r>
                  </m:oMath>
                </a14:m>
                <a:r>
                  <a:rPr lang="zh-CN" altLang="zh-CN" dirty="0"/>
                  <a:t>件商品的条件下 所能获到的最大价值。</a:t>
                </a:r>
                <a:endParaRPr lang="en-US" altLang="zh-CN" dirty="0"/>
              </a:p>
              <a:p>
                <a:pPr indent="457200"/>
                <a:r>
                  <a:rPr lang="zh-CN" altLang="en-US" dirty="0"/>
                  <a:t>对于第</a:t>
                </a:r>
                <a14:m>
                  <m:oMath xmlns:m="http://schemas.openxmlformats.org/officeDocument/2006/math">
                    <m:r>
                      <a:rPr lang="en-US" altLang="zh-CN" b="0" i="0" dirty="0" smtClean="0">
                        <a:latin typeface="Cambria Math" panose="02040503050406030204" pitchFamily="18" charset="0"/>
                      </a:rPr>
                      <m:t> </m:t>
                    </m:r>
                    <m:r>
                      <m:rPr>
                        <m:sty m:val="p"/>
                      </m:rPr>
                      <a:rPr lang="en-US" altLang="zh-CN" i="1" dirty="0">
                        <a:latin typeface="Cambria Math" panose="02040503050406030204" pitchFamily="18" charset="0"/>
                      </a:rPr>
                      <m:t>i</m:t>
                    </m:r>
                    <m:r>
                      <a:rPr lang="en-US" altLang="zh-CN" b="0" i="1" dirty="0" smtClean="0">
                        <a:latin typeface="Cambria Math" panose="02040503050406030204" pitchFamily="18" charset="0"/>
                      </a:rPr>
                      <m:t> </m:t>
                    </m:r>
                  </m:oMath>
                </a14:m>
                <a:r>
                  <a:rPr lang="zh-CN" altLang="en-US" dirty="0"/>
                  <a:t>个商品：</a:t>
                </a:r>
                <a:endParaRPr lang="en-US" altLang="zh-CN" dirty="0"/>
              </a:p>
              <a:p>
                <a:pPr marL="800100" lvl="1" indent="-342900">
                  <a:spcAft>
                    <a:spcPts val="1000"/>
                  </a:spcAft>
                  <a:buFont typeface="Arial" panose="020B0604020202020204" pitchFamily="34" charset="0"/>
                  <a:buChar char="•"/>
                </a:pPr>
                <a:r>
                  <a:rPr lang="zh-CN" altLang="zh-CN" dirty="0">
                    <a:latin typeface="Cambria" panose="02040503050406030204" pitchFamily="18" charset="0"/>
                    <a:ea typeface="Cambria" panose="02040503050406030204" pitchFamily="18" charset="0"/>
                    <a:cs typeface="Times New Roman" panose="02020603050405020304" pitchFamily="18" charset="0"/>
                  </a:rPr>
                  <a:t>不买 最大价值为</a:t>
                </a:r>
                <a14:m>
                  <m:oMath xmlns:m="http://schemas.openxmlformats.org/officeDocument/2006/math">
                    <m:r>
                      <a:rPr lang="en-US" altLang="zh-CN" i="1">
                        <a:latin typeface="Cambria Math" panose="02040503050406030204" pitchFamily="18" charset="0"/>
                        <a:ea typeface="Cambria" panose="02040503050406030204" pitchFamily="18" charset="0"/>
                        <a:cs typeface="Times New Roman" panose="02020603050405020304" pitchFamily="18" charset="0"/>
                      </a:rPr>
                      <m:t>𝐹</m:t>
                    </m:r>
                    <m:r>
                      <a:rPr lang="en-US" altLang="zh-CN" i="1">
                        <a:latin typeface="Cambria Math" panose="02040503050406030204" pitchFamily="18" charset="0"/>
                        <a:ea typeface="Cambria" panose="02040503050406030204" pitchFamily="18" charset="0"/>
                        <a:cs typeface="Times New Roman" panose="02020603050405020304" pitchFamily="18" charset="0"/>
                      </a:rPr>
                      <m:t>(</m:t>
                    </m:r>
                    <m:r>
                      <a:rPr lang="en-US" altLang="zh-CN" i="1">
                        <a:latin typeface="Cambria Math" panose="02040503050406030204" pitchFamily="18" charset="0"/>
                        <a:ea typeface="Cambria" panose="02040503050406030204" pitchFamily="18" charset="0"/>
                        <a:cs typeface="Times New Roman" panose="02020603050405020304" pitchFamily="18" charset="0"/>
                      </a:rPr>
                      <m:t>𝑖</m:t>
                    </m:r>
                    <m:r>
                      <a:rPr lang="en-US" altLang="zh-CN" i="1">
                        <a:latin typeface="Cambria Math" panose="02040503050406030204" pitchFamily="18" charset="0"/>
                        <a:ea typeface="Cambria" panose="02040503050406030204" pitchFamily="18" charset="0"/>
                        <a:cs typeface="Times New Roman" panose="02020603050405020304" pitchFamily="18" charset="0"/>
                      </a:rPr>
                      <m:t>−1)(</m:t>
                    </m:r>
                    <m:r>
                      <a:rPr lang="en-US" altLang="zh-CN" i="1">
                        <a:latin typeface="Cambria Math" panose="02040503050406030204" pitchFamily="18" charset="0"/>
                        <a:ea typeface="Cambria" panose="02040503050406030204" pitchFamily="18" charset="0"/>
                        <a:cs typeface="Times New Roman" panose="02020603050405020304" pitchFamily="18" charset="0"/>
                      </a:rPr>
                      <m:t>𝑗</m:t>
                    </m:r>
                    <m:r>
                      <a:rPr lang="en-US" altLang="zh-CN" i="1">
                        <a:latin typeface="Cambria Math" panose="02040503050406030204" pitchFamily="18" charset="0"/>
                        <a:ea typeface="Cambria" panose="02040503050406030204" pitchFamily="18" charset="0"/>
                        <a:cs typeface="Times New Roman" panose="02020603050405020304" pitchFamily="18" charset="0"/>
                      </a:rPr>
                      <m:t>)</m:t>
                    </m:r>
                  </m:oMath>
                </a14:m>
                <a:r>
                  <a:rPr lang="zh-CN" altLang="zh-CN" dirty="0">
                    <a:latin typeface="Cambria" panose="02040503050406030204" pitchFamily="18" charset="0"/>
                    <a:ea typeface="Cambria" panose="02040503050406030204" pitchFamily="18" charset="0"/>
                    <a:cs typeface="Times New Roman" panose="02020603050405020304" pitchFamily="18" charset="0"/>
                  </a:rPr>
                  <a:t>，即延续前</a:t>
                </a:r>
                <a:r>
                  <a:rPr lang="en-US" altLang="zh-CN" dirty="0" err="1">
                    <a:latin typeface="Cambria" panose="02040503050406030204" pitchFamily="18" charset="0"/>
                    <a:ea typeface="Cambria" panose="02040503050406030204" pitchFamily="18" charset="0"/>
                    <a:cs typeface="Times New Roman" panose="02020603050405020304" pitchFamily="18" charset="0"/>
                  </a:rPr>
                  <a:t>i</a:t>
                </a:r>
                <a:r>
                  <a:rPr lang="zh-CN" altLang="zh-CN" dirty="0">
                    <a:latin typeface="Cambria" panose="02040503050406030204" pitchFamily="18" charset="0"/>
                    <a:ea typeface="Cambria" panose="02040503050406030204" pitchFamily="18" charset="0"/>
                    <a:cs typeface="Times New Roman" panose="02020603050405020304" pitchFamily="18" charset="0"/>
                  </a:rPr>
                  <a:t>件商品范围内所能获得的最大价值。</a:t>
                </a:r>
              </a:p>
              <a:p>
                <a:pPr marL="800100" lvl="1" indent="-342900">
                  <a:spcAft>
                    <a:spcPts val="1000"/>
                  </a:spcAft>
                  <a:buFont typeface="Arial" panose="020B0604020202020204" pitchFamily="34" charset="0"/>
                  <a:buChar char="•"/>
                </a:pPr>
                <a:r>
                  <a:rPr lang="zh-CN" altLang="zh-CN" dirty="0">
                    <a:latin typeface="Cambria" panose="02040503050406030204" pitchFamily="18" charset="0"/>
                    <a:ea typeface="Cambria" panose="02040503050406030204" pitchFamily="18" charset="0"/>
                    <a:cs typeface="Times New Roman" panose="02020603050405020304" pitchFamily="18" charset="0"/>
                  </a:rPr>
                  <a:t>买 最大价值为</a:t>
                </a:r>
                <a14:m>
                  <m:oMath xmlns:m="http://schemas.openxmlformats.org/officeDocument/2006/math">
                    <m:r>
                      <a:rPr lang="en-US" altLang="zh-CN" i="1">
                        <a:latin typeface="Cambria Math" panose="02040503050406030204" pitchFamily="18" charset="0"/>
                        <a:ea typeface="Cambria" panose="02040503050406030204" pitchFamily="18" charset="0"/>
                        <a:cs typeface="Times New Roman" panose="02020603050405020304" pitchFamily="18" charset="0"/>
                      </a:rPr>
                      <m:t>𝐹</m:t>
                    </m:r>
                    <m:r>
                      <a:rPr lang="en-US" altLang="zh-CN" i="1">
                        <a:latin typeface="Cambria Math" panose="02040503050406030204" pitchFamily="18" charset="0"/>
                        <a:ea typeface="Cambria" panose="02040503050406030204" pitchFamily="18" charset="0"/>
                        <a:cs typeface="Times New Roman" panose="02020603050405020304" pitchFamily="18" charset="0"/>
                      </a:rPr>
                      <m:t>(</m:t>
                    </m:r>
                    <m:r>
                      <a:rPr lang="en-US" altLang="zh-CN" i="1">
                        <a:latin typeface="Cambria Math" panose="02040503050406030204" pitchFamily="18" charset="0"/>
                        <a:ea typeface="Cambria" panose="02040503050406030204" pitchFamily="18" charset="0"/>
                        <a:cs typeface="Times New Roman" panose="02020603050405020304" pitchFamily="18" charset="0"/>
                      </a:rPr>
                      <m:t>𝑖</m:t>
                    </m:r>
                    <m:r>
                      <a:rPr lang="en-US" altLang="zh-CN" i="1">
                        <a:latin typeface="Cambria Math" panose="02040503050406030204" pitchFamily="18" charset="0"/>
                        <a:ea typeface="Cambria" panose="02040503050406030204" pitchFamily="18" charset="0"/>
                        <a:cs typeface="Times New Roman" panose="02020603050405020304" pitchFamily="18" charset="0"/>
                      </a:rPr>
                      <m:t>−1)(</m:t>
                    </m:r>
                    <m:r>
                      <a:rPr lang="en-US" altLang="zh-CN" i="1">
                        <a:latin typeface="Cambria Math" panose="02040503050406030204" pitchFamily="18" charset="0"/>
                        <a:ea typeface="Cambria" panose="02040503050406030204" pitchFamily="18" charset="0"/>
                        <a:cs typeface="Times New Roman" panose="02020603050405020304" pitchFamily="18" charset="0"/>
                      </a:rPr>
                      <m:t>𝑗</m:t>
                    </m:r>
                    <m:r>
                      <a:rPr lang="en-US" altLang="zh-CN" i="1">
                        <a:latin typeface="Cambria Math" panose="02040503050406030204" pitchFamily="18" charset="0"/>
                        <a:ea typeface="Cambria" panose="02040503050406030204" pitchFamily="18" charset="0"/>
                        <a:cs typeface="Times New Roman" panose="02020603050405020304" pitchFamily="18" charset="0"/>
                      </a:rPr>
                      <m:t>−1)+</m:t>
                    </m:r>
                    <m:sSub>
                      <m:sSubPr>
                        <m:ctrlPr>
                          <a:rPr lang="zh-CN" altLang="zh-CN"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ea typeface="Cambria" panose="02040503050406030204" pitchFamily="18" charset="0"/>
                            <a:cs typeface="Times New Roman" panose="02020603050405020304" pitchFamily="18" charset="0"/>
                          </a:rPr>
                          <m:t>𝑉</m:t>
                        </m:r>
                      </m:e>
                      <m:sub>
                        <m:r>
                          <a:rPr lang="en-US" altLang="zh-CN" i="1">
                            <a:latin typeface="Cambria Math" panose="02040503050406030204" pitchFamily="18" charset="0"/>
                            <a:ea typeface="Cambria" panose="02040503050406030204" pitchFamily="18" charset="0"/>
                            <a:cs typeface="Times New Roman" panose="02020603050405020304" pitchFamily="18" charset="0"/>
                          </a:rPr>
                          <m:t>𝑖</m:t>
                        </m:r>
                      </m:sub>
                    </m:sSub>
                  </m:oMath>
                </a14:m>
                <a:r>
                  <a:rPr lang="en-US" altLang="zh-CN" dirty="0">
                    <a:latin typeface="Cambria" panose="02040503050406030204" pitchFamily="18" charset="0"/>
                    <a:ea typeface="Cambria" panose="02040503050406030204" pitchFamily="18" charset="0"/>
                    <a:cs typeface="Times New Roman" panose="02020603050405020304" pitchFamily="18" charset="0"/>
                  </a:rPr>
                  <a:t> </a:t>
                </a:r>
                <a:r>
                  <a:rPr lang="zh-CN" altLang="zh-CN" dirty="0">
                    <a:latin typeface="Cambria" panose="02040503050406030204" pitchFamily="18" charset="0"/>
                    <a:ea typeface="Cambria" panose="02040503050406030204" pitchFamily="18" charset="0"/>
                    <a:cs typeface="Times New Roman" panose="02020603050405020304" pitchFamily="18" charset="0"/>
                  </a:rPr>
                  <a:t>，即在前</a:t>
                </a:r>
                <a14:m>
                  <m:oMath xmlns:m="http://schemas.openxmlformats.org/officeDocument/2006/math">
                    <m:r>
                      <a:rPr lang="en-US" altLang="zh-CN" i="1">
                        <a:latin typeface="Cambria Math" panose="02040503050406030204" pitchFamily="18" charset="0"/>
                        <a:ea typeface="Cambria" panose="02040503050406030204" pitchFamily="18" charset="0"/>
                        <a:cs typeface="Times New Roman" panose="02020603050405020304" pitchFamily="18" charset="0"/>
                      </a:rPr>
                      <m:t>𝑖</m:t>
                    </m:r>
                    <m:r>
                      <a:rPr lang="en-US" altLang="zh-CN" i="1">
                        <a:latin typeface="Cambria Math" panose="02040503050406030204" pitchFamily="18" charset="0"/>
                        <a:ea typeface="Cambria" panose="02040503050406030204" pitchFamily="18" charset="0"/>
                        <a:cs typeface="Times New Roman" panose="02020603050405020304" pitchFamily="18" charset="0"/>
                      </a:rPr>
                      <m:t>−1</m:t>
                    </m:r>
                  </m:oMath>
                </a14:m>
                <a:r>
                  <a:rPr lang="zh-CN" altLang="zh-CN" dirty="0">
                    <a:latin typeface="Cambria" panose="02040503050406030204" pitchFamily="18" charset="0"/>
                    <a:ea typeface="Cambria" panose="02040503050406030204" pitchFamily="18" charset="0"/>
                    <a:cs typeface="Times New Roman" panose="02020603050405020304" pitchFamily="18" charset="0"/>
                  </a:rPr>
                  <a:t>件商品范围内只能买</a:t>
                </a:r>
                <a14:m>
                  <m:oMath xmlns:m="http://schemas.openxmlformats.org/officeDocument/2006/math">
                    <m:r>
                      <a:rPr lang="en-US" altLang="zh-CN" i="1">
                        <a:latin typeface="Cambria Math" panose="02040503050406030204" pitchFamily="18" charset="0"/>
                        <a:ea typeface="Cambria" panose="02040503050406030204" pitchFamily="18" charset="0"/>
                        <a:cs typeface="Times New Roman" panose="02020603050405020304" pitchFamily="18" charset="0"/>
                      </a:rPr>
                      <m:t>𝑗</m:t>
                    </m:r>
                    <m:r>
                      <a:rPr lang="en-US" altLang="zh-CN" i="1">
                        <a:latin typeface="Cambria Math" panose="02040503050406030204" pitchFamily="18" charset="0"/>
                        <a:ea typeface="Cambria" panose="02040503050406030204" pitchFamily="18" charset="0"/>
                        <a:cs typeface="Times New Roman" panose="02020603050405020304" pitchFamily="18" charset="0"/>
                      </a:rPr>
                      <m:t>−1</m:t>
                    </m:r>
                  </m:oMath>
                </a14:m>
                <a:r>
                  <a:rPr lang="zh-CN" altLang="zh-CN" dirty="0">
                    <a:latin typeface="Cambria" panose="02040503050406030204" pitchFamily="18" charset="0"/>
                    <a:ea typeface="Cambria" panose="02040503050406030204" pitchFamily="18" charset="0"/>
                    <a:cs typeface="Times New Roman" panose="02020603050405020304" pitchFamily="18" charset="0"/>
                  </a:rPr>
                  <a:t>件商品的条件上，再买当前的</a:t>
                </a:r>
                <a14:m>
                  <m:oMath xmlns:m="http://schemas.openxmlformats.org/officeDocument/2006/math">
                    <m:r>
                      <a:rPr lang="en-US" altLang="zh-CN" i="1">
                        <a:latin typeface="Cambria Math" panose="02040503050406030204" pitchFamily="18" charset="0"/>
                        <a:ea typeface="Cambria" panose="02040503050406030204" pitchFamily="18" charset="0"/>
                        <a:cs typeface="Times New Roman" panose="02020603050405020304" pitchFamily="18" charset="0"/>
                      </a:rPr>
                      <m:t>𝑖</m:t>
                    </m:r>
                  </m:oMath>
                </a14:m>
                <a:r>
                  <a:rPr lang="zh-CN" altLang="zh-CN" dirty="0">
                    <a:latin typeface="Cambria" panose="02040503050406030204" pitchFamily="18" charset="0"/>
                    <a:ea typeface="Cambria" panose="02040503050406030204" pitchFamily="18" charset="0"/>
                    <a:cs typeface="Times New Roman" panose="02020603050405020304" pitchFamily="18" charset="0"/>
                  </a:rPr>
                  <a:t>商品，</a:t>
                </a:r>
                <a:r>
                  <a:rPr lang="zh-CN" altLang="en-US" dirty="0">
                    <a:latin typeface="Cambria" panose="02040503050406030204" pitchFamily="18" charset="0"/>
                    <a:ea typeface="Cambria" panose="02040503050406030204" pitchFamily="18" charset="0"/>
                    <a:cs typeface="Times New Roman" panose="02020603050405020304" pitchFamily="18" charset="0"/>
                  </a:rPr>
                  <a:t>同时，第</a:t>
                </a:r>
                <a:r>
                  <a:rPr lang="en-US" altLang="zh-CN" dirty="0" err="1">
                    <a:latin typeface="Cambria" panose="02040503050406030204" pitchFamily="18" charset="0"/>
                    <a:ea typeface="Cambria" panose="02040503050406030204" pitchFamily="18" charset="0"/>
                    <a:cs typeface="Times New Roman" panose="02020603050405020304" pitchFamily="18" charset="0"/>
                  </a:rPr>
                  <a:t>i</a:t>
                </a:r>
                <a:r>
                  <a:rPr lang="zh-CN" altLang="en-US" dirty="0">
                    <a:latin typeface="Cambria" panose="02040503050406030204" pitchFamily="18" charset="0"/>
                    <a:ea typeface="Cambria" panose="02040503050406030204" pitchFamily="18" charset="0"/>
                    <a:cs typeface="Times New Roman" panose="02020603050405020304" pitchFamily="18" charset="0"/>
                  </a:rPr>
                  <a:t>件商品产生的价值可能比已选的某件商品产生的价值小，故需要和</a:t>
                </a:r>
                <a14:m>
                  <m:oMath xmlns:m="http://schemas.openxmlformats.org/officeDocument/2006/math">
                    <m:r>
                      <a:rPr lang="en-US" altLang="zh-CN" i="1">
                        <a:latin typeface="Cambria Math" panose="02040503050406030204" pitchFamily="18" charset="0"/>
                        <a:ea typeface="Cambria" panose="02040503050406030204" pitchFamily="18" charset="0"/>
                        <a:cs typeface="Times New Roman" panose="02020603050405020304" pitchFamily="18" charset="0"/>
                      </a:rPr>
                      <m:t>𝐹</m:t>
                    </m:r>
                    <m:r>
                      <a:rPr lang="en-US" altLang="zh-CN" i="1">
                        <a:latin typeface="Cambria Math" panose="02040503050406030204" pitchFamily="18" charset="0"/>
                        <a:ea typeface="Cambria" panose="02040503050406030204" pitchFamily="18" charset="0"/>
                        <a:cs typeface="Times New Roman" panose="02020603050405020304" pitchFamily="18" charset="0"/>
                      </a:rPr>
                      <m:t>(</m:t>
                    </m:r>
                    <m:r>
                      <a:rPr lang="en-US" altLang="zh-CN" i="1">
                        <a:latin typeface="Cambria Math" panose="02040503050406030204" pitchFamily="18" charset="0"/>
                        <a:ea typeface="Cambria" panose="02040503050406030204" pitchFamily="18" charset="0"/>
                        <a:cs typeface="Times New Roman" panose="02020603050405020304" pitchFamily="18" charset="0"/>
                      </a:rPr>
                      <m:t>𝑖</m:t>
                    </m:r>
                    <m:r>
                      <a:rPr lang="en-US" altLang="zh-CN" b="0" i="1" smtClean="0">
                        <a:latin typeface="Cambria Math" panose="02040503050406030204" pitchFamily="18" charset="0"/>
                        <a:ea typeface="Cambria" panose="02040503050406030204" pitchFamily="18" charset="0"/>
                        <a:cs typeface="Times New Roman" panose="02020603050405020304" pitchFamily="18" charset="0"/>
                      </a:rPr>
                      <m:t>−1</m:t>
                    </m:r>
                    <m:r>
                      <a:rPr lang="en-US" altLang="zh-CN" i="1">
                        <a:latin typeface="Cambria Math" panose="02040503050406030204" pitchFamily="18" charset="0"/>
                        <a:ea typeface="Cambria" panose="02040503050406030204" pitchFamily="18" charset="0"/>
                        <a:cs typeface="Times New Roman" panose="02020603050405020304" pitchFamily="18" charset="0"/>
                      </a:rPr>
                      <m:t>)(</m:t>
                    </m:r>
                    <m:r>
                      <a:rPr lang="en-US" altLang="zh-CN" i="1">
                        <a:latin typeface="Cambria Math" panose="02040503050406030204" pitchFamily="18" charset="0"/>
                        <a:ea typeface="Cambria" panose="02040503050406030204" pitchFamily="18" charset="0"/>
                        <a:cs typeface="Times New Roman" panose="02020603050405020304" pitchFamily="18" charset="0"/>
                      </a:rPr>
                      <m:t>𝑗</m:t>
                    </m:r>
                    <m:r>
                      <a:rPr lang="en-US" altLang="zh-CN" i="1">
                        <a:latin typeface="Cambria Math" panose="02040503050406030204" pitchFamily="18" charset="0"/>
                        <a:ea typeface="Cambria" panose="02040503050406030204" pitchFamily="18" charset="0"/>
                        <a:cs typeface="Times New Roman" panose="02020603050405020304" pitchFamily="18" charset="0"/>
                      </a:rPr>
                      <m:t>)</m:t>
                    </m:r>
                    <m:r>
                      <a:rPr lang="zh-CN" altLang="en-US" i="1" smtClean="0">
                        <a:latin typeface="Cambria Math" panose="02040503050406030204" pitchFamily="18" charset="0"/>
                        <a:ea typeface="Cambria" panose="02040503050406030204" pitchFamily="18" charset="0"/>
                        <a:cs typeface="Times New Roman" panose="02020603050405020304" pitchFamily="18" charset="0"/>
                      </a:rPr>
                      <m:t>比较</m:t>
                    </m:r>
                  </m:oMath>
                </a14:m>
                <a:r>
                  <a:rPr lang="zh-CN" altLang="en-US" dirty="0"/>
                  <a:t>。</a:t>
                </a:r>
                <a:endParaRPr lang="zh-CN" altLang="zh-CN" dirty="0"/>
              </a:p>
            </p:txBody>
          </p:sp>
        </mc:Choice>
        <mc:Fallback>
          <p:sp>
            <p:nvSpPr>
              <p:cNvPr id="12" name="文本框 11">
                <a:extLst>
                  <a:ext uri="{FF2B5EF4-FFF2-40B4-BE49-F238E27FC236}">
                    <a16:creationId xmlns:a16="http://schemas.microsoft.com/office/drawing/2014/main" id="{56FBC872-5FE9-4820-9645-74F78FFC2DE5}"/>
                  </a:ext>
                </a:extLst>
              </p:cNvPr>
              <p:cNvSpPr txBox="1">
                <a:spLocks noRot="1" noChangeAspect="1" noMove="1" noResize="1" noEditPoints="1" noAdjustHandles="1" noChangeArrowheads="1" noChangeShapeType="1" noTextEdit="1"/>
              </p:cNvSpPr>
              <p:nvPr/>
            </p:nvSpPr>
            <p:spPr>
              <a:xfrm>
                <a:off x="821266" y="1520792"/>
                <a:ext cx="9448889" cy="2713563"/>
              </a:xfrm>
              <a:prstGeom prst="rect">
                <a:avLst/>
              </a:prstGeom>
              <a:blipFill>
                <a:blip r:embed="rId2"/>
                <a:stretch>
                  <a:fillRect l="-581" t="-1121" b="-17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0603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128839" cy="461665"/>
          </a:xfrm>
          <a:prstGeom prst="rect">
            <a:avLst/>
          </a:prstGeom>
          <a:noFill/>
        </p:spPr>
        <p:txBody>
          <a:bodyPr wrap="square" rtlCol="0">
            <a:spAutoFit/>
          </a:bodyPr>
          <a:lstStyle/>
          <a:p>
            <a:r>
              <a:rPr lang="en-US" altLang="zh-CN" sz="2400" dirty="0"/>
              <a:t>Vowel Count</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1730904"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369332"/>
          </a:xfrm>
          <a:prstGeom prst="rect">
            <a:avLst/>
          </a:prstGeom>
          <a:noFill/>
        </p:spPr>
        <p:txBody>
          <a:bodyPr wrap="square" rtlCol="0">
            <a:spAutoFit/>
          </a:bodyPr>
          <a:lstStyle/>
          <a:p>
            <a:pPr indent="457200"/>
            <a:r>
              <a:rPr lang="zh-CN" altLang="en-US" dirty="0"/>
              <a:t>给出一个字符串，规定元音字母为</a:t>
            </a:r>
            <a:r>
              <a:rPr lang="en-US" altLang="zh-CN" dirty="0"/>
              <a:t>”aeiou”</a:t>
            </a:r>
            <a:r>
              <a:rPr lang="zh-CN" altLang="en-US" dirty="0"/>
              <a:t>，问字符串中元音字母是否多于辅音</a:t>
            </a:r>
          </a:p>
        </p:txBody>
      </p:sp>
    </p:spTree>
    <p:extLst>
      <p:ext uri="{BB962C8B-B14F-4D97-AF65-F5344CB8AC3E}">
        <p14:creationId xmlns:p14="http://schemas.microsoft.com/office/powerpoint/2010/main" val="50204931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39231" cy="461665"/>
          </a:xfrm>
          <a:prstGeom prst="rect">
            <a:avLst/>
          </a:prstGeom>
          <a:noFill/>
        </p:spPr>
        <p:txBody>
          <a:bodyPr wrap="square" rtlCol="0">
            <a:spAutoFit/>
          </a:bodyPr>
          <a:lstStyle/>
          <a:p>
            <a:r>
              <a:rPr lang="en-US" altLang="zh-CN" sz="2400" dirty="0"/>
              <a:t>Factorial Products</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646331"/>
          </a:xfrm>
          <a:prstGeom prst="rect">
            <a:avLst/>
          </a:prstGeom>
          <a:noFill/>
        </p:spPr>
        <p:txBody>
          <a:bodyPr wrap="square" rtlCol="0">
            <a:spAutoFit/>
          </a:bodyPr>
          <a:lstStyle/>
          <a:p>
            <a:pPr indent="457200"/>
            <a:r>
              <a:rPr lang="zh-CN" altLang="en-US" dirty="0"/>
              <a:t>给出三组数字</a:t>
            </a:r>
            <a:r>
              <a:rPr lang="en-US" altLang="zh-CN" dirty="0"/>
              <a:t>:A</a:t>
            </a:r>
            <a:r>
              <a:rPr lang="zh-CN" altLang="en-US" dirty="0"/>
              <a:t>、</a:t>
            </a:r>
            <a:r>
              <a:rPr lang="en-US" altLang="zh-CN" dirty="0"/>
              <a:t>B</a:t>
            </a:r>
            <a:r>
              <a:rPr lang="zh-CN" altLang="en-US" dirty="0"/>
              <a:t>和</a:t>
            </a:r>
            <a:r>
              <a:rPr lang="en-US" altLang="zh-CN" dirty="0"/>
              <a:t>C,</a:t>
            </a:r>
            <a:r>
              <a:rPr lang="zh-CN" altLang="en-US" dirty="0"/>
              <a:t>分别将每组中各数字的阶乘相乘，得到</a:t>
            </a:r>
            <a:r>
              <a:rPr lang="en-US" altLang="zh-CN" dirty="0"/>
              <a:t>ProFact(A)</a:t>
            </a:r>
            <a:r>
              <a:rPr lang="zh-CN" altLang="en-US" dirty="0"/>
              <a:t>、</a:t>
            </a:r>
            <a:r>
              <a:rPr lang="en-US" altLang="zh-CN" dirty="0"/>
              <a:t>ProFact(B)</a:t>
            </a:r>
            <a:r>
              <a:rPr lang="zh-CN" altLang="en-US" dirty="0"/>
              <a:t>、</a:t>
            </a:r>
            <a:r>
              <a:rPr lang="en-US" altLang="zh-CN" dirty="0"/>
              <a:t>ProFact(C)</a:t>
            </a:r>
            <a:r>
              <a:rPr lang="zh-CN" altLang="en-US" dirty="0"/>
              <a:t>。求</a:t>
            </a:r>
            <a:r>
              <a:rPr lang="en-US" altLang="zh-CN" dirty="0"/>
              <a:t>ProFact(A)</a:t>
            </a:r>
            <a:r>
              <a:rPr lang="zh-CN" altLang="en-US" dirty="0"/>
              <a:t>、</a:t>
            </a:r>
            <a:r>
              <a:rPr lang="en-US" altLang="zh-CN" dirty="0"/>
              <a:t>ProFact(B)</a:t>
            </a:r>
            <a:r>
              <a:rPr lang="zh-CN" altLang="en-US" dirty="0"/>
              <a:t>、</a:t>
            </a:r>
            <a:r>
              <a:rPr lang="en-US" altLang="zh-CN" dirty="0"/>
              <a:t>ProFact(C)</a:t>
            </a:r>
            <a:r>
              <a:rPr lang="zh-CN" altLang="en-US" dirty="0"/>
              <a:t>的最大值。</a:t>
            </a:r>
            <a:endParaRPr lang="zh-CN" altLang="zh-CN" dirty="0"/>
          </a:p>
        </p:txBody>
      </p:sp>
      <p:cxnSp>
        <p:nvCxnSpPr>
          <p:cNvPr id="12" name="直接连接符 11">
            <a:extLst>
              <a:ext uri="{FF2B5EF4-FFF2-40B4-BE49-F238E27FC236}">
                <a16:creationId xmlns:a16="http://schemas.microsoft.com/office/drawing/2014/main" id="{50DD6C2A-CB44-4AFE-9853-B5E495EE6848}"/>
              </a:ext>
            </a:extLst>
          </p:cNvPr>
          <p:cNvCxnSpPr>
            <a:cxnSpLocks/>
          </p:cNvCxnSpPr>
          <p:nvPr/>
        </p:nvCxnSpPr>
        <p:spPr>
          <a:xfrm>
            <a:off x="741363" y="741363"/>
            <a:ext cx="232357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183814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1477328"/>
          </a:xfrm>
          <a:prstGeom prst="rect">
            <a:avLst/>
          </a:prstGeom>
          <a:noFill/>
        </p:spPr>
        <p:txBody>
          <a:bodyPr wrap="square" rtlCol="0">
            <a:spAutoFit/>
          </a:bodyPr>
          <a:lstStyle/>
          <a:p>
            <a:pPr indent="457200"/>
            <a:r>
              <a:rPr lang="zh-CN" altLang="en-US" dirty="0"/>
              <a:t>利用自然对数将式子中每个值的阶乘相乘化为每个值阶乘后的自然对数相加，同时每个数的阶乘的自然对数同样可以利用自然对数化为每个数的自然对数相加，这样只要将每个数阶乘后的自然对数打表打出来，然后对于每组，只要将所有数阶乘的自然对数相加就可以得到</a:t>
            </a:r>
            <a:r>
              <a:rPr lang="en-US" altLang="zh-CN" dirty="0"/>
              <a:t>ProFact</a:t>
            </a:r>
            <a:r>
              <a:rPr lang="zh-CN" altLang="en-US" dirty="0"/>
              <a:t>值的自然对数，这就避免值过大而不能比较。最后将每个列表的</a:t>
            </a:r>
            <a:r>
              <a:rPr lang="en-US" altLang="zh-CN" dirty="0"/>
              <a:t>ProFact</a:t>
            </a:r>
            <a:r>
              <a:rPr lang="zh-CN" altLang="en-US" dirty="0"/>
              <a:t>值的自然对数进行比较就行。</a:t>
            </a:r>
            <a:endParaRPr lang="zh-CN" altLang="zh-CN" dirty="0"/>
          </a:p>
        </p:txBody>
      </p:sp>
      <p:sp>
        <p:nvSpPr>
          <p:cNvPr id="18" name="文本框 17">
            <a:extLst>
              <a:ext uri="{FF2B5EF4-FFF2-40B4-BE49-F238E27FC236}">
                <a16:creationId xmlns:a16="http://schemas.microsoft.com/office/drawing/2014/main" id="{2D920BA8-F339-46AB-90BB-34FA0F058D79}"/>
              </a:ext>
            </a:extLst>
          </p:cNvPr>
          <p:cNvSpPr txBox="1"/>
          <p:nvPr/>
        </p:nvSpPr>
        <p:spPr>
          <a:xfrm>
            <a:off x="741363" y="279698"/>
            <a:ext cx="2839231" cy="461665"/>
          </a:xfrm>
          <a:prstGeom prst="rect">
            <a:avLst/>
          </a:prstGeom>
          <a:noFill/>
        </p:spPr>
        <p:txBody>
          <a:bodyPr wrap="square" rtlCol="0">
            <a:spAutoFit/>
          </a:bodyPr>
          <a:lstStyle/>
          <a:p>
            <a:r>
              <a:rPr lang="en-US" altLang="zh-CN" sz="2400" dirty="0"/>
              <a:t>Factorial Products</a:t>
            </a:r>
            <a:endParaRPr lang="zh-CN" altLang="en-US" sz="2400" dirty="0"/>
          </a:p>
        </p:txBody>
      </p:sp>
      <p:cxnSp>
        <p:nvCxnSpPr>
          <p:cNvPr id="13" name="直接连接符 12">
            <a:extLst>
              <a:ext uri="{FF2B5EF4-FFF2-40B4-BE49-F238E27FC236}">
                <a16:creationId xmlns:a16="http://schemas.microsoft.com/office/drawing/2014/main" id="{8E427B66-20CF-443A-947B-80BCAA74EE73}"/>
              </a:ext>
            </a:extLst>
          </p:cNvPr>
          <p:cNvCxnSpPr>
            <a:cxnSpLocks/>
          </p:cNvCxnSpPr>
          <p:nvPr/>
        </p:nvCxnSpPr>
        <p:spPr>
          <a:xfrm>
            <a:off x="741363" y="741363"/>
            <a:ext cx="2323570" cy="0"/>
          </a:xfrm>
          <a:prstGeom prst="line">
            <a:avLst/>
          </a:prstGeom>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732A9784-74D7-4089-AC39-18FEEECA5F67}"/>
              </a:ext>
            </a:extLst>
          </p:cNvPr>
          <p:cNvSpPr txBox="1"/>
          <p:nvPr/>
        </p:nvSpPr>
        <p:spPr>
          <a:xfrm>
            <a:off x="741362" y="3749578"/>
            <a:ext cx="2983967" cy="461665"/>
          </a:xfrm>
          <a:prstGeom prst="rect">
            <a:avLst/>
          </a:prstGeom>
          <a:noFill/>
        </p:spPr>
        <p:txBody>
          <a:bodyPr wrap="square" rtlCol="0">
            <a:spAutoFit/>
          </a:bodyPr>
          <a:lstStyle/>
          <a:p>
            <a:r>
              <a:rPr lang="zh-CN" altLang="en-US" sz="2400" dirty="0">
                <a:cs typeface="Calibri" panose="020F0502020204030204" pitchFamily="34" charset="0"/>
              </a:rPr>
              <a:t>举个例子：</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5E7751B-DCB5-4494-A4F1-9499F2E4800B}"/>
                  </a:ext>
                </a:extLst>
              </p:cNvPr>
              <p:cNvSpPr txBox="1"/>
              <p:nvPr/>
            </p:nvSpPr>
            <p:spPr>
              <a:xfrm>
                <a:off x="618155" y="4325198"/>
                <a:ext cx="24467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2</m:t>
                      </m:r>
                      <m:r>
                        <a:rPr lang="en-US" altLang="zh-CN" b="0" i="0" smtClean="0">
                          <a:latin typeface="Cambria Math" panose="02040503050406030204" pitchFamily="18" charset="0"/>
                        </a:rPr>
                        <m:t>!∗4!∗7!=241902</m:t>
                      </m:r>
                    </m:oMath>
                  </m:oMathPara>
                </a14:m>
                <a:endParaRPr lang="zh-CN" altLang="en-US" dirty="0"/>
              </a:p>
            </p:txBody>
          </p:sp>
        </mc:Choice>
        <mc:Fallback xmlns="">
          <p:sp>
            <p:nvSpPr>
              <p:cNvPr id="3" name="文本框 2">
                <a:extLst>
                  <a:ext uri="{FF2B5EF4-FFF2-40B4-BE49-F238E27FC236}">
                    <a16:creationId xmlns:a16="http://schemas.microsoft.com/office/drawing/2014/main" id="{65E7751B-DCB5-4494-A4F1-9499F2E4800B}"/>
                  </a:ext>
                </a:extLst>
              </p:cNvPr>
              <p:cNvSpPr txBox="1">
                <a:spLocks noRot="1" noChangeAspect="1" noMove="1" noResize="1" noEditPoints="1" noAdjustHandles="1" noChangeArrowheads="1" noChangeShapeType="1" noTextEdit="1"/>
              </p:cNvSpPr>
              <p:nvPr/>
            </p:nvSpPr>
            <p:spPr>
              <a:xfrm>
                <a:off x="618155" y="4325198"/>
                <a:ext cx="2446778"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82B5E15-ACE9-4273-A5DB-9D097E2C4DC6}"/>
                  </a:ext>
                </a:extLst>
              </p:cNvPr>
              <p:cNvSpPr txBox="1"/>
              <p:nvPr/>
            </p:nvSpPr>
            <p:spPr>
              <a:xfrm>
                <a:off x="2836421" y="4325198"/>
                <a:ext cx="224357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ln</m:t>
                          </m:r>
                        </m:fName>
                        <m:e>
                          <m:r>
                            <a:rPr lang="en-US" altLang="zh-CN" i="1">
                              <a:latin typeface="Cambria Math" panose="02040503050406030204" pitchFamily="18" charset="0"/>
                              <a:ea typeface="Cambria Math" panose="02040503050406030204" pitchFamily="18" charset="0"/>
                            </a:rPr>
                            <m:t>2!</m:t>
                          </m:r>
                        </m:e>
                      </m:func>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ln</m:t>
                          </m:r>
                        </m:fName>
                        <m:e>
                          <m:r>
                            <a:rPr lang="en-US" altLang="zh-CN" i="1">
                              <a:latin typeface="Cambria Math" panose="02040503050406030204" pitchFamily="18" charset="0"/>
                              <a:ea typeface="Cambria Math" panose="02040503050406030204" pitchFamily="18" charset="0"/>
                            </a:rPr>
                            <m:t>4!</m:t>
                          </m:r>
                        </m:e>
                      </m:func>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ln</m:t>
                          </m:r>
                        </m:fName>
                        <m:e>
                          <m:r>
                            <a:rPr lang="en-US" altLang="zh-CN" i="1">
                              <a:latin typeface="Cambria Math" panose="02040503050406030204" pitchFamily="18" charset="0"/>
                              <a:ea typeface="Cambria Math" panose="02040503050406030204" pitchFamily="18" charset="0"/>
                            </a:rPr>
                            <m:t>7!</m:t>
                          </m:r>
                        </m:e>
                      </m:func>
                    </m:oMath>
                  </m:oMathPara>
                </a14:m>
                <a:endParaRPr lang="zh-CN" altLang="en-US" dirty="0"/>
              </a:p>
            </p:txBody>
          </p:sp>
        </mc:Choice>
        <mc:Fallback xmlns="">
          <p:sp>
            <p:nvSpPr>
              <p:cNvPr id="4" name="文本框 3">
                <a:extLst>
                  <a:ext uri="{FF2B5EF4-FFF2-40B4-BE49-F238E27FC236}">
                    <a16:creationId xmlns:a16="http://schemas.microsoft.com/office/drawing/2014/main" id="{482B5E15-ACE9-4273-A5DB-9D097E2C4DC6}"/>
                  </a:ext>
                </a:extLst>
              </p:cNvPr>
              <p:cNvSpPr txBox="1">
                <a:spLocks noRot="1" noChangeAspect="1" noMove="1" noResize="1" noEditPoints="1" noAdjustHandles="1" noChangeArrowheads="1" noChangeShapeType="1" noTextEdit="1"/>
              </p:cNvSpPr>
              <p:nvPr/>
            </p:nvSpPr>
            <p:spPr>
              <a:xfrm>
                <a:off x="2836421" y="4325198"/>
                <a:ext cx="2243579"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1771EE3-88CF-4633-8F9C-0E45B214F50B}"/>
                  </a:ext>
                </a:extLst>
              </p:cNvPr>
              <p:cNvSpPr txBox="1"/>
              <p:nvPr/>
            </p:nvSpPr>
            <p:spPr>
              <a:xfrm>
                <a:off x="4969933" y="4325198"/>
                <a:ext cx="519015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ln</m:t>
                              </m:r>
                            </m:fName>
                            <m:e>
                              <m:r>
                                <a:rPr lang="en-US" altLang="zh-CN" i="1">
                                  <a:latin typeface="Cambria Math" panose="02040503050406030204" pitchFamily="18" charset="0"/>
                                  <a:ea typeface="Cambria Math" panose="02040503050406030204" pitchFamily="18" charset="0"/>
                                </a:rPr>
                                <m:t>1</m:t>
                              </m:r>
                            </m:e>
                          </m:func>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ln</m:t>
                              </m:r>
                            </m:fName>
                            <m:e>
                              <m:r>
                                <a:rPr lang="en-US" altLang="zh-CN" i="1">
                                  <a:latin typeface="Cambria Math" panose="02040503050406030204" pitchFamily="18" charset="0"/>
                                  <a:ea typeface="Cambria Math" panose="02040503050406030204" pitchFamily="18" charset="0"/>
                                </a:rPr>
                                <m:t>2</m:t>
                              </m:r>
                            </m:e>
                          </m:func>
                        </m:e>
                      </m:d>
                      <m:r>
                        <a:rPr lang="en-US" altLang="zh-CN" i="1">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ln</m:t>
                              </m:r>
                            </m:fName>
                            <m:e>
                              <m:r>
                                <a:rPr lang="en-US" altLang="zh-CN" i="1">
                                  <a:latin typeface="Cambria Math" panose="02040503050406030204" pitchFamily="18" charset="0"/>
                                  <a:ea typeface="Cambria Math" panose="02040503050406030204" pitchFamily="18" charset="0"/>
                                </a:rPr>
                                <m:t>1</m:t>
                              </m:r>
                            </m:e>
                          </m:func>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ln</m:t>
                              </m:r>
                            </m:fName>
                            <m:e>
                              <m:r>
                                <a:rPr lang="en-US" altLang="zh-CN" i="1">
                                  <a:latin typeface="Cambria Math" panose="02040503050406030204" pitchFamily="18" charset="0"/>
                                  <a:ea typeface="Cambria Math" panose="02040503050406030204" pitchFamily="18" charset="0"/>
                                </a:rPr>
                                <m:t>4</m:t>
                              </m:r>
                            </m:e>
                          </m:func>
                        </m:e>
                      </m:d>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ln</m:t>
                          </m:r>
                        </m:fName>
                        <m:e>
                          <m:r>
                            <a:rPr lang="en-US" altLang="zh-CN" i="1">
                              <a:latin typeface="Cambria Math" panose="02040503050406030204" pitchFamily="18" charset="0"/>
                              <a:ea typeface="Cambria Math" panose="02040503050406030204" pitchFamily="18" charset="0"/>
                            </a:rPr>
                            <m:t>1</m:t>
                          </m:r>
                        </m:e>
                      </m:func>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ln</m:t>
                          </m:r>
                        </m:fName>
                        <m:e>
                          <m:r>
                            <a:rPr lang="en-US" altLang="zh-CN" i="1">
                              <a:latin typeface="Cambria Math" panose="02040503050406030204" pitchFamily="18" charset="0"/>
                              <a:ea typeface="Cambria Math" panose="02040503050406030204" pitchFamily="18" charset="0"/>
                            </a:rPr>
                            <m:t>7</m:t>
                          </m:r>
                        </m:e>
                      </m:func>
                      <m:r>
                        <a:rPr lang="en-US" altLang="zh-CN" i="1">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5" name="文本框 4">
                <a:extLst>
                  <a:ext uri="{FF2B5EF4-FFF2-40B4-BE49-F238E27FC236}">
                    <a16:creationId xmlns:a16="http://schemas.microsoft.com/office/drawing/2014/main" id="{81771EE3-88CF-4633-8F9C-0E45B214F50B}"/>
                  </a:ext>
                </a:extLst>
              </p:cNvPr>
              <p:cNvSpPr txBox="1">
                <a:spLocks noRot="1" noChangeAspect="1" noMove="1" noResize="1" noEditPoints="1" noAdjustHandles="1" noChangeArrowheads="1" noChangeShapeType="1" noTextEdit="1"/>
              </p:cNvSpPr>
              <p:nvPr/>
            </p:nvSpPr>
            <p:spPr>
              <a:xfrm>
                <a:off x="4969933" y="4325198"/>
                <a:ext cx="5190155" cy="369332"/>
              </a:xfrm>
              <a:prstGeom prst="rect">
                <a:avLst/>
              </a:prstGeom>
              <a:blipFill>
                <a:blip r:embed="rId4"/>
                <a:stretch>
                  <a:fillRect r="-352"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59086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923330"/>
          </a:xfrm>
          <a:prstGeom prst="rect">
            <a:avLst/>
          </a:prstGeom>
          <a:noFill/>
        </p:spPr>
        <p:txBody>
          <a:bodyPr wrap="square" rtlCol="0">
            <a:spAutoFit/>
          </a:bodyPr>
          <a:lstStyle/>
          <a:p>
            <a:pPr indent="457200"/>
            <a:r>
              <a:rPr lang="zh-CN" altLang="zh-CN" dirty="0"/>
              <a:t>定义超级幸运回文数字满足：</a:t>
            </a:r>
            <a:r>
              <a:rPr lang="en-US" altLang="zh-CN" dirty="0"/>
              <a:t>① </a:t>
            </a:r>
            <a:r>
              <a:rPr lang="zh-CN" altLang="zh-CN" dirty="0"/>
              <a:t>由</a:t>
            </a:r>
            <a:r>
              <a:rPr lang="en-US" altLang="zh-CN" dirty="0"/>
              <a:t>4</a:t>
            </a:r>
            <a:r>
              <a:rPr lang="zh-CN" altLang="en-US" dirty="0"/>
              <a:t>和</a:t>
            </a:r>
            <a:r>
              <a:rPr lang="en-US" altLang="zh-CN" dirty="0"/>
              <a:t>7</a:t>
            </a:r>
            <a:r>
              <a:rPr lang="zh-CN" altLang="zh-CN" dirty="0"/>
              <a:t>组成的正整数（幸运数字）；</a:t>
            </a:r>
            <a:r>
              <a:rPr lang="en-US" altLang="zh-CN" dirty="0"/>
              <a:t> ② </a:t>
            </a:r>
            <a:r>
              <a:rPr lang="zh-CN" altLang="zh-CN" dirty="0"/>
              <a:t>数字的位数是幸运数字</a:t>
            </a:r>
            <a:r>
              <a:rPr lang="en-US" altLang="zh-CN" dirty="0"/>
              <a:t> ③ 4</a:t>
            </a:r>
            <a:r>
              <a:rPr lang="zh-CN" altLang="zh-CN" dirty="0"/>
              <a:t>的个数和</a:t>
            </a:r>
            <a:r>
              <a:rPr lang="en-US" altLang="zh-CN" dirty="0"/>
              <a:t>7</a:t>
            </a:r>
            <a:r>
              <a:rPr lang="zh-CN" altLang="zh-CN" dirty="0"/>
              <a:t>的个数至少有一个是幸运数字。 </a:t>
            </a:r>
            <a:endParaRPr lang="en-US" altLang="zh-CN" dirty="0"/>
          </a:p>
          <a:p>
            <a:pPr indent="457200"/>
            <a:r>
              <a:rPr lang="zh-CN" altLang="zh-CN" dirty="0"/>
              <a:t>求第</a:t>
            </a:r>
            <a:r>
              <a:rPr lang="en-US" altLang="zh-CN" dirty="0"/>
              <a:t>k</a:t>
            </a:r>
            <a:r>
              <a:rPr lang="zh-CN" altLang="zh-CN" dirty="0"/>
              <a:t>小的超级幸运回文数字。</a:t>
            </a:r>
          </a:p>
        </p:txBody>
      </p:sp>
      <p:sp>
        <p:nvSpPr>
          <p:cNvPr id="13" name="文本框 12">
            <a:extLst>
              <a:ext uri="{FF2B5EF4-FFF2-40B4-BE49-F238E27FC236}">
                <a16:creationId xmlns:a16="http://schemas.microsoft.com/office/drawing/2014/main" id="{F176D8F4-CD94-4441-A07F-574AF61CB804}"/>
              </a:ext>
            </a:extLst>
          </p:cNvPr>
          <p:cNvSpPr txBox="1"/>
          <p:nvPr/>
        </p:nvSpPr>
        <p:spPr>
          <a:xfrm>
            <a:off x="741363" y="279698"/>
            <a:ext cx="3398833" cy="461665"/>
          </a:xfrm>
          <a:prstGeom prst="rect">
            <a:avLst/>
          </a:prstGeom>
          <a:noFill/>
        </p:spPr>
        <p:txBody>
          <a:bodyPr wrap="square" rtlCol="0">
            <a:spAutoFit/>
          </a:bodyPr>
          <a:lstStyle/>
          <a:p>
            <a:r>
              <a:rPr lang="en-US" altLang="zh-CN" sz="2400" dirty="0"/>
              <a:t>Super Lucky Palindromes </a:t>
            </a:r>
            <a:endParaRPr lang="zh-CN" altLang="en-US" sz="2400" dirty="0"/>
          </a:p>
        </p:txBody>
      </p:sp>
      <p:cxnSp>
        <p:nvCxnSpPr>
          <p:cNvPr id="14" name="直接连接符 13">
            <a:extLst>
              <a:ext uri="{FF2B5EF4-FFF2-40B4-BE49-F238E27FC236}">
                <a16:creationId xmlns:a16="http://schemas.microsoft.com/office/drawing/2014/main" id="{BE8F3374-34ED-4049-9C75-FF0CE9D13BA1}"/>
              </a:ext>
            </a:extLst>
          </p:cNvPr>
          <p:cNvCxnSpPr>
            <a:cxnSpLocks/>
          </p:cNvCxnSpPr>
          <p:nvPr/>
        </p:nvCxnSpPr>
        <p:spPr>
          <a:xfrm>
            <a:off x="741363" y="741363"/>
            <a:ext cx="323797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0334119"/>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2D920BA8-F339-46AB-90BB-34FA0F058D79}"/>
              </a:ext>
            </a:extLst>
          </p:cNvPr>
          <p:cNvSpPr txBox="1"/>
          <p:nvPr/>
        </p:nvSpPr>
        <p:spPr>
          <a:xfrm>
            <a:off x="741363" y="279698"/>
            <a:ext cx="3398833" cy="461665"/>
          </a:xfrm>
          <a:prstGeom prst="rect">
            <a:avLst/>
          </a:prstGeom>
          <a:noFill/>
        </p:spPr>
        <p:txBody>
          <a:bodyPr wrap="square" rtlCol="0">
            <a:spAutoFit/>
          </a:bodyPr>
          <a:lstStyle/>
          <a:p>
            <a:r>
              <a:rPr lang="en-US" altLang="zh-CN" sz="2400" dirty="0"/>
              <a:t>Super Lucky Palindromes </a:t>
            </a:r>
            <a:endParaRPr lang="zh-CN" altLang="en-US" sz="2400" dirty="0"/>
          </a:p>
        </p:txBody>
      </p:sp>
      <p:cxnSp>
        <p:nvCxnSpPr>
          <p:cNvPr id="13" name="直接连接符 12">
            <a:extLst>
              <a:ext uri="{FF2B5EF4-FFF2-40B4-BE49-F238E27FC236}">
                <a16:creationId xmlns:a16="http://schemas.microsoft.com/office/drawing/2014/main" id="{8E427B66-20CF-443A-947B-80BCAA74EE73}"/>
              </a:ext>
            </a:extLst>
          </p:cNvPr>
          <p:cNvCxnSpPr>
            <a:cxnSpLocks/>
          </p:cNvCxnSpPr>
          <p:nvPr/>
        </p:nvCxnSpPr>
        <p:spPr>
          <a:xfrm>
            <a:off x="741363" y="741363"/>
            <a:ext cx="3237970" cy="0"/>
          </a:xfrm>
          <a:prstGeom prst="line">
            <a:avLst/>
          </a:prstGeom>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AA2B6DC2-8DFC-4C30-AC7E-5D6130B6537A}"/>
              </a:ext>
            </a:extLst>
          </p:cNvPr>
          <p:cNvSpPr txBox="1"/>
          <p:nvPr/>
        </p:nvSpPr>
        <p:spPr>
          <a:xfrm>
            <a:off x="821266" y="1520792"/>
            <a:ext cx="9448889" cy="2585323"/>
          </a:xfrm>
          <a:prstGeom prst="rect">
            <a:avLst/>
          </a:prstGeom>
          <a:noFill/>
        </p:spPr>
        <p:txBody>
          <a:bodyPr wrap="square" rtlCol="0">
            <a:spAutoFit/>
          </a:bodyPr>
          <a:lstStyle/>
          <a:p>
            <a:pPr indent="457200"/>
            <a:r>
              <a:rPr lang="zh-CN" altLang="zh-CN" dirty="0"/>
              <a:t>由题意知，在</a:t>
            </a:r>
            <a:r>
              <a:rPr lang="en-US" altLang="zh-CN" dirty="0"/>
              <a:t>10</a:t>
            </a:r>
            <a:r>
              <a:rPr lang="zh-CN" altLang="zh-CN" dirty="0"/>
              <a:t>的</a:t>
            </a:r>
            <a:r>
              <a:rPr lang="en-US" altLang="zh-CN" dirty="0"/>
              <a:t>18</a:t>
            </a:r>
            <a:r>
              <a:rPr lang="zh-CN" altLang="zh-CN" dirty="0"/>
              <a:t>次方内，回文串的长度只能是</a:t>
            </a:r>
            <a:r>
              <a:rPr lang="en-US" altLang="zh-CN" dirty="0"/>
              <a:t>4</a:t>
            </a:r>
            <a:r>
              <a:rPr lang="zh-CN" altLang="zh-CN" dirty="0"/>
              <a:t>，</a:t>
            </a:r>
            <a:r>
              <a:rPr lang="en-US" altLang="zh-CN" dirty="0"/>
              <a:t>7</a:t>
            </a:r>
            <a:r>
              <a:rPr lang="zh-CN" altLang="zh-CN" dirty="0"/>
              <a:t>，</a:t>
            </a:r>
            <a:r>
              <a:rPr lang="en-US" altLang="zh-CN" dirty="0"/>
              <a:t>44</a:t>
            </a:r>
            <a:r>
              <a:rPr lang="zh-CN" altLang="zh-CN" dirty="0"/>
              <a:t>，</a:t>
            </a:r>
            <a:r>
              <a:rPr lang="en-US" altLang="zh-CN" dirty="0"/>
              <a:t>47</a:t>
            </a:r>
            <a:r>
              <a:rPr lang="zh-CN" altLang="zh-CN" dirty="0"/>
              <a:t>，</a:t>
            </a:r>
            <a:r>
              <a:rPr lang="en-US" altLang="zh-CN" dirty="0"/>
              <a:t>74</a:t>
            </a:r>
            <a:r>
              <a:rPr lang="zh-CN" altLang="zh-CN" dirty="0"/>
              <a:t>，</a:t>
            </a:r>
            <a:r>
              <a:rPr lang="en-US" altLang="zh-CN" dirty="0"/>
              <a:t>77</a:t>
            </a:r>
            <a:r>
              <a:rPr lang="zh-CN" altLang="zh-CN" dirty="0"/>
              <a:t>，</a:t>
            </a:r>
            <a:r>
              <a:rPr lang="en-US" altLang="zh-CN" dirty="0"/>
              <a:t>444</a:t>
            </a:r>
            <a:r>
              <a:rPr lang="zh-CN" altLang="zh-CN" dirty="0"/>
              <a:t>这</a:t>
            </a:r>
            <a:r>
              <a:rPr lang="en-US" altLang="zh-CN" dirty="0"/>
              <a:t>7</a:t>
            </a:r>
            <a:r>
              <a:rPr lang="zh-CN" altLang="zh-CN" dirty="0"/>
              <a:t>种，同时题目也要求</a:t>
            </a:r>
            <a:r>
              <a:rPr lang="en-US" altLang="zh-CN" dirty="0"/>
              <a:t>4</a:t>
            </a:r>
            <a:r>
              <a:rPr lang="zh-CN" altLang="zh-CN" dirty="0"/>
              <a:t>或</a:t>
            </a:r>
            <a:r>
              <a:rPr lang="en-US" altLang="zh-CN" dirty="0"/>
              <a:t>7</a:t>
            </a:r>
            <a:r>
              <a:rPr lang="zh-CN" altLang="zh-CN" dirty="0"/>
              <a:t>的个数为幸运数字，故处在后面阶段的回文串中</a:t>
            </a:r>
            <a:r>
              <a:rPr lang="en-US" altLang="zh-CN" dirty="0"/>
              <a:t>4</a:t>
            </a:r>
            <a:r>
              <a:rPr lang="zh-CN" altLang="zh-CN" dirty="0"/>
              <a:t>或</a:t>
            </a:r>
            <a:r>
              <a:rPr lang="en-US" altLang="zh-CN" dirty="0"/>
              <a:t>7</a:t>
            </a:r>
            <a:r>
              <a:rPr lang="zh-CN" altLang="zh-CN" dirty="0"/>
              <a:t>的个数为该阶段前面的回文串的长度，若该阶段的长度为偶数，则只可以去前面阶段的偶数长度，若为奇数，则没有限制。</a:t>
            </a:r>
          </a:p>
          <a:p>
            <a:pPr indent="457200"/>
            <a:r>
              <a:rPr lang="zh-CN" altLang="zh-CN" dirty="0"/>
              <a:t>然后运用组合数来计算上面阶段中每个阶段的回文串个数，（举例</a:t>
            </a:r>
            <a:r>
              <a:rPr lang="en-US" altLang="zh-CN" dirty="0"/>
              <a:t>44</a:t>
            </a:r>
            <a:r>
              <a:rPr lang="zh-CN" altLang="zh-CN" dirty="0"/>
              <a:t>位回文串的临界值：由于</a:t>
            </a:r>
            <a:r>
              <a:rPr lang="en-US" altLang="zh-CN" dirty="0"/>
              <a:t>44</a:t>
            </a:r>
            <a:r>
              <a:rPr lang="zh-CN" altLang="zh-CN" dirty="0"/>
              <a:t>是个偶数，在其前面为偶数的长度为</a:t>
            </a:r>
            <a:r>
              <a:rPr lang="en-US" altLang="zh-CN" dirty="0"/>
              <a:t>4</a:t>
            </a:r>
            <a:r>
              <a:rPr lang="zh-CN" altLang="zh-CN" dirty="0"/>
              <a:t>，所以其回文串个数为（</a:t>
            </a:r>
            <a:r>
              <a:rPr lang="en-US" altLang="zh-CN" dirty="0"/>
              <a:t>C[22][22]+C[22][2]</a:t>
            </a:r>
            <a:r>
              <a:rPr lang="zh-CN" altLang="zh-CN" dirty="0"/>
              <a:t>）</a:t>
            </a:r>
            <a:r>
              <a:rPr lang="en-US" altLang="zh-CN" dirty="0"/>
              <a:t>*2,</a:t>
            </a:r>
            <a:r>
              <a:rPr lang="zh-CN" altLang="zh-CN" dirty="0"/>
              <a:t>因为这是回文串，所以总长度乘以</a:t>
            </a:r>
            <a:r>
              <a:rPr lang="en-US" altLang="zh-CN" dirty="0"/>
              <a:t>2</a:t>
            </a:r>
            <a:r>
              <a:rPr lang="zh-CN" altLang="zh-CN" dirty="0"/>
              <a:t>，</a:t>
            </a:r>
            <a:r>
              <a:rPr lang="en-US" altLang="zh-CN" dirty="0"/>
              <a:t>4</a:t>
            </a:r>
            <a:r>
              <a:rPr lang="zh-CN" altLang="zh-CN" dirty="0"/>
              <a:t>或</a:t>
            </a:r>
            <a:r>
              <a:rPr lang="en-US" altLang="zh-CN" dirty="0"/>
              <a:t>7</a:t>
            </a:r>
            <a:r>
              <a:rPr lang="zh-CN" altLang="zh-CN" dirty="0"/>
              <a:t>的需要个数也除以</a:t>
            </a:r>
            <a:r>
              <a:rPr lang="en-US" altLang="zh-CN" dirty="0"/>
              <a:t>2</a:t>
            </a:r>
            <a:r>
              <a:rPr lang="zh-CN" altLang="zh-CN" dirty="0"/>
              <a:t>，即可得出该阶段回文串的个数（奇数情况很简单，减去最中间的那个再除以</a:t>
            </a:r>
            <a:r>
              <a:rPr lang="en-US" altLang="zh-CN" dirty="0"/>
              <a:t>2</a:t>
            </a:r>
            <a:r>
              <a:rPr lang="zh-CN" altLang="zh-CN" dirty="0"/>
              <a:t>即可）），然后就可以得到每个阶段的</a:t>
            </a:r>
            <a:r>
              <a:rPr lang="zh-CN" altLang="zh-CN"/>
              <a:t>起始值。</a:t>
            </a:r>
            <a:endParaRPr lang="zh-CN" altLang="zh-CN" dirty="0"/>
          </a:p>
        </p:txBody>
      </p:sp>
    </p:spTree>
    <p:extLst>
      <p:ext uri="{BB962C8B-B14F-4D97-AF65-F5344CB8AC3E}">
        <p14:creationId xmlns:p14="http://schemas.microsoft.com/office/powerpoint/2010/main" val="232506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2D920BA8-F339-46AB-90BB-34FA0F058D79}"/>
              </a:ext>
            </a:extLst>
          </p:cNvPr>
          <p:cNvSpPr txBox="1"/>
          <p:nvPr/>
        </p:nvSpPr>
        <p:spPr>
          <a:xfrm>
            <a:off x="741363" y="279698"/>
            <a:ext cx="3398833" cy="461665"/>
          </a:xfrm>
          <a:prstGeom prst="rect">
            <a:avLst/>
          </a:prstGeom>
          <a:noFill/>
        </p:spPr>
        <p:txBody>
          <a:bodyPr wrap="square" rtlCol="0">
            <a:spAutoFit/>
          </a:bodyPr>
          <a:lstStyle/>
          <a:p>
            <a:r>
              <a:rPr lang="en-US" altLang="zh-CN" sz="2400" dirty="0"/>
              <a:t>Super Lucky Palindromes </a:t>
            </a:r>
            <a:endParaRPr lang="zh-CN" altLang="en-US" sz="2400" dirty="0"/>
          </a:p>
        </p:txBody>
      </p:sp>
      <p:cxnSp>
        <p:nvCxnSpPr>
          <p:cNvPr id="13" name="直接连接符 12">
            <a:extLst>
              <a:ext uri="{FF2B5EF4-FFF2-40B4-BE49-F238E27FC236}">
                <a16:creationId xmlns:a16="http://schemas.microsoft.com/office/drawing/2014/main" id="{8E427B66-20CF-443A-947B-80BCAA74EE73}"/>
              </a:ext>
            </a:extLst>
          </p:cNvPr>
          <p:cNvCxnSpPr>
            <a:cxnSpLocks/>
          </p:cNvCxnSpPr>
          <p:nvPr/>
        </p:nvCxnSpPr>
        <p:spPr>
          <a:xfrm>
            <a:off x="741363" y="741363"/>
            <a:ext cx="3237970" cy="0"/>
          </a:xfrm>
          <a:prstGeom prst="line">
            <a:avLst/>
          </a:prstGeom>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AA2B6DC2-8DFC-4C30-AC7E-5D6130B6537A}"/>
              </a:ext>
            </a:extLst>
          </p:cNvPr>
          <p:cNvSpPr txBox="1"/>
          <p:nvPr/>
        </p:nvSpPr>
        <p:spPr>
          <a:xfrm>
            <a:off x="821266" y="1520792"/>
            <a:ext cx="9448889" cy="2308324"/>
          </a:xfrm>
          <a:prstGeom prst="rect">
            <a:avLst/>
          </a:prstGeom>
          <a:noFill/>
        </p:spPr>
        <p:txBody>
          <a:bodyPr wrap="square" rtlCol="0">
            <a:spAutoFit/>
          </a:bodyPr>
          <a:lstStyle/>
          <a:p>
            <a:pPr indent="457200"/>
            <a:r>
              <a:rPr lang="zh-CN" altLang="zh-CN" dirty="0"/>
              <a:t>首先判断输入的是哪一种阶段的，如果处于‘</a:t>
            </a:r>
            <a:r>
              <a:rPr lang="en-US" altLang="zh-CN" dirty="0"/>
              <a:t>444</a:t>
            </a:r>
            <a:r>
              <a:rPr lang="zh-CN" altLang="zh-CN" dirty="0"/>
              <a:t>’这个阶段，那么由计算得，其第</a:t>
            </a:r>
            <a:r>
              <a:rPr lang="en-US" altLang="zh-CN" dirty="0"/>
              <a:t>1-157</a:t>
            </a:r>
            <a:r>
              <a:rPr lang="zh-CN" altLang="zh-CN" dirty="0"/>
              <a:t>位，</a:t>
            </a:r>
            <a:r>
              <a:rPr lang="en-US" altLang="zh-CN" dirty="0"/>
              <a:t>288-444</a:t>
            </a:r>
            <a:r>
              <a:rPr lang="zh-CN" altLang="zh-CN" dirty="0"/>
              <a:t>位都是</a:t>
            </a:r>
            <a:r>
              <a:rPr lang="en-US" altLang="zh-CN" dirty="0"/>
              <a:t>‘4‘</a:t>
            </a:r>
            <a:r>
              <a:rPr lang="zh-CN" altLang="en-US" dirty="0"/>
              <a:t>（可通过组合数计算）</a:t>
            </a:r>
            <a:r>
              <a:rPr lang="zh-CN" altLang="zh-CN" dirty="0"/>
              <a:t>，然后从最外层开始向内缩短范围，如果其算出来的数大于等于了所给的</a:t>
            </a:r>
            <a:r>
              <a:rPr lang="en-US" altLang="zh-CN" dirty="0"/>
              <a:t>k</a:t>
            </a:r>
            <a:r>
              <a:rPr lang="zh-CN" altLang="zh-CN" dirty="0"/>
              <a:t>，则未确定值范围的最外层确定为‘</a:t>
            </a:r>
            <a:r>
              <a:rPr lang="en-US" altLang="zh-CN" dirty="0"/>
              <a:t>4</a:t>
            </a:r>
            <a:r>
              <a:rPr lang="zh-CN" altLang="zh-CN" dirty="0"/>
              <a:t>’</a:t>
            </a:r>
            <a:r>
              <a:rPr lang="zh-CN" altLang="en-US" dirty="0"/>
              <a:t>；</a:t>
            </a:r>
            <a:r>
              <a:rPr lang="zh-CN" altLang="zh-CN" dirty="0"/>
              <a:t>如果小于，则确定为‘</a:t>
            </a:r>
            <a:r>
              <a:rPr lang="en-US" altLang="zh-CN" dirty="0"/>
              <a:t>7</a:t>
            </a:r>
            <a:r>
              <a:rPr lang="zh-CN" altLang="zh-CN" dirty="0"/>
              <a:t>’</a:t>
            </a:r>
            <a:r>
              <a:rPr lang="zh-CN" altLang="en-US" dirty="0"/>
              <a:t>。</a:t>
            </a:r>
            <a:r>
              <a:rPr lang="zh-CN" altLang="zh-CN" dirty="0"/>
              <a:t>然后向内压缩未确定值的范围，直到无法压缩为止。</a:t>
            </a:r>
            <a:endParaRPr lang="en-US" altLang="zh-CN" dirty="0"/>
          </a:p>
          <a:p>
            <a:pPr indent="457200"/>
            <a:r>
              <a:rPr lang="zh-CN" altLang="en-US" dirty="0"/>
              <a:t>此外，</a:t>
            </a:r>
            <a:r>
              <a:rPr lang="zh-CN" altLang="zh-CN" dirty="0"/>
              <a:t>最后要对奇数个数的回文串阶段做个特判，因为最中间是</a:t>
            </a:r>
            <a:r>
              <a:rPr lang="en-US" altLang="zh-CN" dirty="0"/>
              <a:t>4</a:t>
            </a:r>
            <a:r>
              <a:rPr lang="zh-CN" altLang="zh-CN" dirty="0"/>
              <a:t>还是</a:t>
            </a:r>
            <a:r>
              <a:rPr lang="en-US" altLang="zh-CN" dirty="0"/>
              <a:t>7</a:t>
            </a:r>
            <a:r>
              <a:rPr lang="zh-CN" altLang="zh-CN" dirty="0"/>
              <a:t>是未知的，如果</a:t>
            </a:r>
            <a:r>
              <a:rPr lang="en-US" altLang="zh-CN" dirty="0"/>
              <a:t>4</a:t>
            </a:r>
            <a:r>
              <a:rPr lang="zh-CN" altLang="zh-CN" dirty="0"/>
              <a:t>的个数符合幸运数，则该处填</a:t>
            </a:r>
            <a:r>
              <a:rPr lang="en-US" altLang="zh-CN" dirty="0"/>
              <a:t>7</a:t>
            </a:r>
            <a:r>
              <a:rPr lang="zh-CN" altLang="zh-CN" dirty="0"/>
              <a:t>，若</a:t>
            </a:r>
            <a:r>
              <a:rPr lang="en-US" altLang="zh-CN" dirty="0"/>
              <a:t>7</a:t>
            </a:r>
            <a:r>
              <a:rPr lang="zh-CN" altLang="zh-CN" dirty="0"/>
              <a:t>的个数符合幸运数，则该处填写</a:t>
            </a:r>
            <a:r>
              <a:rPr lang="en-US" altLang="zh-CN" dirty="0"/>
              <a:t>4</a:t>
            </a:r>
            <a:r>
              <a:rPr lang="zh-CN" altLang="zh-CN" dirty="0"/>
              <a:t>。若两者皆不符合，如果</a:t>
            </a:r>
            <a:r>
              <a:rPr lang="en-US" altLang="zh-CN" dirty="0"/>
              <a:t>4</a:t>
            </a:r>
            <a:r>
              <a:rPr lang="zh-CN" altLang="zh-CN" dirty="0"/>
              <a:t>的个数加</a:t>
            </a:r>
            <a:r>
              <a:rPr lang="en-US" altLang="zh-CN" dirty="0"/>
              <a:t>1</a:t>
            </a:r>
            <a:r>
              <a:rPr lang="zh-CN" altLang="zh-CN" dirty="0"/>
              <a:t>等于幸运数，则该处填</a:t>
            </a:r>
            <a:r>
              <a:rPr lang="en-US" altLang="zh-CN" dirty="0"/>
              <a:t>4</a:t>
            </a:r>
            <a:r>
              <a:rPr lang="zh-CN" altLang="zh-CN" dirty="0"/>
              <a:t>，若</a:t>
            </a:r>
            <a:r>
              <a:rPr lang="en-US" altLang="zh-CN" dirty="0"/>
              <a:t>7</a:t>
            </a:r>
            <a:r>
              <a:rPr lang="zh-CN" altLang="zh-CN" dirty="0"/>
              <a:t>的个数加</a:t>
            </a:r>
            <a:r>
              <a:rPr lang="en-US" altLang="zh-CN" dirty="0"/>
              <a:t>1</a:t>
            </a:r>
            <a:r>
              <a:rPr lang="zh-CN" altLang="zh-CN" dirty="0"/>
              <a:t>等于幸运数，则该处填</a:t>
            </a:r>
            <a:r>
              <a:rPr lang="en-US" altLang="zh-CN" dirty="0"/>
              <a:t>7</a:t>
            </a:r>
            <a:r>
              <a:rPr lang="zh-CN" altLang="zh-CN" dirty="0"/>
              <a:t>。</a:t>
            </a:r>
          </a:p>
          <a:p>
            <a:pPr indent="457200"/>
            <a:endParaRPr lang="zh-CN" altLang="zh-CN" dirty="0"/>
          </a:p>
        </p:txBody>
      </p:sp>
    </p:spTree>
    <p:extLst>
      <p:ext uri="{BB962C8B-B14F-4D97-AF65-F5344CB8AC3E}">
        <p14:creationId xmlns:p14="http://schemas.microsoft.com/office/powerpoint/2010/main" val="558419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3847561" cy="461665"/>
          </a:xfrm>
          <a:prstGeom prst="rect">
            <a:avLst/>
          </a:prstGeom>
          <a:noFill/>
        </p:spPr>
        <p:txBody>
          <a:bodyPr wrap="square" rtlCol="0">
            <a:spAutoFit/>
          </a:bodyPr>
          <a:lstStyle/>
          <a:p>
            <a:r>
              <a:rPr lang="en-US" altLang="zh-CN" sz="2400" dirty="0"/>
              <a:t>Under Construction Forever </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50DD6C2A-CB44-4AFE-9853-B5E495EE6848}"/>
              </a:ext>
            </a:extLst>
          </p:cNvPr>
          <p:cNvCxnSpPr>
            <a:cxnSpLocks/>
          </p:cNvCxnSpPr>
          <p:nvPr/>
        </p:nvCxnSpPr>
        <p:spPr>
          <a:xfrm>
            <a:off x="741363" y="741363"/>
            <a:ext cx="3551237" cy="0"/>
          </a:xfrm>
          <a:prstGeom prst="line">
            <a:avLst/>
          </a:prstGeom>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887B4DCC-5540-425B-88B3-79F894E95369}"/>
              </a:ext>
            </a:extLst>
          </p:cNvPr>
          <p:cNvSpPr txBox="1"/>
          <p:nvPr/>
        </p:nvSpPr>
        <p:spPr>
          <a:xfrm>
            <a:off x="821266" y="1520792"/>
            <a:ext cx="9448889" cy="2031325"/>
          </a:xfrm>
          <a:prstGeom prst="rect">
            <a:avLst/>
          </a:prstGeom>
          <a:noFill/>
        </p:spPr>
        <p:txBody>
          <a:bodyPr wrap="square" rtlCol="0">
            <a:spAutoFit/>
          </a:bodyPr>
          <a:lstStyle/>
          <a:p>
            <a:pPr indent="457200"/>
            <a:r>
              <a:rPr lang="zh-CN" altLang="en-US" dirty="0"/>
              <a:t>给定一个连通图，进行重构操作，重构操作即：</a:t>
            </a:r>
          </a:p>
          <a:p>
            <a:pPr indent="457200"/>
            <a:r>
              <a:rPr lang="zh-CN" altLang="en-US" dirty="0"/>
              <a:t>如果点</a:t>
            </a:r>
            <a:r>
              <a:rPr lang="en-US" altLang="zh-CN" dirty="0"/>
              <a:t>A</a:t>
            </a:r>
            <a:r>
              <a:rPr lang="zh-CN" altLang="en-US" dirty="0"/>
              <a:t>是点</a:t>
            </a:r>
            <a:r>
              <a:rPr lang="en-US" altLang="zh-CN" dirty="0"/>
              <a:t>B</a:t>
            </a:r>
            <a:r>
              <a:rPr lang="zh-CN" altLang="en-US" dirty="0"/>
              <a:t>的叶子结点（点</a:t>
            </a:r>
            <a:r>
              <a:rPr lang="en-US" altLang="zh-CN" dirty="0"/>
              <a:t>A</a:t>
            </a:r>
            <a:r>
              <a:rPr lang="zh-CN" altLang="en-US" dirty="0"/>
              <a:t>只连接点</a:t>
            </a:r>
            <a:r>
              <a:rPr lang="en-US" altLang="zh-CN" dirty="0"/>
              <a:t>B</a:t>
            </a:r>
            <a:r>
              <a:rPr lang="zh-CN" altLang="en-US" dirty="0"/>
              <a:t>），那么可以对点</a:t>
            </a:r>
            <a:r>
              <a:rPr lang="en-US" altLang="zh-CN" dirty="0"/>
              <a:t>B</a:t>
            </a:r>
            <a:r>
              <a:rPr lang="zh-CN" altLang="en-US" dirty="0"/>
              <a:t>进行重构（把</a:t>
            </a:r>
            <a:r>
              <a:rPr lang="en-US" altLang="zh-CN" dirty="0"/>
              <a:t>A</a:t>
            </a:r>
            <a:r>
              <a:rPr lang="zh-CN" altLang="en-US" dirty="0"/>
              <a:t>拆除，与</a:t>
            </a:r>
            <a:r>
              <a:rPr lang="en-US" altLang="zh-CN" dirty="0"/>
              <a:t>B</a:t>
            </a:r>
            <a:r>
              <a:rPr lang="zh-CN" altLang="en-US" dirty="0"/>
              <a:t>合并），成本为点</a:t>
            </a:r>
            <a:r>
              <a:rPr lang="en-US" altLang="zh-CN" dirty="0"/>
              <a:t>B</a:t>
            </a:r>
            <a:r>
              <a:rPr lang="zh-CN" altLang="en-US" dirty="0"/>
              <a:t>的点权；如果点</a:t>
            </a:r>
            <a:r>
              <a:rPr lang="en-US" altLang="zh-CN" dirty="0"/>
              <a:t>B</a:t>
            </a:r>
            <a:r>
              <a:rPr lang="zh-CN" altLang="en-US" dirty="0"/>
              <a:t>有多个叶子结点，对</a:t>
            </a:r>
            <a:r>
              <a:rPr lang="en-US" altLang="zh-CN" dirty="0"/>
              <a:t>B</a:t>
            </a:r>
            <a:r>
              <a:rPr lang="zh-CN" altLang="en-US" dirty="0"/>
              <a:t>进行重构时叶子节点，成本为点</a:t>
            </a:r>
            <a:r>
              <a:rPr lang="en-US" altLang="zh-CN" dirty="0"/>
              <a:t>B</a:t>
            </a:r>
            <a:r>
              <a:rPr lang="zh-CN" altLang="en-US" dirty="0"/>
              <a:t>的成本。</a:t>
            </a:r>
          </a:p>
          <a:p>
            <a:pPr indent="457200"/>
            <a:r>
              <a:rPr lang="zh-CN" altLang="en-US" dirty="0"/>
              <a:t>然后一直重构，直到不能重构为止。</a:t>
            </a:r>
            <a:endParaRPr lang="en-US" altLang="zh-CN" dirty="0"/>
          </a:p>
          <a:p>
            <a:pPr indent="457200"/>
            <a:r>
              <a:rPr lang="zh-CN" altLang="en-US" dirty="0"/>
              <a:t>求剩余点的最小数量，实现最小数量所需的最小成本和以最小数量实现最小成本的重构方案数。</a:t>
            </a:r>
          </a:p>
        </p:txBody>
      </p:sp>
    </p:spTree>
    <p:extLst>
      <p:ext uri="{BB962C8B-B14F-4D97-AF65-F5344CB8AC3E}">
        <p14:creationId xmlns:p14="http://schemas.microsoft.com/office/powerpoint/2010/main" val="3235673484"/>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4CE428FC-74A9-4886-9B88-8EE3F1DE147F}"/>
              </a:ext>
            </a:extLst>
          </p:cNvPr>
          <p:cNvCxnSpPr>
            <a:cxnSpLocks/>
          </p:cNvCxnSpPr>
          <p:nvPr/>
        </p:nvCxnSpPr>
        <p:spPr>
          <a:xfrm>
            <a:off x="741363" y="741363"/>
            <a:ext cx="3551237" cy="0"/>
          </a:xfrm>
          <a:prstGeom prst="line">
            <a:avLst/>
          </a:prstGeom>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E0F3B0D1-B57F-4D40-B2A0-DEFA90398D0F}"/>
              </a:ext>
            </a:extLst>
          </p:cNvPr>
          <p:cNvSpPr txBox="1"/>
          <p:nvPr/>
        </p:nvSpPr>
        <p:spPr>
          <a:xfrm>
            <a:off x="741363" y="279698"/>
            <a:ext cx="3847561" cy="461665"/>
          </a:xfrm>
          <a:prstGeom prst="rect">
            <a:avLst/>
          </a:prstGeom>
          <a:noFill/>
        </p:spPr>
        <p:txBody>
          <a:bodyPr wrap="square" rtlCol="0">
            <a:spAutoFit/>
          </a:bodyPr>
          <a:lstStyle/>
          <a:p>
            <a:r>
              <a:rPr lang="en-US" altLang="zh-CN" sz="2400" dirty="0"/>
              <a:t>Under Construction Forever </a:t>
            </a:r>
            <a:endParaRPr lang="zh-CN" altLang="en-US" sz="2400" dirty="0"/>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2034290D-7AC7-4369-9A73-6BD4F0293A9C}"/>
                  </a:ext>
                </a:extLst>
              </p:cNvPr>
              <p:cNvSpPr txBox="1"/>
              <p:nvPr/>
            </p:nvSpPr>
            <p:spPr>
              <a:xfrm>
                <a:off x="821266" y="1520792"/>
                <a:ext cx="9448889" cy="4278928"/>
              </a:xfrm>
              <a:prstGeom prst="rect">
                <a:avLst/>
              </a:prstGeom>
              <a:noFill/>
            </p:spPr>
            <p:txBody>
              <a:bodyPr wrap="square" rtlCol="0">
                <a:spAutoFit/>
              </a:bodyPr>
              <a:lstStyle/>
              <a:p>
                <a:pPr indent="457200"/>
                <a:r>
                  <a:rPr lang="zh-CN" altLang="en-US" dirty="0"/>
                  <a:t>首先</a:t>
                </a:r>
                <a:r>
                  <a:rPr lang="zh-CN" altLang="zh-CN" dirty="0"/>
                  <a:t>把所有点分为两种类型，叶子结点和分支结点。如果存在环，分支结点可以分为环上结点和非环上结点。</a:t>
                </a:r>
              </a:p>
              <a:p>
                <a:pPr indent="457200"/>
                <a:r>
                  <a:rPr lang="zh-CN" altLang="zh-CN" dirty="0"/>
                  <a:t>求最小数量很简单，就是如果图存在环，那就是环上所有结点数量；不存在环就是</a:t>
                </a:r>
                <a:r>
                  <a:rPr lang="en-US" altLang="zh-CN" dirty="0"/>
                  <a:t>1</a:t>
                </a:r>
                <a:r>
                  <a:rPr lang="zh-CN" altLang="zh-CN" dirty="0"/>
                  <a:t>。</a:t>
                </a:r>
              </a:p>
              <a:p>
                <a:pPr indent="457200"/>
                <a:r>
                  <a:rPr lang="zh-CN" altLang="zh-CN" dirty="0"/>
                  <a:t>求最小成本，如果无环，就是所有非叶子节点的成本和；如果有环，即为环上所有带分支的结点（连接了非环上结点的结点）和其分支结点中的非叶子节点的成本和。</a:t>
                </a:r>
              </a:p>
              <a:p>
                <a:pPr indent="457200"/>
                <a:r>
                  <a:rPr lang="zh-CN" altLang="zh-CN" dirty="0"/>
                  <a:t>求实现最小数量最低成本的方案数，因为无论怎样重构，只要重构到不能重构都会达成最小数量最低成本。如果无环，就是以所有分支结点分别做树的根结点，接下来每一层里有</a:t>
                </a:r>
                <a:r>
                  <a:rPr lang="en-US" altLang="zh-CN" dirty="0"/>
                  <a:t>n</a:t>
                </a:r>
                <a:r>
                  <a:rPr lang="zh-CN" altLang="zh-CN" dirty="0"/>
                  <a:t>个分支结点（叶子结点不能算）就乘</a:t>
                </a:r>
                <a14:m>
                  <m:oMath xmlns:m="http://schemas.openxmlformats.org/officeDocument/2006/math">
                    <m:sSubSup>
                      <m:sSubSupPr>
                        <m:ctrlPr>
                          <a:rPr lang="zh-CN" altLang="zh-CN" i="1"/>
                        </m:ctrlPr>
                      </m:sSubSupPr>
                      <m:e>
                        <m:r>
                          <a:rPr lang="en-US" altLang="zh-CN" i="1"/>
                          <m:t>∁</m:t>
                        </m:r>
                      </m:e>
                      <m:sub>
                        <m:r>
                          <a:rPr lang="en-US" altLang="zh-CN" i="1"/>
                          <m:t>𝑛</m:t>
                        </m:r>
                      </m:sub>
                      <m:sup>
                        <m:r>
                          <a:rPr lang="en-US" altLang="zh-CN" i="1"/>
                          <m:t>1</m:t>
                        </m:r>
                      </m:sup>
                    </m:sSubSup>
                  </m:oMath>
                </a14:m>
                <a:r>
                  <a:rPr lang="zh-CN" altLang="zh-CN" dirty="0"/>
                  <a:t>，然后相加即为总方法数；</a:t>
                </a:r>
              </a:p>
              <a:p>
                <a:pPr indent="457200"/>
                <a:r>
                  <a:rPr lang="zh-CN" altLang="zh-CN" dirty="0"/>
                  <a:t>如果有环，就是以环上结点为根结点，求它下面的所有分支结点的组合数，也即是每一层分支结点数量为</a:t>
                </a:r>
                <a:r>
                  <a:rPr lang="en-US" altLang="zh-CN" dirty="0"/>
                  <a:t>n</a:t>
                </a:r>
                <a:r>
                  <a:rPr lang="zh-CN" altLang="zh-CN" dirty="0"/>
                  <a:t>就乘以</a:t>
                </a:r>
                <a14:m>
                  <m:oMath xmlns:m="http://schemas.openxmlformats.org/officeDocument/2006/math">
                    <m:sSubSup>
                      <m:sSubSupPr>
                        <m:ctrlPr>
                          <a:rPr lang="zh-CN" altLang="zh-CN" i="1"/>
                        </m:ctrlPr>
                      </m:sSubSupPr>
                      <m:e>
                        <m:r>
                          <a:rPr lang="en-US" altLang="zh-CN" i="1"/>
                          <m:t>∁</m:t>
                        </m:r>
                      </m:e>
                      <m:sub>
                        <m:r>
                          <a:rPr lang="en-US" altLang="zh-CN" i="1"/>
                          <m:t>𝑛</m:t>
                        </m:r>
                      </m:sub>
                      <m:sup>
                        <m:r>
                          <a:rPr lang="en-US" altLang="zh-CN" i="1"/>
                          <m:t>1</m:t>
                        </m:r>
                      </m:sup>
                    </m:sSubSup>
                  </m:oMath>
                </a14:m>
                <a:r>
                  <a:rPr lang="zh-CN" altLang="zh-CN" dirty="0"/>
                  <a:t>，但是最后结果不能相加，因为环上的结点都是可以随意挑选一个开始，可以随时换别的环上结点，所以需要结果相乘并且乘上选择到每一个最底层分支结点（连接叶子结点的分支结点）的组合数，举个例子：如果结果存在环，环上为</a:t>
                </a:r>
                <a:r>
                  <a:rPr lang="en-US" altLang="zh-CN" dirty="0"/>
                  <a:t>3</a:t>
                </a:r>
                <a:r>
                  <a:rPr lang="zh-CN" altLang="zh-CN" dirty="0"/>
                  <a:t>个结点</a:t>
                </a:r>
                <a:r>
                  <a:rPr lang="en-US" altLang="zh-CN" dirty="0" err="1"/>
                  <a:t>a,b,c</a:t>
                </a:r>
                <a:r>
                  <a:rPr lang="zh-CN" altLang="zh-CN" dirty="0"/>
                  <a:t>，这三个结点分别直接或间接连接</a:t>
                </a:r>
                <a:r>
                  <a:rPr lang="en-US" altLang="zh-CN" dirty="0"/>
                  <a:t>1</a:t>
                </a:r>
                <a:r>
                  <a:rPr lang="zh-CN" altLang="zh-CN" dirty="0"/>
                  <a:t>，</a:t>
                </a:r>
                <a:r>
                  <a:rPr lang="en-US" altLang="zh-CN" dirty="0"/>
                  <a:t>2</a:t>
                </a:r>
                <a:r>
                  <a:rPr lang="zh-CN" altLang="zh-CN" dirty="0"/>
                  <a:t>，</a:t>
                </a:r>
                <a:r>
                  <a:rPr lang="en-US" altLang="zh-CN" dirty="0"/>
                  <a:t>1</a:t>
                </a:r>
                <a:r>
                  <a:rPr lang="zh-CN" altLang="zh-CN" dirty="0"/>
                  <a:t>个叶子结点，在所有结果都相乘之后，还需乘</a:t>
                </a:r>
                <a14:m>
                  <m:oMath xmlns:m="http://schemas.openxmlformats.org/officeDocument/2006/math">
                    <m:sSubSup>
                      <m:sSubSupPr>
                        <m:ctrlPr>
                          <a:rPr lang="zh-CN" altLang="zh-CN" i="1"/>
                        </m:ctrlPr>
                      </m:sSubSupPr>
                      <m:e>
                        <m:r>
                          <a:rPr lang="en-US" altLang="zh-CN" i="1"/>
                          <m:t>∁</m:t>
                        </m:r>
                      </m:e>
                      <m:sub>
                        <m:r>
                          <a:rPr lang="en-US" altLang="zh-CN" i="1"/>
                          <m:t>4</m:t>
                        </m:r>
                      </m:sub>
                      <m:sup>
                        <m:r>
                          <a:rPr lang="en-US" altLang="zh-CN" i="1"/>
                          <m:t>1</m:t>
                        </m:r>
                      </m:sup>
                    </m:sSubSup>
                    <m:sSubSup>
                      <m:sSubSupPr>
                        <m:ctrlPr>
                          <a:rPr lang="zh-CN" altLang="zh-CN" i="1"/>
                        </m:ctrlPr>
                      </m:sSubSupPr>
                      <m:e>
                        <m:r>
                          <a:rPr lang="en-US" altLang="zh-CN" i="1"/>
                          <m:t>∁</m:t>
                        </m:r>
                      </m:e>
                      <m:sub>
                        <m:r>
                          <a:rPr lang="en-US" altLang="zh-CN" i="1"/>
                          <m:t>3</m:t>
                        </m:r>
                      </m:sub>
                      <m:sup>
                        <m:r>
                          <a:rPr lang="en-US" altLang="zh-CN" i="1"/>
                          <m:t>2</m:t>
                        </m:r>
                      </m:sup>
                    </m:sSubSup>
                    <m:sSubSup>
                      <m:sSubSupPr>
                        <m:ctrlPr>
                          <a:rPr lang="zh-CN" altLang="zh-CN" i="1"/>
                        </m:ctrlPr>
                      </m:sSubSupPr>
                      <m:e>
                        <m:r>
                          <a:rPr lang="en-US" altLang="zh-CN" i="1"/>
                          <m:t>∁</m:t>
                        </m:r>
                      </m:e>
                      <m:sub>
                        <m:r>
                          <a:rPr lang="en-US" altLang="zh-CN" i="1"/>
                          <m:t>1</m:t>
                        </m:r>
                      </m:sub>
                      <m:sup>
                        <m:r>
                          <a:rPr lang="en-US" altLang="zh-CN" i="1"/>
                          <m:t>1</m:t>
                        </m:r>
                      </m:sup>
                    </m:sSubSup>
                  </m:oMath>
                </a14:m>
                <a:r>
                  <a:rPr lang="zh-CN" altLang="zh-CN" dirty="0"/>
                  <a:t>。</a:t>
                </a:r>
              </a:p>
              <a:p>
                <a:pPr indent="457200"/>
                <a:r>
                  <a:rPr lang="zh-CN" altLang="zh-CN" dirty="0"/>
                  <a:t>以上过程可以递归实现。</a:t>
                </a:r>
              </a:p>
            </p:txBody>
          </p:sp>
        </mc:Choice>
        <mc:Fallback>
          <p:sp>
            <p:nvSpPr>
              <p:cNvPr id="12" name="文本框 11">
                <a:extLst>
                  <a:ext uri="{FF2B5EF4-FFF2-40B4-BE49-F238E27FC236}">
                    <a16:creationId xmlns:a16="http://schemas.microsoft.com/office/drawing/2014/main" id="{2034290D-7AC7-4369-9A73-6BD4F0293A9C}"/>
                  </a:ext>
                </a:extLst>
              </p:cNvPr>
              <p:cNvSpPr txBox="1">
                <a:spLocks noRot="1" noChangeAspect="1" noMove="1" noResize="1" noEditPoints="1" noAdjustHandles="1" noChangeArrowheads="1" noChangeShapeType="1" noTextEdit="1"/>
              </p:cNvSpPr>
              <p:nvPr/>
            </p:nvSpPr>
            <p:spPr>
              <a:xfrm>
                <a:off x="821266" y="1520792"/>
                <a:ext cx="9448889" cy="4278928"/>
              </a:xfrm>
              <a:prstGeom prst="rect">
                <a:avLst/>
              </a:prstGeom>
              <a:blipFill>
                <a:blip r:embed="rId2"/>
                <a:stretch>
                  <a:fillRect l="-581" t="-712" r="-516" b="-8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4297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4CE428FC-74A9-4886-9B88-8EE3F1DE147F}"/>
              </a:ext>
            </a:extLst>
          </p:cNvPr>
          <p:cNvCxnSpPr>
            <a:cxnSpLocks/>
          </p:cNvCxnSpPr>
          <p:nvPr/>
        </p:nvCxnSpPr>
        <p:spPr>
          <a:xfrm>
            <a:off x="741363" y="741363"/>
            <a:ext cx="3551237" cy="0"/>
          </a:xfrm>
          <a:prstGeom prst="line">
            <a:avLst/>
          </a:prstGeom>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E0F3B0D1-B57F-4D40-B2A0-DEFA90398D0F}"/>
              </a:ext>
            </a:extLst>
          </p:cNvPr>
          <p:cNvSpPr txBox="1"/>
          <p:nvPr/>
        </p:nvSpPr>
        <p:spPr>
          <a:xfrm>
            <a:off x="741363" y="279698"/>
            <a:ext cx="3847561" cy="461665"/>
          </a:xfrm>
          <a:prstGeom prst="rect">
            <a:avLst/>
          </a:prstGeom>
          <a:noFill/>
        </p:spPr>
        <p:txBody>
          <a:bodyPr wrap="square" rtlCol="0">
            <a:spAutoFit/>
          </a:bodyPr>
          <a:lstStyle/>
          <a:p>
            <a:r>
              <a:rPr lang="en-US" altLang="zh-CN" sz="2400" dirty="0"/>
              <a:t>Under Construction Forever </a:t>
            </a:r>
            <a:endParaRPr lang="zh-CN" altLang="en-US" sz="2400" dirty="0"/>
          </a:p>
        </p:txBody>
      </p:sp>
      <p:sp>
        <p:nvSpPr>
          <p:cNvPr id="12" name="文本框 11">
            <a:extLst>
              <a:ext uri="{FF2B5EF4-FFF2-40B4-BE49-F238E27FC236}">
                <a16:creationId xmlns:a16="http://schemas.microsoft.com/office/drawing/2014/main" id="{2034290D-7AC7-4369-9A73-6BD4F0293A9C}"/>
              </a:ext>
            </a:extLst>
          </p:cNvPr>
          <p:cNvSpPr txBox="1"/>
          <p:nvPr/>
        </p:nvSpPr>
        <p:spPr>
          <a:xfrm>
            <a:off x="821266" y="1520792"/>
            <a:ext cx="9448889" cy="2862322"/>
          </a:xfrm>
          <a:prstGeom prst="rect">
            <a:avLst/>
          </a:prstGeom>
          <a:noFill/>
        </p:spPr>
        <p:txBody>
          <a:bodyPr wrap="square" rtlCol="0">
            <a:spAutoFit/>
          </a:bodyPr>
          <a:lstStyle/>
          <a:p>
            <a:pPr indent="457200"/>
            <a:r>
              <a:rPr lang="zh-CN" altLang="zh-CN" dirty="0"/>
              <a:t>答案分三种情况：</a:t>
            </a:r>
            <a:endParaRPr lang="en-US" altLang="zh-CN" dirty="0"/>
          </a:p>
          <a:p>
            <a:pPr indent="457200"/>
            <a:r>
              <a:rPr lang="en-US" altLang="zh-CN" dirty="0"/>
              <a:t>1.</a:t>
            </a:r>
            <a:r>
              <a:rPr lang="zh-CN" altLang="zh-CN" dirty="0"/>
              <a:t>当边数只有</a:t>
            </a:r>
            <a:r>
              <a:rPr lang="en-US" altLang="zh-CN" dirty="0"/>
              <a:t>1</a:t>
            </a:r>
            <a:r>
              <a:rPr lang="zh-CN" altLang="zh-CN" dirty="0"/>
              <a:t>的时候，这时只有两个结点和一条边，最小数量肯定为</a:t>
            </a:r>
            <a:r>
              <a:rPr lang="en-US" altLang="zh-CN" dirty="0"/>
              <a:t>1</a:t>
            </a:r>
            <a:r>
              <a:rPr lang="zh-CN" altLang="zh-CN" dirty="0"/>
              <a:t>。最小成本就是两个结点中成本低的那个。如果两栋结点成本相同，那么有</a:t>
            </a:r>
            <a:r>
              <a:rPr lang="en-US" altLang="zh-CN" dirty="0"/>
              <a:t>2</a:t>
            </a:r>
            <a:r>
              <a:rPr lang="zh-CN" altLang="zh-CN" dirty="0"/>
              <a:t>种方法可以达到最小数量最低成本，如果不同就只有</a:t>
            </a:r>
            <a:r>
              <a:rPr lang="en-US" altLang="zh-CN" dirty="0"/>
              <a:t>1</a:t>
            </a:r>
            <a:r>
              <a:rPr lang="zh-CN" altLang="zh-CN" dirty="0"/>
              <a:t>种方法即把成本高的合并给成本低的。</a:t>
            </a:r>
          </a:p>
          <a:p>
            <a:pPr indent="457200"/>
            <a:r>
              <a:rPr lang="en-US" altLang="zh-CN" dirty="0"/>
              <a:t>2.</a:t>
            </a:r>
            <a:r>
              <a:rPr lang="zh-CN" altLang="zh-CN" dirty="0"/>
              <a:t>当边数为</a:t>
            </a:r>
            <a:r>
              <a:rPr lang="en-US" altLang="zh-CN" dirty="0"/>
              <a:t>n-1</a:t>
            </a:r>
            <a:r>
              <a:rPr lang="zh-CN" altLang="zh-CN" dirty="0"/>
              <a:t>时，根据题意可以知道这是一个树，不存在环。最小数量为</a:t>
            </a:r>
            <a:r>
              <a:rPr lang="en-US" altLang="zh-CN" dirty="0"/>
              <a:t>1</a:t>
            </a:r>
            <a:r>
              <a:rPr lang="zh-CN" altLang="zh-CN" dirty="0"/>
              <a:t>。最小成本为所有非叶子结点的成本和。方法数为以每个分支结点为根结点求的组合方案数之和。</a:t>
            </a:r>
          </a:p>
          <a:p>
            <a:pPr indent="457200"/>
            <a:r>
              <a:rPr lang="en-US" altLang="zh-CN" dirty="0"/>
              <a:t>3.</a:t>
            </a:r>
            <a:r>
              <a:rPr lang="zh-CN" altLang="zh-CN" dirty="0"/>
              <a:t>当边数不为</a:t>
            </a:r>
            <a:r>
              <a:rPr lang="en-US" altLang="zh-CN" dirty="0"/>
              <a:t>n-1</a:t>
            </a:r>
            <a:r>
              <a:rPr lang="zh-CN" altLang="zh-CN" dirty="0"/>
              <a:t>时，由题意可知肯定存在环。最小数量为环上结点数。最小成本为所有带分支结点的环上结点与其分支结点的成本和（即所有非叶子结点除了环上没有带分支的结点的成本和）。方法数为以环上结点为根结点，它下面的所有分支结点的组合数之积并且乘上选择到每一个最底层分支结点（连接叶子结点的分支结点）的组合方案数。</a:t>
            </a:r>
          </a:p>
        </p:txBody>
      </p:sp>
    </p:spTree>
    <p:extLst>
      <p:ext uri="{BB962C8B-B14F-4D97-AF65-F5344CB8AC3E}">
        <p14:creationId xmlns:p14="http://schemas.microsoft.com/office/powerpoint/2010/main" val="2449379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斜纹 3"/>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grpSp>
        <p:nvGrpSpPr>
          <p:cNvPr id="21507" name="组合 4"/>
          <p:cNvGrpSpPr>
            <a:grpSpLocks/>
          </p:cNvGrpSpPr>
          <p:nvPr/>
        </p:nvGrpSpPr>
        <p:grpSpPr bwMode="auto">
          <a:xfrm>
            <a:off x="11083925" y="5754688"/>
            <a:ext cx="1276350" cy="1276350"/>
            <a:chOff x="11083158" y="5754413"/>
            <a:chExt cx="1277007" cy="1277007"/>
          </a:xfrm>
        </p:grpSpPr>
        <p:sp>
          <p:nvSpPr>
            <p:cNvPr id="6" name="直角三角形 5"/>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7" name="斜纹 6"/>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black"/>
                </a:solidFill>
              </a:endParaRPr>
            </a:p>
          </p:txBody>
        </p:sp>
        <p:sp>
          <p:nvSpPr>
            <p:cNvPr id="8" name="直角三角形 7"/>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grpSp>
      <p:sp>
        <p:nvSpPr>
          <p:cNvPr id="21508" name="文本框 8"/>
          <p:cNvSpPr txBox="1">
            <a:spLocks noChangeArrowheads="1"/>
          </p:cNvSpPr>
          <p:nvPr/>
        </p:nvSpPr>
        <p:spPr bwMode="auto">
          <a:xfrm>
            <a:off x="3833813" y="2671763"/>
            <a:ext cx="4572000" cy="8318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Tx/>
              <a:buNone/>
            </a:pPr>
            <a:r>
              <a:rPr lang="en-US" altLang="zh-CN" sz="4800">
                <a:solidFill>
                  <a:srgbClr val="FFFFFF"/>
                </a:solidFill>
              </a:rPr>
              <a:t>THANKS</a:t>
            </a:r>
            <a:endParaRPr lang="zh-CN" altLang="en-US" sz="4800">
              <a:solidFill>
                <a:srgbClr val="FFFFFF"/>
              </a:solidFill>
            </a:endParaRPr>
          </a:p>
        </p:txBody>
      </p:sp>
      <p:sp>
        <p:nvSpPr>
          <p:cNvPr id="2" name="文本框 1"/>
          <p:cNvSpPr txBox="1"/>
          <p:nvPr/>
        </p:nvSpPr>
        <p:spPr>
          <a:xfrm>
            <a:off x="3833813" y="3503613"/>
            <a:ext cx="4572000" cy="584200"/>
          </a:xfrm>
          <a:prstGeom prst="rect">
            <a:avLst/>
          </a:prstGeom>
          <a:noFill/>
          <a:ln>
            <a:solidFill>
              <a:schemeClr val="dk1"/>
            </a:solidFill>
          </a:ln>
        </p:spPr>
        <p:txBody>
          <a:bodyPr>
            <a:spAutoFit/>
          </a:bodyPr>
          <a:lstStyle/>
          <a:p>
            <a:pPr algn="ctr" eaLnBrk="1" fontAlgn="auto" hangingPunct="1">
              <a:spcBef>
                <a:spcPts val="0"/>
              </a:spcBef>
              <a:spcAft>
                <a:spcPts val="0"/>
              </a:spcAft>
              <a:defRPr/>
            </a:pPr>
            <a:r>
              <a:rPr lang="en-US" altLang="zh-CN" sz="3200" dirty="0" err="1">
                <a:latin typeface="+mj-lt"/>
                <a:ea typeface="+mn-ea"/>
              </a:rPr>
              <a:t>Algorithm&amp;Share</a:t>
            </a:r>
            <a:endParaRPr lang="zh-CN" altLang="en-US" sz="3200" dirty="0">
              <a:latin typeface="+mj-lt"/>
              <a:ea typeface="+mn-ea"/>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128839" cy="461665"/>
          </a:xfrm>
          <a:prstGeom prst="rect">
            <a:avLst/>
          </a:prstGeom>
          <a:noFill/>
        </p:spPr>
        <p:txBody>
          <a:bodyPr wrap="square" rtlCol="0">
            <a:spAutoFit/>
          </a:bodyPr>
          <a:lstStyle/>
          <a:p>
            <a:r>
              <a:rPr lang="en-US" altLang="zh-CN" sz="2400" dirty="0"/>
              <a:t>Vowel Count</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1730904"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369332"/>
          </a:xfrm>
          <a:prstGeom prst="rect">
            <a:avLst/>
          </a:prstGeom>
          <a:noFill/>
        </p:spPr>
        <p:txBody>
          <a:bodyPr wrap="square" rtlCol="0">
            <a:spAutoFit/>
          </a:bodyPr>
          <a:lstStyle/>
          <a:p>
            <a:pPr indent="457200"/>
            <a:r>
              <a:rPr lang="zh-CN" altLang="en-US" dirty="0"/>
              <a:t>按题意模拟即可，注意输出格式</a:t>
            </a:r>
          </a:p>
        </p:txBody>
      </p:sp>
    </p:spTree>
    <p:extLst>
      <p:ext uri="{BB962C8B-B14F-4D97-AF65-F5344CB8AC3E}">
        <p14:creationId xmlns:p14="http://schemas.microsoft.com/office/powerpoint/2010/main" val="1659268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434971" cy="461665"/>
          </a:xfrm>
          <a:prstGeom prst="rect">
            <a:avLst/>
          </a:prstGeom>
          <a:noFill/>
        </p:spPr>
        <p:txBody>
          <a:bodyPr wrap="square" rtlCol="0">
            <a:spAutoFit/>
          </a:bodyPr>
          <a:lstStyle/>
          <a:p>
            <a:r>
              <a:rPr lang="en-US" altLang="zh-CN" sz="2400" dirty="0"/>
              <a:t>Soccer Standings</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2184717"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646331"/>
          </a:xfrm>
          <a:prstGeom prst="rect">
            <a:avLst/>
          </a:prstGeom>
          <a:noFill/>
        </p:spPr>
        <p:txBody>
          <a:bodyPr wrap="square" rtlCol="0">
            <a:spAutoFit/>
          </a:bodyPr>
          <a:lstStyle/>
          <a:p>
            <a:pPr indent="457200"/>
            <a:r>
              <a:rPr lang="zh-CN" altLang="en-US" dirty="0"/>
              <a:t>球赛中胜利得</a:t>
            </a:r>
            <a:r>
              <a:rPr lang="en-US" altLang="zh-CN" dirty="0"/>
              <a:t>3</a:t>
            </a:r>
            <a:r>
              <a:rPr lang="zh-CN" altLang="en-US" dirty="0"/>
              <a:t>分，平局得</a:t>
            </a:r>
            <a:r>
              <a:rPr lang="en-US" altLang="zh-CN" dirty="0"/>
              <a:t>1</a:t>
            </a:r>
            <a:r>
              <a:rPr lang="zh-CN" altLang="en-US" dirty="0"/>
              <a:t>分，失败得</a:t>
            </a:r>
            <a:r>
              <a:rPr lang="en-US" altLang="zh-CN" dirty="0"/>
              <a:t>0</a:t>
            </a:r>
            <a:r>
              <a:rPr lang="zh-CN" altLang="en-US" dirty="0"/>
              <a:t>分，现在知道一个球队的比赛次数和得分情况，问所有可能的赢、平和输的组合。</a:t>
            </a:r>
          </a:p>
        </p:txBody>
      </p:sp>
    </p:spTree>
    <p:extLst>
      <p:ext uri="{BB962C8B-B14F-4D97-AF65-F5344CB8AC3E}">
        <p14:creationId xmlns:p14="http://schemas.microsoft.com/office/powerpoint/2010/main" val="417817422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434971" cy="461665"/>
          </a:xfrm>
          <a:prstGeom prst="rect">
            <a:avLst/>
          </a:prstGeom>
          <a:noFill/>
        </p:spPr>
        <p:txBody>
          <a:bodyPr wrap="square" rtlCol="0">
            <a:spAutoFit/>
          </a:bodyPr>
          <a:lstStyle/>
          <a:p>
            <a:r>
              <a:rPr lang="en-US" altLang="zh-CN" sz="2400" dirty="0"/>
              <a:t>Soccer Standings</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2184717"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2308324"/>
          </a:xfrm>
          <a:prstGeom prst="rect">
            <a:avLst/>
          </a:prstGeom>
          <a:noFill/>
        </p:spPr>
        <p:txBody>
          <a:bodyPr wrap="square" rtlCol="0">
            <a:spAutoFit/>
          </a:bodyPr>
          <a:lstStyle/>
          <a:p>
            <a:pPr indent="457200"/>
            <a:r>
              <a:rPr lang="zh-CN" altLang="zh-CN" dirty="0"/>
              <a:t>设</a:t>
            </a:r>
            <a:r>
              <a:rPr lang="en-US" altLang="zh-CN" dirty="0"/>
              <a:t>x</a:t>
            </a:r>
            <a:r>
              <a:rPr lang="zh-CN" altLang="zh-CN" dirty="0"/>
              <a:t>为该球队胜利的场数，</a:t>
            </a:r>
            <a:r>
              <a:rPr lang="en-US" altLang="zh-CN" dirty="0"/>
              <a:t>y</a:t>
            </a:r>
            <a:r>
              <a:rPr lang="zh-CN" altLang="zh-CN" dirty="0"/>
              <a:t>为该球队平局的场数，</a:t>
            </a:r>
            <a:r>
              <a:rPr lang="en-US" altLang="zh-CN" dirty="0"/>
              <a:t>z</a:t>
            </a:r>
            <a:r>
              <a:rPr lang="zh-CN" altLang="zh-CN" dirty="0"/>
              <a:t>为该球队失败的场数，</a:t>
            </a:r>
            <a:r>
              <a:rPr lang="en-US" altLang="zh-CN" dirty="0"/>
              <a:t>P</a:t>
            </a:r>
            <a:r>
              <a:rPr lang="zh-CN" altLang="zh-CN" dirty="0"/>
              <a:t>为该球队总得分，</a:t>
            </a:r>
            <a:r>
              <a:rPr lang="en-US" altLang="zh-CN" dirty="0"/>
              <a:t>G</a:t>
            </a:r>
            <a:r>
              <a:rPr lang="zh-CN" altLang="zh-CN" dirty="0"/>
              <a:t>为球赛总场数。可得</a:t>
            </a:r>
            <a:r>
              <a:rPr lang="zh-CN" altLang="en-US" dirty="0"/>
              <a:t>：</a:t>
            </a:r>
            <a:endParaRPr lang="zh-CN" altLang="zh-CN" dirty="0"/>
          </a:p>
          <a:p>
            <a:pPr indent="457200"/>
            <a:r>
              <a:rPr lang="en-US" altLang="zh-CN" dirty="0"/>
              <a:t>        x+y+z=G</a:t>
            </a:r>
            <a:endParaRPr lang="zh-CN" altLang="zh-CN" dirty="0"/>
          </a:p>
          <a:p>
            <a:pPr indent="457200"/>
            <a:r>
              <a:rPr lang="en-US" altLang="zh-CN" dirty="0"/>
              <a:t>        3*x+y=P</a:t>
            </a:r>
          </a:p>
          <a:p>
            <a:pPr indent="457200"/>
            <a:r>
              <a:rPr lang="zh-CN" altLang="en-US" dirty="0"/>
              <a:t>将</a:t>
            </a:r>
            <a:r>
              <a:rPr lang="en-US" altLang="zh-CN" dirty="0"/>
              <a:t>z</a:t>
            </a:r>
            <a:r>
              <a:rPr lang="zh-CN" altLang="en-US" dirty="0"/>
              <a:t>看作常数，求出</a:t>
            </a:r>
            <a:r>
              <a:rPr lang="en-US" altLang="zh-CN" dirty="0"/>
              <a:t>x,y</a:t>
            </a:r>
            <a:r>
              <a:rPr lang="zh-CN" altLang="zh-CN" dirty="0"/>
              <a:t>的解</a:t>
            </a:r>
            <a:r>
              <a:rPr lang="zh-CN" altLang="en-US" dirty="0"/>
              <a:t>：</a:t>
            </a:r>
            <a:endParaRPr lang="zh-CN" altLang="zh-CN" dirty="0"/>
          </a:p>
          <a:p>
            <a:pPr indent="457200"/>
            <a:r>
              <a:rPr lang="en-US" altLang="zh-CN" dirty="0"/>
              <a:t>        x=(P-G+z)/2;</a:t>
            </a:r>
            <a:endParaRPr lang="zh-CN" altLang="zh-CN" dirty="0"/>
          </a:p>
          <a:p>
            <a:pPr indent="457200"/>
            <a:r>
              <a:rPr lang="en-US" altLang="zh-CN" dirty="0"/>
              <a:t>        y=(3*G-P-3*z)/2;</a:t>
            </a:r>
            <a:endParaRPr lang="zh-CN" altLang="zh-CN" dirty="0"/>
          </a:p>
          <a:p>
            <a:pPr indent="457200"/>
            <a:r>
              <a:rPr lang="zh-CN" altLang="zh-CN" dirty="0"/>
              <a:t>然后遍历</a:t>
            </a:r>
            <a:r>
              <a:rPr lang="en-US" altLang="zh-CN" dirty="0"/>
              <a:t>z</a:t>
            </a:r>
            <a:r>
              <a:rPr lang="zh-CN" altLang="zh-CN" dirty="0"/>
              <a:t>的值（依照题目，需要从大往小的方向遍历），找出满足题目要求的解即可。</a:t>
            </a:r>
          </a:p>
        </p:txBody>
      </p:sp>
    </p:spTree>
    <p:extLst>
      <p:ext uri="{BB962C8B-B14F-4D97-AF65-F5344CB8AC3E}">
        <p14:creationId xmlns:p14="http://schemas.microsoft.com/office/powerpoint/2010/main" val="38969986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434971" cy="461665"/>
          </a:xfrm>
          <a:prstGeom prst="rect">
            <a:avLst/>
          </a:prstGeom>
          <a:noFill/>
        </p:spPr>
        <p:txBody>
          <a:bodyPr wrap="square" rtlCol="0">
            <a:spAutoFit/>
          </a:bodyPr>
          <a:lstStyle/>
          <a:p>
            <a:r>
              <a:rPr lang="en-US" altLang="zh-CN" sz="2400" dirty="0"/>
              <a:t>Jumping Frog</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2184717"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646331"/>
          </a:xfrm>
          <a:prstGeom prst="rect">
            <a:avLst/>
          </a:prstGeom>
          <a:noFill/>
        </p:spPr>
        <p:txBody>
          <a:bodyPr wrap="square" rtlCol="0">
            <a:spAutoFit/>
          </a:bodyPr>
          <a:lstStyle/>
          <a:p>
            <a:pPr indent="457200"/>
            <a:r>
              <a:rPr lang="zh-CN" altLang="en-US" dirty="0"/>
              <a:t>一只青蛙要跳到距离起点</a:t>
            </a:r>
            <a:r>
              <a:rPr lang="en-US" altLang="zh-CN" dirty="0"/>
              <a:t>C</a:t>
            </a:r>
            <a:r>
              <a:rPr lang="zh-CN" altLang="en-US" dirty="0"/>
              <a:t>个格子的终点处，道路上有的地方可以跳，有的地方不能跳，青蛙每次最多跳过</a:t>
            </a:r>
            <a:r>
              <a:rPr lang="en-US" altLang="zh-CN" dirty="0"/>
              <a:t>c</a:t>
            </a:r>
            <a:r>
              <a:rPr lang="zh-CN" altLang="en-US" dirty="0"/>
              <a:t>个格子，问青蛙跳到终点的最小跳跃次数。</a:t>
            </a:r>
          </a:p>
        </p:txBody>
      </p:sp>
    </p:spTree>
    <p:extLst>
      <p:ext uri="{BB962C8B-B14F-4D97-AF65-F5344CB8AC3E}">
        <p14:creationId xmlns:p14="http://schemas.microsoft.com/office/powerpoint/2010/main" val="262997208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434971" cy="461665"/>
          </a:xfrm>
          <a:prstGeom prst="rect">
            <a:avLst/>
          </a:prstGeom>
          <a:noFill/>
        </p:spPr>
        <p:txBody>
          <a:bodyPr wrap="square" rtlCol="0">
            <a:spAutoFit/>
          </a:bodyPr>
          <a:lstStyle/>
          <a:p>
            <a:r>
              <a:rPr lang="en-US" altLang="zh-CN" sz="2400" dirty="0"/>
              <a:t>Jumping Frog</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2184717"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1754326"/>
          </a:xfrm>
          <a:prstGeom prst="rect">
            <a:avLst/>
          </a:prstGeom>
          <a:noFill/>
        </p:spPr>
        <p:txBody>
          <a:bodyPr wrap="square" rtlCol="0">
            <a:spAutoFit/>
          </a:bodyPr>
          <a:lstStyle/>
          <a:p>
            <a:pPr indent="457200"/>
            <a:r>
              <a:rPr lang="zh-CN" altLang="en-US" dirty="0"/>
              <a:t>设 </a:t>
            </a:r>
            <a:r>
              <a:rPr lang="en-US" altLang="zh-CN" dirty="0"/>
              <a:t>dp[i] </a:t>
            </a:r>
            <a:r>
              <a:rPr lang="zh-CN" altLang="en-US" dirty="0"/>
              <a:t>为青蛙跳到下标</a:t>
            </a:r>
            <a:r>
              <a:rPr lang="en-US" altLang="zh-CN" dirty="0"/>
              <a:t>i</a:t>
            </a:r>
            <a:r>
              <a:rPr lang="zh-CN" altLang="en-US" dirty="0"/>
              <a:t>的位置的最小次数。</a:t>
            </a:r>
          </a:p>
          <a:p>
            <a:pPr indent="457200"/>
            <a:r>
              <a:rPr lang="zh-CN" altLang="en-US" dirty="0"/>
              <a:t>状态转移方程：</a:t>
            </a:r>
          </a:p>
          <a:p>
            <a:pPr indent="457200"/>
            <a:r>
              <a:rPr lang="zh-CN" altLang="en-US" dirty="0"/>
              <a:t>	</a:t>
            </a:r>
            <a:r>
              <a:rPr lang="en-US" altLang="zh-CN" dirty="0"/>
              <a:t>str[i] == '.', dp[i] = min(dp[i-1], dp[i-2], ... , dp[i-d-1]) + 1;</a:t>
            </a:r>
          </a:p>
          <a:p>
            <a:pPr indent="457200"/>
            <a:r>
              <a:rPr lang="en-US" altLang="zh-CN" dirty="0"/>
              <a:t>	str[i] == '#', dp[i] = inf;</a:t>
            </a:r>
          </a:p>
          <a:p>
            <a:pPr indent="457200"/>
            <a:r>
              <a:rPr lang="zh-CN" altLang="en-US" dirty="0"/>
              <a:t>初始状态：</a:t>
            </a:r>
            <a:r>
              <a:rPr lang="en-US" altLang="zh-CN" dirty="0"/>
              <a:t>dp[0] = 0;</a:t>
            </a:r>
          </a:p>
          <a:p>
            <a:pPr indent="457200"/>
            <a:r>
              <a:rPr lang="zh-CN" altLang="en-US" dirty="0"/>
              <a:t>所求答案即为</a:t>
            </a:r>
            <a:r>
              <a:rPr lang="en-US" altLang="zh-CN" dirty="0"/>
              <a:t>dp[c-1]</a:t>
            </a:r>
            <a:r>
              <a:rPr lang="zh-CN" altLang="en-US" dirty="0"/>
              <a:t>。</a:t>
            </a:r>
            <a:endParaRPr lang="zh-CN" altLang="zh-CN" dirty="0"/>
          </a:p>
        </p:txBody>
      </p:sp>
    </p:spTree>
    <p:extLst>
      <p:ext uri="{BB962C8B-B14F-4D97-AF65-F5344CB8AC3E}">
        <p14:creationId xmlns:p14="http://schemas.microsoft.com/office/powerpoint/2010/main" val="1357623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39231" cy="461665"/>
          </a:xfrm>
          <a:prstGeom prst="rect">
            <a:avLst/>
          </a:prstGeom>
          <a:noFill/>
        </p:spPr>
        <p:txBody>
          <a:bodyPr wrap="square" rtlCol="0">
            <a:spAutoFit/>
          </a:bodyPr>
          <a:lstStyle/>
          <a:p>
            <a:r>
              <a:rPr lang="en-US" altLang="zh-CN" sz="2400" dirty="0"/>
              <a:t>Fujiyama Thursday</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Description</a:t>
            </a:r>
            <a:endParaRPr lang="zh-CN" altLang="en-US" sz="1600" i="1" dirty="0"/>
          </a:p>
        </p:txBody>
      </p:sp>
      <p:cxnSp>
        <p:nvCxnSpPr>
          <p:cNvPr id="13" name="直接连接符 12">
            <a:extLst>
              <a:ext uri="{FF2B5EF4-FFF2-40B4-BE49-F238E27FC236}">
                <a16:creationId xmlns:a16="http://schemas.microsoft.com/office/drawing/2014/main" id="{4A499793-18A7-4104-B768-1280D3D9CDE0}"/>
              </a:ext>
            </a:extLst>
          </p:cNvPr>
          <p:cNvCxnSpPr>
            <a:cxnSpLocks/>
          </p:cNvCxnSpPr>
          <p:nvPr/>
        </p:nvCxnSpPr>
        <p:spPr>
          <a:xfrm>
            <a:off x="741363" y="741363"/>
            <a:ext cx="2396473"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923330"/>
          </a:xfrm>
          <a:prstGeom prst="rect">
            <a:avLst/>
          </a:prstGeom>
          <a:noFill/>
        </p:spPr>
        <p:txBody>
          <a:bodyPr wrap="square" rtlCol="0">
            <a:spAutoFit/>
          </a:bodyPr>
          <a:lstStyle/>
          <a:p>
            <a:pPr indent="457200"/>
            <a:r>
              <a:rPr lang="zh-CN" altLang="zh-CN" dirty="0"/>
              <a:t>有</a:t>
            </a:r>
            <a:r>
              <a:rPr lang="en-US" altLang="zh-CN" dirty="0"/>
              <a:t>c</a:t>
            </a:r>
            <a:r>
              <a:rPr lang="zh-CN" altLang="zh-CN" dirty="0"/>
              <a:t>辆车，每辆车可以坐</a:t>
            </a:r>
            <a:r>
              <a:rPr lang="en-US" altLang="zh-CN" dirty="0"/>
              <a:t>4</a:t>
            </a:r>
            <a:r>
              <a:rPr lang="zh-CN" altLang="zh-CN" dirty="0"/>
              <a:t>个人，每辆车到达目的地要</a:t>
            </a:r>
            <a:r>
              <a:rPr lang="en-US" altLang="zh-CN" dirty="0"/>
              <a:t>di</a:t>
            </a:r>
            <a:r>
              <a:rPr lang="zh-CN" altLang="zh-CN" dirty="0"/>
              <a:t>分钟（</a:t>
            </a:r>
            <a:r>
              <a:rPr lang="en-US" altLang="zh-CN" dirty="0"/>
              <a:t>1&lt;=i&lt;=c</a:t>
            </a:r>
            <a:r>
              <a:rPr lang="zh-CN" altLang="zh-CN" dirty="0"/>
              <a:t>）。有</a:t>
            </a:r>
            <a:r>
              <a:rPr lang="en-US" altLang="zh-CN" dirty="0"/>
              <a:t>4*c </a:t>
            </a:r>
            <a:r>
              <a:rPr lang="zh-CN" altLang="zh-CN" dirty="0"/>
              <a:t>个人，每个人可以自由搭配乘车去目的地，但达到目的地后需吃完饭，每个人吃饭的时间不同。问如何安排使得总时间最少</a:t>
            </a:r>
            <a:r>
              <a:rPr lang="zh-CN" altLang="en-US" dirty="0"/>
              <a:t>。</a:t>
            </a:r>
            <a:endParaRPr lang="zh-CN" altLang="zh-CN" dirty="0"/>
          </a:p>
        </p:txBody>
      </p:sp>
    </p:spTree>
    <p:extLst>
      <p:ext uri="{BB962C8B-B14F-4D97-AF65-F5344CB8AC3E}">
        <p14:creationId xmlns:p14="http://schemas.microsoft.com/office/powerpoint/2010/main" val="379148174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斜纹 5"/>
          <p:cNvSpPr/>
          <p:nvPr/>
        </p:nvSpPr>
        <p:spPr>
          <a:xfrm>
            <a:off x="0" y="0"/>
            <a:ext cx="741363" cy="741363"/>
          </a:xfrm>
          <a:prstGeom prst="diagStrip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grpSp>
        <p:nvGrpSpPr>
          <p:cNvPr id="3077" name="组合 7"/>
          <p:cNvGrpSpPr>
            <a:grpSpLocks/>
          </p:cNvGrpSpPr>
          <p:nvPr/>
        </p:nvGrpSpPr>
        <p:grpSpPr bwMode="auto">
          <a:xfrm>
            <a:off x="11083925" y="5754688"/>
            <a:ext cx="1276350" cy="1276350"/>
            <a:chOff x="11083158" y="5754413"/>
            <a:chExt cx="1277007" cy="1277007"/>
          </a:xfrm>
        </p:grpSpPr>
        <p:sp>
          <p:nvSpPr>
            <p:cNvPr id="9" name="直角三角形 8"/>
            <p:cNvSpPr/>
            <p:nvPr/>
          </p:nvSpPr>
          <p:spPr>
            <a:xfrm rot="16200000">
              <a:off x="11356349" y="6022838"/>
              <a:ext cx="835455" cy="835455"/>
            </a:xfrm>
            <a:prstGeom prst="rtTriangl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斜纹 9"/>
            <p:cNvSpPr/>
            <p:nvPr/>
          </p:nvSpPr>
          <p:spPr>
            <a:xfrm>
              <a:off x="11083158" y="5754413"/>
              <a:ext cx="1277007" cy="1277007"/>
            </a:xfrm>
            <a:prstGeom prst="diagStripe">
              <a:avLst>
                <a:gd name="adj" fmla="val 87037"/>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1" name="直角三角形 10"/>
            <p:cNvSpPr/>
            <p:nvPr/>
          </p:nvSpPr>
          <p:spPr>
            <a:xfrm rot="16200000">
              <a:off x="11780430" y="6440566"/>
              <a:ext cx="330370" cy="330370"/>
            </a:xfrm>
            <a:prstGeom prst="r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 name="文本框 4">
            <a:extLst>
              <a:ext uri="{FF2B5EF4-FFF2-40B4-BE49-F238E27FC236}">
                <a16:creationId xmlns:a16="http://schemas.microsoft.com/office/drawing/2014/main" id="{8E1FBDDA-0A01-4A43-80A3-100EDEDA23EB}"/>
              </a:ext>
            </a:extLst>
          </p:cNvPr>
          <p:cNvSpPr txBox="1"/>
          <p:nvPr/>
        </p:nvSpPr>
        <p:spPr>
          <a:xfrm>
            <a:off x="741363" y="279698"/>
            <a:ext cx="2840036" cy="461665"/>
          </a:xfrm>
          <a:prstGeom prst="rect">
            <a:avLst/>
          </a:prstGeom>
          <a:noFill/>
        </p:spPr>
        <p:txBody>
          <a:bodyPr wrap="square" rtlCol="0">
            <a:spAutoFit/>
          </a:bodyPr>
          <a:lstStyle/>
          <a:p>
            <a:r>
              <a:rPr lang="en-US" altLang="zh-CN" sz="2400" dirty="0"/>
              <a:t>Fujiyama Thursday</a:t>
            </a:r>
            <a:endParaRPr lang="zh-CN" altLang="en-US" sz="2400" dirty="0"/>
          </a:p>
        </p:txBody>
      </p:sp>
      <p:sp>
        <p:nvSpPr>
          <p:cNvPr id="8" name="文本框 7">
            <a:extLst>
              <a:ext uri="{FF2B5EF4-FFF2-40B4-BE49-F238E27FC236}">
                <a16:creationId xmlns:a16="http://schemas.microsoft.com/office/drawing/2014/main" id="{D9D67428-B02E-403D-9AAD-F4EC00887217}"/>
              </a:ext>
            </a:extLst>
          </p:cNvPr>
          <p:cNvSpPr txBox="1"/>
          <p:nvPr/>
        </p:nvSpPr>
        <p:spPr>
          <a:xfrm>
            <a:off x="821267" y="741363"/>
            <a:ext cx="1574800" cy="338554"/>
          </a:xfrm>
          <a:prstGeom prst="rect">
            <a:avLst/>
          </a:prstGeom>
          <a:noFill/>
        </p:spPr>
        <p:txBody>
          <a:bodyPr wrap="square" rtlCol="0">
            <a:spAutoFit/>
          </a:bodyPr>
          <a:lstStyle/>
          <a:p>
            <a:r>
              <a:rPr lang="en-US" altLang="zh-CN" sz="1600" i="1" dirty="0"/>
              <a:t>Solution</a:t>
            </a:r>
            <a:endParaRPr lang="zh-CN" altLang="en-US" sz="1600" i="1" dirty="0"/>
          </a:p>
        </p:txBody>
      </p:sp>
      <p:cxnSp>
        <p:nvCxnSpPr>
          <p:cNvPr id="16" name="直接连接符 15">
            <a:extLst>
              <a:ext uri="{FF2B5EF4-FFF2-40B4-BE49-F238E27FC236}">
                <a16:creationId xmlns:a16="http://schemas.microsoft.com/office/drawing/2014/main" id="{9F5A6B93-285F-4995-A5AD-D00A73337F3E}"/>
              </a:ext>
            </a:extLst>
          </p:cNvPr>
          <p:cNvCxnSpPr>
            <a:cxnSpLocks/>
          </p:cNvCxnSpPr>
          <p:nvPr/>
        </p:nvCxnSpPr>
        <p:spPr>
          <a:xfrm>
            <a:off x="741363" y="355600"/>
            <a:ext cx="0" cy="724317"/>
          </a:xfrm>
          <a:prstGeom prst="line">
            <a:avLst/>
          </a:prstGeom>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ACB3018A-7D0F-4E79-8CD1-E88F9615DFA1}"/>
              </a:ext>
            </a:extLst>
          </p:cNvPr>
          <p:cNvSpPr txBox="1"/>
          <p:nvPr/>
        </p:nvSpPr>
        <p:spPr>
          <a:xfrm>
            <a:off x="821266" y="1520792"/>
            <a:ext cx="9448889" cy="646331"/>
          </a:xfrm>
          <a:prstGeom prst="rect">
            <a:avLst/>
          </a:prstGeom>
          <a:noFill/>
        </p:spPr>
        <p:txBody>
          <a:bodyPr wrap="square" rtlCol="0">
            <a:spAutoFit/>
          </a:bodyPr>
          <a:lstStyle/>
          <a:p>
            <a:pPr indent="457200"/>
            <a:r>
              <a:rPr lang="zh-CN" altLang="zh-CN" dirty="0"/>
              <a:t>贪心，让吃饭时间最长的四个人乘最快的车</a:t>
            </a:r>
            <a:r>
              <a:rPr lang="zh-CN" altLang="en-US" dirty="0"/>
              <a:t>，</a:t>
            </a:r>
            <a:r>
              <a:rPr lang="zh-CN" altLang="zh-CN" dirty="0"/>
              <a:t>吃饭时间次长的四个人乘第二快的车，依次乘车。用一个变量记录其中用的最大时间即可。</a:t>
            </a:r>
          </a:p>
        </p:txBody>
      </p:sp>
      <p:cxnSp>
        <p:nvCxnSpPr>
          <p:cNvPr id="12" name="直接连接符 11">
            <a:extLst>
              <a:ext uri="{FF2B5EF4-FFF2-40B4-BE49-F238E27FC236}">
                <a16:creationId xmlns:a16="http://schemas.microsoft.com/office/drawing/2014/main" id="{DB6628AB-BC4A-461A-B88C-E43CDFB05A7E}"/>
              </a:ext>
            </a:extLst>
          </p:cNvPr>
          <p:cNvCxnSpPr>
            <a:cxnSpLocks/>
          </p:cNvCxnSpPr>
          <p:nvPr/>
        </p:nvCxnSpPr>
        <p:spPr>
          <a:xfrm>
            <a:off x="741363" y="741363"/>
            <a:ext cx="239647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86821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1386</TotalTime>
  <Words>2778</Words>
  <Application>Microsoft Office PowerPoint</Application>
  <PresentationFormat>宽屏</PresentationFormat>
  <Paragraphs>128</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等线</vt:lpstr>
      <vt:lpstr>Arial</vt:lpstr>
      <vt:lpstr>Calibri</vt:lpstr>
      <vt:lpstr>Calibri Light</vt:lpstr>
      <vt:lpstr>Cambria</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张义飞</dc:creator>
  <cp:lastModifiedBy>Mn 1ao</cp:lastModifiedBy>
  <cp:revision>106</cp:revision>
  <dcterms:created xsi:type="dcterms:W3CDTF">2015-12-02T17:32:44Z</dcterms:created>
  <dcterms:modified xsi:type="dcterms:W3CDTF">2020-02-17T14:41:08Z</dcterms:modified>
</cp:coreProperties>
</file>