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95"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275" r:id="rId23"/>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2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094F925-C156-4E1A-BAA7-C746F8C544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EB18EC60-C687-43FB-B6C5-07042EB1870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668393-7A6A-4ED7-A7B8-AC6ACF9844FE}" type="datetimeFigureOut">
              <a:rPr lang="zh-CN" altLang="en-US" smtClean="0"/>
              <a:t>2020/2/15</a:t>
            </a:fld>
            <a:endParaRPr lang="zh-CN" altLang="en-US"/>
          </a:p>
        </p:txBody>
      </p:sp>
      <p:sp>
        <p:nvSpPr>
          <p:cNvPr id="4" name="页脚占位符 3">
            <a:extLst>
              <a:ext uri="{FF2B5EF4-FFF2-40B4-BE49-F238E27FC236}">
                <a16:creationId xmlns:a16="http://schemas.microsoft.com/office/drawing/2014/main" id="{A4ECF3E6-A54D-4814-8202-D6540419F7C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3FC764E1-36C5-4131-AC89-DB72CF823D9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C9145E-629E-4CC5-9E7B-E120C7329C7B}" type="slidenum">
              <a:rPr lang="zh-CN" altLang="en-US" smtClean="0"/>
              <a:t>‹#›</a:t>
            </a:fld>
            <a:endParaRPr lang="zh-CN" altLang="en-US"/>
          </a:p>
        </p:txBody>
      </p:sp>
    </p:spTree>
    <p:extLst>
      <p:ext uri="{BB962C8B-B14F-4D97-AF65-F5344CB8AC3E}">
        <p14:creationId xmlns:p14="http://schemas.microsoft.com/office/powerpoint/2010/main" val="21181708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10F8D-CDE0-4E34-A94A-573499E4DBE4}" type="datetimeFigureOut">
              <a:rPr lang="zh-CN" altLang="en-US" smtClean="0"/>
              <a:t>2020/2/15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66E7C7-DD76-4C89-8450-5B476FB5E571}" type="slidenum">
              <a:rPr lang="zh-CN" altLang="en-US" smtClean="0"/>
              <a:t>‹#›</a:t>
            </a:fld>
            <a:endParaRPr lang="zh-CN" altLang="en-US"/>
          </a:p>
        </p:txBody>
      </p:sp>
    </p:spTree>
    <p:extLst>
      <p:ext uri="{BB962C8B-B14F-4D97-AF65-F5344CB8AC3E}">
        <p14:creationId xmlns:p14="http://schemas.microsoft.com/office/powerpoint/2010/main" val="3443649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EDE6F72D-AC5A-43B9-B458-3A81032C357F}" type="datetimeFigureOut">
              <a:rPr lang="zh-CN" altLang="en-US" smtClean="0"/>
              <a:pPr>
                <a:defRPr/>
              </a:pPr>
              <a:t>2020/2/15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6790454-D019-4A7F-8C97-10EBC2A80F9F}" type="slidenum">
              <a:rPr lang="zh-CN" altLang="en-US"/>
              <a:pPr>
                <a:defRPr/>
              </a:pPr>
              <a:t>‹#›</a:t>
            </a:fld>
            <a:endParaRPr lang="zh-CN" altLang="en-US"/>
          </a:p>
        </p:txBody>
      </p:sp>
    </p:spTree>
    <p:extLst>
      <p:ext uri="{BB962C8B-B14F-4D97-AF65-F5344CB8AC3E}">
        <p14:creationId xmlns:p14="http://schemas.microsoft.com/office/powerpoint/2010/main" val="388706414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BE1B950-4482-4492-BBB2-9F4C44BE1F1D}" type="datetimeFigureOut">
              <a:rPr lang="zh-CN" altLang="en-US" smtClean="0"/>
              <a:pPr>
                <a:defRPr/>
              </a:pPr>
              <a:t>2020/2/15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7DCA2F1-7173-42B4-8C58-720D2BB9D844}" type="slidenum">
              <a:rPr lang="zh-CN" altLang="en-US"/>
              <a:pPr>
                <a:defRPr/>
              </a:pPr>
              <a:t>‹#›</a:t>
            </a:fld>
            <a:endParaRPr lang="zh-CN" altLang="en-US"/>
          </a:p>
        </p:txBody>
      </p:sp>
    </p:spTree>
    <p:extLst>
      <p:ext uri="{BB962C8B-B14F-4D97-AF65-F5344CB8AC3E}">
        <p14:creationId xmlns:p14="http://schemas.microsoft.com/office/powerpoint/2010/main" val="90299960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1F0B0BB-B1B9-4A7A-B0FB-BE71588D81F8}" type="datetimeFigureOut">
              <a:rPr lang="zh-CN" altLang="en-US" smtClean="0"/>
              <a:pPr>
                <a:defRPr/>
              </a:pPr>
              <a:t>2020/2/15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51D007-10B9-4666-953D-D8684172C97C}" type="slidenum">
              <a:rPr lang="zh-CN" altLang="en-US"/>
              <a:pPr>
                <a:defRPr/>
              </a:pPr>
              <a:t>‹#›</a:t>
            </a:fld>
            <a:endParaRPr lang="zh-CN" altLang="en-US"/>
          </a:p>
        </p:txBody>
      </p:sp>
    </p:spTree>
    <p:extLst>
      <p:ext uri="{BB962C8B-B14F-4D97-AF65-F5344CB8AC3E}">
        <p14:creationId xmlns:p14="http://schemas.microsoft.com/office/powerpoint/2010/main" val="157967640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60B6843-221F-4AD9-94E9-7B4AFAA03F81}" type="datetimeFigureOut">
              <a:rPr lang="zh-CN" altLang="en-US" smtClean="0"/>
              <a:pPr>
                <a:defRPr/>
              </a:pPr>
              <a:t>2020/2/15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B6CE8FC-979E-42DC-A143-24CA1D2DD528}" type="slidenum">
              <a:rPr lang="zh-CN" altLang="en-US"/>
              <a:pPr>
                <a:defRPr/>
              </a:pPr>
              <a:t>‹#›</a:t>
            </a:fld>
            <a:endParaRPr lang="zh-CN" altLang="en-US"/>
          </a:p>
        </p:txBody>
      </p:sp>
    </p:spTree>
    <p:extLst>
      <p:ext uri="{BB962C8B-B14F-4D97-AF65-F5344CB8AC3E}">
        <p14:creationId xmlns:p14="http://schemas.microsoft.com/office/powerpoint/2010/main" val="235657891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4E5DE55-82CA-45C8-98B3-CE1DA8CD683B}" type="datetimeFigureOut">
              <a:rPr lang="zh-CN" altLang="en-US" smtClean="0"/>
              <a:pPr>
                <a:defRPr/>
              </a:pPr>
              <a:t>2020/2/15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5A033F1-1B2E-49FB-8735-FDBF6E3B8133}" type="slidenum">
              <a:rPr lang="zh-CN" altLang="en-US"/>
              <a:pPr>
                <a:defRPr/>
              </a:pPr>
              <a:t>‹#›</a:t>
            </a:fld>
            <a:endParaRPr lang="zh-CN" altLang="en-US"/>
          </a:p>
        </p:txBody>
      </p:sp>
    </p:spTree>
    <p:extLst>
      <p:ext uri="{BB962C8B-B14F-4D97-AF65-F5344CB8AC3E}">
        <p14:creationId xmlns:p14="http://schemas.microsoft.com/office/powerpoint/2010/main" val="214455831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1C22D42B-5EE9-4A3B-A62D-56F896B58EBB}" type="datetimeFigureOut">
              <a:rPr lang="zh-CN" altLang="en-US" smtClean="0"/>
              <a:pPr>
                <a:defRPr/>
              </a:pPr>
              <a:t>2020/2/15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503184E-6608-4E00-A9B8-654C715DD2AE}" type="slidenum">
              <a:rPr lang="zh-CN" altLang="en-US"/>
              <a:pPr>
                <a:defRPr/>
              </a:pPr>
              <a:t>‹#›</a:t>
            </a:fld>
            <a:endParaRPr lang="zh-CN" altLang="en-US"/>
          </a:p>
        </p:txBody>
      </p:sp>
    </p:spTree>
    <p:extLst>
      <p:ext uri="{BB962C8B-B14F-4D97-AF65-F5344CB8AC3E}">
        <p14:creationId xmlns:p14="http://schemas.microsoft.com/office/powerpoint/2010/main" val="347487416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7F004EBA-4308-48A5-9F18-96162FEBCB80}" type="datetimeFigureOut">
              <a:rPr lang="zh-CN" altLang="en-US" smtClean="0"/>
              <a:pPr>
                <a:defRPr/>
              </a:pPr>
              <a:t>2020/2/15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3D2F70A-C065-4B4E-B250-A1235E8A9627}" type="slidenum">
              <a:rPr lang="zh-CN" altLang="en-US"/>
              <a:pPr>
                <a:defRPr/>
              </a:pPr>
              <a:t>‹#›</a:t>
            </a:fld>
            <a:endParaRPr lang="zh-CN" altLang="en-US"/>
          </a:p>
        </p:txBody>
      </p:sp>
    </p:spTree>
    <p:extLst>
      <p:ext uri="{BB962C8B-B14F-4D97-AF65-F5344CB8AC3E}">
        <p14:creationId xmlns:p14="http://schemas.microsoft.com/office/powerpoint/2010/main" val="8767388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FB594EBE-4765-4C69-AD62-CF725E80C289}" type="datetimeFigureOut">
              <a:rPr lang="zh-CN" altLang="en-US" smtClean="0"/>
              <a:pPr>
                <a:defRPr/>
              </a:pPr>
              <a:t>2020/2/15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111B41D-2523-49F2-BB3A-498F9CB84EEF}" type="slidenum">
              <a:rPr lang="zh-CN" altLang="en-US"/>
              <a:pPr>
                <a:defRPr/>
              </a:pPr>
              <a:t>‹#›</a:t>
            </a:fld>
            <a:endParaRPr lang="zh-CN" altLang="en-US"/>
          </a:p>
        </p:txBody>
      </p:sp>
    </p:spTree>
    <p:extLst>
      <p:ext uri="{BB962C8B-B14F-4D97-AF65-F5344CB8AC3E}">
        <p14:creationId xmlns:p14="http://schemas.microsoft.com/office/powerpoint/2010/main" val="297118429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0D2DCF5-FA02-4F9F-8942-EE72AF556D70}" type="datetimeFigureOut">
              <a:rPr lang="zh-CN" altLang="en-US" smtClean="0"/>
              <a:pPr>
                <a:defRPr/>
              </a:pPr>
              <a:t>2020/2/15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089E7A7-C45B-4FE8-B227-DF045E766BF5}" type="slidenum">
              <a:rPr lang="zh-CN" altLang="en-US"/>
              <a:pPr>
                <a:defRPr/>
              </a:pPr>
              <a:t>‹#›</a:t>
            </a:fld>
            <a:endParaRPr lang="zh-CN" altLang="en-US"/>
          </a:p>
        </p:txBody>
      </p:sp>
    </p:spTree>
    <p:extLst>
      <p:ext uri="{BB962C8B-B14F-4D97-AF65-F5344CB8AC3E}">
        <p14:creationId xmlns:p14="http://schemas.microsoft.com/office/powerpoint/2010/main" val="410474967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5498014-EC19-4353-A4F6-70CFDF2F1A24}" type="datetimeFigureOut">
              <a:rPr lang="zh-CN" altLang="en-US" smtClean="0"/>
              <a:pPr>
                <a:defRPr/>
              </a:pPr>
              <a:t>2020/2/15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DE3F535-4239-46C7-901D-D2DFEEAF5A84}" type="slidenum">
              <a:rPr lang="zh-CN" altLang="en-US"/>
              <a:pPr>
                <a:defRPr/>
              </a:pPr>
              <a:t>‹#›</a:t>
            </a:fld>
            <a:endParaRPr lang="zh-CN" altLang="en-US"/>
          </a:p>
        </p:txBody>
      </p:sp>
    </p:spTree>
    <p:extLst>
      <p:ext uri="{BB962C8B-B14F-4D97-AF65-F5344CB8AC3E}">
        <p14:creationId xmlns:p14="http://schemas.microsoft.com/office/powerpoint/2010/main" val="3141757126"/>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7E0AEA9-B212-48B0-B7FE-5F83F67DB9EE}" type="datetimeFigureOut">
              <a:rPr lang="zh-CN" altLang="en-US" smtClean="0"/>
              <a:pPr>
                <a:defRPr/>
              </a:pPr>
              <a:t>2020/2/15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BB1E71E-1762-4C19-B803-D4DCD380874C}" type="slidenum">
              <a:rPr lang="zh-CN" altLang="en-US"/>
              <a:pPr>
                <a:defRPr/>
              </a:pPr>
              <a:t>‹#›</a:t>
            </a:fld>
            <a:endParaRPr lang="zh-CN" altLang="en-US"/>
          </a:p>
        </p:txBody>
      </p:sp>
    </p:spTree>
    <p:extLst>
      <p:ext uri="{BB962C8B-B14F-4D97-AF65-F5344CB8AC3E}">
        <p14:creationId xmlns:p14="http://schemas.microsoft.com/office/powerpoint/2010/main" val="108093531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F9C37A0E-3E4B-4754-8180-13FC924EB73E}" type="datetimeFigureOut">
              <a:rPr lang="zh-CN" altLang="en-US" smtClean="0"/>
              <a:pPr>
                <a:defRPr/>
              </a:pPr>
              <a:t>2020/2/15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03A7F9E8-1F89-478B-9A28-7C0D51FC1EE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3"/>
          <p:cNvSpPr>
            <a:spLocks noChangeArrowheads="1"/>
          </p:cNvSpPr>
          <p:nvPr/>
        </p:nvSpPr>
        <p:spPr bwMode="auto">
          <a:xfrm>
            <a:off x="981075" y="2187575"/>
            <a:ext cx="7115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dirty="0"/>
              <a:t>UCF Local Programming Contest 2014 </a:t>
            </a:r>
            <a:r>
              <a:rPr lang="zh-CN" altLang="en-US" dirty="0"/>
              <a:t>试题解析</a:t>
            </a:r>
            <a:endParaRPr lang="zh-CN" altLang="en-US" sz="3200" b="1" dirty="0">
              <a:solidFill>
                <a:srgbClr val="000000"/>
              </a:solidFill>
            </a:endParaRPr>
          </a:p>
        </p:txBody>
      </p:sp>
      <p:cxnSp>
        <p:nvCxnSpPr>
          <p:cNvPr id="6" name="直接连接符 5"/>
          <p:cNvCxnSpPr/>
          <p:nvPr/>
        </p:nvCxnSpPr>
        <p:spPr>
          <a:xfrm>
            <a:off x="981075" y="1714500"/>
            <a:ext cx="0" cy="3671888"/>
          </a:xfrm>
          <a:prstGeom prst="line">
            <a:avLst/>
          </a:prstGeom>
          <a:ln w="25400"/>
        </p:spPr>
        <p:style>
          <a:lnRef idx="1">
            <a:schemeClr val="dk1"/>
          </a:lnRef>
          <a:fillRef idx="0">
            <a:schemeClr val="dk1"/>
          </a:fillRef>
          <a:effectRef idx="0">
            <a:schemeClr val="dk1"/>
          </a:effectRef>
          <a:fontRef idx="minor">
            <a:schemeClr val="tx1"/>
          </a:fontRef>
        </p:style>
      </p:cxnSp>
      <p:sp>
        <p:nvSpPr>
          <p:cNvPr id="2052" name="文本框 6"/>
          <p:cNvSpPr txBox="1">
            <a:spLocks noChangeArrowheads="1"/>
          </p:cNvSpPr>
          <p:nvPr/>
        </p:nvSpPr>
        <p:spPr bwMode="auto">
          <a:xfrm>
            <a:off x="981075" y="1714500"/>
            <a:ext cx="2972853" cy="46166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rPr>
              <a:t>训练联盟周赛第一场</a:t>
            </a:r>
          </a:p>
        </p:txBody>
      </p:sp>
      <p:cxnSp>
        <p:nvCxnSpPr>
          <p:cNvPr id="9" name="直接连接符 8"/>
          <p:cNvCxnSpPr/>
          <p:nvPr/>
        </p:nvCxnSpPr>
        <p:spPr>
          <a:xfrm>
            <a:off x="981075" y="2771775"/>
            <a:ext cx="9109075" cy="0"/>
          </a:xfrm>
          <a:prstGeom prst="line">
            <a:avLst/>
          </a:prstGeom>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979488" y="4986338"/>
            <a:ext cx="2178545" cy="400110"/>
          </a:xfrm>
          <a:prstGeom prst="rect">
            <a:avLst/>
          </a:prstGeom>
          <a:noFill/>
          <a:ln>
            <a:solidFill>
              <a:schemeClr val="dk1">
                <a:shade val="50000"/>
              </a:schemeClr>
            </a:solidFill>
          </a:ln>
        </p:spPr>
        <p:txBody>
          <a:bodyPr wrap="none">
            <a:spAutoFit/>
          </a:bodyPr>
          <a:lstStyle/>
          <a:p>
            <a:pPr eaLnBrk="1" fontAlgn="auto" hangingPunct="1">
              <a:spcBef>
                <a:spcPts val="0"/>
              </a:spcBef>
              <a:spcAft>
                <a:spcPts val="0"/>
              </a:spcAft>
              <a:defRPr/>
            </a:pPr>
            <a:r>
              <a:rPr lang="en-US" altLang="zh-CN" sz="2000" dirty="0">
                <a:latin typeface="+mn-lt"/>
                <a:ea typeface="+mn-ea"/>
              </a:rPr>
              <a:t>CSUFT ACM</a:t>
            </a:r>
            <a:r>
              <a:rPr lang="zh-CN" altLang="en-US" sz="2000" dirty="0">
                <a:latin typeface="+mn-lt"/>
                <a:ea typeface="+mn-ea"/>
              </a:rPr>
              <a:t>集训队</a:t>
            </a:r>
          </a:p>
        </p:txBody>
      </p:sp>
      <p:cxnSp>
        <p:nvCxnSpPr>
          <p:cNvPr id="15" name="直接连接符 14"/>
          <p:cNvCxnSpPr>
            <a:cxnSpLocks/>
          </p:cNvCxnSpPr>
          <p:nvPr/>
        </p:nvCxnSpPr>
        <p:spPr>
          <a:xfrm>
            <a:off x="981075" y="5386388"/>
            <a:ext cx="2176958" cy="0"/>
          </a:xfrm>
          <a:prstGeom prst="line">
            <a:avLst/>
          </a:prstGeom>
        </p:spPr>
        <p:style>
          <a:lnRef idx="1">
            <a:schemeClr val="dk1"/>
          </a:lnRef>
          <a:fillRef idx="0">
            <a:schemeClr val="dk1"/>
          </a:fillRef>
          <a:effectRef idx="0">
            <a:schemeClr val="dk1"/>
          </a:effectRef>
          <a:fontRef idx="minor">
            <a:schemeClr val="tx1"/>
          </a:fontRef>
        </p:style>
      </p:cxnSp>
      <p:sp>
        <p:nvSpPr>
          <p:cNvPr id="26" name="斜纹 2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2058" name="组合 29"/>
          <p:cNvGrpSpPr>
            <a:grpSpLocks/>
          </p:cNvGrpSpPr>
          <p:nvPr/>
        </p:nvGrpSpPr>
        <p:grpSpPr bwMode="auto">
          <a:xfrm>
            <a:off x="11083925" y="5754688"/>
            <a:ext cx="1276350" cy="1276350"/>
            <a:chOff x="11083158" y="5754413"/>
            <a:chExt cx="1277007" cy="1277007"/>
          </a:xfrm>
        </p:grpSpPr>
        <p:sp>
          <p:nvSpPr>
            <p:cNvPr id="27" name="直角三角形 26"/>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斜纹 27"/>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29" name="直角三角形 28"/>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文本框 4">
            <a:extLst>
              <a:ext uri="{FF2B5EF4-FFF2-40B4-BE49-F238E27FC236}">
                <a16:creationId xmlns:a16="http://schemas.microsoft.com/office/drawing/2014/main" id="{8E1FBDDA-0A01-4A43-80A3-100EDEDA23EB}"/>
              </a:ext>
            </a:extLst>
          </p:cNvPr>
          <p:cNvSpPr txBox="1"/>
          <p:nvPr/>
        </p:nvSpPr>
        <p:spPr>
          <a:xfrm>
            <a:off x="741363" y="279698"/>
            <a:ext cx="2839231" cy="461665"/>
          </a:xfrm>
          <a:prstGeom prst="rect">
            <a:avLst/>
          </a:prstGeom>
          <a:noFill/>
        </p:spPr>
        <p:txBody>
          <a:bodyPr wrap="square" rtlCol="0">
            <a:spAutoFit/>
          </a:bodyPr>
          <a:lstStyle/>
          <a:p>
            <a:r>
              <a:rPr lang="en-US" altLang="zh-CN" sz="2400" dirty="0"/>
              <a:t>Chain Email</a:t>
            </a:r>
            <a:endParaRPr lang="zh-CN" altLang="en-US" sz="2400" dirty="0"/>
          </a:p>
        </p:txBody>
      </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Description</a:t>
            </a:r>
            <a:endParaRPr lang="zh-CN" altLang="en-US" sz="1600" i="1" dirty="0"/>
          </a:p>
        </p:txBody>
      </p:sp>
      <p:cxnSp>
        <p:nvCxnSpPr>
          <p:cNvPr id="13" name="直接连接符 12">
            <a:extLst>
              <a:ext uri="{FF2B5EF4-FFF2-40B4-BE49-F238E27FC236}">
                <a16:creationId xmlns:a16="http://schemas.microsoft.com/office/drawing/2014/main" id="{4A499793-18A7-4104-B768-1280D3D9CDE0}"/>
              </a:ext>
            </a:extLst>
          </p:cNvPr>
          <p:cNvCxnSpPr>
            <a:cxnSpLocks/>
          </p:cNvCxnSpPr>
          <p:nvPr/>
        </p:nvCxnSpPr>
        <p:spPr>
          <a:xfrm>
            <a:off x="741363" y="741363"/>
            <a:ext cx="1510770" cy="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923330"/>
          </a:xfrm>
          <a:prstGeom prst="rect">
            <a:avLst/>
          </a:prstGeom>
          <a:noFill/>
        </p:spPr>
        <p:txBody>
          <a:bodyPr wrap="square" rtlCol="0">
            <a:spAutoFit/>
          </a:bodyPr>
          <a:lstStyle/>
          <a:p>
            <a:r>
              <a:rPr lang="en-US" altLang="zh-CN" dirty="0"/>
              <a:t>	</a:t>
            </a:r>
            <a:r>
              <a:rPr lang="zh-CN" altLang="zh-CN" dirty="0"/>
              <a:t>有</a:t>
            </a:r>
            <a:r>
              <a:rPr lang="en-US" altLang="zh-CN" dirty="0"/>
              <a:t>n</a:t>
            </a:r>
            <a:r>
              <a:rPr lang="zh-CN" altLang="zh-CN" dirty="0"/>
              <a:t>个老人，每个老人可以给他的好友群发邮件。问</a:t>
            </a:r>
            <a:r>
              <a:rPr lang="zh-CN" altLang="en-US" dirty="0"/>
              <a:t>以老人</a:t>
            </a:r>
            <a:r>
              <a:rPr lang="en-US" altLang="zh-CN" dirty="0"/>
              <a:t>s</a:t>
            </a:r>
            <a:r>
              <a:rPr lang="zh-CN" altLang="en-US" dirty="0"/>
              <a:t>为起点发邮件</a:t>
            </a:r>
            <a:r>
              <a:rPr lang="zh-CN" altLang="zh-CN" dirty="0"/>
              <a:t>，朋友圈是否会进</a:t>
            </a:r>
            <a:r>
              <a:rPr lang="zh-CN" altLang="en-US" dirty="0"/>
              <a:t>入邮件接收的死循环</a:t>
            </a:r>
            <a:r>
              <a:rPr lang="zh-CN" altLang="zh-CN" dirty="0"/>
              <a:t>。若有，输出死循环中老人的名字。若无，输出</a:t>
            </a:r>
            <a:r>
              <a:rPr lang="en-US" altLang="zh-CN" dirty="0"/>
              <a:t>Safe chain email!</a:t>
            </a:r>
            <a:endParaRPr lang="zh-CN" altLang="zh-CN" dirty="0"/>
          </a:p>
        </p:txBody>
      </p:sp>
    </p:spTree>
    <p:extLst>
      <p:ext uri="{BB962C8B-B14F-4D97-AF65-F5344CB8AC3E}">
        <p14:creationId xmlns:p14="http://schemas.microsoft.com/office/powerpoint/2010/main" val="270727235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文本框 4">
            <a:extLst>
              <a:ext uri="{FF2B5EF4-FFF2-40B4-BE49-F238E27FC236}">
                <a16:creationId xmlns:a16="http://schemas.microsoft.com/office/drawing/2014/main" id="{8E1FBDDA-0A01-4A43-80A3-100EDEDA23EB}"/>
              </a:ext>
            </a:extLst>
          </p:cNvPr>
          <p:cNvSpPr txBox="1"/>
          <p:nvPr/>
        </p:nvSpPr>
        <p:spPr>
          <a:xfrm>
            <a:off x="741363" y="279698"/>
            <a:ext cx="2840036" cy="461665"/>
          </a:xfrm>
          <a:prstGeom prst="rect">
            <a:avLst/>
          </a:prstGeom>
          <a:noFill/>
        </p:spPr>
        <p:txBody>
          <a:bodyPr wrap="square" rtlCol="0">
            <a:spAutoFit/>
          </a:bodyPr>
          <a:lstStyle/>
          <a:p>
            <a:r>
              <a:rPr lang="en-US" altLang="zh-CN" sz="2400" dirty="0"/>
              <a:t>Chain Email</a:t>
            </a:r>
            <a:endParaRPr lang="zh-CN" altLang="en-US" sz="2400" dirty="0"/>
          </a:p>
        </p:txBody>
      </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Solution</a:t>
            </a:r>
            <a:endParaRPr lang="zh-CN" altLang="en-US" sz="1600" i="1" dirty="0"/>
          </a:p>
        </p:txBody>
      </p: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923330"/>
          </a:xfrm>
          <a:prstGeom prst="rect">
            <a:avLst/>
          </a:prstGeom>
          <a:noFill/>
        </p:spPr>
        <p:txBody>
          <a:bodyPr wrap="square" rtlCol="0">
            <a:spAutoFit/>
          </a:bodyPr>
          <a:lstStyle/>
          <a:p>
            <a:r>
              <a:rPr lang="zh-CN" altLang="en-US" dirty="0"/>
              <a:t>根据题意，需要求出从起点出发能到达的环，以及从这些环出发能到达的点。</a:t>
            </a:r>
            <a:endParaRPr lang="en-US" altLang="zh-CN" dirty="0"/>
          </a:p>
          <a:p>
            <a:r>
              <a:rPr lang="zh-CN" altLang="en-US" dirty="0"/>
              <a:t>首先重新构图，将起点所不能到达的点删掉，同时记录新图中所有点的入度。</a:t>
            </a:r>
            <a:endParaRPr lang="en-US" altLang="zh-CN" dirty="0"/>
          </a:p>
          <a:p>
            <a:r>
              <a:rPr lang="zh-CN" altLang="en-US" dirty="0"/>
              <a:t>然后根据新图拓扑排序，记录排序后入度不为</a:t>
            </a:r>
            <a:r>
              <a:rPr lang="en-US" altLang="zh-CN" dirty="0"/>
              <a:t>0</a:t>
            </a:r>
            <a:r>
              <a:rPr lang="zh-CN" altLang="en-US" dirty="0"/>
              <a:t>的所有点，即为答案。</a:t>
            </a:r>
            <a:endParaRPr lang="en-US" altLang="zh-CN" dirty="0"/>
          </a:p>
        </p:txBody>
      </p:sp>
      <p:cxnSp>
        <p:nvCxnSpPr>
          <p:cNvPr id="12" name="直接连接符 11">
            <a:extLst>
              <a:ext uri="{FF2B5EF4-FFF2-40B4-BE49-F238E27FC236}">
                <a16:creationId xmlns:a16="http://schemas.microsoft.com/office/drawing/2014/main" id="{D446491D-336E-47EC-AB0C-89C2A7BD7562}"/>
              </a:ext>
            </a:extLst>
          </p:cNvPr>
          <p:cNvCxnSpPr>
            <a:cxnSpLocks/>
          </p:cNvCxnSpPr>
          <p:nvPr/>
        </p:nvCxnSpPr>
        <p:spPr>
          <a:xfrm>
            <a:off x="741363" y="741363"/>
            <a:ext cx="151077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51481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文本框 4">
            <a:extLst>
              <a:ext uri="{FF2B5EF4-FFF2-40B4-BE49-F238E27FC236}">
                <a16:creationId xmlns:a16="http://schemas.microsoft.com/office/drawing/2014/main" id="{8E1FBDDA-0A01-4A43-80A3-100EDEDA23EB}"/>
              </a:ext>
            </a:extLst>
          </p:cNvPr>
          <p:cNvSpPr txBox="1"/>
          <p:nvPr/>
        </p:nvSpPr>
        <p:spPr>
          <a:xfrm>
            <a:off x="741363" y="279698"/>
            <a:ext cx="2839231" cy="461665"/>
          </a:xfrm>
          <a:prstGeom prst="rect">
            <a:avLst/>
          </a:prstGeom>
          <a:noFill/>
        </p:spPr>
        <p:txBody>
          <a:bodyPr wrap="square" rtlCol="0">
            <a:spAutoFit/>
          </a:bodyPr>
          <a:lstStyle/>
          <a:p>
            <a:r>
              <a:rPr lang="en-US" altLang="zh-CN" sz="2400" dirty="0"/>
              <a:t>Faster Microwaving</a:t>
            </a:r>
            <a:endParaRPr lang="zh-CN" altLang="en-US" sz="2400" dirty="0"/>
          </a:p>
        </p:txBody>
      </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Description</a:t>
            </a:r>
            <a:endParaRPr lang="zh-CN" altLang="en-US" sz="1600" i="1" dirty="0"/>
          </a:p>
        </p:txBody>
      </p:sp>
      <p:cxnSp>
        <p:nvCxnSpPr>
          <p:cNvPr id="13" name="直接连接符 12">
            <a:extLst>
              <a:ext uri="{FF2B5EF4-FFF2-40B4-BE49-F238E27FC236}">
                <a16:creationId xmlns:a16="http://schemas.microsoft.com/office/drawing/2014/main" id="{4A499793-18A7-4104-B768-1280D3D9CDE0}"/>
              </a:ext>
            </a:extLst>
          </p:cNvPr>
          <p:cNvCxnSpPr>
            <a:cxnSpLocks/>
          </p:cNvCxnSpPr>
          <p:nvPr/>
        </p:nvCxnSpPr>
        <p:spPr>
          <a:xfrm>
            <a:off x="741363" y="741363"/>
            <a:ext cx="2484437" cy="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1200329"/>
          </a:xfrm>
          <a:prstGeom prst="rect">
            <a:avLst/>
          </a:prstGeom>
          <a:noFill/>
        </p:spPr>
        <p:txBody>
          <a:bodyPr wrap="square" rtlCol="0">
            <a:spAutoFit/>
          </a:bodyPr>
          <a:lstStyle/>
          <a:p>
            <a:r>
              <a:rPr lang="en-US" altLang="zh-CN" dirty="0"/>
              <a:t>	</a:t>
            </a:r>
            <a:r>
              <a:rPr lang="zh-CN" altLang="en-US" dirty="0"/>
              <a:t>给出建议烹饪时间</a:t>
            </a:r>
            <a:r>
              <a:rPr lang="en-US" altLang="zh-CN" dirty="0"/>
              <a:t>MM</a:t>
            </a:r>
            <a:r>
              <a:rPr lang="zh-CN" altLang="en-US" dirty="0"/>
              <a:t>：</a:t>
            </a:r>
            <a:r>
              <a:rPr lang="en-US" altLang="zh-CN" dirty="0"/>
              <a:t>SS</a:t>
            </a:r>
            <a:r>
              <a:rPr lang="zh-CN" altLang="en-US" dirty="0"/>
              <a:t>和表示较低和较高建议烹饪时间的百分比</a:t>
            </a:r>
            <a:r>
              <a:rPr lang="en-US" altLang="zh-CN" dirty="0"/>
              <a:t>p </a:t>
            </a:r>
            <a:r>
              <a:rPr lang="zh-CN" altLang="en-US" dirty="0"/>
              <a:t>，设定烹饪时间需要按按钮，按按钮和移动到另一个按钮都需要花费时间。</a:t>
            </a:r>
            <a:endParaRPr lang="en-US" altLang="zh-CN" dirty="0"/>
          </a:p>
          <a:p>
            <a:r>
              <a:rPr lang="en-US" altLang="zh-CN" dirty="0"/>
              <a:t>	</a:t>
            </a:r>
            <a:r>
              <a:rPr lang="zh-CN" altLang="en-US" dirty="0"/>
              <a:t>对于一个确定的时间（</a:t>
            </a:r>
            <a:r>
              <a:rPr lang="en-US" altLang="zh-CN" dirty="0"/>
              <a:t>MM</a:t>
            </a:r>
            <a:r>
              <a:rPr lang="zh-CN" altLang="en-US" dirty="0"/>
              <a:t>：</a:t>
            </a:r>
            <a:r>
              <a:rPr lang="en-US" altLang="zh-CN" dirty="0"/>
              <a:t>SS</a:t>
            </a:r>
            <a:r>
              <a:rPr lang="zh-CN" altLang="en-US" dirty="0"/>
              <a:t>），有两种表示方式 </a:t>
            </a:r>
            <a:r>
              <a:rPr lang="en-US" altLang="zh-CN" dirty="0"/>
              <a:t>MM</a:t>
            </a:r>
            <a:r>
              <a:rPr lang="zh-CN" altLang="en-US" dirty="0"/>
              <a:t>：</a:t>
            </a:r>
            <a:r>
              <a:rPr lang="en-US" altLang="zh-CN" dirty="0"/>
              <a:t>SS </a:t>
            </a:r>
            <a:r>
              <a:rPr lang="zh-CN" altLang="en-US" dirty="0"/>
              <a:t>和 </a:t>
            </a:r>
            <a:r>
              <a:rPr lang="en-US" altLang="zh-CN" dirty="0"/>
              <a:t>MM-1:SS+60</a:t>
            </a:r>
            <a:r>
              <a:rPr lang="zh-CN" altLang="en-US" dirty="0"/>
              <a:t>，问应该按下的按钮序列，使得烹饪启动所花费的时间最少。</a:t>
            </a:r>
            <a:endParaRPr lang="zh-CN" altLang="zh-CN" dirty="0"/>
          </a:p>
        </p:txBody>
      </p:sp>
    </p:spTree>
    <p:extLst>
      <p:ext uri="{BB962C8B-B14F-4D97-AF65-F5344CB8AC3E}">
        <p14:creationId xmlns:p14="http://schemas.microsoft.com/office/powerpoint/2010/main" val="363805300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文本框 4">
            <a:extLst>
              <a:ext uri="{FF2B5EF4-FFF2-40B4-BE49-F238E27FC236}">
                <a16:creationId xmlns:a16="http://schemas.microsoft.com/office/drawing/2014/main" id="{8E1FBDDA-0A01-4A43-80A3-100EDEDA23EB}"/>
              </a:ext>
            </a:extLst>
          </p:cNvPr>
          <p:cNvSpPr txBox="1"/>
          <p:nvPr/>
        </p:nvSpPr>
        <p:spPr>
          <a:xfrm>
            <a:off x="741363" y="279698"/>
            <a:ext cx="2840036" cy="461665"/>
          </a:xfrm>
          <a:prstGeom prst="rect">
            <a:avLst/>
          </a:prstGeom>
          <a:noFill/>
        </p:spPr>
        <p:txBody>
          <a:bodyPr wrap="square" rtlCol="0">
            <a:spAutoFit/>
          </a:bodyPr>
          <a:lstStyle/>
          <a:p>
            <a:r>
              <a:rPr lang="en-US" altLang="zh-CN" sz="2400" dirty="0"/>
              <a:t>Faster Microwaving</a:t>
            </a:r>
            <a:endParaRPr lang="zh-CN" altLang="en-US" sz="2400" dirty="0"/>
          </a:p>
        </p:txBody>
      </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Solution</a:t>
            </a:r>
            <a:endParaRPr lang="zh-CN" altLang="en-US" sz="1600" i="1" dirty="0"/>
          </a:p>
        </p:txBody>
      </p: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1200329"/>
          </a:xfrm>
          <a:prstGeom prst="rect">
            <a:avLst/>
          </a:prstGeom>
          <a:noFill/>
        </p:spPr>
        <p:txBody>
          <a:bodyPr wrap="square" rtlCol="0">
            <a:spAutoFit/>
          </a:bodyPr>
          <a:lstStyle/>
          <a:p>
            <a:r>
              <a:rPr lang="en-US" altLang="zh-CN" dirty="0"/>
              <a:t>	</a:t>
            </a:r>
            <a:r>
              <a:rPr lang="zh-CN" altLang="en-US" dirty="0"/>
              <a:t>对于一个确定的时间（</a:t>
            </a:r>
            <a:r>
              <a:rPr lang="en-US" altLang="zh-CN" dirty="0"/>
              <a:t>MM</a:t>
            </a:r>
            <a:r>
              <a:rPr lang="zh-CN" altLang="en-US" dirty="0"/>
              <a:t>：</a:t>
            </a:r>
            <a:r>
              <a:rPr lang="en-US" altLang="zh-CN" dirty="0"/>
              <a:t>SS</a:t>
            </a:r>
            <a:r>
              <a:rPr lang="zh-CN" altLang="en-US" dirty="0"/>
              <a:t>），有两种表示方式 </a:t>
            </a:r>
            <a:r>
              <a:rPr lang="en-US" altLang="zh-CN" dirty="0"/>
              <a:t>MM</a:t>
            </a:r>
            <a:r>
              <a:rPr lang="zh-CN" altLang="en-US" dirty="0"/>
              <a:t>：</a:t>
            </a:r>
            <a:r>
              <a:rPr lang="en-US" altLang="zh-CN" dirty="0"/>
              <a:t>SS </a:t>
            </a:r>
            <a:r>
              <a:rPr lang="zh-CN" altLang="en-US" dirty="0"/>
              <a:t>和 </a:t>
            </a:r>
            <a:r>
              <a:rPr lang="en-US" altLang="zh-CN" dirty="0"/>
              <a:t>MM-1:SS+60</a:t>
            </a:r>
            <a:r>
              <a:rPr lang="zh-CN" altLang="en-US" dirty="0"/>
              <a:t>（</a:t>
            </a:r>
            <a:r>
              <a:rPr lang="en-US" altLang="zh-CN" dirty="0"/>
              <a:t>MM-1</a:t>
            </a:r>
            <a:r>
              <a:rPr lang="zh-CN" altLang="en-US" dirty="0"/>
              <a:t>小于</a:t>
            </a:r>
            <a:r>
              <a:rPr lang="en-US" altLang="zh-CN" dirty="0"/>
              <a:t>0</a:t>
            </a:r>
            <a:r>
              <a:rPr lang="zh-CN" altLang="en-US" dirty="0"/>
              <a:t>或者</a:t>
            </a:r>
            <a:r>
              <a:rPr lang="en-US" altLang="zh-CN" dirty="0"/>
              <a:t>SS+60</a:t>
            </a:r>
            <a:r>
              <a:rPr lang="zh-CN" altLang="en-US" dirty="0"/>
              <a:t>大于</a:t>
            </a:r>
            <a:r>
              <a:rPr lang="en-US" altLang="zh-CN" dirty="0"/>
              <a:t>99</a:t>
            </a:r>
            <a:r>
              <a:rPr lang="zh-CN" altLang="en-US" dirty="0"/>
              <a:t>的舍去）。</a:t>
            </a:r>
          </a:p>
          <a:p>
            <a:r>
              <a:rPr lang="en-US" altLang="zh-CN" dirty="0"/>
              <a:t>	</a:t>
            </a:r>
            <a:r>
              <a:rPr lang="zh-CN" altLang="en-US" dirty="0"/>
              <a:t>根据所给的具体时间，依次向两边枚举满足条件范围的时间，然后分别计算某一具体时间两种表示方式的按键次数，更新最小次数和时间表示方式。最后输出时间表示方式。</a:t>
            </a:r>
            <a:endParaRPr lang="en-US" altLang="zh-CN" dirty="0"/>
          </a:p>
        </p:txBody>
      </p:sp>
      <p:cxnSp>
        <p:nvCxnSpPr>
          <p:cNvPr id="13" name="直接连接符 12">
            <a:extLst>
              <a:ext uri="{FF2B5EF4-FFF2-40B4-BE49-F238E27FC236}">
                <a16:creationId xmlns:a16="http://schemas.microsoft.com/office/drawing/2014/main" id="{6447E6E8-C754-4CAB-B0B5-C9100B0CB090}"/>
              </a:ext>
            </a:extLst>
          </p:cNvPr>
          <p:cNvCxnSpPr>
            <a:cxnSpLocks/>
          </p:cNvCxnSpPr>
          <p:nvPr/>
        </p:nvCxnSpPr>
        <p:spPr>
          <a:xfrm>
            <a:off x="741363" y="741363"/>
            <a:ext cx="248443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1672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文本框 4">
            <a:extLst>
              <a:ext uri="{FF2B5EF4-FFF2-40B4-BE49-F238E27FC236}">
                <a16:creationId xmlns:a16="http://schemas.microsoft.com/office/drawing/2014/main" id="{8E1FBDDA-0A01-4A43-80A3-100EDEDA23EB}"/>
              </a:ext>
            </a:extLst>
          </p:cNvPr>
          <p:cNvSpPr txBox="1"/>
          <p:nvPr/>
        </p:nvSpPr>
        <p:spPr>
          <a:xfrm>
            <a:off x="741363" y="279698"/>
            <a:ext cx="2839231" cy="461665"/>
          </a:xfrm>
          <a:prstGeom prst="rect">
            <a:avLst/>
          </a:prstGeom>
          <a:noFill/>
        </p:spPr>
        <p:txBody>
          <a:bodyPr wrap="square" rtlCol="0">
            <a:spAutoFit/>
          </a:bodyPr>
          <a:lstStyle/>
          <a:p>
            <a:r>
              <a:rPr lang="en-US" altLang="zh-CN" sz="2400" dirty="0"/>
              <a:t>Dirty Plates</a:t>
            </a:r>
            <a:endParaRPr lang="zh-CN" altLang="en-US" sz="2400" dirty="0"/>
          </a:p>
        </p:txBody>
      </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Description</a:t>
            </a:r>
            <a:endParaRPr lang="zh-CN" altLang="en-US" sz="1600" i="1" dirty="0"/>
          </a:p>
        </p:txBody>
      </p:sp>
      <p:cxnSp>
        <p:nvCxnSpPr>
          <p:cNvPr id="13" name="直接连接符 12">
            <a:extLst>
              <a:ext uri="{FF2B5EF4-FFF2-40B4-BE49-F238E27FC236}">
                <a16:creationId xmlns:a16="http://schemas.microsoft.com/office/drawing/2014/main" id="{4A499793-18A7-4104-B768-1280D3D9CDE0}"/>
              </a:ext>
            </a:extLst>
          </p:cNvPr>
          <p:cNvCxnSpPr>
            <a:cxnSpLocks/>
          </p:cNvCxnSpPr>
          <p:nvPr/>
        </p:nvCxnSpPr>
        <p:spPr>
          <a:xfrm>
            <a:off x="741363" y="741363"/>
            <a:ext cx="1536170" cy="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1477328"/>
          </a:xfrm>
          <a:prstGeom prst="rect">
            <a:avLst/>
          </a:prstGeom>
          <a:noFill/>
        </p:spPr>
        <p:txBody>
          <a:bodyPr wrap="square" rtlCol="0">
            <a:spAutoFit/>
          </a:bodyPr>
          <a:lstStyle/>
          <a:p>
            <a:r>
              <a:rPr lang="en-US" altLang="zh-CN" dirty="0"/>
              <a:t>	</a:t>
            </a:r>
            <a:r>
              <a:rPr lang="zh-CN" altLang="en-US" dirty="0"/>
              <a:t>有两面都干净的盘子，一面干净的盘子，两面都不干净的盘子，三种盘子各有</a:t>
            </a:r>
            <a:r>
              <a:rPr lang="en-US" altLang="zh-CN" dirty="0"/>
              <a:t>c</a:t>
            </a:r>
            <a:r>
              <a:rPr lang="zh-CN" altLang="en-US" dirty="0"/>
              <a:t>，</a:t>
            </a:r>
            <a:r>
              <a:rPr lang="en-US" altLang="zh-CN" dirty="0"/>
              <a:t>s</a:t>
            </a:r>
            <a:r>
              <a:rPr lang="zh-CN" altLang="en-US" dirty="0"/>
              <a:t>，</a:t>
            </a:r>
            <a:r>
              <a:rPr lang="en-US" altLang="zh-CN" dirty="0"/>
              <a:t>d</a:t>
            </a:r>
            <a:r>
              <a:rPr lang="zh-CN" altLang="en-US" dirty="0"/>
              <a:t>个，这些盘子堆叠在桌子上成一列，盘子干净的一面或桌子接触到另一个盘子脏的一面或会变脏，干净的桌面接触到盘子脏的一面也会变脏。</a:t>
            </a:r>
            <a:endParaRPr lang="en-US" altLang="zh-CN" dirty="0"/>
          </a:p>
          <a:p>
            <a:r>
              <a:rPr lang="en-US" altLang="zh-CN" dirty="0"/>
              <a:t>	Louie</a:t>
            </a:r>
            <a:r>
              <a:rPr lang="zh-CN" altLang="en-US" dirty="0"/>
              <a:t>每次只吃最上面盘子的干净面，每次吃完可以重新堆叠，问最后最多能吃几次。</a:t>
            </a:r>
            <a:endParaRPr lang="zh-CN" altLang="zh-CN" dirty="0"/>
          </a:p>
        </p:txBody>
      </p:sp>
    </p:spTree>
    <p:extLst>
      <p:ext uri="{BB962C8B-B14F-4D97-AF65-F5344CB8AC3E}">
        <p14:creationId xmlns:p14="http://schemas.microsoft.com/office/powerpoint/2010/main" val="166513883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Solution</a:t>
            </a:r>
            <a:endParaRPr lang="zh-CN" altLang="en-US" sz="1600" i="1" dirty="0"/>
          </a:p>
        </p:txBody>
      </p: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1754326"/>
          </a:xfrm>
          <a:prstGeom prst="rect">
            <a:avLst/>
          </a:prstGeom>
          <a:noFill/>
        </p:spPr>
        <p:txBody>
          <a:bodyPr wrap="square" rtlCol="0">
            <a:spAutoFit/>
          </a:bodyPr>
          <a:lstStyle/>
          <a:p>
            <a:r>
              <a:rPr lang="en-US" altLang="zh-CN" dirty="0"/>
              <a:t>	</a:t>
            </a:r>
            <a:r>
              <a:rPr lang="zh-CN" altLang="zh-CN" dirty="0"/>
              <a:t>设两面干净的盘子有</a:t>
            </a:r>
            <a:r>
              <a:rPr lang="en-US" altLang="zh-CN" dirty="0"/>
              <a:t>x</a:t>
            </a:r>
            <a:r>
              <a:rPr lang="zh-CN" altLang="zh-CN" dirty="0"/>
              <a:t>个</a:t>
            </a:r>
            <a:r>
              <a:rPr lang="en-US" altLang="zh-CN" dirty="0"/>
              <a:t>,</a:t>
            </a:r>
            <a:r>
              <a:rPr lang="zh-CN" altLang="zh-CN" dirty="0"/>
              <a:t>一面干净的盘子有</a:t>
            </a:r>
            <a:r>
              <a:rPr lang="en-US" altLang="zh-CN" dirty="0"/>
              <a:t>y</a:t>
            </a:r>
            <a:r>
              <a:rPr lang="zh-CN" altLang="zh-CN" dirty="0"/>
              <a:t>个，两面都不干净的盘子有</a:t>
            </a:r>
            <a:r>
              <a:rPr lang="en-US" altLang="zh-CN" dirty="0"/>
              <a:t>z</a:t>
            </a:r>
            <a:r>
              <a:rPr lang="zh-CN" altLang="zh-CN" dirty="0"/>
              <a:t>个，总共干净的盘子的面数为</a:t>
            </a:r>
            <a:r>
              <a:rPr lang="en-US" altLang="zh-CN" dirty="0"/>
              <a:t>2*</a:t>
            </a:r>
            <a:r>
              <a:rPr lang="en-US" altLang="zh-CN" dirty="0" err="1"/>
              <a:t>x+y</a:t>
            </a:r>
            <a:r>
              <a:rPr lang="zh-CN" altLang="zh-CN" dirty="0"/>
              <a:t>个</a:t>
            </a:r>
          </a:p>
          <a:p>
            <a:r>
              <a:rPr lang="en-US" altLang="zh-CN" dirty="0"/>
              <a:t>	</a:t>
            </a:r>
            <a:r>
              <a:rPr lang="zh-CN" altLang="zh-CN" dirty="0"/>
              <a:t>对于普通情况，人可以吃的顿数最多为</a:t>
            </a:r>
            <a:r>
              <a:rPr lang="en-US" altLang="zh-CN" dirty="0"/>
              <a:t>(2*</a:t>
            </a:r>
            <a:r>
              <a:rPr lang="en-US" altLang="zh-CN" dirty="0" err="1"/>
              <a:t>x+y</a:t>
            </a:r>
            <a:r>
              <a:rPr lang="en-US" altLang="zh-CN" dirty="0"/>
              <a:t>)/2+1</a:t>
            </a:r>
            <a:r>
              <a:rPr lang="zh-CN" altLang="zh-CN" dirty="0"/>
              <a:t>顿。（</a:t>
            </a:r>
            <a:r>
              <a:rPr lang="en-US" altLang="zh-CN" dirty="0"/>
              <a:t>x=y=0</a:t>
            </a:r>
            <a:r>
              <a:rPr lang="zh-CN" altLang="zh-CN" dirty="0"/>
              <a:t>时需要特判）</a:t>
            </a:r>
          </a:p>
          <a:p>
            <a:r>
              <a:rPr lang="en-US" altLang="zh-CN" dirty="0"/>
              <a:t>	</a:t>
            </a:r>
            <a:r>
              <a:rPr lang="zh-CN" altLang="zh-CN" dirty="0"/>
              <a:t>而对于特殊情况（就是没有一面干净的盘子的情况）</a:t>
            </a:r>
          </a:p>
          <a:p>
            <a:pPr lvl="0"/>
            <a:r>
              <a:rPr lang="en-US" altLang="zh-CN" dirty="0"/>
              <a:t>	</a:t>
            </a:r>
            <a:r>
              <a:rPr lang="zh-CN" altLang="zh-CN" dirty="0"/>
              <a:t>若</a:t>
            </a:r>
            <a:r>
              <a:rPr lang="en-US" altLang="zh-CN" dirty="0"/>
              <a:t>z=0</a:t>
            </a:r>
            <a:r>
              <a:rPr lang="zh-CN" altLang="zh-CN" dirty="0"/>
              <a:t>，则吃的最多顿数为</a:t>
            </a:r>
            <a:r>
              <a:rPr lang="en-US" altLang="zh-CN" dirty="0"/>
              <a:t>x+1;</a:t>
            </a:r>
            <a:endParaRPr lang="zh-CN" altLang="zh-CN" dirty="0"/>
          </a:p>
          <a:p>
            <a:pPr lvl="0"/>
            <a:r>
              <a:rPr lang="en-US" altLang="zh-CN" dirty="0"/>
              <a:t>	</a:t>
            </a:r>
            <a:r>
              <a:rPr lang="zh-CN" altLang="zh-CN" dirty="0"/>
              <a:t>若</a:t>
            </a:r>
            <a:r>
              <a:rPr lang="en-US" altLang="zh-CN" dirty="0"/>
              <a:t>z&gt;0</a:t>
            </a:r>
            <a:r>
              <a:rPr lang="zh-CN" altLang="zh-CN" dirty="0"/>
              <a:t>，则干净的面数需要减少</a:t>
            </a:r>
            <a:r>
              <a:rPr lang="en-US" altLang="zh-CN" dirty="0"/>
              <a:t>2(</a:t>
            </a:r>
            <a:r>
              <a:rPr lang="zh-CN" altLang="zh-CN" dirty="0"/>
              <a:t>包括桌面</a:t>
            </a:r>
            <a:r>
              <a:rPr lang="en-US" altLang="zh-CN" dirty="0"/>
              <a:t>)</a:t>
            </a:r>
            <a:r>
              <a:rPr lang="zh-CN" altLang="zh-CN" dirty="0"/>
              <a:t>，则吃的顿数最多为</a:t>
            </a:r>
            <a:r>
              <a:rPr lang="en-US" altLang="zh-CN" dirty="0"/>
              <a:t>x</a:t>
            </a:r>
            <a:r>
              <a:rPr lang="zh-CN" altLang="zh-CN" dirty="0"/>
              <a:t>；</a:t>
            </a:r>
          </a:p>
        </p:txBody>
      </p:sp>
      <p:cxnSp>
        <p:nvCxnSpPr>
          <p:cNvPr id="17" name="直接连接符 16">
            <a:extLst>
              <a:ext uri="{FF2B5EF4-FFF2-40B4-BE49-F238E27FC236}">
                <a16:creationId xmlns:a16="http://schemas.microsoft.com/office/drawing/2014/main" id="{878FE8A7-53D8-478F-A048-DF1E62FEF504}"/>
              </a:ext>
            </a:extLst>
          </p:cNvPr>
          <p:cNvCxnSpPr>
            <a:cxnSpLocks/>
          </p:cNvCxnSpPr>
          <p:nvPr/>
        </p:nvCxnSpPr>
        <p:spPr>
          <a:xfrm>
            <a:off x="741363" y="741363"/>
            <a:ext cx="1536170" cy="0"/>
          </a:xfrm>
          <a:prstGeom prst="line">
            <a:avLst/>
          </a:prstGeom>
        </p:spPr>
        <p:style>
          <a:lnRef idx="1">
            <a:schemeClr val="dk1"/>
          </a:lnRef>
          <a:fillRef idx="0">
            <a:schemeClr val="dk1"/>
          </a:fillRef>
          <a:effectRef idx="0">
            <a:schemeClr val="dk1"/>
          </a:effectRef>
          <a:fontRef idx="minor">
            <a:schemeClr val="tx1"/>
          </a:fontRef>
        </p:style>
      </p:cxnSp>
      <p:sp>
        <p:nvSpPr>
          <p:cNvPr id="18" name="文本框 17">
            <a:extLst>
              <a:ext uri="{FF2B5EF4-FFF2-40B4-BE49-F238E27FC236}">
                <a16:creationId xmlns:a16="http://schemas.microsoft.com/office/drawing/2014/main" id="{2D920BA8-F339-46AB-90BB-34FA0F058D79}"/>
              </a:ext>
            </a:extLst>
          </p:cNvPr>
          <p:cNvSpPr txBox="1"/>
          <p:nvPr/>
        </p:nvSpPr>
        <p:spPr>
          <a:xfrm>
            <a:off x="741363" y="279698"/>
            <a:ext cx="2839231" cy="461665"/>
          </a:xfrm>
          <a:prstGeom prst="rect">
            <a:avLst/>
          </a:prstGeom>
          <a:noFill/>
        </p:spPr>
        <p:txBody>
          <a:bodyPr wrap="square" rtlCol="0">
            <a:spAutoFit/>
          </a:bodyPr>
          <a:lstStyle/>
          <a:p>
            <a:r>
              <a:rPr lang="en-US" altLang="zh-CN" sz="2400" dirty="0"/>
              <a:t>Dirty Plates</a:t>
            </a:r>
            <a:endParaRPr lang="zh-CN" altLang="en-US" sz="2400" dirty="0"/>
          </a:p>
        </p:txBody>
      </p:sp>
    </p:spTree>
    <p:extLst>
      <p:ext uri="{BB962C8B-B14F-4D97-AF65-F5344CB8AC3E}">
        <p14:creationId xmlns:p14="http://schemas.microsoft.com/office/powerpoint/2010/main" val="3708424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文本框 4">
            <a:extLst>
              <a:ext uri="{FF2B5EF4-FFF2-40B4-BE49-F238E27FC236}">
                <a16:creationId xmlns:a16="http://schemas.microsoft.com/office/drawing/2014/main" id="{8E1FBDDA-0A01-4A43-80A3-100EDEDA23EB}"/>
              </a:ext>
            </a:extLst>
          </p:cNvPr>
          <p:cNvSpPr txBox="1"/>
          <p:nvPr/>
        </p:nvSpPr>
        <p:spPr>
          <a:xfrm>
            <a:off x="741363" y="279698"/>
            <a:ext cx="2839231" cy="461665"/>
          </a:xfrm>
          <a:prstGeom prst="rect">
            <a:avLst/>
          </a:prstGeom>
          <a:noFill/>
        </p:spPr>
        <p:txBody>
          <a:bodyPr wrap="square" rtlCol="0">
            <a:spAutoFit/>
          </a:bodyPr>
          <a:lstStyle/>
          <a:p>
            <a:r>
              <a:rPr lang="en-US" altLang="zh-CN" sz="2400" dirty="0"/>
              <a:t>Chocolate Fix</a:t>
            </a:r>
            <a:endParaRPr lang="zh-CN" altLang="en-US" sz="2400" dirty="0"/>
          </a:p>
        </p:txBody>
      </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Description</a:t>
            </a:r>
            <a:endParaRPr lang="zh-CN" altLang="en-US" sz="1600" i="1" dirty="0"/>
          </a:p>
        </p:txBody>
      </p:sp>
      <p:cxnSp>
        <p:nvCxnSpPr>
          <p:cNvPr id="13" name="直接连接符 12">
            <a:extLst>
              <a:ext uri="{FF2B5EF4-FFF2-40B4-BE49-F238E27FC236}">
                <a16:creationId xmlns:a16="http://schemas.microsoft.com/office/drawing/2014/main" id="{4A499793-18A7-4104-B768-1280D3D9CDE0}"/>
              </a:ext>
            </a:extLst>
          </p:cNvPr>
          <p:cNvCxnSpPr>
            <a:cxnSpLocks/>
          </p:cNvCxnSpPr>
          <p:nvPr/>
        </p:nvCxnSpPr>
        <p:spPr>
          <a:xfrm>
            <a:off x="741363" y="741363"/>
            <a:ext cx="1781704" cy="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923330"/>
          </a:xfrm>
          <a:prstGeom prst="rect">
            <a:avLst/>
          </a:prstGeom>
          <a:noFill/>
        </p:spPr>
        <p:txBody>
          <a:bodyPr wrap="square" rtlCol="0">
            <a:spAutoFit/>
          </a:bodyPr>
          <a:lstStyle/>
          <a:p>
            <a:r>
              <a:rPr lang="en-US" altLang="zh-CN" dirty="0"/>
              <a:t>	</a:t>
            </a:r>
            <a:r>
              <a:rPr lang="zh-CN" altLang="en-US" dirty="0"/>
              <a:t>食物和形状有九种组合方式（</a:t>
            </a:r>
            <a:r>
              <a:rPr lang="en-US" altLang="zh-CN" dirty="0"/>
              <a:t>“SV”, “SS”, “SC”, “RV”, “RS”, “RC”, “TV”, “TS”, “TC”</a:t>
            </a:r>
            <a:r>
              <a:rPr lang="zh-CN" altLang="en-US" dirty="0"/>
              <a:t>），这九种字符串要放置在</a:t>
            </a:r>
            <a:r>
              <a:rPr lang="en-US" altLang="zh-CN" dirty="0"/>
              <a:t>3*3</a:t>
            </a:r>
            <a:r>
              <a:rPr lang="zh-CN" altLang="en-US" dirty="0"/>
              <a:t>的网格上，给出几个线索，分别表示网格的几个部分，求出满足这些线索的解决方案。</a:t>
            </a:r>
            <a:endParaRPr lang="zh-CN" altLang="zh-CN" dirty="0"/>
          </a:p>
        </p:txBody>
      </p:sp>
    </p:spTree>
    <p:extLst>
      <p:ext uri="{BB962C8B-B14F-4D97-AF65-F5344CB8AC3E}">
        <p14:creationId xmlns:p14="http://schemas.microsoft.com/office/powerpoint/2010/main" val="317841535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Solution</a:t>
            </a:r>
            <a:endParaRPr lang="zh-CN" altLang="en-US" sz="1600" i="1" dirty="0"/>
          </a:p>
        </p:txBody>
      </p: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1477328"/>
          </a:xfrm>
          <a:prstGeom prst="rect">
            <a:avLst/>
          </a:prstGeom>
          <a:noFill/>
        </p:spPr>
        <p:txBody>
          <a:bodyPr wrap="square" rtlCol="0">
            <a:spAutoFit/>
          </a:bodyPr>
          <a:lstStyle/>
          <a:p>
            <a:r>
              <a:rPr lang="zh-CN" altLang="en-US" dirty="0"/>
              <a:t>食物和形状有的九种组合方式总共有</a:t>
            </a:r>
            <a:r>
              <a:rPr lang="en-US" altLang="zh-CN" dirty="0"/>
              <a:t>9</a:t>
            </a:r>
            <a:r>
              <a:rPr lang="zh-CN" altLang="en-US" dirty="0"/>
              <a:t>！种方案。枚举每一种方案，判断是否满足所有线索，满足的即为答案。</a:t>
            </a:r>
          </a:p>
          <a:p>
            <a:r>
              <a:rPr lang="zh-CN" altLang="en-US" dirty="0"/>
              <a:t>	把</a:t>
            </a:r>
            <a:r>
              <a:rPr lang="en-US" altLang="zh-CN" dirty="0"/>
              <a:t>0-8</a:t>
            </a:r>
            <a:r>
              <a:rPr lang="zh-CN" altLang="en-US" dirty="0"/>
              <a:t>这</a:t>
            </a:r>
            <a:r>
              <a:rPr lang="en-US" altLang="zh-CN" dirty="0"/>
              <a:t>9</a:t>
            </a:r>
            <a:r>
              <a:rPr lang="zh-CN" altLang="en-US" dirty="0"/>
              <a:t>个数对应为所求答案的九宫格，每个数代表上述九个字符串的一种，枚举</a:t>
            </a:r>
            <a:r>
              <a:rPr lang="en-US" altLang="zh-CN" dirty="0"/>
              <a:t>0-8</a:t>
            </a:r>
            <a:r>
              <a:rPr lang="zh-CN" altLang="en-US" dirty="0"/>
              <a:t>的所有排列，即可对应字符串的所有摆放方式。</a:t>
            </a:r>
          </a:p>
          <a:p>
            <a:r>
              <a:rPr lang="zh-CN" altLang="en-US" dirty="0"/>
              <a:t>	与线索比较是否相等时，枚举九宫格的左上角位置，一一比较就行了。</a:t>
            </a:r>
            <a:endParaRPr lang="zh-CN" altLang="zh-CN" dirty="0"/>
          </a:p>
        </p:txBody>
      </p:sp>
      <p:sp>
        <p:nvSpPr>
          <p:cNvPr id="18" name="文本框 17">
            <a:extLst>
              <a:ext uri="{FF2B5EF4-FFF2-40B4-BE49-F238E27FC236}">
                <a16:creationId xmlns:a16="http://schemas.microsoft.com/office/drawing/2014/main" id="{2D920BA8-F339-46AB-90BB-34FA0F058D79}"/>
              </a:ext>
            </a:extLst>
          </p:cNvPr>
          <p:cNvSpPr txBox="1"/>
          <p:nvPr/>
        </p:nvSpPr>
        <p:spPr>
          <a:xfrm>
            <a:off x="741363" y="279698"/>
            <a:ext cx="2839231" cy="461665"/>
          </a:xfrm>
          <a:prstGeom prst="rect">
            <a:avLst/>
          </a:prstGeom>
          <a:noFill/>
        </p:spPr>
        <p:txBody>
          <a:bodyPr wrap="square" rtlCol="0">
            <a:spAutoFit/>
          </a:bodyPr>
          <a:lstStyle/>
          <a:p>
            <a:r>
              <a:rPr lang="en-US" altLang="zh-CN" sz="2400" dirty="0"/>
              <a:t>Chocolate Fix</a:t>
            </a:r>
            <a:endParaRPr lang="zh-CN" altLang="en-US" sz="2400" dirty="0"/>
          </a:p>
        </p:txBody>
      </p:sp>
      <p:cxnSp>
        <p:nvCxnSpPr>
          <p:cNvPr id="13" name="直接连接符 12">
            <a:extLst>
              <a:ext uri="{FF2B5EF4-FFF2-40B4-BE49-F238E27FC236}">
                <a16:creationId xmlns:a16="http://schemas.microsoft.com/office/drawing/2014/main" id="{8E427B66-20CF-443A-947B-80BCAA74EE73}"/>
              </a:ext>
            </a:extLst>
          </p:cNvPr>
          <p:cNvCxnSpPr>
            <a:cxnSpLocks/>
          </p:cNvCxnSpPr>
          <p:nvPr/>
        </p:nvCxnSpPr>
        <p:spPr>
          <a:xfrm>
            <a:off x="741363" y="741363"/>
            <a:ext cx="178170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59143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文本框 4">
            <a:extLst>
              <a:ext uri="{FF2B5EF4-FFF2-40B4-BE49-F238E27FC236}">
                <a16:creationId xmlns:a16="http://schemas.microsoft.com/office/drawing/2014/main" id="{8E1FBDDA-0A01-4A43-80A3-100EDEDA23EB}"/>
              </a:ext>
            </a:extLst>
          </p:cNvPr>
          <p:cNvSpPr txBox="1"/>
          <p:nvPr/>
        </p:nvSpPr>
        <p:spPr>
          <a:xfrm>
            <a:off x="741363" y="279698"/>
            <a:ext cx="2839231" cy="461665"/>
          </a:xfrm>
          <a:prstGeom prst="rect">
            <a:avLst/>
          </a:prstGeom>
          <a:noFill/>
        </p:spPr>
        <p:txBody>
          <a:bodyPr wrap="square" rtlCol="0">
            <a:spAutoFit/>
          </a:bodyPr>
          <a:lstStyle/>
          <a:p>
            <a:r>
              <a:rPr lang="en-US" altLang="zh-CN" sz="2400" dirty="0"/>
              <a:t>Shopping Spree</a:t>
            </a:r>
            <a:endParaRPr lang="zh-CN" altLang="en-US" sz="2400" dirty="0"/>
          </a:p>
        </p:txBody>
      </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Description</a:t>
            </a:r>
            <a:endParaRPr lang="zh-CN" altLang="en-US" sz="1600" i="1" dirty="0"/>
          </a:p>
        </p:txBody>
      </p:sp>
      <p:cxnSp>
        <p:nvCxnSpPr>
          <p:cNvPr id="13" name="直接连接符 12">
            <a:extLst>
              <a:ext uri="{FF2B5EF4-FFF2-40B4-BE49-F238E27FC236}">
                <a16:creationId xmlns:a16="http://schemas.microsoft.com/office/drawing/2014/main" id="{4A499793-18A7-4104-B768-1280D3D9CDE0}"/>
              </a:ext>
            </a:extLst>
          </p:cNvPr>
          <p:cNvCxnSpPr>
            <a:cxnSpLocks/>
          </p:cNvCxnSpPr>
          <p:nvPr/>
        </p:nvCxnSpPr>
        <p:spPr>
          <a:xfrm>
            <a:off x="741363" y="741363"/>
            <a:ext cx="1781704" cy="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0127867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Solution</a:t>
            </a:r>
            <a:endParaRPr lang="zh-CN" altLang="en-US" sz="1600" i="1" dirty="0"/>
          </a:p>
        </p:txBody>
      </p: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18" name="文本框 17">
            <a:extLst>
              <a:ext uri="{FF2B5EF4-FFF2-40B4-BE49-F238E27FC236}">
                <a16:creationId xmlns:a16="http://schemas.microsoft.com/office/drawing/2014/main" id="{2D920BA8-F339-46AB-90BB-34FA0F058D79}"/>
              </a:ext>
            </a:extLst>
          </p:cNvPr>
          <p:cNvSpPr txBox="1"/>
          <p:nvPr/>
        </p:nvSpPr>
        <p:spPr>
          <a:xfrm>
            <a:off x="741363" y="279698"/>
            <a:ext cx="2839231" cy="461665"/>
          </a:xfrm>
          <a:prstGeom prst="rect">
            <a:avLst/>
          </a:prstGeom>
          <a:noFill/>
        </p:spPr>
        <p:txBody>
          <a:bodyPr wrap="square" rtlCol="0">
            <a:spAutoFit/>
          </a:bodyPr>
          <a:lstStyle/>
          <a:p>
            <a:r>
              <a:rPr lang="en-US" altLang="zh-CN" sz="2400" dirty="0"/>
              <a:t>Shopping Spree</a:t>
            </a:r>
            <a:endParaRPr lang="zh-CN" altLang="en-US" sz="2400" dirty="0"/>
          </a:p>
        </p:txBody>
      </p:sp>
      <p:cxnSp>
        <p:nvCxnSpPr>
          <p:cNvPr id="13" name="直接连接符 12">
            <a:extLst>
              <a:ext uri="{FF2B5EF4-FFF2-40B4-BE49-F238E27FC236}">
                <a16:creationId xmlns:a16="http://schemas.microsoft.com/office/drawing/2014/main" id="{8E427B66-20CF-443A-947B-80BCAA74EE73}"/>
              </a:ext>
            </a:extLst>
          </p:cNvPr>
          <p:cNvCxnSpPr>
            <a:cxnSpLocks/>
          </p:cNvCxnSpPr>
          <p:nvPr/>
        </p:nvCxnSpPr>
        <p:spPr>
          <a:xfrm>
            <a:off x="741363" y="741363"/>
            <a:ext cx="178170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60603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文本框 4">
            <a:extLst>
              <a:ext uri="{FF2B5EF4-FFF2-40B4-BE49-F238E27FC236}">
                <a16:creationId xmlns:a16="http://schemas.microsoft.com/office/drawing/2014/main" id="{8E1FBDDA-0A01-4A43-80A3-100EDEDA23EB}"/>
              </a:ext>
            </a:extLst>
          </p:cNvPr>
          <p:cNvSpPr txBox="1"/>
          <p:nvPr/>
        </p:nvSpPr>
        <p:spPr>
          <a:xfrm>
            <a:off x="741363" y="279698"/>
            <a:ext cx="2128839" cy="461665"/>
          </a:xfrm>
          <a:prstGeom prst="rect">
            <a:avLst/>
          </a:prstGeom>
          <a:noFill/>
        </p:spPr>
        <p:txBody>
          <a:bodyPr wrap="square" rtlCol="0">
            <a:spAutoFit/>
          </a:bodyPr>
          <a:lstStyle/>
          <a:p>
            <a:r>
              <a:rPr lang="en-US" altLang="zh-CN" sz="2400" dirty="0"/>
              <a:t>Vowel Count</a:t>
            </a:r>
            <a:endParaRPr lang="zh-CN" altLang="en-US" sz="2400" dirty="0"/>
          </a:p>
        </p:txBody>
      </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Description</a:t>
            </a:r>
            <a:endParaRPr lang="zh-CN" altLang="en-US" sz="1600" i="1" dirty="0"/>
          </a:p>
        </p:txBody>
      </p:sp>
      <p:cxnSp>
        <p:nvCxnSpPr>
          <p:cNvPr id="13" name="直接连接符 12">
            <a:extLst>
              <a:ext uri="{FF2B5EF4-FFF2-40B4-BE49-F238E27FC236}">
                <a16:creationId xmlns:a16="http://schemas.microsoft.com/office/drawing/2014/main" id="{4A499793-18A7-4104-B768-1280D3D9CDE0}"/>
              </a:ext>
            </a:extLst>
          </p:cNvPr>
          <p:cNvCxnSpPr>
            <a:cxnSpLocks/>
          </p:cNvCxnSpPr>
          <p:nvPr/>
        </p:nvCxnSpPr>
        <p:spPr>
          <a:xfrm>
            <a:off x="741363" y="741363"/>
            <a:ext cx="1730904" cy="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369332"/>
          </a:xfrm>
          <a:prstGeom prst="rect">
            <a:avLst/>
          </a:prstGeom>
          <a:noFill/>
        </p:spPr>
        <p:txBody>
          <a:bodyPr wrap="square" rtlCol="0">
            <a:spAutoFit/>
          </a:bodyPr>
          <a:lstStyle/>
          <a:p>
            <a:r>
              <a:rPr lang="zh-CN" altLang="en-US" dirty="0"/>
              <a:t>给出一个字符串，规定元音字母为</a:t>
            </a:r>
            <a:r>
              <a:rPr lang="en-US" altLang="zh-CN" dirty="0"/>
              <a:t>”</a:t>
            </a:r>
            <a:r>
              <a:rPr lang="en-US" altLang="zh-CN" dirty="0" err="1"/>
              <a:t>aeiou</a:t>
            </a:r>
            <a:r>
              <a:rPr lang="en-US" altLang="zh-CN" dirty="0"/>
              <a:t>”</a:t>
            </a:r>
            <a:r>
              <a:rPr lang="zh-CN" altLang="en-US" dirty="0"/>
              <a:t>，询问字符串中元音字母是否多于辅音</a:t>
            </a:r>
          </a:p>
        </p:txBody>
      </p:sp>
    </p:spTree>
    <p:extLst>
      <p:ext uri="{BB962C8B-B14F-4D97-AF65-F5344CB8AC3E}">
        <p14:creationId xmlns:p14="http://schemas.microsoft.com/office/powerpoint/2010/main" val="50204931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文本框 4">
            <a:extLst>
              <a:ext uri="{FF2B5EF4-FFF2-40B4-BE49-F238E27FC236}">
                <a16:creationId xmlns:a16="http://schemas.microsoft.com/office/drawing/2014/main" id="{8E1FBDDA-0A01-4A43-80A3-100EDEDA23EB}"/>
              </a:ext>
            </a:extLst>
          </p:cNvPr>
          <p:cNvSpPr txBox="1"/>
          <p:nvPr/>
        </p:nvSpPr>
        <p:spPr>
          <a:xfrm>
            <a:off x="741363" y="279698"/>
            <a:ext cx="2839231" cy="461665"/>
          </a:xfrm>
          <a:prstGeom prst="rect">
            <a:avLst/>
          </a:prstGeom>
          <a:noFill/>
        </p:spPr>
        <p:txBody>
          <a:bodyPr wrap="square" rtlCol="0">
            <a:spAutoFit/>
          </a:bodyPr>
          <a:lstStyle/>
          <a:p>
            <a:r>
              <a:rPr lang="en-US" altLang="zh-CN" sz="2400" dirty="0"/>
              <a:t>Factorial Products</a:t>
            </a:r>
            <a:endParaRPr lang="zh-CN" altLang="en-US" sz="2400" dirty="0"/>
          </a:p>
        </p:txBody>
      </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Description</a:t>
            </a:r>
            <a:endParaRPr lang="zh-CN" altLang="en-US" sz="1600" i="1" dirty="0"/>
          </a:p>
        </p:txBody>
      </p: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646331"/>
          </a:xfrm>
          <a:prstGeom prst="rect">
            <a:avLst/>
          </a:prstGeom>
          <a:noFill/>
        </p:spPr>
        <p:txBody>
          <a:bodyPr wrap="square" rtlCol="0">
            <a:spAutoFit/>
          </a:bodyPr>
          <a:lstStyle/>
          <a:p>
            <a:r>
              <a:rPr lang="en-US" altLang="zh-CN" dirty="0"/>
              <a:t>	</a:t>
            </a:r>
            <a:r>
              <a:rPr lang="zh-CN" altLang="en-US" dirty="0"/>
              <a:t>给出三组数字</a:t>
            </a:r>
            <a:r>
              <a:rPr lang="en-US" altLang="zh-CN" dirty="0"/>
              <a:t>:A</a:t>
            </a:r>
            <a:r>
              <a:rPr lang="zh-CN" altLang="en-US" dirty="0"/>
              <a:t>、</a:t>
            </a:r>
            <a:r>
              <a:rPr lang="en-US" altLang="zh-CN" dirty="0"/>
              <a:t>B</a:t>
            </a:r>
            <a:r>
              <a:rPr lang="zh-CN" altLang="en-US" dirty="0"/>
              <a:t>和</a:t>
            </a:r>
            <a:r>
              <a:rPr lang="en-US" altLang="zh-CN" dirty="0"/>
              <a:t>C,</a:t>
            </a:r>
            <a:r>
              <a:rPr lang="zh-CN" altLang="en-US" dirty="0"/>
              <a:t>分别将每组中各数字的阶乘相乘，得到</a:t>
            </a:r>
            <a:r>
              <a:rPr lang="en-US" altLang="zh-CN" dirty="0" err="1"/>
              <a:t>ProFact</a:t>
            </a:r>
            <a:r>
              <a:rPr lang="en-US" altLang="zh-CN" dirty="0"/>
              <a:t>(A)</a:t>
            </a:r>
            <a:r>
              <a:rPr lang="zh-CN" altLang="en-US" dirty="0"/>
              <a:t>、</a:t>
            </a:r>
            <a:r>
              <a:rPr lang="en-US" altLang="zh-CN" dirty="0" err="1"/>
              <a:t>ProFact</a:t>
            </a:r>
            <a:r>
              <a:rPr lang="en-US" altLang="zh-CN" dirty="0"/>
              <a:t>(B)</a:t>
            </a:r>
            <a:r>
              <a:rPr lang="zh-CN" altLang="en-US" dirty="0"/>
              <a:t>、</a:t>
            </a:r>
            <a:r>
              <a:rPr lang="en-US" altLang="zh-CN" dirty="0" err="1"/>
              <a:t>ProFact</a:t>
            </a:r>
            <a:r>
              <a:rPr lang="en-US" altLang="zh-CN" dirty="0"/>
              <a:t>(C)</a:t>
            </a:r>
            <a:r>
              <a:rPr lang="zh-CN" altLang="en-US" dirty="0"/>
              <a:t>。求</a:t>
            </a:r>
            <a:r>
              <a:rPr lang="en-US" altLang="zh-CN" dirty="0" err="1"/>
              <a:t>ProFact</a:t>
            </a:r>
            <a:r>
              <a:rPr lang="en-US" altLang="zh-CN" dirty="0"/>
              <a:t>(A)</a:t>
            </a:r>
            <a:r>
              <a:rPr lang="zh-CN" altLang="en-US" dirty="0"/>
              <a:t>、</a:t>
            </a:r>
            <a:r>
              <a:rPr lang="en-US" altLang="zh-CN" dirty="0" err="1"/>
              <a:t>ProFact</a:t>
            </a:r>
            <a:r>
              <a:rPr lang="en-US" altLang="zh-CN" dirty="0"/>
              <a:t>(B)</a:t>
            </a:r>
            <a:r>
              <a:rPr lang="zh-CN" altLang="en-US" dirty="0"/>
              <a:t>、</a:t>
            </a:r>
            <a:r>
              <a:rPr lang="en-US" altLang="zh-CN" dirty="0" err="1"/>
              <a:t>ProFact</a:t>
            </a:r>
            <a:r>
              <a:rPr lang="en-US" altLang="zh-CN" dirty="0"/>
              <a:t>(C)</a:t>
            </a:r>
            <a:r>
              <a:rPr lang="zh-CN" altLang="en-US" dirty="0"/>
              <a:t>的最大值。</a:t>
            </a:r>
            <a:endParaRPr lang="zh-CN" altLang="zh-CN" dirty="0"/>
          </a:p>
        </p:txBody>
      </p:sp>
      <p:cxnSp>
        <p:nvCxnSpPr>
          <p:cNvPr id="12" name="直接连接符 11">
            <a:extLst>
              <a:ext uri="{FF2B5EF4-FFF2-40B4-BE49-F238E27FC236}">
                <a16:creationId xmlns:a16="http://schemas.microsoft.com/office/drawing/2014/main" id="{50DD6C2A-CB44-4AFE-9853-B5E495EE6848}"/>
              </a:ext>
            </a:extLst>
          </p:cNvPr>
          <p:cNvCxnSpPr>
            <a:cxnSpLocks/>
          </p:cNvCxnSpPr>
          <p:nvPr/>
        </p:nvCxnSpPr>
        <p:spPr>
          <a:xfrm>
            <a:off x="741363" y="741363"/>
            <a:ext cx="232357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5183814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Solution</a:t>
            </a:r>
            <a:endParaRPr lang="zh-CN" altLang="en-US" sz="1600" i="1" dirty="0"/>
          </a:p>
        </p:txBody>
      </p: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2031325"/>
          </a:xfrm>
          <a:prstGeom prst="rect">
            <a:avLst/>
          </a:prstGeom>
          <a:noFill/>
        </p:spPr>
        <p:txBody>
          <a:bodyPr wrap="square" rtlCol="0">
            <a:spAutoFit/>
          </a:bodyPr>
          <a:lstStyle/>
          <a:p>
            <a:r>
              <a:rPr lang="en-US" altLang="zh-CN" dirty="0"/>
              <a:t>	</a:t>
            </a:r>
            <a:r>
              <a:rPr lang="zh-CN" altLang="en-US" dirty="0"/>
              <a:t>利用自然对数将式子中每个值的阶乘相乘化为每个值阶乘后的自然对数相加，同时每个数的阶乘的自然对数同样可以利用自然对数化为每个数的自然对数相加，例如</a:t>
            </a:r>
            <a:r>
              <a:rPr lang="en-US" altLang="zh-CN" dirty="0"/>
              <a:t>2!*4!*7!=241920,</a:t>
            </a:r>
            <a:r>
              <a:rPr lang="zh-CN" altLang="en-US" dirty="0"/>
              <a:t>可以化为</a:t>
            </a:r>
            <a:r>
              <a:rPr lang="en-US" altLang="zh-CN" dirty="0"/>
              <a:t>log(2!)+log(4!)+log(7!)---&gt;</a:t>
            </a:r>
          </a:p>
          <a:p>
            <a:r>
              <a:rPr lang="en-US" altLang="zh-CN" dirty="0"/>
              <a:t>(log(1)+log(2))+(log(1)+log(2)+log(3)+log(4))+(log(1)....log(7))=log(241920),</a:t>
            </a:r>
            <a:r>
              <a:rPr lang="zh-CN" altLang="en-US" dirty="0"/>
              <a:t>这样只要将每个数阶乘后的自然对数打表打出来，然后对于每组，只要将所有数阶乘的自然对数相加就可以得到</a:t>
            </a:r>
            <a:r>
              <a:rPr lang="en-US" altLang="zh-CN" dirty="0" err="1"/>
              <a:t>ProFact</a:t>
            </a:r>
            <a:r>
              <a:rPr lang="zh-CN" altLang="en-US" dirty="0"/>
              <a:t>值的自然对数，这就避免值过大而不能比较。最后将每个列表的</a:t>
            </a:r>
            <a:r>
              <a:rPr lang="en-US" altLang="zh-CN" dirty="0" err="1"/>
              <a:t>ProFact</a:t>
            </a:r>
            <a:r>
              <a:rPr lang="zh-CN" altLang="en-US" dirty="0"/>
              <a:t>值的自然对数进行比较就行。</a:t>
            </a:r>
            <a:endParaRPr lang="zh-CN" altLang="zh-CN" dirty="0"/>
          </a:p>
        </p:txBody>
      </p:sp>
      <p:sp>
        <p:nvSpPr>
          <p:cNvPr id="18" name="文本框 17">
            <a:extLst>
              <a:ext uri="{FF2B5EF4-FFF2-40B4-BE49-F238E27FC236}">
                <a16:creationId xmlns:a16="http://schemas.microsoft.com/office/drawing/2014/main" id="{2D920BA8-F339-46AB-90BB-34FA0F058D79}"/>
              </a:ext>
            </a:extLst>
          </p:cNvPr>
          <p:cNvSpPr txBox="1"/>
          <p:nvPr/>
        </p:nvSpPr>
        <p:spPr>
          <a:xfrm>
            <a:off x="741363" y="279698"/>
            <a:ext cx="2839231" cy="461665"/>
          </a:xfrm>
          <a:prstGeom prst="rect">
            <a:avLst/>
          </a:prstGeom>
          <a:noFill/>
        </p:spPr>
        <p:txBody>
          <a:bodyPr wrap="square" rtlCol="0">
            <a:spAutoFit/>
          </a:bodyPr>
          <a:lstStyle/>
          <a:p>
            <a:r>
              <a:rPr lang="en-US" altLang="zh-CN" sz="2400" dirty="0"/>
              <a:t>Factorial Products</a:t>
            </a:r>
            <a:endParaRPr lang="zh-CN" altLang="en-US" sz="2400" dirty="0"/>
          </a:p>
        </p:txBody>
      </p:sp>
      <p:cxnSp>
        <p:nvCxnSpPr>
          <p:cNvPr id="13" name="直接连接符 12">
            <a:extLst>
              <a:ext uri="{FF2B5EF4-FFF2-40B4-BE49-F238E27FC236}">
                <a16:creationId xmlns:a16="http://schemas.microsoft.com/office/drawing/2014/main" id="{8E427B66-20CF-443A-947B-80BCAA74EE73}"/>
              </a:ext>
            </a:extLst>
          </p:cNvPr>
          <p:cNvCxnSpPr>
            <a:cxnSpLocks/>
          </p:cNvCxnSpPr>
          <p:nvPr/>
        </p:nvCxnSpPr>
        <p:spPr>
          <a:xfrm>
            <a:off x="741363" y="741363"/>
            <a:ext cx="232357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5908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斜纹 3"/>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grpSp>
        <p:nvGrpSpPr>
          <p:cNvPr id="21507" name="组合 4"/>
          <p:cNvGrpSpPr>
            <a:grpSpLocks/>
          </p:cNvGrpSpPr>
          <p:nvPr/>
        </p:nvGrpSpPr>
        <p:grpSpPr bwMode="auto">
          <a:xfrm>
            <a:off x="11083925" y="5754688"/>
            <a:ext cx="1276350" cy="1276350"/>
            <a:chOff x="11083158" y="5754413"/>
            <a:chExt cx="1277007" cy="1277007"/>
          </a:xfrm>
        </p:grpSpPr>
        <p:sp>
          <p:nvSpPr>
            <p:cNvPr id="6" name="直角三角形 5"/>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斜纹 6"/>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8" name="直角三角形 7"/>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21508" name="文本框 8"/>
          <p:cNvSpPr txBox="1">
            <a:spLocks noChangeArrowheads="1"/>
          </p:cNvSpPr>
          <p:nvPr/>
        </p:nvSpPr>
        <p:spPr bwMode="auto">
          <a:xfrm>
            <a:off x="3833813" y="2671763"/>
            <a:ext cx="4572000" cy="8318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4800">
                <a:solidFill>
                  <a:srgbClr val="FFFFFF"/>
                </a:solidFill>
              </a:rPr>
              <a:t>THANKS</a:t>
            </a:r>
            <a:endParaRPr lang="zh-CN" altLang="en-US" sz="4800">
              <a:solidFill>
                <a:srgbClr val="FFFFFF"/>
              </a:solidFill>
            </a:endParaRPr>
          </a:p>
        </p:txBody>
      </p:sp>
      <p:sp>
        <p:nvSpPr>
          <p:cNvPr id="2" name="文本框 1"/>
          <p:cNvSpPr txBox="1"/>
          <p:nvPr/>
        </p:nvSpPr>
        <p:spPr>
          <a:xfrm>
            <a:off x="3833813" y="3503613"/>
            <a:ext cx="4572000" cy="584200"/>
          </a:xfrm>
          <a:prstGeom prst="rect">
            <a:avLst/>
          </a:prstGeom>
          <a:noFill/>
          <a:ln>
            <a:solidFill>
              <a:schemeClr val="dk1"/>
            </a:solidFill>
          </a:ln>
        </p:spPr>
        <p:txBody>
          <a:bodyPr>
            <a:spAutoFit/>
          </a:bodyPr>
          <a:lstStyle/>
          <a:p>
            <a:pPr algn="ctr" eaLnBrk="1" fontAlgn="auto" hangingPunct="1">
              <a:spcBef>
                <a:spcPts val="0"/>
              </a:spcBef>
              <a:spcAft>
                <a:spcPts val="0"/>
              </a:spcAft>
              <a:defRPr/>
            </a:pPr>
            <a:r>
              <a:rPr lang="en-US" altLang="zh-CN" sz="3200" dirty="0" err="1">
                <a:latin typeface="+mj-lt"/>
                <a:ea typeface="+mn-ea"/>
              </a:rPr>
              <a:t>Algorithm&amp;Share</a:t>
            </a:r>
            <a:endParaRPr lang="zh-CN" altLang="en-US" sz="3200" dirty="0">
              <a:latin typeface="+mj-lt"/>
              <a:ea typeface="+mn-ea"/>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文本框 4">
            <a:extLst>
              <a:ext uri="{FF2B5EF4-FFF2-40B4-BE49-F238E27FC236}">
                <a16:creationId xmlns:a16="http://schemas.microsoft.com/office/drawing/2014/main" id="{8E1FBDDA-0A01-4A43-80A3-100EDEDA23EB}"/>
              </a:ext>
            </a:extLst>
          </p:cNvPr>
          <p:cNvSpPr txBox="1"/>
          <p:nvPr/>
        </p:nvSpPr>
        <p:spPr>
          <a:xfrm>
            <a:off x="741363" y="279698"/>
            <a:ext cx="2128839" cy="461665"/>
          </a:xfrm>
          <a:prstGeom prst="rect">
            <a:avLst/>
          </a:prstGeom>
          <a:noFill/>
        </p:spPr>
        <p:txBody>
          <a:bodyPr wrap="square" rtlCol="0">
            <a:spAutoFit/>
          </a:bodyPr>
          <a:lstStyle/>
          <a:p>
            <a:r>
              <a:rPr lang="en-US" altLang="zh-CN" sz="2400" dirty="0"/>
              <a:t>Vowel Count</a:t>
            </a:r>
            <a:endParaRPr lang="zh-CN" altLang="en-US" sz="2400" dirty="0"/>
          </a:p>
        </p:txBody>
      </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Solution</a:t>
            </a:r>
            <a:endParaRPr lang="zh-CN" altLang="en-US" sz="1600" i="1" dirty="0"/>
          </a:p>
        </p:txBody>
      </p:sp>
      <p:cxnSp>
        <p:nvCxnSpPr>
          <p:cNvPr id="13" name="直接连接符 12">
            <a:extLst>
              <a:ext uri="{FF2B5EF4-FFF2-40B4-BE49-F238E27FC236}">
                <a16:creationId xmlns:a16="http://schemas.microsoft.com/office/drawing/2014/main" id="{4A499793-18A7-4104-B768-1280D3D9CDE0}"/>
              </a:ext>
            </a:extLst>
          </p:cNvPr>
          <p:cNvCxnSpPr>
            <a:cxnSpLocks/>
          </p:cNvCxnSpPr>
          <p:nvPr/>
        </p:nvCxnSpPr>
        <p:spPr>
          <a:xfrm>
            <a:off x="741363" y="741363"/>
            <a:ext cx="1730904" cy="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369332"/>
          </a:xfrm>
          <a:prstGeom prst="rect">
            <a:avLst/>
          </a:prstGeom>
          <a:noFill/>
        </p:spPr>
        <p:txBody>
          <a:bodyPr wrap="square" rtlCol="0">
            <a:spAutoFit/>
          </a:bodyPr>
          <a:lstStyle/>
          <a:p>
            <a:r>
              <a:rPr lang="zh-CN" altLang="en-US" dirty="0"/>
              <a:t>按题意模拟即可，注意输出格式</a:t>
            </a:r>
          </a:p>
        </p:txBody>
      </p:sp>
    </p:spTree>
    <p:extLst>
      <p:ext uri="{BB962C8B-B14F-4D97-AF65-F5344CB8AC3E}">
        <p14:creationId xmlns:p14="http://schemas.microsoft.com/office/powerpoint/2010/main" val="1659268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文本框 4">
            <a:extLst>
              <a:ext uri="{FF2B5EF4-FFF2-40B4-BE49-F238E27FC236}">
                <a16:creationId xmlns:a16="http://schemas.microsoft.com/office/drawing/2014/main" id="{8E1FBDDA-0A01-4A43-80A3-100EDEDA23EB}"/>
              </a:ext>
            </a:extLst>
          </p:cNvPr>
          <p:cNvSpPr txBox="1"/>
          <p:nvPr/>
        </p:nvSpPr>
        <p:spPr>
          <a:xfrm>
            <a:off x="741363" y="279698"/>
            <a:ext cx="2434971" cy="461665"/>
          </a:xfrm>
          <a:prstGeom prst="rect">
            <a:avLst/>
          </a:prstGeom>
          <a:noFill/>
        </p:spPr>
        <p:txBody>
          <a:bodyPr wrap="square" rtlCol="0">
            <a:spAutoFit/>
          </a:bodyPr>
          <a:lstStyle/>
          <a:p>
            <a:r>
              <a:rPr lang="en-US" altLang="zh-CN" sz="2400" dirty="0"/>
              <a:t>Soccer Standings</a:t>
            </a:r>
            <a:endParaRPr lang="zh-CN" altLang="en-US" sz="2400" dirty="0"/>
          </a:p>
        </p:txBody>
      </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Description</a:t>
            </a:r>
            <a:endParaRPr lang="zh-CN" altLang="en-US" sz="1600" i="1" dirty="0"/>
          </a:p>
        </p:txBody>
      </p:sp>
      <p:cxnSp>
        <p:nvCxnSpPr>
          <p:cNvPr id="13" name="直接连接符 12">
            <a:extLst>
              <a:ext uri="{FF2B5EF4-FFF2-40B4-BE49-F238E27FC236}">
                <a16:creationId xmlns:a16="http://schemas.microsoft.com/office/drawing/2014/main" id="{4A499793-18A7-4104-B768-1280D3D9CDE0}"/>
              </a:ext>
            </a:extLst>
          </p:cNvPr>
          <p:cNvCxnSpPr>
            <a:cxnSpLocks/>
          </p:cNvCxnSpPr>
          <p:nvPr/>
        </p:nvCxnSpPr>
        <p:spPr>
          <a:xfrm>
            <a:off x="741363" y="741363"/>
            <a:ext cx="2184717" cy="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646331"/>
          </a:xfrm>
          <a:prstGeom prst="rect">
            <a:avLst/>
          </a:prstGeom>
          <a:noFill/>
        </p:spPr>
        <p:txBody>
          <a:bodyPr wrap="square" rtlCol="0">
            <a:spAutoFit/>
          </a:bodyPr>
          <a:lstStyle/>
          <a:p>
            <a:r>
              <a:rPr lang="en-US" altLang="zh-CN" dirty="0"/>
              <a:t>	</a:t>
            </a:r>
            <a:r>
              <a:rPr lang="zh-CN" altLang="en-US" dirty="0"/>
              <a:t>球赛中胜利得</a:t>
            </a:r>
            <a:r>
              <a:rPr lang="en-US" altLang="zh-CN" dirty="0"/>
              <a:t>3</a:t>
            </a:r>
            <a:r>
              <a:rPr lang="zh-CN" altLang="en-US" dirty="0"/>
              <a:t>分，平局得</a:t>
            </a:r>
            <a:r>
              <a:rPr lang="en-US" altLang="zh-CN" dirty="0"/>
              <a:t>1</a:t>
            </a:r>
            <a:r>
              <a:rPr lang="zh-CN" altLang="en-US" dirty="0"/>
              <a:t>分，失败得</a:t>
            </a:r>
            <a:r>
              <a:rPr lang="en-US" altLang="zh-CN" dirty="0"/>
              <a:t>0</a:t>
            </a:r>
            <a:r>
              <a:rPr lang="zh-CN" altLang="en-US" dirty="0"/>
              <a:t>分，现在知道一个球队的比赛次数和得分情况，询问所有可能的赢、平和输的组合。</a:t>
            </a:r>
          </a:p>
        </p:txBody>
      </p:sp>
    </p:spTree>
    <p:extLst>
      <p:ext uri="{BB962C8B-B14F-4D97-AF65-F5344CB8AC3E}">
        <p14:creationId xmlns:p14="http://schemas.microsoft.com/office/powerpoint/2010/main" val="417817422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文本框 4">
            <a:extLst>
              <a:ext uri="{FF2B5EF4-FFF2-40B4-BE49-F238E27FC236}">
                <a16:creationId xmlns:a16="http://schemas.microsoft.com/office/drawing/2014/main" id="{8E1FBDDA-0A01-4A43-80A3-100EDEDA23EB}"/>
              </a:ext>
            </a:extLst>
          </p:cNvPr>
          <p:cNvSpPr txBox="1"/>
          <p:nvPr/>
        </p:nvSpPr>
        <p:spPr>
          <a:xfrm>
            <a:off x="741363" y="279698"/>
            <a:ext cx="2434971" cy="461665"/>
          </a:xfrm>
          <a:prstGeom prst="rect">
            <a:avLst/>
          </a:prstGeom>
          <a:noFill/>
        </p:spPr>
        <p:txBody>
          <a:bodyPr wrap="square" rtlCol="0">
            <a:spAutoFit/>
          </a:bodyPr>
          <a:lstStyle/>
          <a:p>
            <a:r>
              <a:rPr lang="en-US" altLang="zh-CN" sz="2400" dirty="0"/>
              <a:t>Soccer Standings</a:t>
            </a:r>
            <a:endParaRPr lang="zh-CN" altLang="en-US" sz="2400" dirty="0"/>
          </a:p>
        </p:txBody>
      </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Solution</a:t>
            </a:r>
            <a:endParaRPr lang="zh-CN" altLang="en-US" sz="1600" i="1" dirty="0"/>
          </a:p>
        </p:txBody>
      </p:sp>
      <p:cxnSp>
        <p:nvCxnSpPr>
          <p:cNvPr id="13" name="直接连接符 12">
            <a:extLst>
              <a:ext uri="{FF2B5EF4-FFF2-40B4-BE49-F238E27FC236}">
                <a16:creationId xmlns:a16="http://schemas.microsoft.com/office/drawing/2014/main" id="{4A499793-18A7-4104-B768-1280D3D9CDE0}"/>
              </a:ext>
            </a:extLst>
          </p:cNvPr>
          <p:cNvCxnSpPr>
            <a:cxnSpLocks/>
          </p:cNvCxnSpPr>
          <p:nvPr/>
        </p:nvCxnSpPr>
        <p:spPr>
          <a:xfrm>
            <a:off x="741363" y="741363"/>
            <a:ext cx="2184717" cy="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2308324"/>
          </a:xfrm>
          <a:prstGeom prst="rect">
            <a:avLst/>
          </a:prstGeom>
          <a:noFill/>
        </p:spPr>
        <p:txBody>
          <a:bodyPr wrap="square" rtlCol="0">
            <a:spAutoFit/>
          </a:bodyPr>
          <a:lstStyle/>
          <a:p>
            <a:r>
              <a:rPr lang="zh-CN" altLang="zh-CN" dirty="0"/>
              <a:t>设</a:t>
            </a:r>
            <a:r>
              <a:rPr lang="en-US" altLang="zh-CN" dirty="0"/>
              <a:t>x</a:t>
            </a:r>
            <a:r>
              <a:rPr lang="zh-CN" altLang="zh-CN" dirty="0"/>
              <a:t>为该球队胜利的场数，</a:t>
            </a:r>
            <a:r>
              <a:rPr lang="en-US" altLang="zh-CN" dirty="0"/>
              <a:t>y</a:t>
            </a:r>
            <a:r>
              <a:rPr lang="zh-CN" altLang="zh-CN" dirty="0"/>
              <a:t>为该球队平局的场数，</a:t>
            </a:r>
            <a:r>
              <a:rPr lang="en-US" altLang="zh-CN" dirty="0"/>
              <a:t>z</a:t>
            </a:r>
            <a:r>
              <a:rPr lang="zh-CN" altLang="zh-CN" dirty="0"/>
              <a:t>为该球队失败的场数，</a:t>
            </a:r>
            <a:r>
              <a:rPr lang="en-US" altLang="zh-CN" dirty="0"/>
              <a:t>P</a:t>
            </a:r>
            <a:r>
              <a:rPr lang="zh-CN" altLang="zh-CN" dirty="0"/>
              <a:t>为该球队总得分，</a:t>
            </a:r>
            <a:r>
              <a:rPr lang="en-US" altLang="zh-CN" dirty="0"/>
              <a:t>G</a:t>
            </a:r>
            <a:r>
              <a:rPr lang="zh-CN" altLang="zh-CN" dirty="0"/>
              <a:t>为球赛总场数。可得</a:t>
            </a:r>
            <a:r>
              <a:rPr lang="zh-CN" altLang="en-US" dirty="0"/>
              <a:t>：</a:t>
            </a:r>
            <a:endParaRPr lang="zh-CN" altLang="zh-CN" dirty="0"/>
          </a:p>
          <a:p>
            <a:r>
              <a:rPr lang="en-US" altLang="zh-CN" dirty="0"/>
              <a:t>        </a:t>
            </a:r>
            <a:r>
              <a:rPr lang="en-US" altLang="zh-CN" dirty="0" err="1"/>
              <a:t>x+y+z</a:t>
            </a:r>
            <a:r>
              <a:rPr lang="en-US" altLang="zh-CN" dirty="0"/>
              <a:t>=G</a:t>
            </a:r>
            <a:endParaRPr lang="zh-CN" altLang="zh-CN" dirty="0"/>
          </a:p>
          <a:p>
            <a:r>
              <a:rPr lang="en-US" altLang="zh-CN" dirty="0"/>
              <a:t>        3*</a:t>
            </a:r>
            <a:r>
              <a:rPr lang="en-US" altLang="zh-CN" dirty="0" err="1"/>
              <a:t>x+y</a:t>
            </a:r>
            <a:r>
              <a:rPr lang="en-US" altLang="zh-CN" dirty="0"/>
              <a:t>=P</a:t>
            </a:r>
            <a:endParaRPr lang="zh-CN" altLang="zh-CN" dirty="0"/>
          </a:p>
          <a:p>
            <a:r>
              <a:rPr lang="zh-CN" altLang="en-US" dirty="0"/>
              <a:t>将</a:t>
            </a:r>
            <a:r>
              <a:rPr lang="en-US" altLang="zh-CN" dirty="0"/>
              <a:t>z</a:t>
            </a:r>
            <a:r>
              <a:rPr lang="zh-CN" altLang="en-US" dirty="0"/>
              <a:t>看作常数，求出</a:t>
            </a:r>
            <a:r>
              <a:rPr lang="en-US" altLang="zh-CN" dirty="0" err="1"/>
              <a:t>x,y</a:t>
            </a:r>
            <a:r>
              <a:rPr lang="zh-CN" altLang="zh-CN" dirty="0"/>
              <a:t>的解</a:t>
            </a:r>
            <a:r>
              <a:rPr lang="zh-CN" altLang="en-US" dirty="0"/>
              <a:t>：</a:t>
            </a:r>
            <a:endParaRPr lang="zh-CN" altLang="zh-CN" dirty="0"/>
          </a:p>
          <a:p>
            <a:r>
              <a:rPr lang="en-US" altLang="zh-CN" dirty="0"/>
              <a:t>        x=(</a:t>
            </a:r>
            <a:r>
              <a:rPr lang="en-US" altLang="zh-CN" dirty="0" err="1"/>
              <a:t>P-G+z</a:t>
            </a:r>
            <a:r>
              <a:rPr lang="en-US" altLang="zh-CN" dirty="0"/>
              <a:t>)/2;</a:t>
            </a:r>
            <a:endParaRPr lang="zh-CN" altLang="zh-CN" dirty="0"/>
          </a:p>
          <a:p>
            <a:r>
              <a:rPr lang="en-US" altLang="zh-CN" dirty="0"/>
              <a:t>        y=(3*G-P-3*z)/2;</a:t>
            </a:r>
            <a:endParaRPr lang="zh-CN" altLang="zh-CN" dirty="0"/>
          </a:p>
          <a:p>
            <a:r>
              <a:rPr lang="zh-CN" altLang="zh-CN" dirty="0"/>
              <a:t>然后遍历</a:t>
            </a:r>
            <a:r>
              <a:rPr lang="en-US" altLang="zh-CN" dirty="0"/>
              <a:t>z</a:t>
            </a:r>
            <a:r>
              <a:rPr lang="zh-CN" altLang="zh-CN" dirty="0"/>
              <a:t>的值（依照题目，需要从大往小的方向遍历），找出满足题目要求的解即可。</a:t>
            </a:r>
          </a:p>
        </p:txBody>
      </p:sp>
    </p:spTree>
    <p:extLst>
      <p:ext uri="{BB962C8B-B14F-4D97-AF65-F5344CB8AC3E}">
        <p14:creationId xmlns:p14="http://schemas.microsoft.com/office/powerpoint/2010/main" val="3896998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文本框 4">
            <a:extLst>
              <a:ext uri="{FF2B5EF4-FFF2-40B4-BE49-F238E27FC236}">
                <a16:creationId xmlns:a16="http://schemas.microsoft.com/office/drawing/2014/main" id="{8E1FBDDA-0A01-4A43-80A3-100EDEDA23EB}"/>
              </a:ext>
            </a:extLst>
          </p:cNvPr>
          <p:cNvSpPr txBox="1"/>
          <p:nvPr/>
        </p:nvSpPr>
        <p:spPr>
          <a:xfrm>
            <a:off x="741363" y="279698"/>
            <a:ext cx="2434971" cy="461665"/>
          </a:xfrm>
          <a:prstGeom prst="rect">
            <a:avLst/>
          </a:prstGeom>
          <a:noFill/>
        </p:spPr>
        <p:txBody>
          <a:bodyPr wrap="square" rtlCol="0">
            <a:spAutoFit/>
          </a:bodyPr>
          <a:lstStyle/>
          <a:p>
            <a:r>
              <a:rPr lang="en-US" altLang="zh-CN" sz="2400" dirty="0"/>
              <a:t>Jumping Frog</a:t>
            </a:r>
            <a:endParaRPr lang="zh-CN" altLang="en-US" sz="2400" dirty="0"/>
          </a:p>
        </p:txBody>
      </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Description</a:t>
            </a:r>
            <a:endParaRPr lang="zh-CN" altLang="en-US" sz="1600" i="1" dirty="0"/>
          </a:p>
        </p:txBody>
      </p:sp>
      <p:cxnSp>
        <p:nvCxnSpPr>
          <p:cNvPr id="13" name="直接连接符 12">
            <a:extLst>
              <a:ext uri="{FF2B5EF4-FFF2-40B4-BE49-F238E27FC236}">
                <a16:creationId xmlns:a16="http://schemas.microsoft.com/office/drawing/2014/main" id="{4A499793-18A7-4104-B768-1280D3D9CDE0}"/>
              </a:ext>
            </a:extLst>
          </p:cNvPr>
          <p:cNvCxnSpPr>
            <a:cxnSpLocks/>
          </p:cNvCxnSpPr>
          <p:nvPr/>
        </p:nvCxnSpPr>
        <p:spPr>
          <a:xfrm>
            <a:off x="741363" y="741363"/>
            <a:ext cx="2184717" cy="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646331"/>
          </a:xfrm>
          <a:prstGeom prst="rect">
            <a:avLst/>
          </a:prstGeom>
          <a:noFill/>
        </p:spPr>
        <p:txBody>
          <a:bodyPr wrap="square" rtlCol="0">
            <a:spAutoFit/>
          </a:bodyPr>
          <a:lstStyle/>
          <a:p>
            <a:r>
              <a:rPr lang="en-US" altLang="zh-CN" dirty="0"/>
              <a:t>	</a:t>
            </a:r>
            <a:r>
              <a:rPr lang="zh-CN" altLang="en-US" dirty="0"/>
              <a:t>一只青蛙要跳到距离起点</a:t>
            </a:r>
            <a:r>
              <a:rPr lang="en-US" altLang="zh-CN" dirty="0"/>
              <a:t>C</a:t>
            </a:r>
            <a:r>
              <a:rPr lang="zh-CN" altLang="en-US" dirty="0"/>
              <a:t>个格子的终点处，道路上有的地方可以跳，有的地方不能跳，青蛙每次最多跳过</a:t>
            </a:r>
            <a:r>
              <a:rPr lang="en-US" altLang="zh-CN" dirty="0"/>
              <a:t>c</a:t>
            </a:r>
            <a:r>
              <a:rPr lang="zh-CN" altLang="en-US" dirty="0"/>
              <a:t>个格子，问青蛙跳到终点的最小跳跃次数。</a:t>
            </a:r>
          </a:p>
        </p:txBody>
      </p:sp>
    </p:spTree>
    <p:extLst>
      <p:ext uri="{BB962C8B-B14F-4D97-AF65-F5344CB8AC3E}">
        <p14:creationId xmlns:p14="http://schemas.microsoft.com/office/powerpoint/2010/main" val="262997208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文本框 4">
            <a:extLst>
              <a:ext uri="{FF2B5EF4-FFF2-40B4-BE49-F238E27FC236}">
                <a16:creationId xmlns:a16="http://schemas.microsoft.com/office/drawing/2014/main" id="{8E1FBDDA-0A01-4A43-80A3-100EDEDA23EB}"/>
              </a:ext>
            </a:extLst>
          </p:cNvPr>
          <p:cNvSpPr txBox="1"/>
          <p:nvPr/>
        </p:nvSpPr>
        <p:spPr>
          <a:xfrm>
            <a:off x="741363" y="279698"/>
            <a:ext cx="2434971" cy="461665"/>
          </a:xfrm>
          <a:prstGeom prst="rect">
            <a:avLst/>
          </a:prstGeom>
          <a:noFill/>
        </p:spPr>
        <p:txBody>
          <a:bodyPr wrap="square" rtlCol="0">
            <a:spAutoFit/>
          </a:bodyPr>
          <a:lstStyle/>
          <a:p>
            <a:r>
              <a:rPr lang="en-US" altLang="zh-CN" sz="2400" dirty="0"/>
              <a:t>Jumping Frog</a:t>
            </a:r>
            <a:endParaRPr lang="zh-CN" altLang="en-US" sz="2400" dirty="0"/>
          </a:p>
        </p:txBody>
      </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Solution</a:t>
            </a:r>
            <a:endParaRPr lang="zh-CN" altLang="en-US" sz="1600" i="1" dirty="0"/>
          </a:p>
        </p:txBody>
      </p:sp>
      <p:cxnSp>
        <p:nvCxnSpPr>
          <p:cNvPr id="13" name="直接连接符 12">
            <a:extLst>
              <a:ext uri="{FF2B5EF4-FFF2-40B4-BE49-F238E27FC236}">
                <a16:creationId xmlns:a16="http://schemas.microsoft.com/office/drawing/2014/main" id="{4A499793-18A7-4104-B768-1280D3D9CDE0}"/>
              </a:ext>
            </a:extLst>
          </p:cNvPr>
          <p:cNvCxnSpPr>
            <a:cxnSpLocks/>
          </p:cNvCxnSpPr>
          <p:nvPr/>
        </p:nvCxnSpPr>
        <p:spPr>
          <a:xfrm>
            <a:off x="741363" y="741363"/>
            <a:ext cx="2184717" cy="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1754326"/>
          </a:xfrm>
          <a:prstGeom prst="rect">
            <a:avLst/>
          </a:prstGeom>
          <a:noFill/>
        </p:spPr>
        <p:txBody>
          <a:bodyPr wrap="square" rtlCol="0">
            <a:spAutoFit/>
          </a:bodyPr>
          <a:lstStyle/>
          <a:p>
            <a:r>
              <a:rPr lang="zh-CN" altLang="en-US" dirty="0"/>
              <a:t>设 </a:t>
            </a:r>
            <a:r>
              <a:rPr lang="en-US" altLang="zh-CN" dirty="0" err="1"/>
              <a:t>dp</a:t>
            </a:r>
            <a:r>
              <a:rPr lang="en-US" altLang="zh-CN" dirty="0"/>
              <a:t>[</a:t>
            </a:r>
            <a:r>
              <a:rPr lang="en-US" altLang="zh-CN" dirty="0" err="1"/>
              <a:t>i</a:t>
            </a:r>
            <a:r>
              <a:rPr lang="en-US" altLang="zh-CN" dirty="0"/>
              <a:t>] </a:t>
            </a:r>
            <a:r>
              <a:rPr lang="zh-CN" altLang="en-US" dirty="0"/>
              <a:t>为青蛙跳到下标</a:t>
            </a:r>
            <a:r>
              <a:rPr lang="en-US" altLang="zh-CN" dirty="0" err="1"/>
              <a:t>i</a:t>
            </a:r>
            <a:r>
              <a:rPr lang="zh-CN" altLang="en-US" dirty="0"/>
              <a:t>的位置的最小次数。</a:t>
            </a:r>
          </a:p>
          <a:p>
            <a:r>
              <a:rPr lang="zh-CN" altLang="en-US" dirty="0"/>
              <a:t>状态转移方程：</a:t>
            </a:r>
          </a:p>
          <a:p>
            <a:r>
              <a:rPr lang="zh-CN" altLang="en-US" dirty="0"/>
              <a:t>	</a:t>
            </a:r>
            <a:r>
              <a:rPr lang="en-US" altLang="zh-CN" dirty="0"/>
              <a:t>str[</a:t>
            </a:r>
            <a:r>
              <a:rPr lang="en-US" altLang="zh-CN" dirty="0" err="1"/>
              <a:t>i</a:t>
            </a:r>
            <a:r>
              <a:rPr lang="en-US" altLang="zh-CN" dirty="0"/>
              <a:t>] == '.', </a:t>
            </a:r>
            <a:r>
              <a:rPr lang="en-US" altLang="zh-CN" dirty="0" err="1"/>
              <a:t>dp</a:t>
            </a:r>
            <a:r>
              <a:rPr lang="en-US" altLang="zh-CN" dirty="0"/>
              <a:t>[</a:t>
            </a:r>
            <a:r>
              <a:rPr lang="en-US" altLang="zh-CN" dirty="0" err="1"/>
              <a:t>i</a:t>
            </a:r>
            <a:r>
              <a:rPr lang="en-US" altLang="zh-CN" dirty="0"/>
              <a:t>] = min(</a:t>
            </a:r>
            <a:r>
              <a:rPr lang="en-US" altLang="zh-CN" dirty="0" err="1"/>
              <a:t>dp</a:t>
            </a:r>
            <a:r>
              <a:rPr lang="en-US" altLang="zh-CN" dirty="0"/>
              <a:t>[i-1], </a:t>
            </a:r>
            <a:r>
              <a:rPr lang="en-US" altLang="zh-CN" dirty="0" err="1"/>
              <a:t>dp</a:t>
            </a:r>
            <a:r>
              <a:rPr lang="en-US" altLang="zh-CN" dirty="0"/>
              <a:t>[i-2], ... , </a:t>
            </a:r>
            <a:r>
              <a:rPr lang="en-US" altLang="zh-CN" dirty="0" err="1"/>
              <a:t>dp</a:t>
            </a:r>
            <a:r>
              <a:rPr lang="en-US" altLang="zh-CN" dirty="0"/>
              <a:t>[i-d-1]) + 1;</a:t>
            </a:r>
          </a:p>
          <a:p>
            <a:r>
              <a:rPr lang="en-US" altLang="zh-CN" dirty="0"/>
              <a:t>	str[</a:t>
            </a:r>
            <a:r>
              <a:rPr lang="en-US" altLang="zh-CN" dirty="0" err="1"/>
              <a:t>i</a:t>
            </a:r>
            <a:r>
              <a:rPr lang="en-US" altLang="zh-CN" dirty="0"/>
              <a:t>] == '#', </a:t>
            </a:r>
            <a:r>
              <a:rPr lang="en-US" altLang="zh-CN" dirty="0" err="1"/>
              <a:t>dp</a:t>
            </a:r>
            <a:r>
              <a:rPr lang="en-US" altLang="zh-CN" dirty="0"/>
              <a:t>[</a:t>
            </a:r>
            <a:r>
              <a:rPr lang="en-US" altLang="zh-CN" dirty="0" err="1"/>
              <a:t>i</a:t>
            </a:r>
            <a:r>
              <a:rPr lang="en-US" altLang="zh-CN" dirty="0"/>
              <a:t>] = inf;</a:t>
            </a:r>
          </a:p>
          <a:p>
            <a:r>
              <a:rPr lang="zh-CN" altLang="en-US" dirty="0"/>
              <a:t>初始状态：</a:t>
            </a:r>
            <a:r>
              <a:rPr lang="en-US" altLang="zh-CN" dirty="0" err="1"/>
              <a:t>dp</a:t>
            </a:r>
            <a:r>
              <a:rPr lang="en-US" altLang="zh-CN" dirty="0"/>
              <a:t>[0] = 0;</a:t>
            </a:r>
          </a:p>
          <a:p>
            <a:r>
              <a:rPr lang="zh-CN" altLang="en-US" dirty="0"/>
              <a:t>所求答案即为</a:t>
            </a:r>
            <a:r>
              <a:rPr lang="en-US" altLang="zh-CN" dirty="0" err="1"/>
              <a:t>dp</a:t>
            </a:r>
            <a:r>
              <a:rPr lang="en-US" altLang="zh-CN" dirty="0"/>
              <a:t>[c-1]</a:t>
            </a:r>
            <a:r>
              <a:rPr lang="zh-CN" altLang="en-US" dirty="0"/>
              <a:t>。</a:t>
            </a:r>
            <a:endParaRPr lang="zh-CN" altLang="zh-CN" dirty="0"/>
          </a:p>
        </p:txBody>
      </p:sp>
    </p:spTree>
    <p:extLst>
      <p:ext uri="{BB962C8B-B14F-4D97-AF65-F5344CB8AC3E}">
        <p14:creationId xmlns:p14="http://schemas.microsoft.com/office/powerpoint/2010/main" val="1357623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文本框 4">
            <a:extLst>
              <a:ext uri="{FF2B5EF4-FFF2-40B4-BE49-F238E27FC236}">
                <a16:creationId xmlns:a16="http://schemas.microsoft.com/office/drawing/2014/main" id="{8E1FBDDA-0A01-4A43-80A3-100EDEDA23EB}"/>
              </a:ext>
            </a:extLst>
          </p:cNvPr>
          <p:cNvSpPr txBox="1"/>
          <p:nvPr/>
        </p:nvSpPr>
        <p:spPr>
          <a:xfrm>
            <a:off x="741363" y="279698"/>
            <a:ext cx="2839231" cy="461665"/>
          </a:xfrm>
          <a:prstGeom prst="rect">
            <a:avLst/>
          </a:prstGeom>
          <a:noFill/>
        </p:spPr>
        <p:txBody>
          <a:bodyPr wrap="square" rtlCol="0">
            <a:spAutoFit/>
          </a:bodyPr>
          <a:lstStyle/>
          <a:p>
            <a:r>
              <a:rPr lang="en-US" altLang="zh-CN" sz="2400" dirty="0"/>
              <a:t>Fujiyama Thursday</a:t>
            </a:r>
            <a:endParaRPr lang="zh-CN" altLang="en-US" sz="2400" dirty="0"/>
          </a:p>
        </p:txBody>
      </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Description</a:t>
            </a:r>
            <a:endParaRPr lang="zh-CN" altLang="en-US" sz="1600" i="1" dirty="0"/>
          </a:p>
        </p:txBody>
      </p:sp>
      <p:cxnSp>
        <p:nvCxnSpPr>
          <p:cNvPr id="13" name="直接连接符 12">
            <a:extLst>
              <a:ext uri="{FF2B5EF4-FFF2-40B4-BE49-F238E27FC236}">
                <a16:creationId xmlns:a16="http://schemas.microsoft.com/office/drawing/2014/main" id="{4A499793-18A7-4104-B768-1280D3D9CDE0}"/>
              </a:ext>
            </a:extLst>
          </p:cNvPr>
          <p:cNvCxnSpPr>
            <a:cxnSpLocks/>
          </p:cNvCxnSpPr>
          <p:nvPr/>
        </p:nvCxnSpPr>
        <p:spPr>
          <a:xfrm>
            <a:off x="741363" y="741363"/>
            <a:ext cx="2396473" cy="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923330"/>
          </a:xfrm>
          <a:prstGeom prst="rect">
            <a:avLst/>
          </a:prstGeom>
          <a:noFill/>
        </p:spPr>
        <p:txBody>
          <a:bodyPr wrap="square" rtlCol="0">
            <a:spAutoFit/>
          </a:bodyPr>
          <a:lstStyle/>
          <a:p>
            <a:r>
              <a:rPr lang="en-US" altLang="zh-CN" dirty="0"/>
              <a:t>	</a:t>
            </a:r>
            <a:r>
              <a:rPr lang="zh-CN" altLang="zh-CN" dirty="0"/>
              <a:t>有</a:t>
            </a:r>
            <a:r>
              <a:rPr lang="en-US" altLang="zh-CN" dirty="0"/>
              <a:t>c</a:t>
            </a:r>
            <a:r>
              <a:rPr lang="zh-CN" altLang="zh-CN" dirty="0"/>
              <a:t>辆车，每辆车可以坐</a:t>
            </a:r>
            <a:r>
              <a:rPr lang="en-US" altLang="zh-CN" dirty="0"/>
              <a:t>4</a:t>
            </a:r>
            <a:r>
              <a:rPr lang="zh-CN" altLang="zh-CN" dirty="0"/>
              <a:t>个人，每辆车到达目的地要</a:t>
            </a:r>
            <a:r>
              <a:rPr lang="en-US" altLang="zh-CN" dirty="0"/>
              <a:t>di</a:t>
            </a:r>
            <a:r>
              <a:rPr lang="zh-CN" altLang="zh-CN" dirty="0"/>
              <a:t>分钟（</a:t>
            </a:r>
            <a:r>
              <a:rPr lang="en-US" altLang="zh-CN" dirty="0"/>
              <a:t>1&lt;=</a:t>
            </a:r>
            <a:r>
              <a:rPr lang="en-US" altLang="zh-CN" dirty="0" err="1"/>
              <a:t>i</a:t>
            </a:r>
            <a:r>
              <a:rPr lang="en-US" altLang="zh-CN" dirty="0"/>
              <a:t>&lt;=c</a:t>
            </a:r>
            <a:r>
              <a:rPr lang="zh-CN" altLang="zh-CN" dirty="0"/>
              <a:t>）。有</a:t>
            </a:r>
            <a:r>
              <a:rPr lang="en-US" altLang="zh-CN" dirty="0"/>
              <a:t>4*c </a:t>
            </a:r>
            <a:r>
              <a:rPr lang="zh-CN" altLang="zh-CN" dirty="0"/>
              <a:t>个人，每个人可以自由搭配乘车去目的地，但达到目的地后需吃完饭，每个人吃饭的时间不同。问如何安排使得总时间最少？</a:t>
            </a:r>
          </a:p>
        </p:txBody>
      </p:sp>
    </p:spTree>
    <p:extLst>
      <p:ext uri="{BB962C8B-B14F-4D97-AF65-F5344CB8AC3E}">
        <p14:creationId xmlns:p14="http://schemas.microsoft.com/office/powerpoint/2010/main" val="379148174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文本框 4">
            <a:extLst>
              <a:ext uri="{FF2B5EF4-FFF2-40B4-BE49-F238E27FC236}">
                <a16:creationId xmlns:a16="http://schemas.microsoft.com/office/drawing/2014/main" id="{8E1FBDDA-0A01-4A43-80A3-100EDEDA23EB}"/>
              </a:ext>
            </a:extLst>
          </p:cNvPr>
          <p:cNvSpPr txBox="1"/>
          <p:nvPr/>
        </p:nvSpPr>
        <p:spPr>
          <a:xfrm>
            <a:off x="741363" y="279698"/>
            <a:ext cx="2840036" cy="461665"/>
          </a:xfrm>
          <a:prstGeom prst="rect">
            <a:avLst/>
          </a:prstGeom>
          <a:noFill/>
        </p:spPr>
        <p:txBody>
          <a:bodyPr wrap="square" rtlCol="0">
            <a:spAutoFit/>
          </a:bodyPr>
          <a:lstStyle/>
          <a:p>
            <a:r>
              <a:rPr lang="en-US" altLang="zh-CN" sz="2400" dirty="0"/>
              <a:t>Fujiyama Thursday</a:t>
            </a:r>
            <a:endParaRPr lang="zh-CN" altLang="en-US" sz="2400" dirty="0"/>
          </a:p>
        </p:txBody>
      </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Solution</a:t>
            </a:r>
            <a:endParaRPr lang="zh-CN" altLang="en-US" sz="1600" i="1" dirty="0"/>
          </a:p>
        </p:txBody>
      </p: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646331"/>
          </a:xfrm>
          <a:prstGeom prst="rect">
            <a:avLst/>
          </a:prstGeom>
          <a:noFill/>
        </p:spPr>
        <p:txBody>
          <a:bodyPr wrap="square" rtlCol="0">
            <a:spAutoFit/>
          </a:bodyPr>
          <a:lstStyle/>
          <a:p>
            <a:r>
              <a:rPr lang="en-US" altLang="zh-CN" dirty="0"/>
              <a:t>	</a:t>
            </a:r>
            <a:r>
              <a:rPr lang="zh-CN" altLang="zh-CN" dirty="0"/>
              <a:t>贪心，让吃饭时间最长的四个人乘最快的车。吃饭时间次长的四个人乘第二快的车，依次乘车。用一个变量记录其中用的最大时间即可。</a:t>
            </a:r>
          </a:p>
        </p:txBody>
      </p:sp>
      <p:cxnSp>
        <p:nvCxnSpPr>
          <p:cNvPr id="12" name="直接连接符 11">
            <a:extLst>
              <a:ext uri="{FF2B5EF4-FFF2-40B4-BE49-F238E27FC236}">
                <a16:creationId xmlns:a16="http://schemas.microsoft.com/office/drawing/2014/main" id="{DB6628AB-BC4A-461A-B88C-E43CDFB05A7E}"/>
              </a:ext>
            </a:extLst>
          </p:cNvPr>
          <p:cNvCxnSpPr>
            <a:cxnSpLocks/>
          </p:cNvCxnSpPr>
          <p:nvPr/>
        </p:nvCxnSpPr>
        <p:spPr>
          <a:xfrm>
            <a:off x="741363" y="741363"/>
            <a:ext cx="239647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6821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1054</TotalTime>
  <Words>1438</Words>
  <Application>Microsoft Office PowerPoint</Application>
  <PresentationFormat>宽屏</PresentationFormat>
  <Paragraphs>86</Paragraphs>
  <Slides>22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等线</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张义飞</dc:creator>
  <cp:lastModifiedBy>Mn 1ao</cp:lastModifiedBy>
  <cp:revision>86</cp:revision>
  <dcterms:created xsi:type="dcterms:W3CDTF">2015-12-02T17:32:44Z</dcterms:created>
  <dcterms:modified xsi:type="dcterms:W3CDTF">2020-02-14T17:45:29Z</dcterms:modified>
</cp:coreProperties>
</file>