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71" r:id="rId13"/>
    <p:sldId id="272" r:id="rId14"/>
    <p:sldId id="273" r:id="rId15"/>
    <p:sldId id="276" r:id="rId16"/>
    <p:sldId id="274" r:id="rId17"/>
    <p:sldId id="277" r:id="rId18"/>
    <p:sldId id="275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A5615351-C018-4474-8DF5-0B5B7CFAA82A}">
          <p14:sldIdLst>
            <p14:sldId id="256"/>
          </p14:sldIdLst>
        </p14:section>
        <p14:section name="主頁面" id="{43C1C6D1-6ABB-41E8-962B-250CA378DD2B}">
          <p14:sldIdLst>
            <p14:sldId id="257"/>
            <p14:sldId id="259"/>
            <p14:sldId id="260"/>
            <p14:sldId id="262"/>
            <p14:sldId id="263"/>
          </p14:sldIdLst>
        </p14:section>
        <p14:section name="專案" id="{41A6BCD8-A83A-4977-ABEF-CFB7D13813C2}">
          <p14:sldIdLst>
            <p14:sldId id="264"/>
          </p14:sldIdLst>
        </p14:section>
        <p14:section name="檔案匯入" id="{0A91C5B7-CDE1-4C45-B230-E8A59C351FCE}">
          <p14:sldIdLst>
            <p14:sldId id="265"/>
          </p14:sldIdLst>
        </p14:section>
        <p14:section name="影片編輯" id="{670DDF50-3EE0-41DD-8E2E-F68D67BD46D1}">
          <p14:sldIdLst>
            <p14:sldId id="267"/>
            <p14:sldId id="270"/>
            <p14:sldId id="268"/>
            <p14:sldId id="271"/>
            <p14:sldId id="272"/>
            <p14:sldId id="273"/>
            <p14:sldId id="276"/>
            <p14:sldId id="274"/>
            <p14:sldId id="277"/>
            <p14:sldId id="275"/>
          </p14:sldIdLst>
        </p14:section>
        <p14:section name="匯出影片" id="{9EA2AD3B-AE76-4B83-B2A3-824D230CE8F1}">
          <p14:sldIdLst>
            <p14:sldId id="278"/>
          </p14:sldIdLst>
        </p14:section>
        <p14:section name="其餘部分" id="{A0449B5E-9729-428D-A1A8-58BA812ECE62}">
          <p14:sldIdLst>
            <p14:sldId id="280"/>
          </p14:sldIdLst>
        </p14:section>
        <p14:section name="結尾" id="{AF30ED5B-B79C-4DFB-BB47-04AD8833F73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CEA5-02C0-4BFE-9F78-293CF354C81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765FD-9F5C-4F8A-BA4E-5C505D7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8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57E53-F0B8-42ED-B936-93F09287B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429260-1D39-4C14-9A96-D0250997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8F934E-16FC-480C-AA13-FFE91BFD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270-7880-4538-A44C-14816CEAB390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92608-DD9C-45EF-A22C-91AEAC3E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CAE84-1B31-48F1-982F-79CAF0D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295B8-9577-485A-BBE8-8ACE981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B0646-59D7-4FFE-B419-EF60D798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A0A587-AB00-4436-912D-AFA40ED7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D1E-7728-4332-8380-541AE72517BE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C62C5-9250-4932-A649-08C393B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08D6F-52ED-464C-ABF6-A77D8E7F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A4BC91-312C-457A-A5D2-3127E1BD5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D38C0-6110-4124-BE29-F9A5FF577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051E0-7DFC-417E-BA55-39507192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F4-62BD-44CF-9FCE-3448DE79AC6E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E8DDF-1FCB-4E61-8B80-E67F9EA3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281-C693-4AD8-850C-53CD838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0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F4EC7-AC9B-40B5-A0E6-5F321407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BA09C-C2A4-4584-AC22-B644757D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6AA2F-952A-4E3E-A755-949069F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B8B8-8956-478B-B4EA-C8A329261E73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4FE746-A142-468B-91CF-CDD34136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887B1-7487-4F1E-B2F8-6C929C37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8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B5062-A789-4453-95B2-E1CE6E0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BB1F6-79EC-4093-8ED4-52E415B8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F6A8A-8862-4A20-B26C-AEBB293F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D56-7337-4362-A6E9-B7FFDFBDC73B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BD377-141C-462E-89A1-89438FC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174292-3A85-4D9C-969A-3E850DF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4601A-81CB-4322-A138-59E6DA0D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47D01-C7D6-41F3-825D-0EACD510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1DF01F-BD93-46E9-89AD-2D957805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5A2EC2-320A-4DC7-B678-5017212F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84C4-BFF8-49D0-AA0E-12C6A6BE407D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2BC2AB-DBD4-41EC-9808-77D1346C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027A1-F4B5-496F-9A28-7FFA4A3A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B4FB1-AF01-4397-92CB-57F43512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6467D5-BE0E-44F5-92DD-DF2C9435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A58BD8-5AD7-45C2-B72B-4CA6364DD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103D26-E19C-4608-942E-5FB58FDD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C6C68E-CFE5-4F02-8D1E-314350BC2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8C5273-19E4-4F49-AD79-31048929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43CE-05EF-4018-B6F8-6EF1D02326AA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A4F263-DBF2-40E5-867B-7E2645E4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88D117-E18A-45D0-8E6C-36584CCF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FEA81-5824-45C0-A2E6-2BEFFB2F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802DCC-DC68-44EB-A3A5-FA7572D3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C62C-D00C-4251-954A-506B6D838851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470DDB-4B7E-4ACE-B118-D7626891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C9509B-48DC-4443-8D5E-2328B66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250AE3-66DE-4AB5-ACBB-09CBD92E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AC31-999D-46F7-8F53-20C25BA5AB18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4ADA3C-EA1F-4C2C-B3DD-EA09E4D6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B7227-1FCA-44B2-9DB7-B37DF392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5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470B-51F7-400D-8835-D46447EA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3611C-36C0-4329-B802-26DAF407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26357A-0F48-4250-893E-6580B5DA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C6374D-9F24-4FC2-9824-B843BE55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97DF-ACEE-4738-8C0A-B1F32C3624EC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1C03E7-6A60-45A3-AC45-104A682A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84C248-FF4F-484D-9005-6BD01FF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E6A4A-1B48-4AFF-A9B0-108F503D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8C88-DCAD-4E34-A883-02789AFC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03F46-8B9D-4175-8DED-6248368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32744F-6D9E-42DC-9633-40994B08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FD03-6EEE-4077-9A90-F96D45F2C18F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6DCA3-3FE1-44AD-9CCF-ACAEDE35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47EB8-DEF2-43FB-93AE-29961129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3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EC5CA2-89A3-41D9-B8AE-C60B7EB1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42602-B299-4945-BDFE-B2AF55AA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1F9DB0-D4E3-4603-B987-13E4D7264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4778-2320-4327-8B84-B71BB543DBD2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3EC6F-5B25-4299-9E08-690F545D2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79FB8-D9D0-4E69-9C97-15C9302F8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BEBA-9363-4664-B21D-AAF5B57D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A9781-29F2-4B87-8076-FE767B616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OpenShot </a:t>
            </a:r>
            <a:r>
              <a:rPr lang="zh-TW" altLang="en-US"/>
              <a:t>使用說明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B078A4-5EA0-46BB-8906-0840D3239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資工碩一 </a:t>
            </a:r>
            <a:r>
              <a:rPr lang="en-US" altLang="zh-TW"/>
              <a:t>109598051 </a:t>
            </a:r>
            <a:r>
              <a:rPr lang="zh-TW" altLang="en-US"/>
              <a:t>陳守業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30EB8-E56F-4137-A2DF-F65421A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5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關鍵影格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325563"/>
            <a:ext cx="9143998" cy="514349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右鍵任一屬性可見「插入關鍵影格」選項，可藉此直接插入空白關鍵影格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編輯屬性後會自動做「插入關鍵影格」動作，將片段選定時間點後屬性改為設定值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關鍵影格所在時間，會有圖中黃箭頭所指的小綠線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軟體會在開頭到該影格之間，根據右鍵</a:t>
            </a:r>
            <a:r>
              <a:rPr lang="zh-TW" altLang="en-US">
                <a:solidFill>
                  <a:srgbClr val="FF0000"/>
                </a:solidFill>
              </a:rPr>
              <a:t>屬性值</a:t>
            </a:r>
            <a:r>
              <a:rPr lang="zh-TW" altLang="en-US">
                <a:solidFill>
                  <a:schemeClr val="tx1"/>
                </a:solidFill>
              </a:rPr>
              <a:t>可調的函式，進行漸變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轉到該時間點後，更動欄位會呈綠色，右鍵</a:t>
            </a:r>
            <a:r>
              <a:rPr lang="zh-TW" altLang="en-US">
                <a:solidFill>
                  <a:srgbClr val="FF0000"/>
                </a:solidFill>
              </a:rPr>
              <a:t>屬性</a:t>
            </a:r>
            <a:r>
              <a:rPr lang="zh-TW" altLang="en-US">
                <a:solidFill>
                  <a:schemeClr val="tx1"/>
                </a:solidFill>
              </a:rPr>
              <a:t>可見「刪除關鍵影格」選項</a:t>
            </a:r>
            <a:endParaRPr lang="en-US" altLang="zh-TW">
              <a:solidFill>
                <a:schemeClr val="tx1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12D242D-2A03-497C-BD38-233421230AC9}"/>
              </a:ext>
            </a:extLst>
          </p:cNvPr>
          <p:cNvCxnSpPr>
            <a:cxnSpLocks/>
          </p:cNvCxnSpPr>
          <p:nvPr/>
        </p:nvCxnSpPr>
        <p:spPr>
          <a:xfrm>
            <a:off x="6906638" y="5107021"/>
            <a:ext cx="464546" cy="71528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C9633B-937B-4A53-9047-B86570B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3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關鍵影格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325563"/>
            <a:ext cx="9143998" cy="514349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想更動整個片段屬性，在 </a:t>
            </a:r>
            <a:r>
              <a:rPr lang="en-US" altLang="zh-TW">
                <a:solidFill>
                  <a:schemeClr val="tx1"/>
                </a:solidFill>
              </a:rPr>
              <a:t>0</a:t>
            </a:r>
            <a:r>
              <a:rPr lang="zh-TW" altLang="en-US">
                <a:solidFill>
                  <a:schemeClr val="tx1"/>
                </a:solidFill>
              </a:rPr>
              <a:t> 秒插入關鍵影格、編輯即可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想直接更動某時間點後屬性，將漸變函式設「常數」即可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想在某區間內漸變，在起終點各插入一關鍵影格，起始處不做調整，在終點處將該屬性設為目標值即可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其他延伸應用自行研究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0B896-2AB5-4C56-8212-F9A57E82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Picture in Picture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325563"/>
            <a:ext cx="9143998" cy="5143498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將需要的資源拉入影音軌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時間轉到 </a:t>
            </a:r>
            <a:r>
              <a:rPr lang="en-US" altLang="zh-TW">
                <a:solidFill>
                  <a:schemeClr val="tx1"/>
                </a:solidFill>
              </a:rPr>
              <a:t>0 </a:t>
            </a:r>
            <a:r>
              <a:rPr lang="zh-TW" altLang="en-US">
                <a:solidFill>
                  <a:schemeClr val="tx1"/>
                </a:solidFill>
              </a:rPr>
              <a:t>秒，或是想要開始 </a:t>
            </a:r>
            <a:r>
              <a:rPr lang="en-US" altLang="zh-TW">
                <a:solidFill>
                  <a:schemeClr val="tx1"/>
                </a:solidFill>
              </a:rPr>
              <a:t>pic in pic </a:t>
            </a:r>
            <a:r>
              <a:rPr lang="zh-TW" altLang="en-US">
                <a:solidFill>
                  <a:schemeClr val="tx1"/>
                </a:solidFill>
              </a:rPr>
              <a:t>的時間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DA5B1-A410-4EDD-A256-12745C86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9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Picture in Picture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1325563"/>
            <a:ext cx="9143996" cy="5143498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選擇要縮小的片段，調整「縮放</a:t>
            </a:r>
            <a:r>
              <a:rPr lang="en-US" altLang="zh-TW">
                <a:solidFill>
                  <a:schemeClr val="tx1"/>
                </a:solidFill>
              </a:rPr>
              <a:t> X</a:t>
            </a:r>
            <a:r>
              <a:rPr lang="zh-TW" altLang="en-US">
                <a:solidFill>
                  <a:schemeClr val="tx1"/>
                </a:solidFill>
              </a:rPr>
              <a:t>」和「縮放 </a:t>
            </a:r>
            <a:r>
              <a:rPr lang="en-US" altLang="zh-TW">
                <a:solidFill>
                  <a:schemeClr val="tx1"/>
                </a:solidFill>
              </a:rPr>
              <a:t>Y</a:t>
            </a:r>
            <a:r>
              <a:rPr lang="zh-TW" altLang="en-US">
                <a:solidFill>
                  <a:schemeClr val="tx1"/>
                </a:solidFill>
              </a:rPr>
              <a:t>」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如果不是 </a:t>
            </a:r>
            <a:r>
              <a:rPr lang="en-US" altLang="zh-TW">
                <a:solidFill>
                  <a:schemeClr val="tx1"/>
                </a:solidFill>
              </a:rPr>
              <a:t>0 </a:t>
            </a:r>
            <a:r>
              <a:rPr lang="zh-TW" altLang="en-US">
                <a:solidFill>
                  <a:schemeClr val="tx1"/>
                </a:solidFill>
              </a:rPr>
              <a:t>秒，則根據需要調整轉場函式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3BBC2-69EB-4493-A409-6144AD78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Picture in Picture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1325563"/>
            <a:ext cx="9143996" cy="5143497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右鍵「重力」屬性值，選擇想要圖片所處的位置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B7E792-4B51-4E28-ADC6-6F6D34E9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4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Picture in Picture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1325563"/>
            <a:ext cx="9143994" cy="5143497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「右下」選項效果範例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BD734-471B-475C-B6AC-B5E3F19E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音樂對齊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1325563"/>
            <a:ext cx="9143994" cy="5143497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右鍵片段，可以通過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 u="sng">
                <a:solidFill>
                  <a:schemeClr val="tx1"/>
                </a:solidFill>
              </a:rPr>
              <a:t>顯示 </a:t>
            </a:r>
            <a:r>
              <a:rPr lang="en-US" altLang="zh-TW" u="sng">
                <a:solidFill>
                  <a:schemeClr val="tx1"/>
                </a:solidFill>
              </a:rPr>
              <a:t>– </a:t>
            </a:r>
            <a:r>
              <a:rPr lang="zh-TW" altLang="en-US" u="sng">
                <a:solidFill>
                  <a:schemeClr val="tx1"/>
                </a:solidFill>
              </a:rPr>
              <a:t>顯示波形</a:t>
            </a:r>
            <a:endParaRPr lang="en-US" altLang="zh-TW" u="sng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選項，使介面展示該片段的聲音波形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AC9941-584B-4A56-813E-BB61360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音樂對齊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1325563"/>
            <a:ext cx="9143994" cy="5143496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將千花舞 </a:t>
            </a:r>
            <a:r>
              <a:rPr lang="en-US" altLang="zh-TW">
                <a:solidFill>
                  <a:schemeClr val="tx1"/>
                </a:solidFill>
              </a:rPr>
              <a:t>.mp3</a:t>
            </a:r>
            <a:r>
              <a:rPr lang="zh-TW" altLang="en-US">
                <a:solidFill>
                  <a:schemeClr val="tx1"/>
                </a:solidFill>
              </a:rPr>
              <a:t> 檔和 </a:t>
            </a:r>
            <a:r>
              <a:rPr lang="en-US" altLang="zh-TW">
                <a:solidFill>
                  <a:schemeClr val="tx1"/>
                </a:solidFill>
              </a:rPr>
              <a:t>.mp4</a:t>
            </a:r>
            <a:r>
              <a:rPr lang="zh-TW" altLang="en-US">
                <a:solidFill>
                  <a:schemeClr val="tx1"/>
                </a:solidFill>
              </a:rPr>
              <a:t> 檔都開啟顯示波形的範例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9C3D22-5B96-4DD4-B9FF-AE22B1F6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05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音樂對齊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1325563"/>
            <a:ext cx="9143994" cy="5143496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順帶一提，選中分離音訊功能，會導致單 </a:t>
            </a:r>
            <a:r>
              <a:rPr lang="en-US" altLang="zh-TW">
                <a:solidFill>
                  <a:schemeClr val="tx1"/>
                </a:solidFill>
              </a:rPr>
              <a:t>/ </a:t>
            </a:r>
            <a:r>
              <a:rPr lang="zh-TW" altLang="en-US">
                <a:solidFill>
                  <a:schemeClr val="tx1"/>
                </a:solidFill>
              </a:rPr>
              <a:t>多個顯示波形或許相似，但音訊（聲道）不同的片段出現，還有一個沒有聲音，但顯示的波形是完整音訊的片段單獨存在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此處沒有必要使用這個功能</a:t>
            </a:r>
            <a:r>
              <a:rPr lang="zh-TW" altLang="en-US">
                <a:solidFill>
                  <a:schemeClr val="tx1"/>
                </a:solidFill>
              </a:rPr>
              <a:t>，所以順便解說一下，以免按到後不知道發生什麼事，作業被妨礙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9B6885-30CA-4B94-94C3-76BA212E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2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匯出影片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4" y="1325563"/>
            <a:ext cx="9143992" cy="5143496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u="sng">
                <a:solidFill>
                  <a:schemeClr val="tx1"/>
                </a:solidFill>
              </a:rPr>
              <a:t>檔案 </a:t>
            </a:r>
            <a:r>
              <a:rPr lang="en-US" altLang="zh-TW" u="sng">
                <a:solidFill>
                  <a:schemeClr val="tx1"/>
                </a:solidFill>
              </a:rPr>
              <a:t>– </a:t>
            </a:r>
            <a:r>
              <a:rPr lang="zh-TW" altLang="en-US" u="sng">
                <a:solidFill>
                  <a:schemeClr val="tx1"/>
                </a:solidFill>
              </a:rPr>
              <a:t>匯出專案 </a:t>
            </a:r>
            <a:r>
              <a:rPr lang="en-US" altLang="zh-TW" u="sng">
                <a:solidFill>
                  <a:schemeClr val="tx1"/>
                </a:solidFill>
              </a:rPr>
              <a:t>– </a:t>
            </a:r>
            <a:r>
              <a:rPr lang="zh-TW" altLang="en-US" u="sng">
                <a:solidFill>
                  <a:schemeClr val="tx1"/>
                </a:solidFill>
              </a:rPr>
              <a:t>匯出影片</a:t>
            </a:r>
            <a:endParaRPr lang="en-US" altLang="zh-TW" u="sng">
              <a:solidFill>
                <a:schemeClr val="tx1"/>
              </a:solidFill>
            </a:endParaRPr>
          </a:p>
          <a:p>
            <a:r>
              <a:rPr lang="zh-TW" altLang="en-US" u="sng">
                <a:solidFill>
                  <a:schemeClr val="tx1"/>
                </a:solidFill>
              </a:rPr>
              <a:t>工具列 </a:t>
            </a:r>
            <a:r>
              <a:rPr lang="en-US" altLang="zh-TW" u="sng">
                <a:solidFill>
                  <a:schemeClr val="tx1"/>
                </a:solidFill>
              </a:rPr>
              <a:t>–</a:t>
            </a:r>
            <a:r>
              <a:rPr lang="zh-TW" altLang="en-US" u="sng">
                <a:solidFill>
                  <a:schemeClr val="tx1"/>
                </a:solidFill>
              </a:rPr>
              <a:t>匯出影片</a:t>
            </a:r>
            <a:endParaRPr lang="en-US" altLang="zh-TW" u="sng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都可以進入影片匯出介面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沒意外的話，要調的只有「視訊設定組合」，長寬、</a:t>
            </a:r>
            <a:r>
              <a:rPr lang="en-US" altLang="zh-TW">
                <a:solidFill>
                  <a:schemeClr val="tx1"/>
                </a:solidFill>
              </a:rPr>
              <a:t>FPS</a:t>
            </a:r>
            <a:r>
              <a:rPr lang="zh-TW" altLang="en-US">
                <a:solidFill>
                  <a:schemeClr val="tx1"/>
                </a:solidFill>
              </a:rPr>
              <a:t> 都組合好了，選需要的即可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有進一步調整的需要的話，可以切換成「進階」，可以進行更精細的調整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F685FF-3100-4144-8CCB-18397CDBE9D1}"/>
              </a:ext>
            </a:extLst>
          </p:cNvPr>
          <p:cNvSpPr/>
          <p:nvPr/>
        </p:nvSpPr>
        <p:spPr>
          <a:xfrm>
            <a:off x="6484777" y="4162849"/>
            <a:ext cx="2276668" cy="157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121D88-5EF5-45F9-B699-D57B2A3C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7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主頁面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9" y="1325563"/>
            <a:ext cx="9793111" cy="5508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D6A35B-AD7F-41DD-AC7E-8B0237BDEC88}"/>
              </a:ext>
            </a:extLst>
          </p:cNvPr>
          <p:cNvSpPr/>
          <p:nvPr/>
        </p:nvSpPr>
        <p:spPr>
          <a:xfrm>
            <a:off x="2398889" y="1615781"/>
            <a:ext cx="2010287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0C57738-2F1A-468F-8050-6FC155F5B3AC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rot="10800000">
            <a:off x="2003395" y="1713753"/>
            <a:ext cx="39549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93830" y="1525115"/>
            <a:ext cx="1909564" cy="377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工具列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63B9BC-E5FE-418F-9013-920069C1EC50}"/>
              </a:ext>
            </a:extLst>
          </p:cNvPr>
          <p:cNvSpPr/>
          <p:nvPr/>
        </p:nvSpPr>
        <p:spPr>
          <a:xfrm>
            <a:off x="5301574" y="4834648"/>
            <a:ext cx="6819090" cy="159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3D728CD-717A-49D2-9FCB-D935247BAEF5}"/>
              </a:ext>
            </a:extLst>
          </p:cNvPr>
          <p:cNvCxnSpPr>
            <a:cxnSpLocks/>
            <a:stCxn id="21" idx="1"/>
            <a:endCxn id="26" idx="3"/>
          </p:cNvCxnSpPr>
          <p:nvPr/>
        </p:nvCxnSpPr>
        <p:spPr>
          <a:xfrm rot="10800000">
            <a:off x="2003394" y="5632316"/>
            <a:ext cx="329818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3084900-95A3-49DF-BA48-12C7D4C567B3}"/>
              </a:ext>
            </a:extLst>
          </p:cNvPr>
          <p:cNvSpPr/>
          <p:nvPr/>
        </p:nvSpPr>
        <p:spPr>
          <a:xfrm>
            <a:off x="93830" y="5443679"/>
            <a:ext cx="1909564" cy="377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影音軌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381EBC-0ED4-4594-84FE-D8FBDB285C00}"/>
              </a:ext>
            </a:extLst>
          </p:cNvPr>
          <p:cNvSpPr/>
          <p:nvPr/>
        </p:nvSpPr>
        <p:spPr>
          <a:xfrm>
            <a:off x="93830" y="2624616"/>
            <a:ext cx="1909564" cy="377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預覽介面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1BC4C1-8287-47F0-BB60-53DBE31E7F4A}"/>
              </a:ext>
            </a:extLst>
          </p:cNvPr>
          <p:cNvSpPr/>
          <p:nvPr/>
        </p:nvSpPr>
        <p:spPr>
          <a:xfrm>
            <a:off x="7480570" y="1811724"/>
            <a:ext cx="4328809" cy="2546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855C2BE-EE9C-400D-B6A6-0E708AA794AD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rot="10800000">
            <a:off x="2003394" y="2813254"/>
            <a:ext cx="5477176" cy="27160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E9582D7-1354-4455-8B3B-EC8C87F733C7}"/>
              </a:ext>
            </a:extLst>
          </p:cNvPr>
          <p:cNvSpPr/>
          <p:nvPr/>
        </p:nvSpPr>
        <p:spPr>
          <a:xfrm>
            <a:off x="5257801" y="1713751"/>
            <a:ext cx="2310318" cy="2716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A914C3B-3231-4C56-981F-DF51D5762423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 flipV="1">
            <a:off x="2003395" y="3072096"/>
            <a:ext cx="3254407" cy="11506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105253A-8601-4B9F-A9DD-D2B2E4F68731}"/>
              </a:ext>
            </a:extLst>
          </p:cNvPr>
          <p:cNvSpPr/>
          <p:nvPr/>
        </p:nvSpPr>
        <p:spPr>
          <a:xfrm>
            <a:off x="93830" y="4034147"/>
            <a:ext cx="1909564" cy="377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專案資源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A112E1-E47C-468A-8233-0E270770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10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236A9-4B00-4121-A557-F425C0F2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其餘部分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49C31-91BD-4DE3-969F-5FFF1295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字幕、轉場：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由於目前沒有用到，我就不寫教學了，只簡單討論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OpenShot</a:t>
            </a:r>
            <a:r>
              <a:rPr lang="zh-TW" altLang="en-US" sz="2400"/>
              <a:t> 是可以直接實作這些的，字幕要自訂格式的話，要下載 </a:t>
            </a:r>
            <a:r>
              <a:rPr lang="en-US" altLang="zh-TW" sz="2400"/>
              <a:t>	Blender</a:t>
            </a:r>
            <a:r>
              <a:rPr lang="zh-TW" altLang="en-US" sz="2400"/>
              <a:t> 並對字幕 </a:t>
            </a:r>
            <a:r>
              <a:rPr lang="en-US" altLang="zh-TW" sz="2400"/>
              <a:t>.svg</a:t>
            </a:r>
            <a:r>
              <a:rPr lang="zh-TW" altLang="en-US" sz="2400"/>
              <a:t> 檔進行編輯</a:t>
            </a:r>
            <a:endParaRPr lang="en-US" altLang="zh-TW" sz="2400"/>
          </a:p>
          <a:p>
            <a:r>
              <a:rPr lang="zh-TW" altLang="en-US" sz="2400"/>
              <a:t>層次：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影音軌的影像內容是有上下層關係的，編號越小的排在越下，會被上</a:t>
            </a:r>
            <a:r>
              <a:rPr lang="en-US" altLang="zh-TW" sz="2400"/>
              <a:t>	</a:t>
            </a:r>
            <a:r>
              <a:rPr lang="zh-TW" altLang="en-US" sz="2400"/>
              <a:t>層影音軌的影像內容遮蔽</a:t>
            </a:r>
            <a:endParaRPr lang="en-US" altLang="zh-TW" sz="2400"/>
          </a:p>
          <a:p>
            <a:r>
              <a:rPr lang="en-US" altLang="zh-TW" sz="2400"/>
              <a:t>assets </a:t>
            </a:r>
            <a:r>
              <a:rPr lang="zh-TW" altLang="en-US" sz="2400"/>
              <a:t>內容路徑修復：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當 </a:t>
            </a:r>
            <a:r>
              <a:rPr lang="en-US" altLang="zh-TW" sz="2400"/>
              <a:t>assets </a:t>
            </a:r>
            <a:r>
              <a:rPr lang="zh-TW" altLang="en-US" sz="2400"/>
              <a:t>資料夾相對路徑改變時，針對各個已創建檔案跳出的頁面，是</a:t>
            </a:r>
            <a:r>
              <a:rPr lang="en-US" altLang="zh-TW" sz="2400"/>
              <a:t>	</a:t>
            </a:r>
            <a:r>
              <a:rPr lang="zh-TW" altLang="en-US" sz="2400"/>
              <a:t>要使用者選「該檔案目前所在的資料夾」，而非「</a:t>
            </a:r>
            <a:r>
              <a:rPr lang="en-US" altLang="zh-TW" sz="2400"/>
              <a:t>assets </a:t>
            </a:r>
            <a:r>
              <a:rPr lang="zh-TW" altLang="en-US" sz="2400"/>
              <a:t>資料夾」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E93BDF-0C40-4FBF-9326-9E3F1A64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1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236A9-4B00-4121-A557-F425C0F2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49C31-91BD-4DE3-969F-5FFF1295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/>
              <a:t>　　由於是半自願寫的，而我的時間不多，所以只寫必要部分的教學，從基礎到特定事項。必要以外部分我就省略了。</a:t>
            </a:r>
            <a:endParaRPr lang="en-US" altLang="zh-TW" sz="2400"/>
          </a:p>
          <a:p>
            <a:pPr marL="0" indent="0">
              <a:buNone/>
            </a:pPr>
            <a:r>
              <a:rPr lang="zh-TW" altLang="en-US" sz="2400"/>
              <a:t>　　至於我特地花費時間，去寫這個連會不會被看到都不確定的教學，是因為這個軟體是我推薦的，而祂不像其餘軟體，直觀但有缺陷、好用但難取得。祂的操作並不直觀，有很多必須注意的細節，但是免費、近乎萬能，是取得了詭異平衡的工具。</a:t>
            </a:r>
            <a:endParaRPr lang="en-US" altLang="zh-TW" sz="2400"/>
          </a:p>
          <a:p>
            <a:pPr marL="0" indent="0">
              <a:buNone/>
            </a:pPr>
            <a:r>
              <a:rPr lang="zh-TW" altLang="en-US" sz="2400"/>
              <a:t>　　由於沒人教的話，想要快速拿來用會有所窒礙，而我無法斷言每個人都跟我一樣，會直接拿來研究，而且可以快速上手，因此特地寫了一篇教學。</a:t>
            </a:r>
            <a:endParaRPr lang="en-US" altLang="zh-TW" sz="2400"/>
          </a:p>
          <a:p>
            <a:pPr marL="0" indent="0">
              <a:buNone/>
            </a:pPr>
            <a:r>
              <a:rPr lang="zh-TW" altLang="en-US" sz="2400"/>
              <a:t>　　或許現在才抽空完成已經有點晚了，但總之我是寫出來了。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E65B4E-52EB-4CF8-8489-E3632C69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9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D3452-ABA1-4879-AD3A-C1D0B329E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END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D0DD8F-981A-453C-999D-680FE48A9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2021.5.8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A7B4E-2747-4720-BA5C-39A0E251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主頁面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9" y="1325563"/>
            <a:ext cx="9793111" cy="5508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D6A35B-AD7F-41DD-AC7E-8B0237BDEC88}"/>
              </a:ext>
            </a:extLst>
          </p:cNvPr>
          <p:cNvSpPr/>
          <p:nvPr/>
        </p:nvSpPr>
        <p:spPr>
          <a:xfrm>
            <a:off x="2398889" y="1615781"/>
            <a:ext cx="2010287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0C57738-2F1A-468F-8050-6FC155F5B3AC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rot="10800000" flipV="1">
            <a:off x="2188723" y="1713753"/>
            <a:ext cx="210166" cy="22247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2188723" cy="52258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工具列</a:t>
            </a:r>
            <a:endParaRPr lang="en-US" altLang="zh-TW">
              <a:solidFill>
                <a:schemeClr val="tx1"/>
              </a:solidFill>
            </a:endParaRPr>
          </a:p>
          <a:p>
            <a:pPr algn="ctr"/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類似快捷鍵的用途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左 </a:t>
            </a:r>
            <a:r>
              <a:rPr lang="en-US" altLang="zh-TW">
                <a:solidFill>
                  <a:schemeClr val="tx1"/>
                </a:solidFill>
              </a:rPr>
              <a:t>3 </a:t>
            </a:r>
            <a:r>
              <a:rPr lang="zh-TW" altLang="en-US">
                <a:solidFill>
                  <a:schemeClr val="tx1"/>
                </a:solidFill>
              </a:rPr>
              <a:t>項：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新專案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開啟專案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儲存專案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鄰近右側 </a:t>
            </a:r>
            <a:r>
              <a:rPr lang="en-US" altLang="zh-TW">
                <a:solidFill>
                  <a:schemeClr val="tx1"/>
                </a:solidFill>
              </a:rPr>
              <a:t>2 </a:t>
            </a:r>
            <a:r>
              <a:rPr lang="zh-TW" altLang="en-US">
                <a:solidFill>
                  <a:schemeClr val="tx1"/>
                </a:solidFill>
              </a:rPr>
              <a:t>項：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取消動作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重複動作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右四項：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匯入檔案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選擇設定組合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預覽形式設定</a:t>
            </a:r>
            <a:endParaRPr lang="en-US" altLang="zh-TW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全螢幕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開 </a:t>
            </a:r>
            <a:r>
              <a:rPr lang="en-US" altLang="zh-TW" sz="1600">
                <a:solidFill>
                  <a:schemeClr val="accent5">
                    <a:lumMod val="75000"/>
                  </a:schemeClr>
                </a:solidFill>
              </a:rPr>
              <a:t>/ </a:t>
            </a:r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關全螢幕模式</a:t>
            </a:r>
            <a:endParaRPr lang="en-US" altLang="zh-TW" sz="16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匯出影片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CAB8AC-8805-4CEB-B9E4-42E8F1B0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7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主頁面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9" y="1325563"/>
            <a:ext cx="9793111" cy="5508625"/>
          </a:xfr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2E9582D7-1354-4455-8B3B-EC8C87F733C7}"/>
              </a:ext>
            </a:extLst>
          </p:cNvPr>
          <p:cNvSpPr/>
          <p:nvPr/>
        </p:nvSpPr>
        <p:spPr>
          <a:xfrm>
            <a:off x="5257801" y="1713751"/>
            <a:ext cx="2310318" cy="2716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A914C3B-3231-4C56-981F-DF51D5762423}"/>
              </a:ext>
            </a:extLst>
          </p:cNvPr>
          <p:cNvCxnSpPr>
            <a:cxnSpLocks/>
            <a:stCxn id="33" idx="1"/>
            <a:endCxn id="17" idx="3"/>
          </p:cNvCxnSpPr>
          <p:nvPr/>
        </p:nvCxnSpPr>
        <p:spPr>
          <a:xfrm rot="10800000">
            <a:off x="2398889" y="2489082"/>
            <a:ext cx="2858912" cy="5830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2A60848-46ED-4DFF-9740-7A3378D9F94D}"/>
              </a:ext>
            </a:extLst>
          </p:cNvPr>
          <p:cNvSpPr/>
          <p:nvPr/>
        </p:nvSpPr>
        <p:spPr>
          <a:xfrm>
            <a:off x="0" y="1325563"/>
            <a:ext cx="2398889" cy="2327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專案資源</a:t>
            </a:r>
          </a:p>
          <a:p>
            <a:pPr algn="ctr"/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匯入 </a:t>
            </a:r>
            <a:r>
              <a:rPr lang="en-US" altLang="zh-TW" sz="1600">
                <a:solidFill>
                  <a:schemeClr val="accent5">
                    <a:lumMod val="75000"/>
                  </a:schemeClr>
                </a:solidFill>
              </a:rPr>
              <a:t>/ </a:t>
            </a:r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建立 </a:t>
            </a:r>
            <a:r>
              <a:rPr lang="en-US" altLang="zh-TW" sz="1600">
                <a:solidFill>
                  <a:schemeClr val="accent5">
                    <a:lumMod val="75000"/>
                  </a:schemeClr>
                </a:solidFill>
              </a:rPr>
              <a:t>/ </a:t>
            </a:r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內置的檔案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下方的選項：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切換清單類型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上方的選項：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篩選清單顯示項目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36B135-3286-4836-84E4-572BE8BF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主頁面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9" y="1325563"/>
            <a:ext cx="9793111" cy="5508625"/>
          </a:xfr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11BC4C1-8287-47F0-BB60-53DBE31E7F4A}"/>
              </a:ext>
            </a:extLst>
          </p:cNvPr>
          <p:cNvSpPr/>
          <p:nvPr/>
        </p:nvSpPr>
        <p:spPr>
          <a:xfrm>
            <a:off x="7480570" y="1811724"/>
            <a:ext cx="4328809" cy="2546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855C2BE-EE9C-400D-B6A6-0E708AA794AD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rot="10800000">
            <a:off x="2470826" y="2598696"/>
            <a:ext cx="5009744" cy="486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552D57D-341C-41F7-93C2-86DC5D382C41}"/>
              </a:ext>
            </a:extLst>
          </p:cNvPr>
          <p:cNvSpPr/>
          <p:nvPr/>
        </p:nvSpPr>
        <p:spPr>
          <a:xfrm>
            <a:off x="0" y="1325562"/>
            <a:ext cx="2470826" cy="25462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預覽介面</a:t>
            </a:r>
          </a:p>
          <a:p>
            <a:pPr algn="ctr"/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匯出影片的預覽介面</a:t>
            </a:r>
            <a:endParaRPr lang="en-US" altLang="zh-TW" sz="160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 u="sng">
                <a:solidFill>
                  <a:schemeClr val="tx1"/>
                </a:solidFill>
              </a:rPr>
              <a:t>檔案 </a:t>
            </a:r>
            <a:r>
              <a:rPr lang="en-US" altLang="zh-TW" u="sng">
                <a:solidFill>
                  <a:schemeClr val="tx1"/>
                </a:solidFill>
              </a:rPr>
              <a:t>– </a:t>
            </a:r>
            <a:r>
              <a:rPr lang="zh-TW" altLang="en-US" u="sng">
                <a:solidFill>
                  <a:schemeClr val="tx1"/>
                </a:solidFill>
              </a:rPr>
              <a:t>選擇設定組合</a:t>
            </a:r>
            <a:endParaRPr lang="en-US" altLang="zh-TW" u="sng">
              <a:solidFill>
                <a:schemeClr val="tx1"/>
              </a:solidFill>
            </a:endParaRPr>
          </a:p>
          <a:p>
            <a:r>
              <a:rPr lang="zh-TW" altLang="en-US" u="sng">
                <a:solidFill>
                  <a:schemeClr val="tx1"/>
                </a:solidFill>
              </a:rPr>
              <a:t>工具列 </a:t>
            </a:r>
            <a:r>
              <a:rPr lang="en-US" altLang="zh-TW" u="sng">
                <a:solidFill>
                  <a:schemeClr val="tx1"/>
                </a:solidFill>
              </a:rPr>
              <a:t>--</a:t>
            </a:r>
            <a:r>
              <a:rPr lang="zh-TW" altLang="en-US" u="sng">
                <a:solidFill>
                  <a:schemeClr val="tx1"/>
                </a:solidFill>
              </a:rPr>
              <a:t>選擇設定組合</a:t>
            </a:r>
            <a:endParaRPr lang="en-US" altLang="zh-TW" u="sng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都可以設定預覽形式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bg1">
                    <a:lumMod val="50000"/>
                  </a:schemeClr>
                </a:solidFill>
              </a:rPr>
              <a:t>框、線為橘色是為防止 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P2 </a:t>
            </a:r>
            <a:r>
              <a:rPr lang="zh-TW" altLang="en-US">
                <a:solidFill>
                  <a:schemeClr val="bg1">
                    <a:lumMod val="50000"/>
                  </a:schemeClr>
                </a:solidFill>
              </a:rPr>
              <a:t>紅線交疊導致眼花</a:t>
            </a:r>
            <a:endParaRPr lang="en-US" altLang="zh-TW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3BE383-6C31-49F9-AE4A-387B968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3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主頁面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9" y="1325563"/>
            <a:ext cx="9793111" cy="5508625"/>
          </a:xfr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863B9BC-E5FE-418F-9013-920069C1EC50}"/>
              </a:ext>
            </a:extLst>
          </p:cNvPr>
          <p:cNvSpPr/>
          <p:nvPr/>
        </p:nvSpPr>
        <p:spPr>
          <a:xfrm>
            <a:off x="5301574" y="4834648"/>
            <a:ext cx="6819090" cy="159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3D728CD-717A-49D2-9FCB-D935247BAEF5}"/>
              </a:ext>
            </a:extLst>
          </p:cNvPr>
          <p:cNvCxnSpPr>
            <a:cxnSpLocks/>
            <a:stCxn id="21" idx="1"/>
            <a:endCxn id="27" idx="3"/>
          </p:cNvCxnSpPr>
          <p:nvPr/>
        </p:nvCxnSpPr>
        <p:spPr>
          <a:xfrm rot="10800000">
            <a:off x="2327554" y="3980100"/>
            <a:ext cx="2974021" cy="165221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552D57D-341C-41F7-93C2-86DC5D382C41}"/>
              </a:ext>
            </a:extLst>
          </p:cNvPr>
          <p:cNvSpPr/>
          <p:nvPr/>
        </p:nvSpPr>
        <p:spPr>
          <a:xfrm>
            <a:off x="1" y="1325563"/>
            <a:ext cx="2327552" cy="53090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影音軌</a:t>
            </a:r>
          </a:p>
          <a:p>
            <a:pPr algn="ctr"/>
            <a:r>
              <a:rPr lang="zh-TW" altLang="en-US" sz="1600">
                <a:solidFill>
                  <a:schemeClr val="accent5">
                    <a:lumMod val="75000"/>
                  </a:schemeClr>
                </a:solidFill>
              </a:rPr>
              <a:t>匯出影片的編輯介面</a:t>
            </a:r>
            <a:endParaRPr lang="en-US" altLang="zh-TW" sz="160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檔案要拖入其中才可以被利用於影片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FF0000"/>
                </a:solidFill>
              </a:rPr>
              <a:t>匯出的影片是由此處的各影音軌內容結合而成的</a:t>
            </a:r>
            <a:endParaRPr lang="en-US" altLang="zh-TW" b="1">
              <a:solidFill>
                <a:srgbClr val="FF0000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可以建立、利用多條影音軌，是為了編輯方便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只有一條的話，編輯中資源會被混在一起，同時間內容會重疊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</a:rPr>
              <a:t>影片編輯軟體基本上都會有可建立多條影音軌的功能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0E1A3F-7AE1-498F-B750-4CC75A71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25562"/>
            <a:ext cx="9144000" cy="5143500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0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圖中畫面會在第一次儲存一個專案時出現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OpenShot </a:t>
            </a:r>
            <a:r>
              <a:rPr lang="zh-TW" altLang="en-US">
                <a:solidFill>
                  <a:schemeClr val="tx1"/>
                </a:solidFill>
              </a:rPr>
              <a:t>不會自動建立專案資料夾 ，因此此時需要自行新建資料夾，再選取、存檔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assets</a:t>
            </a:r>
            <a:r>
              <a:rPr lang="zh-TW" altLang="en-US">
                <a:solidFill>
                  <a:schemeClr val="tx1"/>
                </a:solidFill>
              </a:rPr>
              <a:t> 資料夾、其餘生成檔（</a:t>
            </a:r>
            <a:r>
              <a:rPr lang="en-US" altLang="zh-TW">
                <a:solidFill>
                  <a:schemeClr val="tx1"/>
                </a:solidFill>
              </a:rPr>
              <a:t>e.g. </a:t>
            </a:r>
            <a:r>
              <a:rPr lang="zh-TW" altLang="en-US">
                <a:solidFill>
                  <a:schemeClr val="tx1"/>
                </a:solidFill>
              </a:rPr>
              <a:t>匯出的影片） 會生成於專案檔所在目錄中（依賴於</a:t>
            </a:r>
            <a:r>
              <a:rPr lang="zh-TW" altLang="en-US">
                <a:solidFill>
                  <a:srgbClr val="FF0000"/>
                </a:solidFill>
              </a:rPr>
              <a:t>相對路徑</a:t>
            </a:r>
            <a:r>
              <a:rPr lang="zh-TW" altLang="en-US">
                <a:solidFill>
                  <a:schemeClr val="tx1"/>
                </a:solidFill>
              </a:rPr>
              <a:t>）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assets </a:t>
            </a:r>
            <a:r>
              <a:rPr lang="zh-TW" altLang="en-US">
                <a:solidFill>
                  <a:schemeClr val="tx1"/>
                </a:solidFill>
              </a:rPr>
              <a:t>資料夾會於整體被消除 </a:t>
            </a:r>
            <a:r>
              <a:rPr lang="en-US" altLang="zh-TW">
                <a:solidFill>
                  <a:schemeClr val="tx1"/>
                </a:solidFill>
              </a:rPr>
              <a:t>/ </a:t>
            </a:r>
            <a:r>
              <a:rPr lang="zh-TW" altLang="en-US">
                <a:solidFill>
                  <a:schemeClr val="tx1"/>
                </a:solidFill>
              </a:rPr>
              <a:t>搬移時生成新的；內存字幕、轉場特效等自製檔案，因故重生時不會復原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510A18-D53F-4259-B0CA-9480ED9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97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檔案匯入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25562"/>
            <a:ext cx="9144000" cy="5143500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4887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按工具列 </a:t>
            </a:r>
            <a:r>
              <a:rPr lang="en-US" altLang="zh-TW">
                <a:solidFill>
                  <a:schemeClr val="tx1"/>
                </a:solidFill>
              </a:rPr>
              <a:t>/ </a:t>
            </a:r>
            <a:r>
              <a:rPr lang="zh-TW" altLang="en-US">
                <a:solidFill>
                  <a:schemeClr val="tx1"/>
                </a:solidFill>
              </a:rPr>
              <a:t>檔案的「匯入檔案」按鈕即可匯入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匯入後的檔案憑依於該檔案的</a:t>
            </a:r>
            <a:r>
              <a:rPr lang="zh-TW" altLang="en-US">
                <a:solidFill>
                  <a:srgbClr val="FF0000"/>
                </a:solidFill>
              </a:rPr>
              <a:t>絕對路徑</a:t>
            </a:r>
            <a:r>
              <a:rPr lang="zh-TW" altLang="en-US">
                <a:solidFill>
                  <a:schemeClr val="tx1"/>
                </a:solidFill>
              </a:rPr>
              <a:t>，不會建立副本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對已匯入檔案按右鍵，選擇檔案屬性，就能在圖中紅框處更改路徑</a:t>
            </a:r>
            <a:endParaRPr lang="en-US" altLang="zh-TW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已匯入檔案拉入任一影音軌，即可創建一份相應片段於該影音軌中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668121-4258-4673-8A1A-505C2AE6C928}"/>
              </a:ext>
            </a:extLst>
          </p:cNvPr>
          <p:cNvSpPr/>
          <p:nvPr/>
        </p:nvSpPr>
        <p:spPr>
          <a:xfrm>
            <a:off x="6680717" y="3267105"/>
            <a:ext cx="1875453" cy="161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CBA0FA-B3C9-440B-B65F-84D218B7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54A6D-F2C0-42F0-8FE0-7FE47A7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/>
              <a:t>影片編輯 </a:t>
            </a:r>
            <a:r>
              <a:rPr lang="en-US" altLang="zh-TW"/>
              <a:t>– </a:t>
            </a:r>
            <a:r>
              <a:rPr lang="zh-TW" altLang="en-US"/>
              <a:t>基本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F9ECA-579D-427E-90F8-2A05D92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325563"/>
            <a:ext cx="9143998" cy="514349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9DFF68E-82C6-43D8-BF93-85C0383383E7}"/>
              </a:ext>
            </a:extLst>
          </p:cNvPr>
          <p:cNvSpPr/>
          <p:nvPr/>
        </p:nvSpPr>
        <p:spPr>
          <a:xfrm>
            <a:off x="0" y="1325563"/>
            <a:ext cx="3048001" cy="5143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>
                <a:solidFill>
                  <a:schemeClr val="tx1"/>
                </a:solidFill>
              </a:rPr>
              <a:t>上方水滴狀符號是用來選要編輯、預覽的時間點的</a:t>
            </a:r>
            <a:endParaRPr lang="en-US" altLang="zh-TW">
              <a:solidFill>
                <a:schemeClr val="tx1"/>
              </a:solidFill>
            </a:endParaRP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選中影音軌的片段後，可以看見圖中紅框內的屬性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A5CF22-DAB5-4450-A41C-CDA296B5B9FF}"/>
              </a:ext>
            </a:extLst>
          </p:cNvPr>
          <p:cNvSpPr/>
          <p:nvPr/>
        </p:nvSpPr>
        <p:spPr>
          <a:xfrm>
            <a:off x="3048002" y="1791478"/>
            <a:ext cx="2083836" cy="43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F8A8EA-85AE-40E1-8FF4-7C80433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BEBA-9363-4664-B21D-AAF5B57DB9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9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833</TotalTime>
  <Words>1249</Words>
  <Application>Microsoft Office PowerPoint</Application>
  <PresentationFormat>寬螢幕</PresentationFormat>
  <Paragraphs>157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Times New Roman</vt:lpstr>
      <vt:lpstr>Office 佈景主題</vt:lpstr>
      <vt:lpstr>OpenShot 使用說明</vt:lpstr>
      <vt:lpstr>主頁面</vt:lpstr>
      <vt:lpstr>主頁面</vt:lpstr>
      <vt:lpstr>主頁面</vt:lpstr>
      <vt:lpstr>主頁面</vt:lpstr>
      <vt:lpstr>主頁面</vt:lpstr>
      <vt:lpstr>專案</vt:lpstr>
      <vt:lpstr>檔案匯入</vt:lpstr>
      <vt:lpstr>影片編輯 – 基本</vt:lpstr>
      <vt:lpstr>影片編輯 – 關鍵影格</vt:lpstr>
      <vt:lpstr>影片編輯 – 關鍵影格</vt:lpstr>
      <vt:lpstr>影片編輯 – Picture in Picture</vt:lpstr>
      <vt:lpstr>影片編輯 – Picture in Picture</vt:lpstr>
      <vt:lpstr>影片編輯 – Picture in Picture</vt:lpstr>
      <vt:lpstr>影片編輯 – Picture in Picture</vt:lpstr>
      <vt:lpstr>影片編輯 – 音樂對齊</vt:lpstr>
      <vt:lpstr>影片編輯 – 音樂對齊</vt:lpstr>
      <vt:lpstr>影片編輯 – 音樂對齊</vt:lpstr>
      <vt:lpstr>匯出影片</vt:lpstr>
      <vt:lpstr>其餘部分</vt:lpstr>
      <vt:lpstr>結尾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OpenShot 使用說明</dc:title>
  <dc:creator>Ruler</dc:creator>
  <cp:lastModifiedBy>陳守業</cp:lastModifiedBy>
  <cp:revision>312</cp:revision>
  <dcterms:created xsi:type="dcterms:W3CDTF">2021-05-05T04:08:56Z</dcterms:created>
  <dcterms:modified xsi:type="dcterms:W3CDTF">2021-09-16T15:17:03Z</dcterms:modified>
</cp:coreProperties>
</file>