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57" r:id="rId3"/>
    <p:sldId id="277" r:id="rId4"/>
    <p:sldId id="278" r:id="rId5"/>
    <p:sldId id="270" r:id="rId6"/>
    <p:sldId id="280" r:id="rId7"/>
    <p:sldId id="276" r:id="rId8"/>
    <p:sldId id="281" r:id="rId9"/>
    <p:sldId id="268" r:id="rId10"/>
    <p:sldId id="258" r:id="rId11"/>
    <p:sldId id="260" r:id="rId12"/>
    <p:sldId id="282" r:id="rId13"/>
    <p:sldId id="285" r:id="rId14"/>
    <p:sldId id="286" r:id="rId15"/>
    <p:sldId id="299" r:id="rId16"/>
    <p:sldId id="301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87" r:id="rId25"/>
    <p:sldId id="300" r:id="rId26"/>
    <p:sldId id="279" r:id="rId27"/>
    <p:sldId id="302" r:id="rId28"/>
    <p:sldId id="295" r:id="rId29"/>
    <p:sldId id="296" r:id="rId30"/>
    <p:sldId id="297" r:id="rId31"/>
    <p:sldId id="298" r:id="rId32"/>
    <p:sldId id="261" r:id="rId33"/>
    <p:sldId id="262" r:id="rId34"/>
    <p:sldId id="263" r:id="rId35"/>
    <p:sldId id="273" r:id="rId36"/>
    <p:sldId id="275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ег Пехов" initials="" lastIdx="6" clrIdx="0"/>
  <p:cmAuthor id="1" name="Цырен Цыриторов" initials="" lastIdx="7" clrIdx="1"/>
  <p:cmAuthor id="2" name="Александр Лобанов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4" autoAdjust="0"/>
  </p:normalViewPr>
  <p:slideViewPr>
    <p:cSldViewPr snapToGrid="0">
      <p:cViewPr varScale="1">
        <p:scale>
          <a:sx n="76" d="100"/>
          <a:sy n="76" d="100"/>
        </p:scale>
        <p:origin x="6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1T04:24:48.820" idx="4">
    <p:pos x="201" y="723"/>
    <p:text>Да я же увеличил уже...</p:text>
  </p:cm>
  <p:cm authorId="0" dt="2022-06-01T04:27:31.579" idx="4">
    <p:pos x="201" y="723"/>
    <p:text>если была написана программа, то вас обязательно попросят показать алгоритмы. можно хотя бы структуры запросов показать. по поводу рисунков я тебе еще в отчете отметил что по ним ничего не видно и не понято, но ты проигнорил</p:text>
  </p:cm>
  <p:cm authorId="1" dt="2022-06-01T04:27:31.579" idx="5">
    <p:pos x="201" y="723"/>
    <p:text>И касательно программы, нам не дадут возможность показать все в действии?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04:26:02.582" idx="6">
    <p:pos x="201" y="723"/>
    <p:text>вот что из этого слайда должна понять комиссия?</p:text>
  </p:cm>
  <p:cm authorId="1" dt="2022-06-01T04:26:02.582" idx="7">
    <p:pos x="201" y="723"/>
    <p:text>А словами рассказать нельзя? Лучше тут текстом написать еще?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04:26:02.582" idx="5">
    <p:pos x="201" y="723"/>
    <p:text>вот что из этого слайда должна понять комиссия?</p:text>
  </p:cm>
  <p:cm authorId="1" dt="2022-06-01T04:26:02.582" idx="6">
    <p:pos x="201" y="723"/>
    <p:text>А словами рассказать нельзя? Лучше тут текстом написать еще?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0055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58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0a08bef8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0a08bef8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30a08bef89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34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65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472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14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8331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89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>
  <p:cSld name="Main">
    <p:bg>
      <p:bgPr>
        <a:gradFill>
          <a:gsLst>
            <a:gs pos="0">
              <a:srgbClr val="D5F0FF"/>
            </a:gs>
            <a:gs pos="100000">
              <a:schemeClr val="lt1"/>
            </a:gs>
          </a:gsLst>
          <a:lin ang="42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16443"/>
          <a:stretch/>
        </p:blipFill>
        <p:spPr>
          <a:xfrm>
            <a:off x="15517" y="3562656"/>
            <a:ext cx="12013583" cy="3295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66821" y="2760343"/>
            <a:ext cx="76075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996"/>
              </a:buClr>
              <a:buSzPts val="1688"/>
              <a:buFont typeface="Calibri"/>
              <a:buNone/>
              <a:defRPr sz="1687" b="1">
                <a:solidFill>
                  <a:srgbClr val="2639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 rot="5400000">
            <a:off x="7133432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">
  <p:cSld name="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16443"/>
          <a:stretch/>
        </p:blipFill>
        <p:spPr>
          <a:xfrm>
            <a:off x="15517" y="3562656"/>
            <a:ext cx="12013583" cy="329534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545872" y="285991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3996"/>
              </a:buClr>
              <a:buSzPts val="1181"/>
              <a:buFont typeface="Calibri"/>
              <a:buNone/>
              <a:defRPr sz="1181" b="1">
                <a:solidFill>
                  <a:srgbClr val="2639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5400000">
            <a:off x="9142051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116423" y="2050481"/>
            <a:ext cx="12192000" cy="4807527"/>
          </a:xfrm>
          <a:prstGeom prst="rect">
            <a:avLst/>
          </a:prstGeom>
          <a:solidFill>
            <a:schemeClr val="lt1">
              <a:alpha val="8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568569" y="694400"/>
            <a:ext cx="207403" cy="207403"/>
          </a:xfrm>
          <a:prstGeom prst="ellipse">
            <a:avLst/>
          </a:prstGeom>
          <a:noFill/>
          <a:ln w="25400" cap="flat" cmpd="sng">
            <a:solidFill>
              <a:srgbClr val="0086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252649" y="694399"/>
            <a:ext cx="207403" cy="207403"/>
          </a:xfrm>
          <a:prstGeom prst="ellipse">
            <a:avLst/>
          </a:prstGeom>
          <a:noFill/>
          <a:ln w="25400" cap="flat" cmpd="sng">
            <a:solidFill>
              <a:srgbClr val="0086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647717" y="694398"/>
            <a:ext cx="207403" cy="207403"/>
          </a:xfrm>
          <a:prstGeom prst="ellipse">
            <a:avLst/>
          </a:prstGeom>
          <a:noFill/>
          <a:ln w="25400" cap="flat" cmpd="sng">
            <a:solidFill>
              <a:srgbClr val="0086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6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lt1"/>
            </a:gs>
          </a:gsLst>
          <a:lin ang="4200000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641763" y="692838"/>
            <a:ext cx="9026237" cy="93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4400"/>
            </a:pP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Интернет вещей – КИБЭВС-1904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7488008" y="2194386"/>
            <a:ext cx="3850547" cy="266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Исполнители проекта: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гр. 739-1 Лобанов А.А.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гр. 739-1 Цыриторов Ц.Б.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гр. 730-2 Астра Г.А.</a:t>
            </a: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Студент гр. 730-2 Подойницын К.В.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Место проведения: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ТУСУР, УЛК, 707 ауд.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790922" y="5583790"/>
            <a:ext cx="2727920" cy="460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22.12.2022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255265" y="2194386"/>
            <a:ext cx="516073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ru-RU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 проекта: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Старший преподаватель каф. КИБЭВС</a:t>
            </a:r>
            <a:endParaRPr dirty="0"/>
          </a:p>
          <a:p>
            <a:pPr>
              <a:buClr>
                <a:schemeClr val="dk1"/>
              </a:buClr>
              <a:buSzPts val="2000"/>
            </a:pPr>
            <a:r>
              <a:rPr lang="ru-RU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Пехов</a:t>
            </a:r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О.В.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10</a:t>
            </a:fld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541519" y="154030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000"/>
            </a:pPr>
            <a:r>
              <a:rPr lang="ru-RU" sz="3200" dirty="0"/>
              <a:t>Документация на проект </a:t>
            </a:r>
            <a:r>
              <a:rPr lang="en-US" sz="3200" dirty="0"/>
              <a:t>API</a:t>
            </a:r>
            <a:r>
              <a:rPr lang="ru-RU" sz="3200" dirty="0"/>
              <a:t>- функции сервера</a:t>
            </a:r>
            <a:endParaRPr sz="3200" dirty="0"/>
          </a:p>
        </p:txBody>
      </p:sp>
      <p:sp>
        <p:nvSpPr>
          <p:cNvPr id="127" name="Google Shape;127;p17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23897" y="1131183"/>
            <a:ext cx="10259646" cy="427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Основываясь на документации сервера ВЕГА и отчёте по проекту за прошлый год, было получено представление о работе системы, а также о функциональных возможности сервера.</a:t>
            </a:r>
          </a:p>
          <a:p>
            <a:pPr algn="just"/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 ходе изучения функций сервера были выделены следующие функции: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Авторизация пользователя;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Получение списка зарегистрированных устройств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получение списка зарегистрированных пользователей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получение списка подключенных устройств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возврат сохранённых данных, полученных с устройств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добавление учетной записи пользователя</a:t>
            </a:r>
          </a:p>
          <a:p>
            <a:pPr marL="457200" indent="-457200" algn="just">
              <a:buFont typeface="Calibri" panose="020F0502020204030204" pitchFamily="34" charset="0"/>
              <a:buChar char="−"/>
            </a:pPr>
            <a:r>
              <a:rPr lang="ru-RU" sz="2400" dirty="0">
                <a:latin typeface="Calibri"/>
                <a:ea typeface="Calibri"/>
                <a:cs typeface="Calibri"/>
                <a:sym typeface="Calibri"/>
              </a:rPr>
              <a:t>удаление учетной записи пользователя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11</a:t>
            </a:fld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623588" y="195377"/>
            <a:ext cx="8267871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2800" dirty="0"/>
              <a:t>Структура и логика работы приложения</a:t>
            </a:r>
            <a:endParaRPr sz="28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A1C2B76-C7F2-8D84-5799-DAF2BD3B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68" y="929953"/>
            <a:ext cx="7271451" cy="579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12</a:t>
            </a:fld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590636" y="195375"/>
            <a:ext cx="8267871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Инструменты для реализации</a:t>
            </a:r>
            <a:endParaRPr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0E81D0-5D5C-4840-1950-498FE8DC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20" y="985435"/>
            <a:ext cx="9637274" cy="53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Подключение к серверу Вега</a:t>
            </a:r>
          </a:p>
        </p:txBody>
      </p:sp>
      <p:pic>
        <p:nvPicPr>
          <p:cNvPr id="1026" name="Picture 2" descr="https://lh4.googleusercontent.com/G7m-Eb-_2iHU0nJcPOpVqssXYKcRqLQtQMrIHL_-znVlXJyJ52G2lhYUCB-9IQP5xSqFKLH0qp0ZQx3vpNpi0mZxssuEV_3an24Yldvwkv4hxg4rXe_Jij-9EeUjnpMrdfb08qCZC7WjvOr38W4PACWS5nACIV652LBLPq5EawMg5TcWAKkjxMVcE1tA7O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309" y="978712"/>
            <a:ext cx="2882900" cy="587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7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Авторизация на сервере Вега </a:t>
            </a:r>
          </a:p>
        </p:txBody>
      </p:sp>
      <p:pic>
        <p:nvPicPr>
          <p:cNvPr id="2050" name="Picture 2" descr="https://lh3.googleusercontent.com/76Zvf1VyP6BetRDXkiV719HS7PP3teoukjkCHnqkKl1dBZQerZtjjfamegQJ-h_y-W5RT9DG2WIE17rvLq1CSWjHWA6z4x8vY-5biNcbjU6JJrIaoMtIJDh8He0C73pGc6Xag8YH_E7hCB9WU12ZLCYvCTxrKAtSZXIEvpddg9KIpASy-wpFUbc3BoglLC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23" y="1008790"/>
            <a:ext cx="3816355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9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Подключение к серверу</a:t>
            </a:r>
            <a:endParaRPr lang="ru-RU" sz="2800" dirty="0"/>
          </a:p>
        </p:txBody>
      </p:sp>
      <p:pic>
        <p:nvPicPr>
          <p:cNvPr id="1026" name="Picture 2" descr="https://lh4.googleusercontent.com/mih0BphyOrhkJCF3lUj-m9rBFDTMTTbMHRSqPH5ou0nE-40owSAGS8Mf6XT_varuXGPfTqxd24yAXrq0l9ob6H1o0u5G1KSlsvzfktRHlMTE-g8BxstnOZj4fvkUcLAvHWRXrkQfPa2WEezRCGBguIfYToY_O3gcvSfFZUfUCBQVTzLE_mpKcdvWzc2WCR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501900"/>
            <a:ext cx="656082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67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Окно авторизации в приложении</a:t>
            </a:r>
            <a:endParaRPr lang="ru-RU" sz="2800" dirty="0"/>
          </a:p>
        </p:txBody>
      </p:sp>
      <p:pic>
        <p:nvPicPr>
          <p:cNvPr id="4" name="Рисунок 3" descr="https://lh3.googleusercontent.com/B51KV4MmFOdDPwulWF7_4dlVDargju3Dx0oRpaPL922kkCiki-OBiy7ImdKsFkz8vyIygUUfaMnb3nieU2ci1WEn7SGMFVxGtfNO6lXCoiz9zZB4R580u-zBf46Ix82VmBjum90YvINITqkzN33YZVB39N-8zECj0rIPwv-ISAbZfbUJDNDxKyxZHV5YqZj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1" y="1828800"/>
            <a:ext cx="7161212" cy="3045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33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17</a:t>
            </a:fld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698270" y="285992"/>
            <a:ext cx="9503006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Главная страница веб-приложения</a:t>
            </a:r>
            <a:endParaRPr sz="3200" dirty="0"/>
          </a:p>
        </p:txBody>
      </p:sp>
      <p:pic>
        <p:nvPicPr>
          <p:cNvPr id="1026" name="Picture 2" descr="https://lh4.googleusercontent.com/yFU4EXEg2iErVoM4Coq8iLjBX_s_zjPcCHwQLCvcC5Jt0tef7tFoOu1tYX56IeW9scJxhnftMuOhJo5WO046hWe0Gnit3jSuTsUzdftS6dC3XFPFU2MRvtEb4U60wOfNCZUaENARLba5OKD4G772b--8JmTQJYUyJCxaIv7e1Gj7MJvgxJozgzCdRPsR19S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52" y="921270"/>
            <a:ext cx="478155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Главная страница веб-приложения</a:t>
            </a:r>
          </a:p>
        </p:txBody>
      </p:sp>
      <p:pic>
        <p:nvPicPr>
          <p:cNvPr id="2050" name="Picture 2" descr="https://lh3.googleusercontent.com/CiYdrrGY3tqLfzYAAxYmjf9p1o0FKFEA8om6K-bbWH5wE5ArsX7SO3g1vfxdAIZ8X-99N6cZhwC7NQO1E6Qm9BajEG3wFZW7ns2Lu2syecPdW8Q3X54IiALW7xbqRTLEbWCAPM9hVTfFeDFvpHiV-CEzciwK73DaoyS_uFkctXkau49TLZ7IvMysgsO8ct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30" y="1184917"/>
            <a:ext cx="10800000" cy="462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97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Главная страница веб-приложения. Список пользователей</a:t>
            </a:r>
          </a:p>
        </p:txBody>
      </p:sp>
      <p:pic>
        <p:nvPicPr>
          <p:cNvPr id="3074" name="Picture 2" descr="https://lh6.googleusercontent.com/rp6so82v-8OJ1oFLpTJdDcb7srFrbmscimK_F-2Mem5c05Hjchmvam8UZe2WWufguvT0HTh9nad1c9DebAWBfjiEYJ-UWGrMF0aY5GvR_EGVsdXWMkUNu6uVvXAEUBvn8V6GOIzePBS9Do2KSIRf820fMwaUf9CCZ8rVFpzqNvkoWkRSp0t_yho_RRhr_D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68" y="1020102"/>
            <a:ext cx="5400000" cy="52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9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9735532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2</a:t>
            </a:fld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601220" y="200267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Цели проекта:</a:t>
            </a:r>
            <a:endParaRPr sz="3200" dirty="0"/>
          </a:p>
        </p:txBody>
      </p:sp>
      <p:sp>
        <p:nvSpPr>
          <p:cNvPr id="117" name="Google Shape;117;p16"/>
          <p:cNvSpPr/>
          <p:nvPr/>
        </p:nvSpPr>
        <p:spPr>
          <a:xfrm>
            <a:off x="601220" y="1016723"/>
            <a:ext cx="10581130" cy="189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Изучение технологий модуляции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сетевого протокола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600" dirty="0"/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Создание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-сети, основанной на данных технологиях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ru-RU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Создание </a:t>
            </a: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WEB</a:t>
            </a:r>
            <a:r>
              <a:rPr lang="ru-RU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-приложения для работы с полученными данными.</a:t>
            </a:r>
            <a:endParaRPr sz="1600" dirty="0"/>
          </a:p>
        </p:txBody>
      </p:sp>
      <p:sp>
        <p:nvSpPr>
          <p:cNvPr id="118" name="Google Shape;118;p16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01221" y="3011948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263996"/>
              </a:buClr>
              <a:buSzPts val="2400"/>
            </a:pPr>
            <a:r>
              <a:rPr lang="ru-RU" sz="3200" b="1" dirty="0">
                <a:solidFill>
                  <a:srgbClr val="263996"/>
                </a:solidFill>
                <a:latin typeface="Calibri"/>
                <a:ea typeface="Calibri"/>
                <a:cs typeface="Calibri"/>
                <a:sym typeface="Calibri"/>
              </a:rPr>
              <a:t>Задачи проекта:</a:t>
            </a:r>
            <a:endParaRPr sz="3200" b="1" dirty="0">
              <a:solidFill>
                <a:srgbClr val="2639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01222" y="3516966"/>
            <a:ext cx="1119171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Изучение технологий модуляции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сетевого протокола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sz="1600" dirty="0"/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Изучение документации оборудования, которое будет использовано для реализации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-сети; </a:t>
            </a:r>
            <a:endParaRPr sz="1600" dirty="0"/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Произвести настройку данного оборудования; </a:t>
            </a:r>
            <a:endParaRPr sz="1600" dirty="0"/>
          </a:p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Создание работоспособной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-сети.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Добавление устройства</a:t>
            </a:r>
          </a:p>
        </p:txBody>
      </p:sp>
      <p:pic>
        <p:nvPicPr>
          <p:cNvPr id="4098" name="Picture 2" descr="https://lh6.googleusercontent.com/yG0SjaEfvCuO52SnkynYjxcUIgqZLudVQo-Rk5TgpdPfKGegkJ2DZ2LHMXJGcCWnVHHFGOOIuSNWLKZp4EwrEIdpdWPjZPfTl9qO7zeFYdM0AoCfJbm9rbO7XsHMbb2h6u-v_7F1kFeXykG-K-DS2No5x_u-_v0UZB7aqYUBtAKITuKrxHXkkhial7078iq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13" y="958940"/>
            <a:ext cx="5943600" cy="5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050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Добавление устройства</a:t>
            </a:r>
          </a:p>
        </p:txBody>
      </p:sp>
      <p:pic>
        <p:nvPicPr>
          <p:cNvPr id="5122" name="Picture 2" descr="https://lh6.googleusercontent.com/r68dtEkH2ezoBmnBpLeCKWAjrkunScS87LquEt8o5ZSJkZFjOXLVGJibFrdimM1I8pv2ShOA0qEI27SUtOButjUc1JtmcO6YKvT5zKq_iNMM5NR5RscrFntb9SxGee08vVXXejulLN51m00KLgaoKUb5SNsirYSRAUW9wi1BoEIgRgv6NqOoPvJO3HsxRdD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61" y="1014412"/>
            <a:ext cx="2885444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yhugOxZamFqN2PfsUb2VaA7qqmAWvgao-82RRY8U3icxryLIYSlINKU5BiJvOcYY-Y2FckDiDxvuK3SRqBKJ0iSAZCp6X7A7bGBxVgpRvmblyVSJvkYRh1XwETyS7bFeJ2Bx7IEMHZ0mprysdg41xcTEvGGXG6toB9zhILX9kqlftCR1-XZp48grD5I404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456" y="2061024"/>
            <a:ext cx="8292075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0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Удаление устройства</a:t>
            </a:r>
          </a:p>
        </p:txBody>
      </p:sp>
      <p:pic>
        <p:nvPicPr>
          <p:cNvPr id="6146" name="Picture 2" descr="https://lh3.googleusercontent.com/-zwBCtl_nvUSRcPY-WmX3Fpkh8SDqTVgaHbM2vvEGqf6OnLpT2cJN1GkH1jm82piAuuvmELB_gJ5BWkRTHM-o31_tJMb3XXyZoS9OD1GNX-X2s1Rsh5JVdPmw-x6RYTxAKXyqnbAXlYVUc5rlk6B8PUmM4QLct3_zLYki60nScYpkkET2Fe2qloW72uBZC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96" y="1036102"/>
            <a:ext cx="4680000" cy="56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06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Удаление устройства</a:t>
            </a:r>
          </a:p>
        </p:txBody>
      </p:sp>
      <p:pic>
        <p:nvPicPr>
          <p:cNvPr id="8194" name="Picture 2" descr="https://lh6.googleusercontent.com/oI31PBnx2-vM04-mtUzEgGjxqs4zX0ZWdz922873aGfmkn3eCk_cjq5AoQngp8bZOSFcQNszCiJZAwsBeY__klghlcQxuLuXA16tFpTRhZHljqo-LSdkiF4kxcO72dzOqpUoOQOY09BupefrLIhJh4NNxKkj9kFjRK6pIPvpgGu6sCSm7-CUcv82B1vBjp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7" y="1181189"/>
            <a:ext cx="559300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4.googleusercontent.com/7beGAuXdVkbZPMIQ7RGYekXEzwQCM1gPAjLG8C5StasGAwX0hjp4b6EQvjcYvEIMcLtTIwafb4r8l8GkbUB9jUOtjDfHKLFE7cYkkIezDr7APQFq4gUSSl3kyenbadKJyuXldkNd7SzH6A64ryiaz_FKjgJsYM49azixJQL2FXdE_uavk1VcT81Fc--Kih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22" y="1181189"/>
            <a:ext cx="623287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h5.googleusercontent.com/L9o9MCE13haArH3Po7-_aTF6e0Vihs93FkKWAnDYwD4J08Z4KnHfkLKtWnAMY8R1RuffmzJjq6MwMEvZsCQY8Kwwpkw5cYTsc7UhlrEigHy2cynjptEqe6V4oMuypOI8gnf1MSpfB4U4DHZ2SoR-E-QyrS49zUYMthPSKpN63t5N74sd4b5c3eR_YFnjh41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53" y="4421189"/>
            <a:ext cx="821853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87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Добавление пользователей</a:t>
            </a:r>
          </a:p>
        </p:txBody>
      </p:sp>
      <p:pic>
        <p:nvPicPr>
          <p:cNvPr id="3074" name="Picture 2" descr="https://lh4.googleusercontent.com/b3zP9SWkmx4YyoqJBL5dC_xrbFmEExnfFrjSxqZ1tHxol0a4gAjOmbxQLxFCxlRdRjBGUSTFOMO4wnRXKIB2PuFSA8WO6bg5n7rL5EAAnSAopESClR3LuK14Hi4jtoNyJY28fTYeU1gFWBa35iXbA-16isL15Ql1ZuM5-qL_mDgAO2hmHyt_VEvhHnaqta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58" y="946322"/>
            <a:ext cx="288000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64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Добавление пользователей</a:t>
            </a:r>
            <a:endParaRPr lang="ru-RU" sz="2800" dirty="0"/>
          </a:p>
        </p:txBody>
      </p:sp>
      <p:pic>
        <p:nvPicPr>
          <p:cNvPr id="4" name="Рисунок 3" descr="https://lh5.googleusercontent.com/pFqGeS7WQSl_jLLTC9jvE7Do7MFz1GyUnpkWpmpL-lfW-MnWJ2CTL4RxcrDl37y8cXlHun8VfZMj3t8joHt1KcrfIO5X12pCabPd8yygjodC589-vE5QkIIMXf2JNDg0bejf3O41fXFtbub3dXK9ib-3beB5oGz9zOwdWZoKO8B8ZTysX71DzZ_25pdZd3m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597027"/>
            <a:ext cx="6464300" cy="38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lh4.googleusercontent.com/BFYH1o1cXoP1lLj1ZXt545jItKOEVRwSNmIEOKD0PKabU7oHqezyWrsqnOXclnwh8eMXVdksSqJEn4noNrUE6KdClynenf_hqI-i2RLvSTbzFNxVbVwH30zwkvMtqfp6idf6HbPNpdjQyvwWqdd8zKIJVKomIL9LhZb6LQ3JGScnM-V5583oYQ36Ot98N-Q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597027"/>
            <a:ext cx="4762728" cy="384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390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Удаление пользователей</a:t>
            </a:r>
          </a:p>
        </p:txBody>
      </p:sp>
      <p:pic>
        <p:nvPicPr>
          <p:cNvPr id="4098" name="Picture 2" descr="https://lh3.googleusercontent.com/w3n1CGTWNJgx18-fwkPFZ1rirxcj2ojzaq8CLt26-09Rz3G12L8QSFVEdH2AgfDtd9m5gbpIBwkOzJSNvwyur-n2x1AtjV_j4n46PoHpsvexkjsNz6h6hKMEzz47MP8Gy_YvCOQ9veg4ywTrWDVeDDkYKPdmbr9oGn5PQ41JBc4JF8zb8mXxOFOfSa7xn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158" y="941481"/>
            <a:ext cx="3559680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Удаление пользователей</a:t>
            </a:r>
            <a:endParaRPr lang="ru-RU" sz="2800" dirty="0"/>
          </a:p>
        </p:txBody>
      </p:sp>
      <p:pic>
        <p:nvPicPr>
          <p:cNvPr id="4" name="Рисунок 3" descr="https://lh5.googleusercontent.com/H4qy2daboI1tdRO72hkc-rH69TaoQW21yiJ5kDxCp8chqVcuAsw9jFwykUSd52OGxavoW_U1xmNhdHoHX4YXnmc0Fs5g5hx7K4ExYu8a5EA5Js5zPzuuM9YNJlp7TIaFelTs9vdiTxRv7TlgJ4g3CpPf3GFdSRlA6KG2pr6KBjm6oHgtnboJ5mbqEfEhFo7v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536701"/>
            <a:ext cx="4322762" cy="3516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124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Отображение данных</a:t>
            </a:r>
          </a:p>
        </p:txBody>
      </p:sp>
      <p:pic>
        <p:nvPicPr>
          <p:cNvPr id="9218" name="Picture 2" descr="https://lh5.googleusercontent.com/cfOUu5CpCmdjk7rAeq7v-sK_coYFMO5sAaNqIYUIltNQy3aGy6yHLbKK4qZ6uAv8c5MMvSch3C7kcW6IcZw1k5OzSvLi7gjX4uGkNBTDZ4IycK_KNfdX2vi9tG_LqDuUJnevkxLFywjauuoXZnKLHIHxKc0Eu8cbgk4b-ih4CXSy4wjQUjOcgwEVs894y88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85" y="978439"/>
            <a:ext cx="8122105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805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Отображение данных в виде графика</a:t>
            </a:r>
          </a:p>
        </p:txBody>
      </p:sp>
      <p:pic>
        <p:nvPicPr>
          <p:cNvPr id="10242" name="Picture 2" descr="https://lh6.googleusercontent.com/sx53vstMJ0N_x9jUDIvWff4FqcNuoAPBgEnl-jlvqxZZCXuVdGcPYwxvz8O1TfK1wyOVOAJimtOGYeQeex6r1YVxcpaqmqu6Da3ywk_lyuHsRiV3P855fV28mMI1peNrWbU7kiWg0to1ikqTE-DRxKb1qwgmfRsrSC7etPdVv1TGsLQHaMjFSEnaV9uJo2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38" y="969002"/>
            <a:ext cx="10080000" cy="52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5.googleusercontent.com/01Oa8IgU1vFACWtl3EWnwr4TIH8FvjfgwPNLhZkc5_1JJl9wA3rH36N3r__VZuX2E2zleSMHw3jCFMjOMM2pb-7b6Owlu1uEv2qc0RnGOyZ0AxpCx263y05XPt-JSNQOGHFngMC6Rvg2qKo7wUnlnP659uTFRsYAN34gahrdG_lJgk53LlHdXlQXiIx1pK9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610" y="6343321"/>
            <a:ext cx="4962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58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</a:t>
            </a:fld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570714" y="166343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Безопасная настройка сети</a:t>
            </a:r>
            <a:endParaRPr sz="3200" dirty="0"/>
          </a:p>
        </p:txBody>
      </p:sp>
      <p:sp>
        <p:nvSpPr>
          <p:cNvPr id="202" name="Google Shape;202;p24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570714" y="1150378"/>
            <a:ext cx="10823843" cy="419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447675" algn="just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Одной из задач корректной настройки сети – выбор так называемого коэффициента расширения спектра SF: он определяет разрядность символа данных (в битах), передаваемого через </a:t>
            </a: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радио-интерфейс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время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ru-RU" sz="28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Соответственно, скорости передачи данных составит с учетом используемой частоты, разделенной на 3 канала (863 – 870 МГц), составят  от 0,3 до 22 кбит/с. </a:t>
            </a:r>
            <a:r>
              <a:rPr lang="ru-RU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Сложность выбора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заключается в том, что сообщения с одинаковым спектром сигнала могут сталкиваться друг с другом, тем самым будет нарушаться целостность или вовсе потеряют структуру кадра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91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Отображение данных в виде таблицы</a:t>
            </a:r>
          </a:p>
        </p:txBody>
      </p:sp>
      <p:pic>
        <p:nvPicPr>
          <p:cNvPr id="11266" name="Picture 2" descr="https://lh4.googleusercontent.com/aYgj3bwrRV_1q77LlVUNZ-zzNx3WYiZwPdoh2ObgdRVp-LzZJ33VoObaUm4uW3A-b_iR0sh_OgkpCULRRXdRpIJMjBbEfV_PTAhIsw-0PjUr6U_qiwxt2mySi5YcaZl_rpSuZF-Adh6SqOjvUHs8py7sG7DznipuEhViMIxsAII1MnSu_4C5jetJt4yh5lt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93" y="977629"/>
            <a:ext cx="10080000" cy="528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554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Отображение данных</a:t>
            </a:r>
          </a:p>
        </p:txBody>
      </p:sp>
      <p:pic>
        <p:nvPicPr>
          <p:cNvPr id="12292" name="Picture 4" descr="https://lh5.googleusercontent.com/1J73aVjxDllI27aNgRiDtLOlpHk5C9IhIKvMdc8y8IvQiuCtyQhm6IHNF05ftg8bmRsytftxuIv6X--k5w7ciLVrkNgMkr8frX1Dbyr_4jKqxe3qZ_vDI8RL-N7LbZ6-J4GpNFIggCpIHji_xORuwLs5o0wHGlL6hcLrYSathAN-X7QW08XnfhzENLnq0Q_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42" y="1012166"/>
            <a:ext cx="10800000" cy="530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137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32</a:t>
            </a:fld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558141" y="235944"/>
            <a:ext cx="8267871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Тестирование веб-приложения</a:t>
            </a:r>
            <a:endParaRPr sz="3200" dirty="0"/>
          </a:p>
        </p:txBody>
      </p:sp>
      <p:sp>
        <p:nvSpPr>
          <p:cNvPr id="155" name="Google Shape;155;p20"/>
          <p:cNvSpPr txBox="1"/>
          <p:nvPr/>
        </p:nvSpPr>
        <p:spPr>
          <a:xfrm>
            <a:off x="633337" y="1017540"/>
            <a:ext cx="1080901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В ходе разработки приложения проводилось постепенное тестирование его функционала и корректности работы.</a:t>
            </a:r>
          </a:p>
          <a:p>
            <a:pPr algn="just"/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На первых этапах разработки приложения была </a:t>
            </a:r>
            <a:r>
              <a:rPr lang="ru-RU" sz="2000" dirty="0" smtClean="0">
                <a:latin typeface="Calibri"/>
                <a:ea typeface="Calibri"/>
                <a:cs typeface="Calibri"/>
                <a:sym typeface="Calibri"/>
              </a:rPr>
              <a:t>выявлена 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ошибка авторизации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A2C764-04BE-7EE5-9DA7-C6A0BB550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41" y="2115540"/>
            <a:ext cx="10245517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33</a:t>
            </a:fld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579388" y="225777"/>
            <a:ext cx="8296446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Тестирование веб-приложения</a:t>
            </a:r>
            <a:endParaRPr sz="3200" dirty="0"/>
          </a:p>
        </p:txBody>
      </p:sp>
      <p:sp>
        <p:nvSpPr>
          <p:cNvPr id="166" name="Google Shape;166;p21"/>
          <p:cNvSpPr txBox="1"/>
          <p:nvPr/>
        </p:nvSpPr>
        <p:spPr>
          <a:xfrm>
            <a:off x="658040" y="1066959"/>
            <a:ext cx="8706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Тестирование функций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-приложения.</a:t>
            </a:r>
          </a:p>
          <a:p>
            <a:pPr algn="just"/>
            <a:r>
              <a:rPr lang="ru-RU" sz="2000" dirty="0">
                <a:latin typeface="Calibri"/>
                <a:ea typeface="Calibri"/>
                <a:cs typeface="Calibri"/>
                <a:sym typeface="Calibri"/>
              </a:rPr>
              <a:t>1) Авторизация пользователя при вводе различных данных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53AA705-37C1-9DE6-29D2-FD40EC362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04" y="1930424"/>
            <a:ext cx="9173620" cy="37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7981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34</a:t>
            </a:fld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570592" y="243964"/>
            <a:ext cx="8310300" cy="39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3200" dirty="0"/>
              <a:t>Тестирование веб-приложения</a:t>
            </a:r>
            <a:endParaRPr sz="3200" dirty="0"/>
          </a:p>
        </p:txBody>
      </p:sp>
      <p:sp>
        <p:nvSpPr>
          <p:cNvPr id="179" name="Google Shape;179;p22"/>
          <p:cNvSpPr txBox="1"/>
          <p:nvPr/>
        </p:nvSpPr>
        <p:spPr>
          <a:xfrm>
            <a:off x="640943" y="1013009"/>
            <a:ext cx="10900267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Аналогичным образом было выполнено тестирование других функций.</a:t>
            </a:r>
          </a:p>
          <a:p>
            <a:pPr algn="just"/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было произведено тестирование на удобство использования и корректность работы приложения.</a:t>
            </a:r>
          </a:p>
          <a:p>
            <a:pPr algn="just"/>
            <a:r>
              <a:rPr lang="ru-RU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Тестирование на отображение подсказок ввода логина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B7BCCE-42DF-CA0E-FF99-E1B0227B5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35" y="2358782"/>
            <a:ext cx="7982680" cy="405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/>
        </p:nvSpPr>
        <p:spPr>
          <a:xfrm>
            <a:off x="7807036" y="6366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633735" y="206565"/>
            <a:ext cx="1048420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Результаты работы проектной группы в данном семестре</a:t>
            </a:r>
            <a:endParaRPr sz="1600" dirty="0"/>
          </a:p>
        </p:txBody>
      </p:sp>
      <p:sp>
        <p:nvSpPr>
          <p:cNvPr id="278" name="Google Shape;278;p32"/>
          <p:cNvSpPr txBox="1"/>
          <p:nvPr/>
        </p:nvSpPr>
        <p:spPr>
          <a:xfrm>
            <a:off x="1760716" y="1738571"/>
            <a:ext cx="864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387179" y="1202781"/>
            <a:ext cx="115824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ходе реализации проекта было сделано следующее: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−Решен вопрос питания устройства от аккумуляторной батареи;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−Найден корпус для устройства;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Clr>
                <a:schemeClr val="dk1"/>
              </a:buClr>
              <a:buSzPts val="1100"/>
              <a:tabLst>
                <a:tab pos="363538" algn="l"/>
              </a:tabLst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−Изучены принципы обеспечения безопасности в протоколе </a:t>
            </a:r>
            <a:r>
              <a:rPr lang="ru-R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а также типовые угрозы и атаки на сеть;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−Произведена отправка данных с нескольких устройств одновременно;</a:t>
            </a:r>
          </a:p>
          <a:p>
            <a:pPr algn="just">
              <a:buSzPts val="1100"/>
            </a:pP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−Спроектирована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UML-диаграмма со структурой веб-приложения;</a:t>
            </a:r>
          </a:p>
          <a:p>
            <a:pPr algn="just"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−Определены инструменты реализации </a:t>
            </a: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приложения;</a:t>
            </a:r>
          </a:p>
          <a:p>
            <a:pPr algn="just">
              <a:buSzPts val="11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 Разработано веб-приложение для взаимодействия с сервером Вега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u-RU" sz="2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buSzPts val="1100"/>
            </a:pPr>
            <a:r>
              <a:rPr lang="ru-RU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Проведено тестирование функций и корректности работы веб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приложения;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36</a:t>
            </a:fld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title"/>
          </p:nvPr>
        </p:nvSpPr>
        <p:spPr>
          <a:xfrm>
            <a:off x="2885435" y="2766219"/>
            <a:ext cx="64211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ru-RU" sz="4400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570714" y="166343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Безопасная настройка сети</a:t>
            </a:r>
            <a:endParaRPr sz="3200" dirty="0"/>
          </a:p>
        </p:txBody>
      </p:sp>
      <p:sp>
        <p:nvSpPr>
          <p:cNvPr id="202" name="Google Shape;202;p24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46277" y="1092517"/>
            <a:ext cx="5907178" cy="553452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036456"/>
              </p:ext>
            </p:extLst>
          </p:nvPr>
        </p:nvGraphicFramePr>
        <p:xfrm>
          <a:off x="255798" y="2081356"/>
          <a:ext cx="5890479" cy="2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712">
                  <a:extLst>
                    <a:ext uri="{9D8B030D-6E8A-4147-A177-3AD203B41FA5}">
                      <a16:colId xmlns:a16="http://schemas.microsoft.com/office/drawing/2014/main" val="2829748150"/>
                    </a:ext>
                  </a:extLst>
                </a:gridCol>
                <a:gridCol w="757712">
                  <a:extLst>
                    <a:ext uri="{9D8B030D-6E8A-4147-A177-3AD203B41FA5}">
                      <a16:colId xmlns:a16="http://schemas.microsoft.com/office/drawing/2014/main" val="46868247"/>
                    </a:ext>
                  </a:extLst>
                </a:gridCol>
                <a:gridCol w="862391">
                  <a:extLst>
                    <a:ext uri="{9D8B030D-6E8A-4147-A177-3AD203B41FA5}">
                      <a16:colId xmlns:a16="http://schemas.microsoft.com/office/drawing/2014/main" val="1560257638"/>
                    </a:ext>
                  </a:extLst>
                </a:gridCol>
                <a:gridCol w="852591">
                  <a:extLst>
                    <a:ext uri="{9D8B030D-6E8A-4147-A177-3AD203B41FA5}">
                      <a16:colId xmlns:a16="http://schemas.microsoft.com/office/drawing/2014/main" val="3071404112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105081218"/>
                    </a:ext>
                  </a:extLst>
                </a:gridCol>
                <a:gridCol w="897774">
                  <a:extLst>
                    <a:ext uri="{9D8B030D-6E8A-4147-A177-3AD203B41FA5}">
                      <a16:colId xmlns:a16="http://schemas.microsoft.com/office/drawing/2014/main" val="2788164615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515592470"/>
                    </a:ext>
                  </a:extLst>
                </a:gridCol>
              </a:tblGrid>
              <a:tr h="592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SF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77087"/>
                  </a:ext>
                </a:extLst>
              </a:tr>
              <a:tr h="59296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ru-RU" sz="1800" baseline="-250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</a:t>
                      </a:r>
                      <a:r>
                        <a:rPr lang="ru-RU" sz="1800" baseline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ru-RU" sz="1800" baseline="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мс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26336"/>
                  </a:ext>
                </a:extLst>
              </a:tr>
              <a:tr h="592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W, </a:t>
                      </a:r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кГц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224173"/>
                  </a:ext>
                </a:extLst>
              </a:tr>
              <a:tr h="592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pack</a:t>
                      </a:r>
                      <a:endParaRPr lang="ru-RU" sz="1800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59,65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109,06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197,63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354,3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708,61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1253,38</a:t>
                      </a:r>
                      <a:endParaRPr lang="ru-RU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816926"/>
                  </a:ext>
                </a:extLst>
              </a:tr>
            </a:tbl>
          </a:graphicData>
        </a:graphic>
      </p:graphicFrame>
      <p:sp>
        <p:nvSpPr>
          <p:cNvPr id="10" name="Google Shape;203;p24"/>
          <p:cNvSpPr txBox="1"/>
          <p:nvPr/>
        </p:nvSpPr>
        <p:spPr>
          <a:xfrm>
            <a:off x="-192640" y="1337593"/>
            <a:ext cx="5693434" cy="74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447675" algn="just"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ru-RU" sz="2800" dirty="0">
                <a:latin typeface="Calibri"/>
                <a:ea typeface="Calibri"/>
                <a:cs typeface="Calibri"/>
                <a:sym typeface="Calibri"/>
              </a:rPr>
              <a:t>Полезная нагрузка=10 байт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55523" y="4950667"/>
                <a:ext cx="3650773" cy="11119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𝑦𝑚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</m:sSup>
                        </m:num>
                        <m:den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23" y="4950667"/>
                <a:ext cx="3650773" cy="1111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3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329619" y="3113878"/>
            <a:ext cx="6286938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устройстве должны быть заранее записанные ключи и идентификаторы: </a:t>
            </a:r>
            <a:endParaRPr dirty="0"/>
          </a:p>
          <a:p>
            <a:pPr marL="342900" indent="-342900" algn="just"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AppEUI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идентификатор приложения.</a:t>
            </a:r>
            <a:endParaRPr dirty="0"/>
          </a:p>
          <a:p>
            <a:pPr marL="342900" indent="-342900" algn="just"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End-device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DevEUI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уникальный идентификатор устройства.</a:t>
            </a:r>
            <a:endParaRPr dirty="0"/>
          </a:p>
          <a:p>
            <a:pPr marL="342900" indent="-342900" algn="just">
              <a:buClr>
                <a:schemeClr val="dk1"/>
              </a:buClr>
              <a:buSzPts val="2400"/>
              <a:buFont typeface="Calibri"/>
              <a:buChar char="-"/>
            </a:pP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AppKey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ключ, используемый в процессе присоединения к сети для получения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NwkSKey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90500" algn="just"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endParaRPr dirty="0"/>
          </a:p>
        </p:txBody>
      </p:sp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585062" y="159514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Безопасность сети </a:t>
            </a:r>
            <a:r>
              <a:rPr lang="en-US" sz="3200" dirty="0"/>
              <a:t>LPWAN</a:t>
            </a:r>
            <a:endParaRPr sz="1400" dirty="0"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000" y="1820964"/>
            <a:ext cx="37338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9;p29"/>
          <p:cNvSpPr txBox="1"/>
          <p:nvPr/>
        </p:nvSpPr>
        <p:spPr>
          <a:xfrm>
            <a:off x="329619" y="1162682"/>
            <a:ext cx="628693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Одним из самых уязвимых мест является этап добавления нового устройства в сеть. И при настройке необходимо выбрать наиболее безопасный тип присоединения.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585062" y="159514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Безопасность сети </a:t>
            </a:r>
            <a:r>
              <a:rPr lang="en-US" sz="3200" dirty="0"/>
              <a:t>LPWAN</a:t>
            </a:r>
            <a:endParaRPr sz="1400" dirty="0"/>
          </a:p>
        </p:txBody>
      </p:sp>
      <p:sp>
        <p:nvSpPr>
          <p:cNvPr id="13" name="Google Shape;249;p29"/>
          <p:cNvSpPr txBox="1"/>
          <p:nvPr/>
        </p:nvSpPr>
        <p:spPr>
          <a:xfrm>
            <a:off x="213504" y="1061082"/>
            <a:ext cx="1033673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Предполагается, что канал между двумя серверами не защищен со стороны пользователя. Соответственно, источники могут быть как внутренние, так и внешние. Объектом защиты будет передаваемая информация. В результате реализации атаки будет изменение данных, то есть нарушена целостность объекта защиты.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49;p29"/>
          <p:cNvSpPr txBox="1"/>
          <p:nvPr/>
        </p:nvSpPr>
        <p:spPr>
          <a:xfrm>
            <a:off x="243953" y="3109114"/>
            <a:ext cx="473586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Внутренний нарушитель может реализовать угрозу через доступ к сетевому серверу, через который и проходят сообщения. То есть их изменение произойдет до отправки.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9;p29"/>
          <p:cNvSpPr txBox="1"/>
          <p:nvPr/>
        </p:nvSpPr>
        <p:spPr>
          <a:xfrm>
            <a:off x="5788270" y="3061723"/>
            <a:ext cx="476196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Внешний нарушитель будет использовать уязвимости канала передачи. Использоваться может MITM – атака «человек посередине». Злоумышленник ретранслирует связь в канале, то есть передаваемые между сетевым сервером и сервером приложений сообщения будут переходить через нарушителя.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16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7</a:t>
            </a:fld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582369" y="208214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Безопасность протокола </a:t>
            </a:r>
            <a:r>
              <a:rPr lang="ru-RU" sz="3200" dirty="0" err="1"/>
              <a:t>LoRaWAN</a:t>
            </a:r>
            <a:endParaRPr sz="1400" dirty="0"/>
          </a:p>
        </p:txBody>
      </p:sp>
      <p:sp>
        <p:nvSpPr>
          <p:cNvPr id="210" name="Google Shape;210;p25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51" y="3483238"/>
            <a:ext cx="7318042" cy="3238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582369" y="1082611"/>
            <a:ext cx="1134253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Полезная нагрузка каждого пакета зашифровано с помощью алгоритма AES-128 с ключом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Целостность пакетов обеспечивается алгоритмом AES-CMAC с ключом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NwkSKey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 algn="just"/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Генерация сессионных ключей: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NwkSKey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aes128_encrypt(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0x01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AppNonce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NetID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DevNonce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/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aes128_encrypt(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AppKey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0x02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AppNonce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NetID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ru-RU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DevNonce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27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8</a:t>
            </a:fld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614090" y="188530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Работа с конечным устройством</a:t>
            </a:r>
            <a:endParaRPr sz="14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29010"/>
            <a:ext cx="4905829" cy="4142877"/>
          </a:xfrm>
          <a:prstGeom prst="rect">
            <a:avLst/>
          </a:prstGeom>
        </p:spPr>
      </p:pic>
      <p:pic>
        <p:nvPicPr>
          <p:cNvPr id="8" name="Рисунок 7" descr="https://sun9-west.userapi.com/sun9-64/s/v1/ig2/2JID-RQ4_8Jnt7eiFGY5p2NZv1soMyiEk-S38u8iV5xSwW8BqFDowjn_psCFqFgYhYiZNce_7wOfSD-aCSM4DxnC.jpg?size=2560x1922&amp;quality=95&amp;type=albu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4" y="1009694"/>
            <a:ext cx="6936409" cy="5346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998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9</a:t>
            </a:fld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614090" y="188530"/>
            <a:ext cx="878951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2400"/>
            </a:pPr>
            <a:r>
              <a:rPr lang="ru-RU" sz="3200" dirty="0"/>
              <a:t>Работа с конечным устройством</a:t>
            </a:r>
            <a:endParaRPr sz="1400" dirty="0"/>
          </a:p>
        </p:txBody>
      </p:sp>
      <p:sp>
        <p:nvSpPr>
          <p:cNvPr id="229" name="Google Shape;229;p27"/>
          <p:cNvSpPr txBox="1"/>
          <p:nvPr/>
        </p:nvSpPr>
        <p:spPr>
          <a:xfrm>
            <a:off x="10550236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Рисунок 8" descr="https://sun9-east.userapi.com/sun9-28/s/v1/ig2/GkdxLHp4_K2gxLtqnuKCThE537TpPKHBlZ6UYZg6QFvCPSkj610DdwbdQi3pmetWVS9VbagTdgyzeQEaCUUsQzZp.jpg?size=2560x1922&amp;quality=95&amp;type=albu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05" y="925195"/>
            <a:ext cx="7976445" cy="5932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852</Words>
  <Application>Microsoft Office PowerPoint</Application>
  <PresentationFormat>Широкоэкранный</PresentationFormat>
  <Paragraphs>171</Paragraphs>
  <Slides>36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 Math</vt:lpstr>
      <vt:lpstr>Тема Office</vt:lpstr>
      <vt:lpstr>Презентация PowerPoint</vt:lpstr>
      <vt:lpstr>Цели проекта:</vt:lpstr>
      <vt:lpstr>Безопасная настройка сети</vt:lpstr>
      <vt:lpstr>Безопасная настройка сети</vt:lpstr>
      <vt:lpstr>Безопасность сети LPWAN</vt:lpstr>
      <vt:lpstr>Безопасность сети LPWAN</vt:lpstr>
      <vt:lpstr>Безопасность протокола LoRaWAN</vt:lpstr>
      <vt:lpstr>Работа с конечным устройством</vt:lpstr>
      <vt:lpstr>Работа с конечным устройством</vt:lpstr>
      <vt:lpstr>Документация на проект API- функции сервера</vt:lpstr>
      <vt:lpstr>Структура и логика работы приложения</vt:lpstr>
      <vt:lpstr>Инструменты для реализации</vt:lpstr>
      <vt:lpstr>Подключение к серверу Вега</vt:lpstr>
      <vt:lpstr>Авторизация на сервере Вега </vt:lpstr>
      <vt:lpstr>Подключение к серверу</vt:lpstr>
      <vt:lpstr>Окно авторизации в приложении</vt:lpstr>
      <vt:lpstr>Главная страница веб-приложения</vt:lpstr>
      <vt:lpstr>Главная страница веб-приложения</vt:lpstr>
      <vt:lpstr>Главная страница веб-приложения. Список пользователей</vt:lpstr>
      <vt:lpstr>Добавление устройства</vt:lpstr>
      <vt:lpstr>Добавление устройства</vt:lpstr>
      <vt:lpstr>Удаление устройства</vt:lpstr>
      <vt:lpstr>Удаление устройства</vt:lpstr>
      <vt:lpstr>Добавление пользователей</vt:lpstr>
      <vt:lpstr>Добавление пользователей</vt:lpstr>
      <vt:lpstr>Удаление пользователей</vt:lpstr>
      <vt:lpstr>Удаление пользователей</vt:lpstr>
      <vt:lpstr>Отображение данных</vt:lpstr>
      <vt:lpstr>Отображение данных в виде графика</vt:lpstr>
      <vt:lpstr>Отображение данных в виде таблицы</vt:lpstr>
      <vt:lpstr>Отображение данных</vt:lpstr>
      <vt:lpstr>Тестирование веб-приложения</vt:lpstr>
      <vt:lpstr>Тестирование веб-приложения</vt:lpstr>
      <vt:lpstr>Тестирование веб-приложения</vt:lpstr>
      <vt:lpstr>Результаты работы проектной группы в данном семестре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Grigorii Astra</dc:creator>
  <cp:lastModifiedBy>Кирилл Подойницын</cp:lastModifiedBy>
  <cp:revision>16</cp:revision>
  <dcterms:modified xsi:type="dcterms:W3CDTF">2022-12-21T16:04:21Z</dcterms:modified>
</cp:coreProperties>
</file>