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73" r:id="rId4"/>
    <p:sldId id="260" r:id="rId5"/>
    <p:sldId id="262" r:id="rId6"/>
    <p:sldId id="274" r:id="rId7"/>
    <p:sldId id="276" r:id="rId8"/>
    <p:sldId id="272" r:id="rId9"/>
  </p:sldIdLst>
  <p:sldSz cx="10058400" cy="5659438"/>
  <p:notesSz cx="9144000" cy="6858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Quattrocento Sans" panose="020B0604020202020204" charset="0"/>
      <p:regular r:id="rId15"/>
      <p:bold r:id="rId16"/>
      <p:italic r:id="rId17"/>
      <p:boldItalic r:id="rId18"/>
    </p:embeddedFont>
    <p:embeddedFont>
      <p:font typeface="Tahoma" panose="020B060403050404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CF1A8A-2F75-4163-80E8-BA50FB8D4FE9}">
  <a:tblStyle styleId="{4ECF1A8A-2F75-4163-80E8-BA50FB8D4F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558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4636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6147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1"/>
          <p:cNvSpPr>
            <a:spLocks noGrp="1"/>
          </p:cNvSpPr>
          <p:nvPr>
            <p:ph type="pic" idx="2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 rot="5400000">
            <a:off x="3161716" y="-1338258"/>
            <a:ext cx="3734967" cy="905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 rot="5400000">
            <a:off x="6331752" y="1157096"/>
            <a:ext cx="4184316" cy="2263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 rot="5400000">
            <a:off x="1721652" y="-1022224"/>
            <a:ext cx="4184316" cy="662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9080" y="316740"/>
            <a:ext cx="1667578" cy="41883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89803"/>
            </a:srgbClr>
          </a:solidFill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533400" y="5316341"/>
            <a:ext cx="5029200" cy="20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Copyright © 2020 Cybage Software Pvt. Ltd. All Rights Reserved. Cybage Confidential.</a:t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www.cybage.com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1" name="Google Shape;31;p4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32" name="Google Shape;32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" name="Google Shape;33;p4"/>
            <p:cNvGrpSpPr/>
            <p:nvPr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34" name="Google Shape;34;p4"/>
              <p:cNvSpPr/>
              <p:nvPr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8938916" y="5111750"/>
                <a:ext cx="15081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54" h="53" extrusionOk="0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6;p4"/>
            <p:cNvGrpSpPr/>
            <p:nvPr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9105900" y="5145088"/>
                <a:ext cx="117475" cy="90488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" extrusionOk="0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9;p4"/>
            <p:cNvGrpSpPr/>
            <p:nvPr/>
          </p:nvGrpSpPr>
          <p:grpSpPr>
            <a:xfrm>
              <a:off x="9293257" y="5191919"/>
              <a:ext cx="155542" cy="142315"/>
              <a:chOff x="9294812" y="5111750"/>
              <a:chExt cx="153988" cy="153988"/>
            </a:xfrm>
          </p:grpSpPr>
          <p:sp>
            <p:nvSpPr>
              <p:cNvPr id="40" name="Google Shape;40;p4"/>
              <p:cNvSpPr/>
              <p:nvPr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9294812" y="5111750"/>
                <a:ext cx="153988" cy="15398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5" extrusionOk="0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42" name="Google Shape;42;p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b" anchorCtr="0">
            <a:noAutofit/>
          </a:bodyPr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L="457200" marR="0" lvl="0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L="457200" marR="0" lvl="0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b" anchorCtr="0">
            <a:noAutofit/>
          </a:bodyPr>
          <a:lstStyle>
            <a:lvl1pPr marL="457200" marR="0" lvl="0" indent="-2286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L="457200" marR="0" lvl="0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b" anchorCtr="0">
            <a:noAutofit/>
          </a:bodyPr>
          <a:lstStyle>
            <a:lvl1pPr marL="457200" marR="0" lvl="0" indent="-2286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L="457200" marR="0" lvl="0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533400" y="5316341"/>
            <a:ext cx="5029200" cy="20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Copyright © 2020 Cybage Software Pvt. Ltd. All Rights Reserved. Cybage Confidential.</a:t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www.cybage.com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675278" y="696119"/>
            <a:ext cx="404912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400"/>
              <a:buFont typeface="Arial"/>
              <a:buNone/>
            </a:pPr>
            <a:r>
              <a:rPr lang="en-US" sz="1400" b="1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Lorem Ipsum Lorem Ipsum</a:t>
            </a:r>
            <a:endParaRPr/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/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0" y="467518"/>
            <a:ext cx="10058400" cy="5191919"/>
          </a:xfrm>
          <a:prstGeom prst="rect">
            <a:avLst/>
          </a:prstGeom>
          <a:solidFill>
            <a:srgbClr val="3789B5">
              <a:alpha val="6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533400" y="5316341"/>
            <a:ext cx="5029200" cy="20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Copyright © 2020 Cybage Software Pvt. Ltd. All Rights Reserved. Cybage Confidential.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1259174" y="3382149"/>
            <a:ext cx="4009104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937"/>
              <a:buFont typeface="Tahoma"/>
              <a:buNone/>
            </a:pPr>
            <a:r>
              <a:rPr lang="en-US" sz="1937" dirty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Project Kick Off – </a:t>
            </a:r>
            <a:r>
              <a:rPr lang="en-US" sz="1937" dirty="0" err="1" smtClean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QuizBee</a:t>
            </a:r>
            <a:r>
              <a:rPr lang="en-US" sz="1937" dirty="0" smtClean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 (G1) </a:t>
            </a:r>
            <a:endParaRPr dirty="0"/>
          </a:p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375"/>
              <a:buFont typeface="Tahoma"/>
              <a:buNone/>
            </a:pPr>
            <a:r>
              <a:rPr lang="en-US" sz="1375" dirty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18-01-2020</a:t>
            </a:r>
            <a:endParaRPr dirty="0"/>
          </a:p>
        </p:txBody>
      </p:sp>
      <p:sp>
        <p:nvSpPr>
          <p:cNvPr id="113" name="Google Shape;113;p14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www.cybage.com</a:t>
            </a:r>
            <a:endParaRPr sz="9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14" name="Google Shape;114;p14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15" name="Google Shape;115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6" name="Google Shape;116;p14"/>
            <p:cNvGrpSpPr/>
            <p:nvPr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117" name="Google Shape;117;p14"/>
              <p:cNvSpPr/>
              <p:nvPr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8938916" y="5111750"/>
                <a:ext cx="15081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54" h="53" extrusionOk="0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" name="Google Shape;119;p14"/>
            <p:cNvGrpSpPr/>
            <p:nvPr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120" name="Google Shape;120;p14"/>
              <p:cNvSpPr/>
              <p:nvPr/>
            </p:nvSpPr>
            <p:spPr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9105900" y="5145088"/>
                <a:ext cx="117475" cy="90488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" extrusionOk="0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" name="Google Shape;122;p14"/>
            <p:cNvGrpSpPr/>
            <p:nvPr/>
          </p:nvGrpSpPr>
          <p:grpSpPr>
            <a:xfrm>
              <a:off x="9293257" y="5191919"/>
              <a:ext cx="155542" cy="142315"/>
              <a:chOff x="9294812" y="5111750"/>
              <a:chExt cx="153988" cy="153988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9294812" y="5111750"/>
                <a:ext cx="153988" cy="15398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5" extrusionOk="0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25" name="Google Shape;125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675278" y="696119"/>
            <a:ext cx="404912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699859" y="1305719"/>
            <a:ext cx="85344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600"/>
              <a:buFont typeface="Tahoma"/>
              <a:buNone/>
            </a:pPr>
            <a:r>
              <a:rPr lang="en-US" sz="1600" b="1" dirty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Introduction to Project:</a:t>
            </a:r>
            <a:endParaRPr dirty="0"/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Tahoma"/>
              <a:buNone/>
            </a:pPr>
            <a:endParaRPr lang="en-US" sz="1200" dirty="0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Tahoma"/>
              <a:buNone/>
            </a:pPr>
            <a:r>
              <a:rPr lang="en-US" sz="1200" dirty="0" smtClean="0">
                <a:latin typeface="Tahoma"/>
                <a:ea typeface="Tahoma"/>
                <a:cs typeface="Tahoma"/>
                <a:sym typeface="Tahoma"/>
              </a:rPr>
              <a:t>QuizBee </a:t>
            </a:r>
            <a:r>
              <a:rPr lang="en-US" sz="1200" dirty="0">
                <a:latin typeface="Tahoma"/>
                <a:ea typeface="Tahoma"/>
                <a:cs typeface="Tahoma"/>
                <a:sym typeface="Tahoma"/>
              </a:rPr>
              <a:t>is a quiz application website where registered users can login and attempt quizzes on various categories and view their previous attempt scores, score chart and past performance comparison </a:t>
            </a:r>
            <a:r>
              <a:rPr lang="en-US" sz="1200" dirty="0" smtClean="0">
                <a:latin typeface="Tahoma"/>
                <a:ea typeface="Tahoma"/>
                <a:cs typeface="Tahoma"/>
                <a:sym typeface="Tahoma"/>
              </a:rPr>
              <a:t>graph.</a:t>
            </a:r>
            <a:endParaRPr sz="1200" dirty="0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Tahoma"/>
              <a:buNone/>
            </a:pPr>
            <a:endParaRPr lang="en-US" sz="1200" dirty="0" smtClean="0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Tahoma"/>
              <a:buNone/>
            </a:pPr>
            <a:r>
              <a:rPr lang="en-US" sz="1200" dirty="0" smtClean="0"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sz="1200" dirty="0">
                <a:latin typeface="Tahoma"/>
                <a:ea typeface="Tahoma"/>
                <a:cs typeface="Tahoma"/>
                <a:sym typeface="Tahoma"/>
              </a:rPr>
              <a:t>quizzes are available via </a:t>
            </a:r>
            <a:r>
              <a:rPr lang="en-US" sz="1200" dirty="0" smtClean="0">
                <a:latin typeface="Tahoma"/>
                <a:ea typeface="Tahoma"/>
                <a:cs typeface="Tahoma"/>
                <a:sym typeface="Tahoma"/>
              </a:rPr>
              <a:t>USER </a:t>
            </a:r>
            <a:r>
              <a:rPr lang="en-US" sz="1200" dirty="0">
                <a:latin typeface="Tahoma"/>
                <a:ea typeface="Tahoma"/>
                <a:cs typeface="Tahoma"/>
                <a:sym typeface="Tahoma"/>
              </a:rPr>
              <a:t>login whereas the </a:t>
            </a:r>
            <a:r>
              <a:rPr lang="en-US" sz="1200" dirty="0" smtClean="0">
                <a:latin typeface="Tahoma"/>
                <a:ea typeface="Tahoma"/>
                <a:cs typeface="Tahoma"/>
                <a:sym typeface="Tahoma"/>
              </a:rPr>
              <a:t>ADMIN </a:t>
            </a:r>
            <a:r>
              <a:rPr lang="en-US" sz="1200" dirty="0">
                <a:latin typeface="Tahoma"/>
                <a:ea typeface="Tahoma"/>
                <a:cs typeface="Tahoma"/>
                <a:sym typeface="Tahoma"/>
              </a:rPr>
              <a:t>login allows authenticated admin to edit, add or delete questions within the categories.</a:t>
            </a:r>
            <a:endParaRPr sz="1200" dirty="0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dirty="0">
              <a:solidFill>
                <a:srgbClr val="2B3B4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675278" y="696119"/>
            <a:ext cx="404912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Scope</a:t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699859" y="1394207"/>
            <a:ext cx="85344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600"/>
              <a:buFont typeface="Tahoma"/>
              <a:buNone/>
            </a:pPr>
            <a:r>
              <a:rPr lang="en-US" sz="1600" b="1" dirty="0" smtClean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Project Scope:</a:t>
            </a:r>
          </a:p>
          <a:p>
            <a:pPr marR="0" lvl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600"/>
            </a:pPr>
            <a:endParaRPr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60000"/>
              </a:lnSpc>
              <a:buClr>
                <a:srgbClr val="0000FF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Homepage </a:t>
            </a:r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– Display category cards and redirect to quiz or admin page based on credentials entered</a:t>
            </a:r>
            <a:r>
              <a:rPr lang="en-US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.</a:t>
            </a:r>
          </a:p>
          <a:p>
            <a:pPr marL="171450" lvl="0" indent="-171450">
              <a:lnSpc>
                <a:spcPct val="160000"/>
              </a:lnSpc>
              <a:buClr>
                <a:srgbClr val="0000FF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Sign </a:t>
            </a:r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Up/Login – Create new users, allowing only logged in users to attempt quizzes. </a:t>
            </a:r>
          </a:p>
          <a:p>
            <a:pPr marL="171450" lvl="0" indent="-171450">
              <a:lnSpc>
                <a:spcPct val="160000"/>
              </a:lnSpc>
              <a:buClr>
                <a:srgbClr val="0000FF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Take a quiz – User can select quiz category and attempt the same. Score-card must be displayed after completion.</a:t>
            </a:r>
          </a:p>
          <a:p>
            <a:pPr marL="171450" lvl="0" indent="-171450">
              <a:lnSpc>
                <a:spcPct val="160000"/>
              </a:lnSpc>
              <a:buClr>
                <a:srgbClr val="0000FF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Dashboard – User is able to view score history and </a:t>
            </a:r>
            <a:r>
              <a:rPr lang="en-US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performance, in the form of charts and graphs.</a:t>
            </a:r>
            <a:endParaRPr lang="en-US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 marL="171450" lvl="0" indent="-171450">
              <a:lnSpc>
                <a:spcPct val="160000"/>
              </a:lnSpc>
              <a:buClr>
                <a:srgbClr val="0000FF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Admin Login – Authenticate </a:t>
            </a:r>
            <a:r>
              <a:rPr lang="en-US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admin and view quiz information.</a:t>
            </a:r>
            <a:endParaRPr lang="en-US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 marL="171450" lvl="0" indent="-171450">
              <a:lnSpc>
                <a:spcPct val="160000"/>
              </a:lnSpc>
              <a:buClr>
                <a:srgbClr val="0000FF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Admin CRUD – Can implement CRUD operations on quiz </a:t>
            </a:r>
            <a:r>
              <a:rPr lang="en-US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questions in database for every category.</a:t>
            </a:r>
            <a:endParaRPr lang="en-US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Tahoma"/>
              <a:buNone/>
            </a:pPr>
            <a:endParaRPr lang="en-US" sz="1200" dirty="0" smtClean="0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Tahoma"/>
              <a:buNone/>
            </a:pPr>
            <a:endParaRPr dirty="0"/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dirty="0">
              <a:solidFill>
                <a:srgbClr val="2B3B4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7898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675278" y="696119"/>
            <a:ext cx="404912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Timelines</a:t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699859" y="1000919"/>
            <a:ext cx="8534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Tahoma"/>
              <a:buNone/>
            </a:pPr>
            <a:endParaRPr/>
          </a:p>
        </p:txBody>
      </p:sp>
      <p:grpSp>
        <p:nvGrpSpPr>
          <p:cNvPr id="154" name="Google Shape;154;p18"/>
          <p:cNvGrpSpPr/>
          <p:nvPr/>
        </p:nvGrpSpPr>
        <p:grpSpPr>
          <a:xfrm>
            <a:off x="699860" y="1382036"/>
            <a:ext cx="7453539" cy="3885966"/>
            <a:chOff x="1" y="116"/>
            <a:chExt cx="7453539" cy="3885966"/>
          </a:xfrm>
        </p:grpSpPr>
        <p:sp>
          <p:nvSpPr>
            <p:cNvPr id="155" name="Google Shape;155;p18"/>
            <p:cNvSpPr/>
            <p:nvPr/>
          </p:nvSpPr>
          <p:spPr>
            <a:xfrm rot="5400000">
              <a:off x="-162525" y="162642"/>
              <a:ext cx="1083505" cy="758454"/>
            </a:xfrm>
            <a:prstGeom prst="chevron">
              <a:avLst>
                <a:gd name="adj" fmla="val 50000"/>
              </a:avLst>
            </a:prstGeom>
            <a:solidFill>
              <a:srgbClr val="31859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1" y="379343"/>
              <a:ext cx="758454" cy="325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Tahoma"/>
                <a:buNone/>
              </a:pPr>
              <a:r>
                <a:rPr lang="en-US" sz="950" b="1" dirty="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11-01-2020</a:t>
              </a:r>
              <a:endParaRPr sz="950" dirty="0"/>
            </a:p>
          </p:txBody>
        </p:sp>
        <p:sp>
          <p:nvSpPr>
            <p:cNvPr id="157" name="Google Shape;157;p18"/>
            <p:cNvSpPr/>
            <p:nvPr/>
          </p:nvSpPr>
          <p:spPr>
            <a:xfrm rot="5400000">
              <a:off x="3753858" y="-2995287"/>
              <a:ext cx="704278" cy="669508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20586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758454" y="34497"/>
              <a:ext cx="6660706" cy="635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7600" rIns="7600" bIns="760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ahoma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Requirement Planning and Individual Task Allocation</a:t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 rot="5400000">
              <a:off x="-162525" y="1096796"/>
              <a:ext cx="1083505" cy="758454"/>
            </a:xfrm>
            <a:prstGeom prst="chevron">
              <a:avLst>
                <a:gd name="adj" fmla="val 50000"/>
              </a:avLst>
            </a:prstGeom>
            <a:solidFill>
              <a:srgbClr val="31859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1" y="1313497"/>
              <a:ext cx="758454" cy="325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Tahoma"/>
                <a:buNone/>
              </a:pPr>
              <a:r>
                <a:rPr lang="en-US" sz="950" b="1" dirty="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13-01-2021</a:t>
              </a:r>
              <a:endParaRPr sz="1300" dirty="0"/>
            </a:p>
          </p:txBody>
        </p:sp>
        <p:sp>
          <p:nvSpPr>
            <p:cNvPr id="161" name="Google Shape;161;p18"/>
            <p:cNvSpPr/>
            <p:nvPr/>
          </p:nvSpPr>
          <p:spPr>
            <a:xfrm rot="5400000">
              <a:off x="3753858" y="-2061133"/>
              <a:ext cx="704278" cy="669508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20586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758454" y="968651"/>
              <a:ext cx="6660706" cy="635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7600" rIns="7600" bIns="760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ahoma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Coding and Development </a:t>
              </a:r>
              <a:endParaRPr dirty="0"/>
            </a:p>
          </p:txBody>
        </p:sp>
        <p:sp>
          <p:nvSpPr>
            <p:cNvPr id="163" name="Google Shape;163;p18"/>
            <p:cNvSpPr/>
            <p:nvPr/>
          </p:nvSpPr>
          <p:spPr>
            <a:xfrm rot="5400000">
              <a:off x="-162525" y="2030949"/>
              <a:ext cx="1083505" cy="758454"/>
            </a:xfrm>
            <a:prstGeom prst="chevron">
              <a:avLst>
                <a:gd name="adj" fmla="val 50000"/>
              </a:avLst>
            </a:prstGeom>
            <a:solidFill>
              <a:srgbClr val="31859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 txBox="1"/>
            <p:nvPr/>
          </p:nvSpPr>
          <p:spPr>
            <a:xfrm>
              <a:off x="1" y="2247650"/>
              <a:ext cx="758454" cy="325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Tahoma"/>
                <a:buNone/>
              </a:pPr>
              <a:r>
                <a:rPr lang="en-US" sz="950" b="1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15-01-2021</a:t>
              </a:r>
              <a:endParaRPr sz="1300"/>
            </a:p>
          </p:txBody>
        </p:sp>
        <p:sp>
          <p:nvSpPr>
            <p:cNvPr id="165" name="Google Shape;165;p18"/>
            <p:cNvSpPr/>
            <p:nvPr/>
          </p:nvSpPr>
          <p:spPr>
            <a:xfrm rot="5400000">
              <a:off x="3753858" y="-1112436"/>
              <a:ext cx="704278" cy="669508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20586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 txBox="1"/>
            <p:nvPr/>
          </p:nvSpPr>
          <p:spPr>
            <a:xfrm>
              <a:off x="758454" y="1917348"/>
              <a:ext cx="6660706" cy="635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7600" rIns="7600" bIns="760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ahoma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Integration of Modules</a:t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 rot="5400000">
              <a:off x="-162525" y="2965103"/>
              <a:ext cx="1083505" cy="758454"/>
            </a:xfrm>
            <a:prstGeom prst="chevron">
              <a:avLst>
                <a:gd name="adj" fmla="val 50000"/>
              </a:avLst>
            </a:prstGeom>
            <a:solidFill>
              <a:srgbClr val="31859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 txBox="1"/>
            <p:nvPr/>
          </p:nvSpPr>
          <p:spPr>
            <a:xfrm>
              <a:off x="1" y="3181804"/>
              <a:ext cx="758454" cy="325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Tahoma"/>
                <a:buNone/>
              </a:pPr>
              <a:r>
                <a:rPr lang="en-US" sz="950" b="1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17-01-2021</a:t>
              </a:r>
              <a:endParaRPr sz="1300"/>
            </a:p>
          </p:txBody>
        </p:sp>
        <p:sp>
          <p:nvSpPr>
            <p:cNvPr id="169" name="Google Shape;169;p18"/>
            <p:cNvSpPr/>
            <p:nvPr/>
          </p:nvSpPr>
          <p:spPr>
            <a:xfrm rot="5400000">
              <a:off x="3753858" y="-192826"/>
              <a:ext cx="704278" cy="669508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20586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8"/>
            <p:cNvSpPr txBox="1"/>
            <p:nvPr/>
          </p:nvSpPr>
          <p:spPr>
            <a:xfrm>
              <a:off x="758454" y="2836958"/>
              <a:ext cx="6660706" cy="635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7600" rIns="7600" bIns="760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ahoma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Code Analysis and Testing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675278" y="696119"/>
            <a:ext cx="404912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User Acceptance Criteria</a:t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699859" y="1305719"/>
            <a:ext cx="85344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457200" marR="0" lvl="0" indent="-3175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dirty="0">
                <a:latin typeface="Tahoma"/>
                <a:ea typeface="Tahoma"/>
                <a:cs typeface="Tahoma"/>
                <a:sym typeface="Tahoma"/>
              </a:rPr>
              <a:t>User signs in with valid credentials.</a:t>
            </a:r>
            <a:endParaRPr sz="1200" dirty="0"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048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ahoma"/>
              <a:buChar char="●"/>
            </a:pPr>
            <a:r>
              <a:rPr lang="en-US" sz="1200" dirty="0">
                <a:latin typeface="Tahoma"/>
                <a:ea typeface="Tahoma"/>
                <a:cs typeface="Tahoma"/>
                <a:sym typeface="Tahoma"/>
              </a:rPr>
              <a:t>After successful login, user can view quiz categories and select one as desired.</a:t>
            </a:r>
            <a:endParaRPr sz="1200" dirty="0"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048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ahoma"/>
              <a:buChar char="●"/>
            </a:pPr>
            <a:r>
              <a:rPr lang="en-US" sz="1200" dirty="0">
                <a:latin typeface="Tahoma"/>
                <a:ea typeface="Tahoma"/>
                <a:cs typeface="Tahoma"/>
                <a:sym typeface="Tahoma"/>
              </a:rPr>
              <a:t>User takes selected quiz after which score along with answers are displayed.</a:t>
            </a:r>
            <a:endParaRPr sz="1200" dirty="0"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048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ahoma"/>
              <a:buChar char="●"/>
            </a:pPr>
            <a:r>
              <a:rPr lang="en-US" sz="1200" dirty="0">
                <a:latin typeface="Tahoma"/>
                <a:ea typeface="Tahoma"/>
                <a:cs typeface="Tahoma"/>
                <a:sym typeface="Tahoma"/>
              </a:rPr>
              <a:t>User can view past quiz history on their dashboard, with a past performance comparison graph.</a:t>
            </a:r>
            <a:endParaRPr sz="1200" dirty="0"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048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ahoma"/>
              <a:buChar char="●"/>
            </a:pPr>
            <a:r>
              <a:rPr lang="en-US" sz="1200" dirty="0">
                <a:latin typeface="Tahoma"/>
                <a:ea typeface="Tahoma"/>
                <a:cs typeface="Tahoma"/>
                <a:sym typeface="Tahoma"/>
              </a:rPr>
              <a:t>On signing in as an admin and being authenticated, the functionality to add, delete or update questions in the quiz categories will be provided.</a:t>
            </a:r>
            <a:endParaRPr sz="1200" dirty="0"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048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ahoma"/>
              <a:buChar char="●"/>
            </a:pPr>
            <a:r>
              <a:rPr lang="en-US" sz="1200" dirty="0">
                <a:latin typeface="Tahoma"/>
                <a:ea typeface="Tahoma"/>
                <a:cs typeface="Tahoma"/>
                <a:sym typeface="Tahoma"/>
              </a:rPr>
              <a:t>While adding questions, admin will also have the option to add an image.</a:t>
            </a:r>
            <a:endParaRPr sz="1200" dirty="0"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048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ahoma"/>
              <a:buChar char="●"/>
            </a:pPr>
            <a:r>
              <a:rPr lang="en-US" sz="1200" dirty="0">
                <a:latin typeface="Tahoma"/>
                <a:ea typeface="Tahoma"/>
                <a:cs typeface="Tahoma"/>
                <a:sym typeface="Tahoma"/>
              </a:rPr>
              <a:t>Along with updating the questions, admin also has the option to alter the answers and which option is to be considered as correct.</a:t>
            </a:r>
            <a:endParaRPr sz="1200" dirty="0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rgbClr val="2B3B4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675278" y="696119"/>
            <a:ext cx="404912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800"/>
              <a:buFont typeface="Arial"/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Future Scope</a:t>
            </a:r>
            <a:endParaRPr dirty="0"/>
          </a:p>
        </p:txBody>
      </p:sp>
      <p:sp>
        <p:nvSpPr>
          <p:cNvPr id="225" name="Google Shape;225;p24"/>
          <p:cNvSpPr txBox="1"/>
          <p:nvPr/>
        </p:nvSpPr>
        <p:spPr>
          <a:xfrm>
            <a:off x="699859" y="1297010"/>
            <a:ext cx="85344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285750" indent="-285750">
              <a:lnSpc>
                <a:spcPct val="160000"/>
              </a:lnSpc>
              <a:buClr>
                <a:srgbClr val="2B3B4B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Random </a:t>
            </a:r>
            <a:r>
              <a:rPr lang="en-US" dirty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selection of quiz questions can be </a:t>
            </a:r>
            <a:r>
              <a:rPr lang="en-US" dirty="0" smtClean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implemented</a:t>
            </a:r>
          </a:p>
          <a:p>
            <a:pPr marL="285750" indent="-285750">
              <a:lnSpc>
                <a:spcPct val="160000"/>
              </a:lnSpc>
              <a:buClr>
                <a:srgbClr val="2B3B4B"/>
              </a:buClr>
              <a:buSzPts val="1400"/>
              <a:buFont typeface="Arial"/>
              <a:buChar char="•"/>
            </a:pPr>
            <a:r>
              <a:rPr lang="en-US" dirty="0" smtClean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Multiple question sets for each </a:t>
            </a:r>
            <a:r>
              <a:rPr lang="en-US" dirty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lang="en-US" dirty="0" smtClean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ategory</a:t>
            </a:r>
          </a:p>
          <a:p>
            <a:pPr marL="285750" indent="-285750">
              <a:lnSpc>
                <a:spcPct val="160000"/>
              </a:lnSpc>
              <a:buClr>
                <a:srgbClr val="2B3B4B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Forgot Password functionality may be </a:t>
            </a:r>
            <a:r>
              <a:rPr lang="en-US" dirty="0" smtClean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included</a:t>
            </a:r>
          </a:p>
          <a:p>
            <a:pPr marL="285750" marR="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400"/>
              <a:buFont typeface="Arial"/>
              <a:buChar char="•"/>
            </a:pPr>
            <a:r>
              <a:rPr lang="en-US" dirty="0" smtClean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Dynamically add and remove categories</a:t>
            </a:r>
          </a:p>
          <a:p>
            <a:pPr marL="285750" marR="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400"/>
              <a:buFont typeface="Arial"/>
              <a:buChar char="•"/>
            </a:pPr>
            <a:endParaRPr lang="en-US" dirty="0">
              <a:solidFill>
                <a:srgbClr val="2B3B4B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85750" marR="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400"/>
              <a:buFont typeface="Arial"/>
              <a:buChar char="•"/>
            </a:pP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5061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514" y="4632169"/>
            <a:ext cx="2534747" cy="467690"/>
          </a:xfrm>
        </p:spPr>
        <p:txBody>
          <a:bodyPr anchor="ctr"/>
          <a:lstStyle/>
          <a:p>
            <a:r>
              <a:rPr lang="en-US" dirty="0" err="1" smtClean="0"/>
              <a:t>SonarQube</a:t>
            </a:r>
            <a:r>
              <a:rPr lang="en-US" dirty="0" smtClean="0"/>
              <a:t> Report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t="7426" r="9"/>
          <a:stretch/>
        </p:blipFill>
        <p:spPr>
          <a:xfrm>
            <a:off x="1239994" y="561887"/>
            <a:ext cx="7581789" cy="3949154"/>
          </a:xfrm>
        </p:spPr>
      </p:pic>
    </p:spTree>
    <p:extLst>
      <p:ext uri="{BB962C8B-B14F-4D97-AF65-F5344CB8AC3E}">
        <p14:creationId xmlns:p14="http://schemas.microsoft.com/office/powerpoint/2010/main" val="18485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/>
        </p:nvSpPr>
        <p:spPr>
          <a:xfrm>
            <a:off x="502920" y="5245461"/>
            <a:ext cx="2346960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3/9/2020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0"/>
          <p:cNvSpPr txBox="1">
            <a:spLocks noGrp="1"/>
          </p:cNvSpPr>
          <p:nvPr>
            <p:ph type="ft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0"/>
          <p:cNvSpPr txBox="1">
            <a:spLocks noGrp="1"/>
          </p:cNvSpPr>
          <p:nvPr>
            <p:ph type="sldNum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68" name="Google Shape;26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9080" y="316740"/>
            <a:ext cx="1667578" cy="41883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0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89803"/>
            </a:srgbClr>
          </a:solidFill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0"/>
          <p:cNvSpPr txBox="1"/>
          <p:nvPr/>
        </p:nvSpPr>
        <p:spPr>
          <a:xfrm>
            <a:off x="1143000" y="2699441"/>
            <a:ext cx="2209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ahoma"/>
              <a:buNone/>
            </a:pPr>
            <a:r>
              <a:rPr lang="en-US" sz="22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Thank You</a:t>
            </a:r>
            <a:r>
              <a:rPr lang="en-US" sz="220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!</a:t>
            </a:r>
            <a:endParaRPr dirty="0"/>
          </a:p>
        </p:txBody>
      </p:sp>
      <p:sp>
        <p:nvSpPr>
          <p:cNvPr id="274" name="Google Shape;274;p30"/>
          <p:cNvSpPr txBox="1"/>
          <p:nvPr/>
        </p:nvSpPr>
        <p:spPr>
          <a:xfrm>
            <a:off x="533400" y="5316341"/>
            <a:ext cx="5029200" cy="20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Copyright © 2020 Cybage Software Pvt. Ltd. All Rights Reserved. Cybage Confidential.</a:t>
            </a:r>
            <a:endParaRPr/>
          </a:p>
        </p:txBody>
      </p:sp>
      <p:sp>
        <p:nvSpPr>
          <p:cNvPr id="275" name="Google Shape;275;p30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B3B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www.cybage.com</a:t>
            </a:r>
            <a:endParaRPr sz="900">
              <a:solidFill>
                <a:srgbClr val="2B3B4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76" name="Google Shape;276;p30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277" name="Google Shape;277;p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8" name="Google Shape;278;p30"/>
            <p:cNvGrpSpPr/>
            <p:nvPr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9" name="Google Shape;279;p30"/>
              <p:cNvSpPr/>
              <p:nvPr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30"/>
              <p:cNvSpPr/>
              <p:nvPr/>
            </p:nvSpPr>
            <p:spPr>
              <a:xfrm>
                <a:off x="8938916" y="5111750"/>
                <a:ext cx="15081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54" h="53" extrusionOk="0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1" name="Google Shape;281;p30"/>
            <p:cNvGrpSpPr/>
            <p:nvPr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82" name="Google Shape;282;p30"/>
              <p:cNvSpPr/>
              <p:nvPr/>
            </p:nvSpPr>
            <p:spPr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30"/>
              <p:cNvSpPr/>
              <p:nvPr/>
            </p:nvSpPr>
            <p:spPr>
              <a:xfrm>
                <a:off x="9105900" y="5145088"/>
                <a:ext cx="117475" cy="90488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" extrusionOk="0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" name="Google Shape;284;p30"/>
            <p:cNvGrpSpPr/>
            <p:nvPr/>
          </p:nvGrpSpPr>
          <p:grpSpPr>
            <a:xfrm>
              <a:off x="9293257" y="5191919"/>
              <a:ext cx="155542" cy="142315"/>
              <a:chOff x="9294812" y="5111750"/>
              <a:chExt cx="153988" cy="153988"/>
            </a:xfrm>
          </p:grpSpPr>
          <p:sp>
            <p:nvSpPr>
              <p:cNvPr id="285" name="Google Shape;285;p30"/>
              <p:cNvSpPr/>
              <p:nvPr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30"/>
              <p:cNvSpPr/>
              <p:nvPr/>
            </p:nvSpPr>
            <p:spPr>
              <a:xfrm>
                <a:off x="9294812" y="5111750"/>
                <a:ext cx="153988" cy="15398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5" extrusionOk="0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87" name="Google Shape;287;p3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393</Words>
  <Application>Microsoft Office PowerPoint</Application>
  <PresentationFormat>Custom</PresentationFormat>
  <Paragraphs>50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Arial</vt:lpstr>
      <vt:lpstr>Quattrocento Sans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SonarQube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Atharva Sarvesh Devasthali</cp:lastModifiedBy>
  <cp:revision>26</cp:revision>
  <dcterms:modified xsi:type="dcterms:W3CDTF">2021-01-19T10:57:54Z</dcterms:modified>
</cp:coreProperties>
</file>