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8" r:id="rId5"/>
    <p:sldId id="267" r:id="rId6"/>
    <p:sldId id="259" r:id="rId7"/>
    <p:sldId id="260" r:id="rId8"/>
    <p:sldId id="261" r:id="rId9"/>
    <p:sldId id="262" r:id="rId10"/>
    <p:sldId id="263" r:id="rId11"/>
    <p:sldId id="264" r:id="rId12"/>
    <p:sldId id="270" r:id="rId13"/>
    <p:sldId id="269" r:id="rId14"/>
    <p:sldId id="272" r:id="rId15"/>
    <p:sldId id="271"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oc Nguyen" initials="QN" lastIdx="2" clrIdx="0">
    <p:extLst>
      <p:ext uri="{19B8F6BF-5375-455C-9EA6-DF929625EA0E}">
        <p15:presenceInfo xmlns:p15="http://schemas.microsoft.com/office/powerpoint/2012/main" userId="145268c87fa4a9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61353" autoAdjust="0"/>
  </p:normalViewPr>
  <p:slideViewPr>
    <p:cSldViewPr snapToGrid="0">
      <p:cViewPr varScale="1">
        <p:scale>
          <a:sx n="55" d="100"/>
          <a:sy n="55" d="100"/>
        </p:scale>
        <p:origin x="78" y="354"/>
      </p:cViewPr>
      <p:guideLst>
        <p:guide orient="horz" pos="2160"/>
        <p:guide pos="38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101474-5FE7-4917-B0BC-68E16541CB53}"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A6E9BADA-66C0-4466-A9E5-0C6844430FCE}">
      <dgm:prSet phldrT="[Text]"/>
      <dgm:spPr/>
      <dgm:t>
        <a:bodyPr/>
        <a:lstStyle/>
        <a:p>
          <a:r>
            <a:rPr lang="en-US" dirty="0" smtClean="0"/>
            <a:t>Machine Learning</a:t>
          </a:r>
          <a:endParaRPr lang="en-US" dirty="0"/>
        </a:p>
      </dgm:t>
    </dgm:pt>
    <dgm:pt modelId="{A00AF365-BA48-4B9E-A749-153A61B166C9}" type="parTrans" cxnId="{C29E6950-999B-421D-A97A-451E327C940F}">
      <dgm:prSet/>
      <dgm:spPr/>
      <dgm:t>
        <a:bodyPr/>
        <a:lstStyle/>
        <a:p>
          <a:endParaRPr lang="en-US"/>
        </a:p>
      </dgm:t>
    </dgm:pt>
    <dgm:pt modelId="{9BA9E604-F0F7-4480-8B2C-6A3D1C9C4B69}" type="sibTrans" cxnId="{C29E6950-999B-421D-A97A-451E327C940F}">
      <dgm:prSet/>
      <dgm:spPr/>
      <dgm:t>
        <a:bodyPr/>
        <a:lstStyle/>
        <a:p>
          <a:endParaRPr lang="en-US"/>
        </a:p>
      </dgm:t>
    </dgm:pt>
    <dgm:pt modelId="{1174D1BD-E6EA-4803-845D-67FDE64A5F5E}">
      <dgm:prSet phldrT="[Text]"/>
      <dgm:spPr/>
      <dgm:t>
        <a:bodyPr/>
        <a:lstStyle/>
        <a:p>
          <a:r>
            <a:rPr lang="en-US" dirty="0" smtClean="0"/>
            <a:t>Introduction</a:t>
          </a:r>
          <a:endParaRPr lang="en-US" dirty="0"/>
        </a:p>
      </dgm:t>
    </dgm:pt>
    <dgm:pt modelId="{DF98EEC6-827C-4BF9-BEA0-50C8EDD3F98F}" type="parTrans" cxnId="{B3A6514E-AA28-4E9C-842E-AEF1AB167716}">
      <dgm:prSet/>
      <dgm:spPr/>
      <dgm:t>
        <a:bodyPr/>
        <a:lstStyle/>
        <a:p>
          <a:endParaRPr lang="en-US"/>
        </a:p>
      </dgm:t>
    </dgm:pt>
    <dgm:pt modelId="{21BAC5B9-4D95-4B79-A726-9FF3FD84D994}" type="sibTrans" cxnId="{B3A6514E-AA28-4E9C-842E-AEF1AB167716}">
      <dgm:prSet/>
      <dgm:spPr/>
      <dgm:t>
        <a:bodyPr/>
        <a:lstStyle/>
        <a:p>
          <a:endParaRPr lang="en-US"/>
        </a:p>
      </dgm:t>
    </dgm:pt>
    <dgm:pt modelId="{1A4FBB1D-A4FB-4A2A-8254-818997C7364A}">
      <dgm:prSet phldrT="[Text]"/>
      <dgm:spPr/>
      <dgm:t>
        <a:bodyPr/>
        <a:lstStyle/>
        <a:p>
          <a:r>
            <a:rPr lang="en-US" dirty="0" smtClean="0"/>
            <a:t>Supervised &amp; Unsupervised learning</a:t>
          </a:r>
          <a:endParaRPr lang="en-US" dirty="0"/>
        </a:p>
      </dgm:t>
    </dgm:pt>
    <dgm:pt modelId="{30018A22-15CD-425D-B3E3-CA42AD948D60}" type="parTrans" cxnId="{44A5A4B8-1FA0-49B5-8B40-A8E1006BD0B2}">
      <dgm:prSet/>
      <dgm:spPr/>
      <dgm:t>
        <a:bodyPr/>
        <a:lstStyle/>
        <a:p>
          <a:endParaRPr lang="en-US"/>
        </a:p>
      </dgm:t>
    </dgm:pt>
    <dgm:pt modelId="{FFB8C1DC-C152-4FD0-84D4-274DBFB31918}" type="sibTrans" cxnId="{44A5A4B8-1FA0-49B5-8B40-A8E1006BD0B2}">
      <dgm:prSet/>
      <dgm:spPr/>
      <dgm:t>
        <a:bodyPr/>
        <a:lstStyle/>
        <a:p>
          <a:endParaRPr lang="en-US"/>
        </a:p>
      </dgm:t>
    </dgm:pt>
    <dgm:pt modelId="{0DB748AD-8535-41CD-A080-EBAD31E5C25E}">
      <dgm:prSet phldrT="[Text]"/>
      <dgm:spPr/>
      <dgm:t>
        <a:bodyPr/>
        <a:lstStyle/>
        <a:p>
          <a:r>
            <a:rPr lang="en-US" dirty="0" smtClean="0"/>
            <a:t>Project Description</a:t>
          </a:r>
          <a:endParaRPr lang="en-US" dirty="0"/>
        </a:p>
      </dgm:t>
    </dgm:pt>
    <dgm:pt modelId="{CCA3CC1A-4226-4C1B-B4CB-8D44673AD474}" type="parTrans" cxnId="{3607F546-C37B-4F76-8604-66EAA1311431}">
      <dgm:prSet/>
      <dgm:spPr/>
      <dgm:t>
        <a:bodyPr/>
        <a:lstStyle/>
        <a:p>
          <a:endParaRPr lang="en-US"/>
        </a:p>
      </dgm:t>
    </dgm:pt>
    <dgm:pt modelId="{620A5FD0-102B-4F10-9BD1-EB888D799D9F}" type="sibTrans" cxnId="{3607F546-C37B-4F76-8604-66EAA1311431}">
      <dgm:prSet/>
      <dgm:spPr/>
      <dgm:t>
        <a:bodyPr/>
        <a:lstStyle/>
        <a:p>
          <a:endParaRPr lang="en-US"/>
        </a:p>
      </dgm:t>
    </dgm:pt>
    <dgm:pt modelId="{85755849-3F10-45BD-BCB3-6E9B7C083898}">
      <dgm:prSet phldrT="[Text]"/>
      <dgm:spPr/>
      <dgm:t>
        <a:bodyPr/>
        <a:lstStyle/>
        <a:p>
          <a:r>
            <a:rPr lang="en-US" dirty="0" smtClean="0"/>
            <a:t>Problem definition</a:t>
          </a:r>
          <a:endParaRPr lang="en-US" dirty="0"/>
        </a:p>
      </dgm:t>
    </dgm:pt>
    <dgm:pt modelId="{62677B66-627E-4FC2-B15F-9DD2235A964B}" type="parTrans" cxnId="{EB7AB4AF-634D-4E19-9813-C029766144CA}">
      <dgm:prSet/>
      <dgm:spPr/>
      <dgm:t>
        <a:bodyPr/>
        <a:lstStyle/>
        <a:p>
          <a:endParaRPr lang="en-US"/>
        </a:p>
      </dgm:t>
    </dgm:pt>
    <dgm:pt modelId="{45F0C86F-DDE7-41C7-ABAC-A4558DCF83A8}" type="sibTrans" cxnId="{EB7AB4AF-634D-4E19-9813-C029766144CA}">
      <dgm:prSet/>
      <dgm:spPr/>
      <dgm:t>
        <a:bodyPr/>
        <a:lstStyle/>
        <a:p>
          <a:endParaRPr lang="en-US"/>
        </a:p>
      </dgm:t>
    </dgm:pt>
    <dgm:pt modelId="{FF87BB2E-1DE1-44E2-B23A-7BEB6DAD4171}">
      <dgm:prSet phldrT="[Text]"/>
      <dgm:spPr/>
      <dgm:t>
        <a:bodyPr/>
        <a:lstStyle/>
        <a:p>
          <a:r>
            <a:rPr lang="en-US" dirty="0" smtClean="0"/>
            <a:t>Introduction to K-means algorithm</a:t>
          </a:r>
          <a:endParaRPr lang="en-US" dirty="0"/>
        </a:p>
      </dgm:t>
    </dgm:pt>
    <dgm:pt modelId="{4C60AA48-BC1C-4CC7-B042-FE70EB0D7897}" type="parTrans" cxnId="{744BEF6B-1B7D-40E5-978C-82829B9B7F25}">
      <dgm:prSet/>
      <dgm:spPr/>
      <dgm:t>
        <a:bodyPr/>
        <a:lstStyle/>
        <a:p>
          <a:endParaRPr lang="en-US"/>
        </a:p>
      </dgm:t>
    </dgm:pt>
    <dgm:pt modelId="{3C42D8D9-C860-4903-A3F8-58838C307AEC}" type="sibTrans" cxnId="{744BEF6B-1B7D-40E5-978C-82829B9B7F25}">
      <dgm:prSet/>
      <dgm:spPr/>
      <dgm:t>
        <a:bodyPr/>
        <a:lstStyle/>
        <a:p>
          <a:endParaRPr lang="en-US"/>
        </a:p>
      </dgm:t>
    </dgm:pt>
    <dgm:pt modelId="{5EB46D46-05DC-4DE2-806E-0B7644B29EB6}">
      <dgm:prSet phldrT="[Text]"/>
      <dgm:spPr/>
      <dgm:t>
        <a:bodyPr/>
        <a:lstStyle/>
        <a:p>
          <a:r>
            <a:rPr lang="en-US" dirty="0" smtClean="0"/>
            <a:t>Installation &amp; Testing</a:t>
          </a:r>
          <a:endParaRPr lang="en-US" dirty="0"/>
        </a:p>
      </dgm:t>
    </dgm:pt>
    <dgm:pt modelId="{50E7D04D-FA67-48F4-9429-0E1FF07D1470}" type="parTrans" cxnId="{FAEC7BE6-81F1-4C70-8E03-04553A21721D}">
      <dgm:prSet/>
      <dgm:spPr/>
      <dgm:t>
        <a:bodyPr/>
        <a:lstStyle/>
        <a:p>
          <a:endParaRPr lang="en-US"/>
        </a:p>
      </dgm:t>
    </dgm:pt>
    <dgm:pt modelId="{AEFE4868-4B74-499F-AC79-AB43FAA6B011}" type="sibTrans" cxnId="{FAEC7BE6-81F1-4C70-8E03-04553A21721D}">
      <dgm:prSet/>
      <dgm:spPr/>
      <dgm:t>
        <a:bodyPr/>
        <a:lstStyle/>
        <a:p>
          <a:endParaRPr lang="en-US"/>
        </a:p>
      </dgm:t>
    </dgm:pt>
    <dgm:pt modelId="{2CBEE67B-CC52-4EEE-8B88-DFE0888F07ED}">
      <dgm:prSet phldrT="[Text]"/>
      <dgm:spPr/>
      <dgm:t>
        <a:bodyPr/>
        <a:lstStyle/>
        <a:p>
          <a:r>
            <a:rPr lang="en-US" dirty="0" smtClean="0"/>
            <a:t>Clustering on Simulation data</a:t>
          </a:r>
          <a:endParaRPr lang="en-US" dirty="0"/>
        </a:p>
      </dgm:t>
    </dgm:pt>
    <dgm:pt modelId="{6CE34086-3319-4E73-89E0-42124B9FD530}" type="parTrans" cxnId="{00F3E12A-74CE-4DCA-90A0-326746977FAD}">
      <dgm:prSet/>
      <dgm:spPr/>
      <dgm:t>
        <a:bodyPr/>
        <a:lstStyle/>
        <a:p>
          <a:endParaRPr lang="en-US"/>
        </a:p>
      </dgm:t>
    </dgm:pt>
    <dgm:pt modelId="{2FEB3783-6F23-4C8C-B29F-59ED05275380}" type="sibTrans" cxnId="{00F3E12A-74CE-4DCA-90A0-326746977FAD}">
      <dgm:prSet/>
      <dgm:spPr/>
      <dgm:t>
        <a:bodyPr/>
        <a:lstStyle/>
        <a:p>
          <a:endParaRPr lang="en-US"/>
        </a:p>
      </dgm:t>
    </dgm:pt>
    <dgm:pt modelId="{FDCE9BE6-ABF3-4971-81BA-E7F67983FFC5}">
      <dgm:prSet phldrT="[Text]"/>
      <dgm:spPr/>
      <dgm:t>
        <a:bodyPr/>
        <a:lstStyle/>
        <a:p>
          <a:r>
            <a:rPr lang="en-US" dirty="0" smtClean="0"/>
            <a:t>Customers clustering using K-means</a:t>
          </a:r>
          <a:endParaRPr lang="en-US" dirty="0"/>
        </a:p>
      </dgm:t>
    </dgm:pt>
    <dgm:pt modelId="{C78E687D-463B-4934-94A1-098E26F1F7A5}" type="parTrans" cxnId="{52ECFEDA-9DD2-4827-A2BF-93AFCACAB7C7}">
      <dgm:prSet/>
      <dgm:spPr/>
      <dgm:t>
        <a:bodyPr/>
        <a:lstStyle/>
        <a:p>
          <a:endParaRPr lang="en-US"/>
        </a:p>
      </dgm:t>
    </dgm:pt>
    <dgm:pt modelId="{2541B327-1FE5-4471-B631-79E85AA583E2}" type="sibTrans" cxnId="{52ECFEDA-9DD2-4827-A2BF-93AFCACAB7C7}">
      <dgm:prSet/>
      <dgm:spPr/>
      <dgm:t>
        <a:bodyPr/>
        <a:lstStyle/>
        <a:p>
          <a:endParaRPr lang="en-US"/>
        </a:p>
      </dgm:t>
    </dgm:pt>
    <dgm:pt modelId="{D0AA5F7C-D1CD-4714-888F-4138727A1D7A}">
      <dgm:prSet phldrT="[Text]"/>
      <dgm:spPr/>
      <dgm:t>
        <a:bodyPr/>
        <a:lstStyle/>
        <a:p>
          <a:r>
            <a:rPr lang="en-US" dirty="0" smtClean="0"/>
            <a:t>Conclusion</a:t>
          </a:r>
          <a:endParaRPr lang="en-US" dirty="0"/>
        </a:p>
      </dgm:t>
    </dgm:pt>
    <dgm:pt modelId="{2503B480-FE79-45A1-8551-EEC0EF500BEB}" type="parTrans" cxnId="{E649D3B7-A332-424C-9047-A33760AFF84F}">
      <dgm:prSet/>
      <dgm:spPr/>
      <dgm:t>
        <a:bodyPr/>
        <a:lstStyle/>
        <a:p>
          <a:endParaRPr lang="en-US"/>
        </a:p>
      </dgm:t>
    </dgm:pt>
    <dgm:pt modelId="{C6FD6B29-198F-4BDA-9FA0-FAEA730C2414}" type="sibTrans" cxnId="{E649D3B7-A332-424C-9047-A33760AFF84F}">
      <dgm:prSet/>
      <dgm:spPr/>
      <dgm:t>
        <a:bodyPr/>
        <a:lstStyle/>
        <a:p>
          <a:endParaRPr lang="en-US"/>
        </a:p>
      </dgm:t>
    </dgm:pt>
    <dgm:pt modelId="{3CE1FE6D-C50D-4ABC-8E9D-66615FA51871}">
      <dgm:prSet phldrT="[Text]"/>
      <dgm:spPr/>
      <dgm:t>
        <a:bodyPr/>
        <a:lstStyle/>
        <a:p>
          <a:r>
            <a:rPr lang="en-US" dirty="0" smtClean="0"/>
            <a:t>Evaluation methods and Applications</a:t>
          </a:r>
          <a:endParaRPr lang="en-US" dirty="0"/>
        </a:p>
      </dgm:t>
    </dgm:pt>
    <dgm:pt modelId="{051E324C-4D8F-4B3C-8EA6-6CF85265BB35}" type="parTrans" cxnId="{85B27ECD-331E-4485-8D26-B2ED974E34C8}">
      <dgm:prSet/>
      <dgm:spPr/>
      <dgm:t>
        <a:bodyPr/>
        <a:lstStyle/>
        <a:p>
          <a:endParaRPr lang="en-US"/>
        </a:p>
      </dgm:t>
    </dgm:pt>
    <dgm:pt modelId="{9B10CC83-03D7-4A0D-8BC9-22CF66A370CA}" type="sibTrans" cxnId="{85B27ECD-331E-4485-8D26-B2ED974E34C8}">
      <dgm:prSet/>
      <dgm:spPr/>
      <dgm:t>
        <a:bodyPr/>
        <a:lstStyle/>
        <a:p>
          <a:endParaRPr lang="en-US"/>
        </a:p>
      </dgm:t>
    </dgm:pt>
    <dgm:pt modelId="{BBF0BD96-FAAF-40C1-9CCE-70E30DB5CAE0}" type="pres">
      <dgm:prSet presAssocID="{79101474-5FE7-4917-B0BC-68E16541CB53}" presName="Name0" presStyleCnt="0">
        <dgm:presLayoutVars>
          <dgm:dir/>
          <dgm:animLvl val="lvl"/>
          <dgm:resizeHandles val="exact"/>
        </dgm:presLayoutVars>
      </dgm:prSet>
      <dgm:spPr/>
      <dgm:t>
        <a:bodyPr/>
        <a:lstStyle/>
        <a:p>
          <a:endParaRPr lang="en-US"/>
        </a:p>
      </dgm:t>
    </dgm:pt>
    <dgm:pt modelId="{6F68DF98-957C-40BB-9B11-E585CB7598B0}" type="pres">
      <dgm:prSet presAssocID="{A6E9BADA-66C0-4466-A9E5-0C6844430FCE}" presName="linNode" presStyleCnt="0"/>
      <dgm:spPr/>
      <dgm:t>
        <a:bodyPr/>
        <a:lstStyle/>
        <a:p>
          <a:endParaRPr lang="en-US"/>
        </a:p>
      </dgm:t>
    </dgm:pt>
    <dgm:pt modelId="{90F89D7F-D366-49D9-944C-63309CDD1AB4}" type="pres">
      <dgm:prSet presAssocID="{A6E9BADA-66C0-4466-A9E5-0C6844430FCE}" presName="parentText" presStyleLbl="node1" presStyleIdx="0" presStyleCnt="3">
        <dgm:presLayoutVars>
          <dgm:chMax val="1"/>
          <dgm:bulletEnabled val="1"/>
        </dgm:presLayoutVars>
      </dgm:prSet>
      <dgm:spPr/>
      <dgm:t>
        <a:bodyPr/>
        <a:lstStyle/>
        <a:p>
          <a:endParaRPr lang="en-US"/>
        </a:p>
      </dgm:t>
    </dgm:pt>
    <dgm:pt modelId="{EC10A97E-4855-4D71-903B-8EC3ED89C456}" type="pres">
      <dgm:prSet presAssocID="{A6E9BADA-66C0-4466-A9E5-0C6844430FCE}" presName="descendantText" presStyleLbl="alignAccFollowNode1" presStyleIdx="0" presStyleCnt="3">
        <dgm:presLayoutVars>
          <dgm:bulletEnabled val="1"/>
        </dgm:presLayoutVars>
      </dgm:prSet>
      <dgm:spPr/>
      <dgm:t>
        <a:bodyPr/>
        <a:lstStyle/>
        <a:p>
          <a:endParaRPr lang="en-US"/>
        </a:p>
      </dgm:t>
    </dgm:pt>
    <dgm:pt modelId="{3AE3B0B8-766E-432C-A251-B53F298CA0AD}" type="pres">
      <dgm:prSet presAssocID="{9BA9E604-F0F7-4480-8B2C-6A3D1C9C4B69}" presName="sp" presStyleCnt="0"/>
      <dgm:spPr/>
      <dgm:t>
        <a:bodyPr/>
        <a:lstStyle/>
        <a:p>
          <a:endParaRPr lang="en-US"/>
        </a:p>
      </dgm:t>
    </dgm:pt>
    <dgm:pt modelId="{7DD5AA1D-3310-4970-A7CE-5AAE37EB37D4}" type="pres">
      <dgm:prSet presAssocID="{0DB748AD-8535-41CD-A080-EBAD31E5C25E}" presName="linNode" presStyleCnt="0"/>
      <dgm:spPr/>
      <dgm:t>
        <a:bodyPr/>
        <a:lstStyle/>
        <a:p>
          <a:endParaRPr lang="en-US"/>
        </a:p>
      </dgm:t>
    </dgm:pt>
    <dgm:pt modelId="{A851D105-4255-4AE4-9C1B-1202DC0D5806}" type="pres">
      <dgm:prSet presAssocID="{0DB748AD-8535-41CD-A080-EBAD31E5C25E}" presName="parentText" presStyleLbl="node1" presStyleIdx="1" presStyleCnt="3">
        <dgm:presLayoutVars>
          <dgm:chMax val="1"/>
          <dgm:bulletEnabled val="1"/>
        </dgm:presLayoutVars>
      </dgm:prSet>
      <dgm:spPr/>
      <dgm:t>
        <a:bodyPr/>
        <a:lstStyle/>
        <a:p>
          <a:endParaRPr lang="en-US"/>
        </a:p>
      </dgm:t>
    </dgm:pt>
    <dgm:pt modelId="{F8866F32-2E64-46FA-983E-C3960AA96537}" type="pres">
      <dgm:prSet presAssocID="{0DB748AD-8535-41CD-A080-EBAD31E5C25E}" presName="descendantText" presStyleLbl="alignAccFollowNode1" presStyleIdx="1" presStyleCnt="3">
        <dgm:presLayoutVars>
          <dgm:bulletEnabled val="1"/>
        </dgm:presLayoutVars>
      </dgm:prSet>
      <dgm:spPr/>
      <dgm:t>
        <a:bodyPr/>
        <a:lstStyle/>
        <a:p>
          <a:endParaRPr lang="en-US"/>
        </a:p>
      </dgm:t>
    </dgm:pt>
    <dgm:pt modelId="{78301251-6214-45FD-88BC-DDAB505C6E9E}" type="pres">
      <dgm:prSet presAssocID="{620A5FD0-102B-4F10-9BD1-EB888D799D9F}" presName="sp" presStyleCnt="0"/>
      <dgm:spPr/>
      <dgm:t>
        <a:bodyPr/>
        <a:lstStyle/>
        <a:p>
          <a:endParaRPr lang="en-US"/>
        </a:p>
      </dgm:t>
    </dgm:pt>
    <dgm:pt modelId="{BDA4B471-92E4-4690-9261-53985107DF02}" type="pres">
      <dgm:prSet presAssocID="{5EB46D46-05DC-4DE2-806E-0B7644B29EB6}" presName="linNode" presStyleCnt="0"/>
      <dgm:spPr/>
      <dgm:t>
        <a:bodyPr/>
        <a:lstStyle/>
        <a:p>
          <a:endParaRPr lang="en-US"/>
        </a:p>
      </dgm:t>
    </dgm:pt>
    <dgm:pt modelId="{4C49B946-540B-415F-B7CD-3E7E69BF1C9F}" type="pres">
      <dgm:prSet presAssocID="{5EB46D46-05DC-4DE2-806E-0B7644B29EB6}" presName="parentText" presStyleLbl="node1" presStyleIdx="2" presStyleCnt="3">
        <dgm:presLayoutVars>
          <dgm:chMax val="1"/>
          <dgm:bulletEnabled val="1"/>
        </dgm:presLayoutVars>
      </dgm:prSet>
      <dgm:spPr/>
      <dgm:t>
        <a:bodyPr/>
        <a:lstStyle/>
        <a:p>
          <a:endParaRPr lang="en-US"/>
        </a:p>
      </dgm:t>
    </dgm:pt>
    <dgm:pt modelId="{E40DB23F-AC94-4AC5-984C-FA9DFD26C50A}" type="pres">
      <dgm:prSet presAssocID="{5EB46D46-05DC-4DE2-806E-0B7644B29EB6}" presName="descendantText" presStyleLbl="alignAccFollowNode1" presStyleIdx="2" presStyleCnt="3">
        <dgm:presLayoutVars>
          <dgm:bulletEnabled val="1"/>
        </dgm:presLayoutVars>
      </dgm:prSet>
      <dgm:spPr/>
      <dgm:t>
        <a:bodyPr/>
        <a:lstStyle/>
        <a:p>
          <a:endParaRPr lang="en-US"/>
        </a:p>
      </dgm:t>
    </dgm:pt>
  </dgm:ptLst>
  <dgm:cxnLst>
    <dgm:cxn modelId="{92A613FC-4047-414C-8502-5655843E9D09}" type="presOf" srcId="{85755849-3F10-45BD-BCB3-6E9B7C083898}" destId="{F8866F32-2E64-46FA-983E-C3960AA96537}" srcOrd="0" destOrd="0" presId="urn:microsoft.com/office/officeart/2005/8/layout/vList5"/>
    <dgm:cxn modelId="{F2C82051-821E-48FD-8149-20ABA2EB7378}" type="presOf" srcId="{D0AA5F7C-D1CD-4714-888F-4138727A1D7A}" destId="{E40DB23F-AC94-4AC5-984C-FA9DFD26C50A}" srcOrd="0" destOrd="2" presId="urn:microsoft.com/office/officeart/2005/8/layout/vList5"/>
    <dgm:cxn modelId="{85B27ECD-331E-4485-8D26-B2ED974E34C8}" srcId="{0DB748AD-8535-41CD-A080-EBAD31E5C25E}" destId="{3CE1FE6D-C50D-4ABC-8E9D-66615FA51871}" srcOrd="2" destOrd="0" parTransId="{051E324C-4D8F-4B3C-8EA6-6CF85265BB35}" sibTransId="{9B10CC83-03D7-4A0D-8BC9-22CF66A370CA}"/>
    <dgm:cxn modelId="{3B26B300-6B3C-42F7-ACFC-079ACE809134}" type="presOf" srcId="{FDCE9BE6-ABF3-4971-81BA-E7F67983FFC5}" destId="{E40DB23F-AC94-4AC5-984C-FA9DFD26C50A}" srcOrd="0" destOrd="1" presId="urn:microsoft.com/office/officeart/2005/8/layout/vList5"/>
    <dgm:cxn modelId="{25AE9058-7E6A-44C7-A1A2-74F9217FF435}" type="presOf" srcId="{FF87BB2E-1DE1-44E2-B23A-7BEB6DAD4171}" destId="{F8866F32-2E64-46FA-983E-C3960AA96537}" srcOrd="0" destOrd="1" presId="urn:microsoft.com/office/officeart/2005/8/layout/vList5"/>
    <dgm:cxn modelId="{88A49CC6-1CD2-4FC2-A6D7-8FC26E1F40DE}" type="presOf" srcId="{79101474-5FE7-4917-B0BC-68E16541CB53}" destId="{BBF0BD96-FAAF-40C1-9CCE-70E30DB5CAE0}" srcOrd="0" destOrd="0" presId="urn:microsoft.com/office/officeart/2005/8/layout/vList5"/>
    <dgm:cxn modelId="{B3A6514E-AA28-4E9C-842E-AEF1AB167716}" srcId="{A6E9BADA-66C0-4466-A9E5-0C6844430FCE}" destId="{1174D1BD-E6EA-4803-845D-67FDE64A5F5E}" srcOrd="0" destOrd="0" parTransId="{DF98EEC6-827C-4BF9-BEA0-50C8EDD3F98F}" sibTransId="{21BAC5B9-4D95-4B79-A726-9FF3FD84D994}"/>
    <dgm:cxn modelId="{1E997F8F-B305-4B47-BB78-9F09C93CC756}" type="presOf" srcId="{1A4FBB1D-A4FB-4A2A-8254-818997C7364A}" destId="{EC10A97E-4855-4D71-903B-8EC3ED89C456}" srcOrd="0" destOrd="1" presId="urn:microsoft.com/office/officeart/2005/8/layout/vList5"/>
    <dgm:cxn modelId="{FAEC7BE6-81F1-4C70-8E03-04553A21721D}" srcId="{79101474-5FE7-4917-B0BC-68E16541CB53}" destId="{5EB46D46-05DC-4DE2-806E-0B7644B29EB6}" srcOrd="2" destOrd="0" parTransId="{50E7D04D-FA67-48F4-9429-0E1FF07D1470}" sibTransId="{AEFE4868-4B74-499F-AC79-AB43FAA6B011}"/>
    <dgm:cxn modelId="{44A5A4B8-1FA0-49B5-8B40-A8E1006BD0B2}" srcId="{A6E9BADA-66C0-4466-A9E5-0C6844430FCE}" destId="{1A4FBB1D-A4FB-4A2A-8254-818997C7364A}" srcOrd="1" destOrd="0" parTransId="{30018A22-15CD-425D-B3E3-CA42AD948D60}" sibTransId="{FFB8C1DC-C152-4FD0-84D4-274DBFB31918}"/>
    <dgm:cxn modelId="{744BEF6B-1B7D-40E5-978C-82829B9B7F25}" srcId="{0DB748AD-8535-41CD-A080-EBAD31E5C25E}" destId="{FF87BB2E-1DE1-44E2-B23A-7BEB6DAD4171}" srcOrd="1" destOrd="0" parTransId="{4C60AA48-BC1C-4CC7-B042-FE70EB0D7897}" sibTransId="{3C42D8D9-C860-4903-A3F8-58838C307AEC}"/>
    <dgm:cxn modelId="{6E6F0CD0-56A7-4F7C-8D32-9A3CF292AB4C}" type="presOf" srcId="{5EB46D46-05DC-4DE2-806E-0B7644B29EB6}" destId="{4C49B946-540B-415F-B7CD-3E7E69BF1C9F}" srcOrd="0" destOrd="0" presId="urn:microsoft.com/office/officeart/2005/8/layout/vList5"/>
    <dgm:cxn modelId="{E649D3B7-A332-424C-9047-A33760AFF84F}" srcId="{5EB46D46-05DC-4DE2-806E-0B7644B29EB6}" destId="{D0AA5F7C-D1CD-4714-888F-4138727A1D7A}" srcOrd="2" destOrd="0" parTransId="{2503B480-FE79-45A1-8551-EEC0EF500BEB}" sibTransId="{C6FD6B29-198F-4BDA-9FA0-FAEA730C2414}"/>
    <dgm:cxn modelId="{3607F546-C37B-4F76-8604-66EAA1311431}" srcId="{79101474-5FE7-4917-B0BC-68E16541CB53}" destId="{0DB748AD-8535-41CD-A080-EBAD31E5C25E}" srcOrd="1" destOrd="0" parTransId="{CCA3CC1A-4226-4C1B-B4CB-8D44673AD474}" sibTransId="{620A5FD0-102B-4F10-9BD1-EB888D799D9F}"/>
    <dgm:cxn modelId="{831E5394-47A6-49DF-8F9F-3D3C118D9BEE}" type="presOf" srcId="{A6E9BADA-66C0-4466-A9E5-0C6844430FCE}" destId="{90F89D7F-D366-49D9-944C-63309CDD1AB4}" srcOrd="0" destOrd="0" presId="urn:microsoft.com/office/officeart/2005/8/layout/vList5"/>
    <dgm:cxn modelId="{6FCF819F-B68C-4377-A258-F093846C0A44}" type="presOf" srcId="{3CE1FE6D-C50D-4ABC-8E9D-66615FA51871}" destId="{F8866F32-2E64-46FA-983E-C3960AA96537}" srcOrd="0" destOrd="2" presId="urn:microsoft.com/office/officeart/2005/8/layout/vList5"/>
    <dgm:cxn modelId="{C29E6950-999B-421D-A97A-451E327C940F}" srcId="{79101474-5FE7-4917-B0BC-68E16541CB53}" destId="{A6E9BADA-66C0-4466-A9E5-0C6844430FCE}" srcOrd="0" destOrd="0" parTransId="{A00AF365-BA48-4B9E-A749-153A61B166C9}" sibTransId="{9BA9E604-F0F7-4480-8B2C-6A3D1C9C4B69}"/>
    <dgm:cxn modelId="{52ECFEDA-9DD2-4827-A2BF-93AFCACAB7C7}" srcId="{5EB46D46-05DC-4DE2-806E-0B7644B29EB6}" destId="{FDCE9BE6-ABF3-4971-81BA-E7F67983FFC5}" srcOrd="1" destOrd="0" parTransId="{C78E687D-463B-4934-94A1-098E26F1F7A5}" sibTransId="{2541B327-1FE5-4471-B631-79E85AA583E2}"/>
    <dgm:cxn modelId="{8CBC3BDC-33D0-478C-924B-7FCC289A2267}" type="presOf" srcId="{0DB748AD-8535-41CD-A080-EBAD31E5C25E}" destId="{A851D105-4255-4AE4-9C1B-1202DC0D5806}" srcOrd="0" destOrd="0" presId="urn:microsoft.com/office/officeart/2005/8/layout/vList5"/>
    <dgm:cxn modelId="{EB7AB4AF-634D-4E19-9813-C029766144CA}" srcId="{0DB748AD-8535-41CD-A080-EBAD31E5C25E}" destId="{85755849-3F10-45BD-BCB3-6E9B7C083898}" srcOrd="0" destOrd="0" parTransId="{62677B66-627E-4FC2-B15F-9DD2235A964B}" sibTransId="{45F0C86F-DDE7-41C7-ABAC-A4558DCF83A8}"/>
    <dgm:cxn modelId="{6492887D-4CF5-40F4-B17F-67E40311846A}" type="presOf" srcId="{1174D1BD-E6EA-4803-845D-67FDE64A5F5E}" destId="{EC10A97E-4855-4D71-903B-8EC3ED89C456}" srcOrd="0" destOrd="0" presId="urn:microsoft.com/office/officeart/2005/8/layout/vList5"/>
    <dgm:cxn modelId="{00F3E12A-74CE-4DCA-90A0-326746977FAD}" srcId="{5EB46D46-05DC-4DE2-806E-0B7644B29EB6}" destId="{2CBEE67B-CC52-4EEE-8B88-DFE0888F07ED}" srcOrd="0" destOrd="0" parTransId="{6CE34086-3319-4E73-89E0-42124B9FD530}" sibTransId="{2FEB3783-6F23-4C8C-B29F-59ED05275380}"/>
    <dgm:cxn modelId="{EF1F3322-7807-49D3-9016-C5A8337007C2}" type="presOf" srcId="{2CBEE67B-CC52-4EEE-8B88-DFE0888F07ED}" destId="{E40DB23F-AC94-4AC5-984C-FA9DFD26C50A}" srcOrd="0" destOrd="0" presId="urn:microsoft.com/office/officeart/2005/8/layout/vList5"/>
    <dgm:cxn modelId="{1F4FFD2F-8D0C-4E03-A8D0-A5B7F4FA7B1B}" type="presParOf" srcId="{BBF0BD96-FAAF-40C1-9CCE-70E30DB5CAE0}" destId="{6F68DF98-957C-40BB-9B11-E585CB7598B0}" srcOrd="0" destOrd="0" presId="urn:microsoft.com/office/officeart/2005/8/layout/vList5"/>
    <dgm:cxn modelId="{73706959-F330-4534-BE74-9BB9500E5E49}" type="presParOf" srcId="{6F68DF98-957C-40BB-9B11-E585CB7598B0}" destId="{90F89D7F-D366-49D9-944C-63309CDD1AB4}" srcOrd="0" destOrd="0" presId="urn:microsoft.com/office/officeart/2005/8/layout/vList5"/>
    <dgm:cxn modelId="{81395831-9C86-4884-8EA0-022069F6C894}" type="presParOf" srcId="{6F68DF98-957C-40BB-9B11-E585CB7598B0}" destId="{EC10A97E-4855-4D71-903B-8EC3ED89C456}" srcOrd="1" destOrd="0" presId="urn:microsoft.com/office/officeart/2005/8/layout/vList5"/>
    <dgm:cxn modelId="{CB1B81E0-9F5D-4B6C-9CE3-7BF5EDB6D576}" type="presParOf" srcId="{BBF0BD96-FAAF-40C1-9CCE-70E30DB5CAE0}" destId="{3AE3B0B8-766E-432C-A251-B53F298CA0AD}" srcOrd="1" destOrd="0" presId="urn:microsoft.com/office/officeart/2005/8/layout/vList5"/>
    <dgm:cxn modelId="{D098F696-DF3B-4A50-B804-C7E8ECEA9FC2}" type="presParOf" srcId="{BBF0BD96-FAAF-40C1-9CCE-70E30DB5CAE0}" destId="{7DD5AA1D-3310-4970-A7CE-5AAE37EB37D4}" srcOrd="2" destOrd="0" presId="urn:microsoft.com/office/officeart/2005/8/layout/vList5"/>
    <dgm:cxn modelId="{D32FDC8D-615B-4A69-B288-6F71FB14798E}" type="presParOf" srcId="{7DD5AA1D-3310-4970-A7CE-5AAE37EB37D4}" destId="{A851D105-4255-4AE4-9C1B-1202DC0D5806}" srcOrd="0" destOrd="0" presId="urn:microsoft.com/office/officeart/2005/8/layout/vList5"/>
    <dgm:cxn modelId="{1E7395F5-8526-4B85-9BED-7FA5D4CB4AD3}" type="presParOf" srcId="{7DD5AA1D-3310-4970-A7CE-5AAE37EB37D4}" destId="{F8866F32-2E64-46FA-983E-C3960AA96537}" srcOrd="1" destOrd="0" presId="urn:microsoft.com/office/officeart/2005/8/layout/vList5"/>
    <dgm:cxn modelId="{B54B4778-82FF-4296-A0BF-35751A6F523A}" type="presParOf" srcId="{BBF0BD96-FAAF-40C1-9CCE-70E30DB5CAE0}" destId="{78301251-6214-45FD-88BC-DDAB505C6E9E}" srcOrd="3" destOrd="0" presId="urn:microsoft.com/office/officeart/2005/8/layout/vList5"/>
    <dgm:cxn modelId="{E10C987B-0E51-485F-A4A5-DFF476E96C37}" type="presParOf" srcId="{BBF0BD96-FAAF-40C1-9CCE-70E30DB5CAE0}" destId="{BDA4B471-92E4-4690-9261-53985107DF02}" srcOrd="4" destOrd="0" presId="urn:microsoft.com/office/officeart/2005/8/layout/vList5"/>
    <dgm:cxn modelId="{ADEC2F0C-6E0D-4592-A320-EDE098DBA41B}" type="presParOf" srcId="{BDA4B471-92E4-4690-9261-53985107DF02}" destId="{4C49B946-540B-415F-B7CD-3E7E69BF1C9F}" srcOrd="0" destOrd="0" presId="urn:microsoft.com/office/officeart/2005/8/layout/vList5"/>
    <dgm:cxn modelId="{E1E100F4-8F80-4697-8D34-168D3EE0F177}" type="presParOf" srcId="{BDA4B471-92E4-4690-9261-53985107DF02}" destId="{E40DB23F-AC94-4AC5-984C-FA9DFD26C50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24ADCA-4165-4F98-AA64-4BE90E8B6773}"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7C15CE56-80CD-4FD2-9198-CA735CBBE19C}">
      <dgm:prSet phldrT="[Text]" custT="1"/>
      <dgm:spPr/>
      <dgm:t>
        <a:bodyPr/>
        <a:lstStyle/>
        <a:p>
          <a:r>
            <a:rPr lang="en-US" sz="1600" dirty="0" smtClean="0"/>
            <a:t>Computer Program</a:t>
          </a:r>
          <a:endParaRPr lang="en-US" sz="1600" dirty="0"/>
        </a:p>
      </dgm:t>
    </dgm:pt>
    <dgm:pt modelId="{23D6E3E7-CE44-4FAE-8D61-5F402270E00C}" type="parTrans" cxnId="{CB4CA2BE-052E-4342-B515-E73DAE7464ED}">
      <dgm:prSet/>
      <dgm:spPr/>
      <dgm:t>
        <a:bodyPr/>
        <a:lstStyle/>
        <a:p>
          <a:endParaRPr lang="en-US" sz="1800"/>
        </a:p>
      </dgm:t>
    </dgm:pt>
    <dgm:pt modelId="{A9E99568-CED9-4AF0-9F08-C2BB7F269905}" type="sibTrans" cxnId="{CB4CA2BE-052E-4342-B515-E73DAE7464ED}">
      <dgm:prSet/>
      <dgm:spPr/>
      <dgm:t>
        <a:bodyPr/>
        <a:lstStyle/>
        <a:p>
          <a:endParaRPr lang="en-US" sz="1800"/>
        </a:p>
      </dgm:t>
    </dgm:pt>
    <dgm:pt modelId="{A9EC6C7D-9461-499A-A87D-E4D43DBEAC9F}">
      <dgm:prSet phldrT="[Text]" custT="1"/>
      <dgm:spPr/>
      <dgm:t>
        <a:bodyPr/>
        <a:lstStyle/>
        <a:p>
          <a:r>
            <a:rPr lang="en-US" sz="1000" dirty="0" smtClean="0"/>
            <a:t>Experience</a:t>
          </a:r>
          <a:endParaRPr lang="en-US" sz="1200" dirty="0" smtClean="0"/>
        </a:p>
        <a:p>
          <a:r>
            <a:rPr lang="en-US" sz="2400" b="1" i="1" dirty="0" smtClean="0"/>
            <a:t>E</a:t>
          </a:r>
          <a:endParaRPr lang="en-US" sz="2400" b="1" i="1" dirty="0"/>
        </a:p>
      </dgm:t>
    </dgm:pt>
    <dgm:pt modelId="{ABCF066F-0CD6-4874-BFEB-699808652133}" type="parTrans" cxnId="{1FCB93E7-2E16-441E-B5B4-790F70590955}">
      <dgm:prSet/>
      <dgm:spPr/>
      <dgm:t>
        <a:bodyPr/>
        <a:lstStyle/>
        <a:p>
          <a:endParaRPr lang="en-US" sz="1800"/>
        </a:p>
      </dgm:t>
    </dgm:pt>
    <dgm:pt modelId="{85A7F204-FB3D-49FA-B9E2-F362F251240C}" type="sibTrans" cxnId="{1FCB93E7-2E16-441E-B5B4-790F70590955}">
      <dgm:prSet/>
      <dgm:spPr/>
      <dgm:t>
        <a:bodyPr/>
        <a:lstStyle/>
        <a:p>
          <a:endParaRPr lang="en-US" sz="1800"/>
        </a:p>
      </dgm:t>
    </dgm:pt>
    <dgm:pt modelId="{40B266CC-FF48-411D-8C68-7DE277470EA1}">
      <dgm:prSet phldrT="[Text]" custT="1"/>
      <dgm:spPr/>
      <dgm:t>
        <a:bodyPr/>
        <a:lstStyle/>
        <a:p>
          <a:r>
            <a:rPr lang="en-US" sz="800" dirty="0" smtClean="0"/>
            <a:t>Performance</a:t>
          </a:r>
        </a:p>
        <a:p>
          <a:r>
            <a:rPr lang="en-US" sz="2400" b="1" i="1" dirty="0" smtClean="0"/>
            <a:t>P</a:t>
          </a:r>
          <a:endParaRPr lang="en-US" sz="800" b="1" i="1" dirty="0"/>
        </a:p>
      </dgm:t>
    </dgm:pt>
    <dgm:pt modelId="{035ABA80-B2A8-4756-832D-22DAF8A3C134}" type="parTrans" cxnId="{6C308A99-CCB7-428A-905E-9CB280FF97B1}">
      <dgm:prSet/>
      <dgm:spPr/>
      <dgm:t>
        <a:bodyPr/>
        <a:lstStyle/>
        <a:p>
          <a:endParaRPr lang="en-US" sz="1800"/>
        </a:p>
      </dgm:t>
    </dgm:pt>
    <dgm:pt modelId="{779B2879-73AF-4D82-AD42-A12FCA19B343}" type="sibTrans" cxnId="{6C308A99-CCB7-428A-905E-9CB280FF97B1}">
      <dgm:prSet/>
      <dgm:spPr/>
      <dgm:t>
        <a:bodyPr/>
        <a:lstStyle/>
        <a:p>
          <a:endParaRPr lang="en-US" sz="1800"/>
        </a:p>
      </dgm:t>
    </dgm:pt>
    <dgm:pt modelId="{F7058F34-025C-42D2-B06D-2400E46E51A4}">
      <dgm:prSet phldrT="[Text]" custT="1"/>
      <dgm:spPr/>
      <dgm:t>
        <a:bodyPr/>
        <a:lstStyle/>
        <a:p>
          <a:r>
            <a:rPr lang="en-US" sz="1000" dirty="0" smtClean="0"/>
            <a:t>Tasks</a:t>
          </a:r>
          <a:endParaRPr lang="en-US" sz="800" dirty="0" smtClean="0"/>
        </a:p>
        <a:p>
          <a:r>
            <a:rPr lang="en-US" sz="2400" b="1" i="1" dirty="0" smtClean="0"/>
            <a:t>T</a:t>
          </a:r>
          <a:endParaRPr lang="en-US" sz="800" b="1" i="1" dirty="0"/>
        </a:p>
      </dgm:t>
    </dgm:pt>
    <dgm:pt modelId="{E4EC35D4-2789-4609-B0CE-C1F829F5F723}" type="parTrans" cxnId="{2DE63859-791E-4686-A6C5-E793353435FA}">
      <dgm:prSet/>
      <dgm:spPr/>
      <dgm:t>
        <a:bodyPr/>
        <a:lstStyle/>
        <a:p>
          <a:endParaRPr lang="en-US" sz="1800"/>
        </a:p>
      </dgm:t>
    </dgm:pt>
    <dgm:pt modelId="{8DEFF202-6E5B-4236-BCB7-E686D164AB10}" type="sibTrans" cxnId="{2DE63859-791E-4686-A6C5-E793353435FA}">
      <dgm:prSet/>
      <dgm:spPr/>
      <dgm:t>
        <a:bodyPr/>
        <a:lstStyle/>
        <a:p>
          <a:endParaRPr lang="en-US" sz="1800"/>
        </a:p>
      </dgm:t>
    </dgm:pt>
    <dgm:pt modelId="{7DCB3482-5AF6-4B65-9C2C-7D174F8C3D9B}">
      <dgm:prSet phldrT="[Text]" custT="1"/>
      <dgm:spPr/>
      <dgm:t>
        <a:bodyPr/>
        <a:lstStyle/>
        <a:p>
          <a:r>
            <a:rPr lang="en-US" sz="1600" dirty="0" smtClean="0"/>
            <a:t>Improved</a:t>
          </a:r>
        </a:p>
        <a:p>
          <a:r>
            <a:rPr lang="en-US" sz="1600" dirty="0" smtClean="0"/>
            <a:t>Learned</a:t>
          </a:r>
          <a:endParaRPr lang="en-US" sz="1600" dirty="0"/>
        </a:p>
      </dgm:t>
    </dgm:pt>
    <dgm:pt modelId="{7CAC0DBF-AE93-402C-94FF-8F2E012CE1E5}" type="parTrans" cxnId="{CD491576-029A-4375-AA85-E81F9A9D732A}">
      <dgm:prSet/>
      <dgm:spPr/>
      <dgm:t>
        <a:bodyPr/>
        <a:lstStyle/>
        <a:p>
          <a:endParaRPr lang="en-US" sz="1800"/>
        </a:p>
      </dgm:t>
    </dgm:pt>
    <dgm:pt modelId="{50B45A09-3805-4AA7-8EAA-8EC4D49212B0}" type="sibTrans" cxnId="{CD491576-029A-4375-AA85-E81F9A9D732A}">
      <dgm:prSet/>
      <dgm:spPr/>
      <dgm:t>
        <a:bodyPr/>
        <a:lstStyle/>
        <a:p>
          <a:endParaRPr lang="en-US" sz="1800"/>
        </a:p>
      </dgm:t>
    </dgm:pt>
    <dgm:pt modelId="{B5DBB96D-3FA4-4716-8403-CE9BCFBEB0EA}" type="pres">
      <dgm:prSet presAssocID="{8A24ADCA-4165-4F98-AA64-4BE90E8B6773}" presName="diagram" presStyleCnt="0">
        <dgm:presLayoutVars>
          <dgm:dir/>
          <dgm:resizeHandles/>
        </dgm:presLayoutVars>
      </dgm:prSet>
      <dgm:spPr/>
      <dgm:t>
        <a:bodyPr/>
        <a:lstStyle/>
        <a:p>
          <a:endParaRPr lang="en-US"/>
        </a:p>
      </dgm:t>
    </dgm:pt>
    <dgm:pt modelId="{B48FD2E2-1E04-4E7D-8365-220323AF6405}" type="pres">
      <dgm:prSet presAssocID="{7C15CE56-80CD-4FD2-9198-CA735CBBE19C}" presName="firstNode" presStyleLbl="node1" presStyleIdx="0" presStyleCnt="5" custLinFactNeighborX="71440" custLinFactNeighborY="-23027">
        <dgm:presLayoutVars>
          <dgm:bulletEnabled val="1"/>
        </dgm:presLayoutVars>
      </dgm:prSet>
      <dgm:spPr/>
      <dgm:t>
        <a:bodyPr/>
        <a:lstStyle/>
        <a:p>
          <a:endParaRPr lang="en-US"/>
        </a:p>
      </dgm:t>
    </dgm:pt>
    <dgm:pt modelId="{809DFDAF-2E15-4032-AE8C-4DCAD222D444}" type="pres">
      <dgm:prSet presAssocID="{A9E99568-CED9-4AF0-9F08-C2BB7F269905}" presName="sibTrans" presStyleLbl="sibTrans2D1" presStyleIdx="0" presStyleCnt="4" custAng="10150823"/>
      <dgm:spPr/>
      <dgm:t>
        <a:bodyPr/>
        <a:lstStyle/>
        <a:p>
          <a:endParaRPr lang="en-US"/>
        </a:p>
      </dgm:t>
    </dgm:pt>
    <dgm:pt modelId="{A3DFE5DF-2E52-4C65-89D9-31E4C81DD638}" type="pres">
      <dgm:prSet presAssocID="{A9EC6C7D-9461-499A-A87D-E4D43DBEAC9F}" presName="middleNode" presStyleCnt="0"/>
      <dgm:spPr/>
    </dgm:pt>
    <dgm:pt modelId="{262A6378-4F21-4EF1-9237-736AD643CBB1}" type="pres">
      <dgm:prSet presAssocID="{A9EC6C7D-9461-499A-A87D-E4D43DBEAC9F}" presName="padding" presStyleLbl="node1" presStyleIdx="0" presStyleCnt="5"/>
      <dgm:spPr/>
    </dgm:pt>
    <dgm:pt modelId="{68DF16C6-BC02-460B-9A93-4F3B7EFCD0CE}" type="pres">
      <dgm:prSet presAssocID="{A9EC6C7D-9461-499A-A87D-E4D43DBEAC9F}" presName="shape" presStyleLbl="node1" presStyleIdx="1" presStyleCnt="5" custLinFactX="3760" custLinFactY="-6279" custLinFactNeighborX="100000" custLinFactNeighborY="-100000">
        <dgm:presLayoutVars>
          <dgm:bulletEnabled val="1"/>
        </dgm:presLayoutVars>
      </dgm:prSet>
      <dgm:spPr/>
      <dgm:t>
        <a:bodyPr/>
        <a:lstStyle/>
        <a:p>
          <a:endParaRPr lang="en-US"/>
        </a:p>
      </dgm:t>
    </dgm:pt>
    <dgm:pt modelId="{FC1EBAC2-5786-4AD0-9EA5-6E62E12FA1BE}" type="pres">
      <dgm:prSet presAssocID="{85A7F204-FB3D-49FA-B9E2-F362F251240C}" presName="sibTrans" presStyleLbl="sibTrans2D1" presStyleIdx="1" presStyleCnt="4" custAng="806918" custLinFactX="-200000" custLinFactY="92514" custLinFactNeighborX="-223059" custLinFactNeighborY="100000"/>
      <dgm:spPr/>
      <dgm:t>
        <a:bodyPr/>
        <a:lstStyle/>
        <a:p>
          <a:endParaRPr lang="en-US"/>
        </a:p>
      </dgm:t>
    </dgm:pt>
    <dgm:pt modelId="{EB6741BC-B47E-4C37-BAB0-E8BE78C75AE6}" type="pres">
      <dgm:prSet presAssocID="{40B266CC-FF48-411D-8C68-7DE277470EA1}" presName="middleNode" presStyleCnt="0"/>
      <dgm:spPr/>
    </dgm:pt>
    <dgm:pt modelId="{D9ABF303-FA48-43F6-ACC6-FCBB11260526}" type="pres">
      <dgm:prSet presAssocID="{40B266CC-FF48-411D-8C68-7DE277470EA1}" presName="padding" presStyleLbl="node1" presStyleIdx="1" presStyleCnt="5"/>
      <dgm:spPr/>
    </dgm:pt>
    <dgm:pt modelId="{2C6BA9CF-78D1-447C-91C1-D39278F5523F}" type="pres">
      <dgm:prSet presAssocID="{40B266CC-FF48-411D-8C68-7DE277470EA1}" presName="shape" presStyleLbl="node1" presStyleIdx="2" presStyleCnt="5" custLinFactX="45597" custLinFactNeighborX="100000" custLinFactNeighborY="25519">
        <dgm:presLayoutVars>
          <dgm:bulletEnabled val="1"/>
        </dgm:presLayoutVars>
      </dgm:prSet>
      <dgm:spPr/>
      <dgm:t>
        <a:bodyPr/>
        <a:lstStyle/>
        <a:p>
          <a:endParaRPr lang="en-US"/>
        </a:p>
      </dgm:t>
    </dgm:pt>
    <dgm:pt modelId="{EA1B91CD-DFC6-4B3A-AC69-31212FA29EA9}" type="pres">
      <dgm:prSet presAssocID="{779B2879-73AF-4D82-AD42-A12FCA19B343}" presName="sibTrans" presStyleLbl="sibTrans2D1" presStyleIdx="2" presStyleCnt="4" custAng="10370464" custLinFactNeighborX="5852" custLinFactNeighborY="12756"/>
      <dgm:spPr/>
      <dgm:t>
        <a:bodyPr/>
        <a:lstStyle/>
        <a:p>
          <a:endParaRPr lang="en-US"/>
        </a:p>
      </dgm:t>
    </dgm:pt>
    <dgm:pt modelId="{E9798041-74B8-44DC-B9D9-F87B2199AA3D}" type="pres">
      <dgm:prSet presAssocID="{F7058F34-025C-42D2-B06D-2400E46E51A4}" presName="middleNode" presStyleCnt="0"/>
      <dgm:spPr/>
    </dgm:pt>
    <dgm:pt modelId="{52DB96CC-BA3B-4FC3-A60F-3403DD8490F6}" type="pres">
      <dgm:prSet presAssocID="{F7058F34-025C-42D2-B06D-2400E46E51A4}" presName="padding" presStyleLbl="node1" presStyleIdx="2" presStyleCnt="5"/>
      <dgm:spPr/>
    </dgm:pt>
    <dgm:pt modelId="{5CC38704-E738-4EE7-88B2-1E181DD5077D}" type="pres">
      <dgm:prSet presAssocID="{F7058F34-025C-42D2-B06D-2400E46E51A4}" presName="shape" presStyleLbl="node1" presStyleIdx="3" presStyleCnt="5" custLinFactX="-156466" custLinFactY="5434" custLinFactNeighborX="-200000" custLinFactNeighborY="100000">
        <dgm:presLayoutVars>
          <dgm:bulletEnabled val="1"/>
        </dgm:presLayoutVars>
      </dgm:prSet>
      <dgm:spPr/>
      <dgm:t>
        <a:bodyPr/>
        <a:lstStyle/>
        <a:p>
          <a:endParaRPr lang="en-US"/>
        </a:p>
      </dgm:t>
    </dgm:pt>
    <dgm:pt modelId="{014D0791-6DB3-4852-85A2-C84B9D11C697}" type="pres">
      <dgm:prSet presAssocID="{8DEFF202-6E5B-4236-BCB7-E686D164AB10}" presName="sibTrans" presStyleLbl="sibTrans2D1" presStyleIdx="3" presStyleCnt="4" custAng="21162933" custLinFactX="100000" custLinFactNeighborX="148728" custLinFactNeighborY="-76542"/>
      <dgm:spPr/>
      <dgm:t>
        <a:bodyPr/>
        <a:lstStyle/>
        <a:p>
          <a:endParaRPr lang="en-US"/>
        </a:p>
      </dgm:t>
    </dgm:pt>
    <dgm:pt modelId="{0A81E1EC-FFED-4A08-A594-2A5C1E33762A}" type="pres">
      <dgm:prSet presAssocID="{7DCB3482-5AF6-4B65-9C2C-7D174F8C3D9B}" presName="lastNode" presStyleLbl="node1" presStyleIdx="4" presStyleCnt="5" custLinFactNeighborX="-51348" custLinFactNeighborY="-58045">
        <dgm:presLayoutVars>
          <dgm:bulletEnabled val="1"/>
        </dgm:presLayoutVars>
      </dgm:prSet>
      <dgm:spPr/>
      <dgm:t>
        <a:bodyPr/>
        <a:lstStyle/>
        <a:p>
          <a:endParaRPr lang="en-US"/>
        </a:p>
      </dgm:t>
    </dgm:pt>
  </dgm:ptLst>
  <dgm:cxnLst>
    <dgm:cxn modelId="{CB4CA2BE-052E-4342-B515-E73DAE7464ED}" srcId="{8A24ADCA-4165-4F98-AA64-4BE90E8B6773}" destId="{7C15CE56-80CD-4FD2-9198-CA735CBBE19C}" srcOrd="0" destOrd="0" parTransId="{23D6E3E7-CE44-4FAE-8D61-5F402270E00C}" sibTransId="{A9E99568-CED9-4AF0-9F08-C2BB7F269905}"/>
    <dgm:cxn modelId="{C668F6FC-95F8-494A-9108-B28C31B87A54}" type="presOf" srcId="{8A24ADCA-4165-4F98-AA64-4BE90E8B6773}" destId="{B5DBB96D-3FA4-4716-8403-CE9BCFBEB0EA}" srcOrd="0" destOrd="0" presId="urn:microsoft.com/office/officeart/2005/8/layout/bProcess2"/>
    <dgm:cxn modelId="{4ADEB8D5-0C3F-43AB-A2CF-DA8DFACFA5C9}" type="presOf" srcId="{F7058F34-025C-42D2-B06D-2400E46E51A4}" destId="{5CC38704-E738-4EE7-88B2-1E181DD5077D}" srcOrd="0" destOrd="0" presId="urn:microsoft.com/office/officeart/2005/8/layout/bProcess2"/>
    <dgm:cxn modelId="{417575D9-0D82-44A7-A47B-5556666BF275}" type="presOf" srcId="{40B266CC-FF48-411D-8C68-7DE277470EA1}" destId="{2C6BA9CF-78D1-447C-91C1-D39278F5523F}" srcOrd="0" destOrd="0" presId="urn:microsoft.com/office/officeart/2005/8/layout/bProcess2"/>
    <dgm:cxn modelId="{A028EE97-C27C-4CAB-A131-BF9A1231B229}" type="presOf" srcId="{A9EC6C7D-9461-499A-A87D-E4D43DBEAC9F}" destId="{68DF16C6-BC02-460B-9A93-4F3B7EFCD0CE}" srcOrd="0" destOrd="0" presId="urn:microsoft.com/office/officeart/2005/8/layout/bProcess2"/>
    <dgm:cxn modelId="{23F12764-6C98-4C6A-9502-700799489F88}" type="presOf" srcId="{8DEFF202-6E5B-4236-BCB7-E686D164AB10}" destId="{014D0791-6DB3-4852-85A2-C84B9D11C697}" srcOrd="0" destOrd="0" presId="urn:microsoft.com/office/officeart/2005/8/layout/bProcess2"/>
    <dgm:cxn modelId="{CD491576-029A-4375-AA85-E81F9A9D732A}" srcId="{8A24ADCA-4165-4F98-AA64-4BE90E8B6773}" destId="{7DCB3482-5AF6-4B65-9C2C-7D174F8C3D9B}" srcOrd="4" destOrd="0" parTransId="{7CAC0DBF-AE93-402C-94FF-8F2E012CE1E5}" sibTransId="{50B45A09-3805-4AA7-8EAA-8EC4D49212B0}"/>
    <dgm:cxn modelId="{2DE63859-791E-4686-A6C5-E793353435FA}" srcId="{8A24ADCA-4165-4F98-AA64-4BE90E8B6773}" destId="{F7058F34-025C-42D2-B06D-2400E46E51A4}" srcOrd="3" destOrd="0" parTransId="{E4EC35D4-2789-4609-B0CE-C1F829F5F723}" sibTransId="{8DEFF202-6E5B-4236-BCB7-E686D164AB10}"/>
    <dgm:cxn modelId="{6C308A99-CCB7-428A-905E-9CB280FF97B1}" srcId="{8A24ADCA-4165-4F98-AA64-4BE90E8B6773}" destId="{40B266CC-FF48-411D-8C68-7DE277470EA1}" srcOrd="2" destOrd="0" parTransId="{035ABA80-B2A8-4756-832D-22DAF8A3C134}" sibTransId="{779B2879-73AF-4D82-AD42-A12FCA19B343}"/>
    <dgm:cxn modelId="{7B72C7B0-C8C8-44A2-8755-C979A7D66D08}" type="presOf" srcId="{85A7F204-FB3D-49FA-B9E2-F362F251240C}" destId="{FC1EBAC2-5786-4AD0-9EA5-6E62E12FA1BE}" srcOrd="0" destOrd="0" presId="urn:microsoft.com/office/officeart/2005/8/layout/bProcess2"/>
    <dgm:cxn modelId="{1FCB93E7-2E16-441E-B5B4-790F70590955}" srcId="{8A24ADCA-4165-4F98-AA64-4BE90E8B6773}" destId="{A9EC6C7D-9461-499A-A87D-E4D43DBEAC9F}" srcOrd="1" destOrd="0" parTransId="{ABCF066F-0CD6-4874-BFEB-699808652133}" sibTransId="{85A7F204-FB3D-49FA-B9E2-F362F251240C}"/>
    <dgm:cxn modelId="{D26B13A3-73F6-41E9-9B7F-B86E2D45E21F}" type="presOf" srcId="{A9E99568-CED9-4AF0-9F08-C2BB7F269905}" destId="{809DFDAF-2E15-4032-AE8C-4DCAD222D444}" srcOrd="0" destOrd="0" presId="urn:microsoft.com/office/officeart/2005/8/layout/bProcess2"/>
    <dgm:cxn modelId="{96198E59-3E95-4129-A5E3-C2704A9834D2}" type="presOf" srcId="{7C15CE56-80CD-4FD2-9198-CA735CBBE19C}" destId="{B48FD2E2-1E04-4E7D-8365-220323AF6405}" srcOrd="0" destOrd="0" presId="urn:microsoft.com/office/officeart/2005/8/layout/bProcess2"/>
    <dgm:cxn modelId="{037B28FD-8B96-400E-B343-ABC0CAB3C218}" type="presOf" srcId="{779B2879-73AF-4D82-AD42-A12FCA19B343}" destId="{EA1B91CD-DFC6-4B3A-AC69-31212FA29EA9}" srcOrd="0" destOrd="0" presId="urn:microsoft.com/office/officeart/2005/8/layout/bProcess2"/>
    <dgm:cxn modelId="{BC38541B-EE53-4BB8-BF86-C945EE5D1241}" type="presOf" srcId="{7DCB3482-5AF6-4B65-9C2C-7D174F8C3D9B}" destId="{0A81E1EC-FFED-4A08-A594-2A5C1E33762A}" srcOrd="0" destOrd="0" presId="urn:microsoft.com/office/officeart/2005/8/layout/bProcess2"/>
    <dgm:cxn modelId="{6C69B8DD-5C17-40BF-B215-A234455B1972}" type="presParOf" srcId="{B5DBB96D-3FA4-4716-8403-CE9BCFBEB0EA}" destId="{B48FD2E2-1E04-4E7D-8365-220323AF6405}" srcOrd="0" destOrd="0" presId="urn:microsoft.com/office/officeart/2005/8/layout/bProcess2"/>
    <dgm:cxn modelId="{F6765193-FCDC-47EE-A52E-A1C1F44FAFC1}" type="presParOf" srcId="{B5DBB96D-3FA4-4716-8403-CE9BCFBEB0EA}" destId="{809DFDAF-2E15-4032-AE8C-4DCAD222D444}" srcOrd="1" destOrd="0" presId="urn:microsoft.com/office/officeart/2005/8/layout/bProcess2"/>
    <dgm:cxn modelId="{97BF717D-D7EE-4522-B3B7-6A3B735854EA}" type="presParOf" srcId="{B5DBB96D-3FA4-4716-8403-CE9BCFBEB0EA}" destId="{A3DFE5DF-2E52-4C65-89D9-31E4C81DD638}" srcOrd="2" destOrd="0" presId="urn:microsoft.com/office/officeart/2005/8/layout/bProcess2"/>
    <dgm:cxn modelId="{790A4250-E8CE-4D8A-9B70-9C72900A633D}" type="presParOf" srcId="{A3DFE5DF-2E52-4C65-89D9-31E4C81DD638}" destId="{262A6378-4F21-4EF1-9237-736AD643CBB1}" srcOrd="0" destOrd="0" presId="urn:microsoft.com/office/officeart/2005/8/layout/bProcess2"/>
    <dgm:cxn modelId="{CE68662B-3AD8-4ED5-B0C4-0A35ABFEF78D}" type="presParOf" srcId="{A3DFE5DF-2E52-4C65-89D9-31E4C81DD638}" destId="{68DF16C6-BC02-460B-9A93-4F3B7EFCD0CE}" srcOrd="1" destOrd="0" presId="urn:microsoft.com/office/officeart/2005/8/layout/bProcess2"/>
    <dgm:cxn modelId="{3352DE1B-7B77-47FE-BF2F-1923E41CFA83}" type="presParOf" srcId="{B5DBB96D-3FA4-4716-8403-CE9BCFBEB0EA}" destId="{FC1EBAC2-5786-4AD0-9EA5-6E62E12FA1BE}" srcOrd="3" destOrd="0" presId="urn:microsoft.com/office/officeart/2005/8/layout/bProcess2"/>
    <dgm:cxn modelId="{D38E1BE6-5200-4F1E-8B0D-F3C100D2E7E9}" type="presParOf" srcId="{B5DBB96D-3FA4-4716-8403-CE9BCFBEB0EA}" destId="{EB6741BC-B47E-4C37-BAB0-E8BE78C75AE6}" srcOrd="4" destOrd="0" presId="urn:microsoft.com/office/officeart/2005/8/layout/bProcess2"/>
    <dgm:cxn modelId="{58F53FFC-5CC9-4D05-9B40-2399FFD2BAC1}" type="presParOf" srcId="{EB6741BC-B47E-4C37-BAB0-E8BE78C75AE6}" destId="{D9ABF303-FA48-43F6-ACC6-FCBB11260526}" srcOrd="0" destOrd="0" presId="urn:microsoft.com/office/officeart/2005/8/layout/bProcess2"/>
    <dgm:cxn modelId="{3ADCEE51-6C81-43AD-AD51-153B9B331AEA}" type="presParOf" srcId="{EB6741BC-B47E-4C37-BAB0-E8BE78C75AE6}" destId="{2C6BA9CF-78D1-447C-91C1-D39278F5523F}" srcOrd="1" destOrd="0" presId="urn:microsoft.com/office/officeart/2005/8/layout/bProcess2"/>
    <dgm:cxn modelId="{E53A02DD-F816-4F03-93F5-9984C4F1859E}" type="presParOf" srcId="{B5DBB96D-3FA4-4716-8403-CE9BCFBEB0EA}" destId="{EA1B91CD-DFC6-4B3A-AC69-31212FA29EA9}" srcOrd="5" destOrd="0" presId="urn:microsoft.com/office/officeart/2005/8/layout/bProcess2"/>
    <dgm:cxn modelId="{99D0414A-D8B7-4E36-BC67-B15243351765}" type="presParOf" srcId="{B5DBB96D-3FA4-4716-8403-CE9BCFBEB0EA}" destId="{E9798041-74B8-44DC-B9D9-F87B2199AA3D}" srcOrd="6" destOrd="0" presId="urn:microsoft.com/office/officeart/2005/8/layout/bProcess2"/>
    <dgm:cxn modelId="{AD91B62A-6478-40E1-8C38-9959BB3A9FD2}" type="presParOf" srcId="{E9798041-74B8-44DC-B9D9-F87B2199AA3D}" destId="{52DB96CC-BA3B-4FC3-A60F-3403DD8490F6}" srcOrd="0" destOrd="0" presId="urn:microsoft.com/office/officeart/2005/8/layout/bProcess2"/>
    <dgm:cxn modelId="{C35AEEFC-AD5E-48D2-84F6-CE34038FFB65}" type="presParOf" srcId="{E9798041-74B8-44DC-B9D9-F87B2199AA3D}" destId="{5CC38704-E738-4EE7-88B2-1E181DD5077D}" srcOrd="1" destOrd="0" presId="urn:microsoft.com/office/officeart/2005/8/layout/bProcess2"/>
    <dgm:cxn modelId="{6D18159F-A091-4B48-84B8-3DB53A954A1B}" type="presParOf" srcId="{B5DBB96D-3FA4-4716-8403-CE9BCFBEB0EA}" destId="{014D0791-6DB3-4852-85A2-C84B9D11C697}" srcOrd="7" destOrd="0" presId="urn:microsoft.com/office/officeart/2005/8/layout/bProcess2"/>
    <dgm:cxn modelId="{BDB4A0B9-6D81-4DAB-B804-6C13C8FF81C2}" type="presParOf" srcId="{B5DBB96D-3FA4-4716-8403-CE9BCFBEB0EA}" destId="{0A81E1EC-FFED-4A08-A594-2A5C1E33762A}" srcOrd="8"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A27280-29C7-4E51-8C76-68492F743939}" type="doc">
      <dgm:prSet loTypeId="urn:microsoft.com/office/officeart/2005/8/layout/funnel1" loCatId="process" qsTypeId="urn:microsoft.com/office/officeart/2005/8/quickstyle/simple5" qsCatId="simple" csTypeId="urn:microsoft.com/office/officeart/2005/8/colors/accent1_2" csCatId="accent1" phldr="1"/>
      <dgm:spPr/>
      <dgm:t>
        <a:bodyPr/>
        <a:lstStyle/>
        <a:p>
          <a:endParaRPr lang="en-US"/>
        </a:p>
      </dgm:t>
    </dgm:pt>
    <dgm:pt modelId="{0C4DBD2F-F378-4B43-9B16-A32EA997AA57}">
      <dgm:prSet phldrT="[Text]"/>
      <dgm:spPr/>
      <dgm:t>
        <a:bodyPr/>
        <a:lstStyle/>
        <a:p>
          <a:r>
            <a:rPr lang="en-US" dirty="0" smtClean="0"/>
            <a:t>Unlabeled data </a:t>
          </a:r>
          <a:r>
            <a:rPr lang="en-US" b="1" i="1" dirty="0" smtClean="0"/>
            <a:t>X</a:t>
          </a:r>
          <a:endParaRPr lang="en-US" b="1" i="1" dirty="0"/>
        </a:p>
      </dgm:t>
    </dgm:pt>
    <dgm:pt modelId="{0C7BF5D8-3A84-4FD8-BADB-0A4DECB4C16A}" type="parTrans" cxnId="{6EA3666B-DC2A-4599-A858-EFE6DADF487B}">
      <dgm:prSet/>
      <dgm:spPr/>
      <dgm:t>
        <a:bodyPr/>
        <a:lstStyle/>
        <a:p>
          <a:endParaRPr lang="en-US"/>
        </a:p>
      </dgm:t>
    </dgm:pt>
    <dgm:pt modelId="{B0198C6D-317D-4B82-A6F3-B4AA50F3B5DC}" type="sibTrans" cxnId="{6EA3666B-DC2A-4599-A858-EFE6DADF487B}">
      <dgm:prSet/>
      <dgm:spPr/>
      <dgm:t>
        <a:bodyPr/>
        <a:lstStyle/>
        <a:p>
          <a:endParaRPr lang="en-US"/>
        </a:p>
      </dgm:t>
    </dgm:pt>
    <dgm:pt modelId="{3A192200-38D9-45F6-BDAC-77BF54C440CE}">
      <dgm:prSet phldrT="[Text]"/>
      <dgm:spPr/>
      <dgm:t>
        <a:bodyPr/>
        <a:lstStyle/>
        <a:p>
          <a:r>
            <a:rPr lang="en-US" dirty="0" smtClean="0"/>
            <a:t>Number of clusters </a:t>
          </a:r>
          <a:r>
            <a:rPr lang="en-US" b="1" i="1" dirty="0" smtClean="0"/>
            <a:t>K</a:t>
          </a:r>
          <a:r>
            <a:rPr lang="en-US" dirty="0" smtClean="0"/>
            <a:t> to find</a:t>
          </a:r>
          <a:endParaRPr lang="en-US" dirty="0"/>
        </a:p>
      </dgm:t>
    </dgm:pt>
    <dgm:pt modelId="{449E68C4-8B31-43B3-B8CA-E9200CB200BA}" type="parTrans" cxnId="{B376E163-A234-43BA-ABB7-9EE63BB8062E}">
      <dgm:prSet/>
      <dgm:spPr/>
      <dgm:t>
        <a:bodyPr/>
        <a:lstStyle/>
        <a:p>
          <a:endParaRPr lang="en-US"/>
        </a:p>
      </dgm:t>
    </dgm:pt>
    <dgm:pt modelId="{717A9E74-9830-4753-8B2F-E6174EFE70D1}" type="sibTrans" cxnId="{B376E163-A234-43BA-ABB7-9EE63BB8062E}">
      <dgm:prSet/>
      <dgm:spPr/>
      <dgm:t>
        <a:bodyPr/>
        <a:lstStyle/>
        <a:p>
          <a:endParaRPr lang="en-US"/>
        </a:p>
      </dgm:t>
    </dgm:pt>
    <dgm:pt modelId="{F430ABFB-ADC9-46BA-984D-CF45BB04E91D}">
      <dgm:prSet phldrT="[Text]"/>
      <dgm:spPr/>
      <dgm:t>
        <a:bodyPr/>
        <a:lstStyle/>
        <a:p>
          <a:r>
            <a:rPr lang="en-US" b="1" i="1" dirty="0" smtClean="0"/>
            <a:t>M</a:t>
          </a:r>
          <a:r>
            <a:rPr lang="en-US" dirty="0" smtClean="0"/>
            <a:t> centers and labels vector for each data point </a:t>
          </a:r>
          <a:r>
            <a:rPr lang="en-US" b="1" i="1" dirty="0" smtClean="0"/>
            <a:t>Y</a:t>
          </a:r>
          <a:endParaRPr lang="en-US" b="1" i="1" dirty="0"/>
        </a:p>
      </dgm:t>
    </dgm:pt>
    <dgm:pt modelId="{57115321-3ECA-451A-AC0B-797744113CD6}" type="sibTrans" cxnId="{8D3E558E-21BE-4E15-82E9-ED791253857F}">
      <dgm:prSet/>
      <dgm:spPr/>
      <dgm:t>
        <a:bodyPr/>
        <a:lstStyle/>
        <a:p>
          <a:endParaRPr lang="en-US"/>
        </a:p>
      </dgm:t>
    </dgm:pt>
    <dgm:pt modelId="{B6150179-42AE-4952-90C1-0200D4B02B14}" type="parTrans" cxnId="{8D3E558E-21BE-4E15-82E9-ED791253857F}">
      <dgm:prSet/>
      <dgm:spPr/>
      <dgm:t>
        <a:bodyPr/>
        <a:lstStyle/>
        <a:p>
          <a:endParaRPr lang="en-US"/>
        </a:p>
      </dgm:t>
    </dgm:pt>
    <dgm:pt modelId="{1DEE7EDC-95D7-4520-BF9D-8A1C9D5F76E6}" type="pres">
      <dgm:prSet presAssocID="{CDA27280-29C7-4E51-8C76-68492F743939}" presName="Name0" presStyleCnt="0">
        <dgm:presLayoutVars>
          <dgm:chMax val="4"/>
          <dgm:resizeHandles val="exact"/>
        </dgm:presLayoutVars>
      </dgm:prSet>
      <dgm:spPr/>
      <dgm:t>
        <a:bodyPr/>
        <a:lstStyle/>
        <a:p>
          <a:endParaRPr lang="en-US"/>
        </a:p>
      </dgm:t>
    </dgm:pt>
    <dgm:pt modelId="{0E795F50-F565-433C-B275-B6B116AAD0BD}" type="pres">
      <dgm:prSet presAssocID="{CDA27280-29C7-4E51-8C76-68492F743939}" presName="ellipse" presStyleLbl="trBgShp" presStyleIdx="0" presStyleCnt="1"/>
      <dgm:spPr/>
    </dgm:pt>
    <dgm:pt modelId="{F6B4ED2A-EBFA-478B-9FEF-4967EE50D78E}" type="pres">
      <dgm:prSet presAssocID="{CDA27280-29C7-4E51-8C76-68492F743939}" presName="arrow1" presStyleLbl="fgShp" presStyleIdx="0" presStyleCnt="1"/>
      <dgm:spPr/>
    </dgm:pt>
    <dgm:pt modelId="{EAF42320-A520-4137-9154-0E1970C6BA44}" type="pres">
      <dgm:prSet presAssocID="{CDA27280-29C7-4E51-8C76-68492F743939}" presName="rectangle" presStyleLbl="revTx" presStyleIdx="0" presStyleCnt="1">
        <dgm:presLayoutVars>
          <dgm:bulletEnabled val="1"/>
        </dgm:presLayoutVars>
      </dgm:prSet>
      <dgm:spPr/>
      <dgm:t>
        <a:bodyPr/>
        <a:lstStyle/>
        <a:p>
          <a:endParaRPr lang="en-US"/>
        </a:p>
      </dgm:t>
    </dgm:pt>
    <dgm:pt modelId="{4223A1A5-938F-460B-9B33-A5905409F3FF}" type="pres">
      <dgm:prSet presAssocID="{3A192200-38D9-45F6-BDAC-77BF54C440CE}" presName="item1" presStyleLbl="node1" presStyleIdx="0" presStyleCnt="2">
        <dgm:presLayoutVars>
          <dgm:bulletEnabled val="1"/>
        </dgm:presLayoutVars>
      </dgm:prSet>
      <dgm:spPr/>
      <dgm:t>
        <a:bodyPr/>
        <a:lstStyle/>
        <a:p>
          <a:endParaRPr lang="en-US"/>
        </a:p>
      </dgm:t>
    </dgm:pt>
    <dgm:pt modelId="{3B34A05E-56BE-4DF8-9C4D-CA0DE8050244}" type="pres">
      <dgm:prSet presAssocID="{F430ABFB-ADC9-46BA-984D-CF45BB04E91D}" presName="item2" presStyleLbl="node1" presStyleIdx="1" presStyleCnt="2">
        <dgm:presLayoutVars>
          <dgm:bulletEnabled val="1"/>
        </dgm:presLayoutVars>
      </dgm:prSet>
      <dgm:spPr/>
      <dgm:t>
        <a:bodyPr/>
        <a:lstStyle/>
        <a:p>
          <a:endParaRPr lang="en-US"/>
        </a:p>
      </dgm:t>
    </dgm:pt>
    <dgm:pt modelId="{E6835F9B-E8DB-4E88-8977-94F8FFD62703}" type="pres">
      <dgm:prSet presAssocID="{CDA27280-29C7-4E51-8C76-68492F743939}" presName="funnel" presStyleLbl="trAlignAcc1" presStyleIdx="0" presStyleCnt="1"/>
      <dgm:spPr/>
    </dgm:pt>
  </dgm:ptLst>
  <dgm:cxnLst>
    <dgm:cxn modelId="{93C05D9B-E22F-495F-A1BD-E0350BC23B99}" type="presOf" srcId="{3A192200-38D9-45F6-BDAC-77BF54C440CE}" destId="{4223A1A5-938F-460B-9B33-A5905409F3FF}" srcOrd="0" destOrd="0" presId="urn:microsoft.com/office/officeart/2005/8/layout/funnel1"/>
    <dgm:cxn modelId="{1A8A2E08-675C-4E80-9F5D-92974D4FF0DB}" type="presOf" srcId="{F430ABFB-ADC9-46BA-984D-CF45BB04E91D}" destId="{EAF42320-A520-4137-9154-0E1970C6BA44}" srcOrd="0" destOrd="0" presId="urn:microsoft.com/office/officeart/2005/8/layout/funnel1"/>
    <dgm:cxn modelId="{7AFF859E-84B1-4656-9769-5391C374B255}" type="presOf" srcId="{CDA27280-29C7-4E51-8C76-68492F743939}" destId="{1DEE7EDC-95D7-4520-BF9D-8A1C9D5F76E6}" srcOrd="0" destOrd="0" presId="urn:microsoft.com/office/officeart/2005/8/layout/funnel1"/>
    <dgm:cxn modelId="{6EA3666B-DC2A-4599-A858-EFE6DADF487B}" srcId="{CDA27280-29C7-4E51-8C76-68492F743939}" destId="{0C4DBD2F-F378-4B43-9B16-A32EA997AA57}" srcOrd="0" destOrd="0" parTransId="{0C7BF5D8-3A84-4FD8-BADB-0A4DECB4C16A}" sibTransId="{B0198C6D-317D-4B82-A6F3-B4AA50F3B5DC}"/>
    <dgm:cxn modelId="{92CD03A6-6D06-40F6-90C4-C3C6A80F1D00}" type="presOf" srcId="{0C4DBD2F-F378-4B43-9B16-A32EA997AA57}" destId="{3B34A05E-56BE-4DF8-9C4D-CA0DE8050244}" srcOrd="0" destOrd="0" presId="urn:microsoft.com/office/officeart/2005/8/layout/funnel1"/>
    <dgm:cxn modelId="{B376E163-A234-43BA-ABB7-9EE63BB8062E}" srcId="{CDA27280-29C7-4E51-8C76-68492F743939}" destId="{3A192200-38D9-45F6-BDAC-77BF54C440CE}" srcOrd="1" destOrd="0" parTransId="{449E68C4-8B31-43B3-B8CA-E9200CB200BA}" sibTransId="{717A9E74-9830-4753-8B2F-E6174EFE70D1}"/>
    <dgm:cxn modelId="{8D3E558E-21BE-4E15-82E9-ED791253857F}" srcId="{CDA27280-29C7-4E51-8C76-68492F743939}" destId="{F430ABFB-ADC9-46BA-984D-CF45BB04E91D}" srcOrd="2" destOrd="0" parTransId="{B6150179-42AE-4952-90C1-0200D4B02B14}" sibTransId="{57115321-3ECA-451A-AC0B-797744113CD6}"/>
    <dgm:cxn modelId="{8A4729C0-5E14-4530-8792-2C1E0996629A}" type="presParOf" srcId="{1DEE7EDC-95D7-4520-BF9D-8A1C9D5F76E6}" destId="{0E795F50-F565-433C-B275-B6B116AAD0BD}" srcOrd="0" destOrd="0" presId="urn:microsoft.com/office/officeart/2005/8/layout/funnel1"/>
    <dgm:cxn modelId="{58174A38-9F06-4563-BCC2-7251C4C51758}" type="presParOf" srcId="{1DEE7EDC-95D7-4520-BF9D-8A1C9D5F76E6}" destId="{F6B4ED2A-EBFA-478B-9FEF-4967EE50D78E}" srcOrd="1" destOrd="0" presId="urn:microsoft.com/office/officeart/2005/8/layout/funnel1"/>
    <dgm:cxn modelId="{8D34EB83-D691-4EB4-9ADB-025AF5F337FC}" type="presParOf" srcId="{1DEE7EDC-95D7-4520-BF9D-8A1C9D5F76E6}" destId="{EAF42320-A520-4137-9154-0E1970C6BA44}" srcOrd="2" destOrd="0" presId="urn:microsoft.com/office/officeart/2005/8/layout/funnel1"/>
    <dgm:cxn modelId="{8549CD0E-4D8C-4C3D-8833-DD19BC6A7086}" type="presParOf" srcId="{1DEE7EDC-95D7-4520-BF9D-8A1C9D5F76E6}" destId="{4223A1A5-938F-460B-9B33-A5905409F3FF}" srcOrd="3" destOrd="0" presId="urn:microsoft.com/office/officeart/2005/8/layout/funnel1"/>
    <dgm:cxn modelId="{BFF9406B-ABF7-4102-8995-62C02099F507}" type="presParOf" srcId="{1DEE7EDC-95D7-4520-BF9D-8A1C9D5F76E6}" destId="{3B34A05E-56BE-4DF8-9C4D-CA0DE8050244}" srcOrd="4" destOrd="0" presId="urn:microsoft.com/office/officeart/2005/8/layout/funnel1"/>
    <dgm:cxn modelId="{94681C63-0717-4CDD-AA7F-3CC2639BA402}" type="presParOf" srcId="{1DEE7EDC-95D7-4520-BF9D-8A1C9D5F76E6}" destId="{E6835F9B-E8DB-4E88-8977-94F8FFD62703}" srcOrd="5"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A27280-29C7-4E51-8C76-68492F743939}"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en-US"/>
        </a:p>
      </dgm:t>
    </dgm:pt>
    <dgm:pt modelId="{2E281C58-830C-44CA-9462-8B975E93A483}">
      <dgm:prSet/>
      <dgm:spPr/>
      <dgm:t>
        <a:bodyPr/>
        <a:lstStyle/>
        <a:p>
          <a:r>
            <a:rPr lang="en-US" smtClean="0"/>
            <a:t>Step 2</a:t>
          </a:r>
          <a:endParaRPr lang="en-US" dirty="0"/>
        </a:p>
      </dgm:t>
    </dgm:pt>
    <dgm:pt modelId="{B0E4EA04-D596-4E55-8EA3-DAAD11CA801F}" type="parTrans" cxnId="{FD7233AE-C7D9-423A-BDB2-CD62F0C09303}">
      <dgm:prSet/>
      <dgm:spPr/>
      <dgm:t>
        <a:bodyPr/>
        <a:lstStyle/>
        <a:p>
          <a:endParaRPr lang="en-US"/>
        </a:p>
      </dgm:t>
    </dgm:pt>
    <dgm:pt modelId="{1C1AB4DC-05F1-4D82-B9F6-C617F0BF5AC4}" type="sibTrans" cxnId="{FD7233AE-C7D9-423A-BDB2-CD62F0C09303}">
      <dgm:prSet/>
      <dgm:spPr/>
      <dgm:t>
        <a:bodyPr/>
        <a:lstStyle/>
        <a:p>
          <a:endParaRPr lang="en-US"/>
        </a:p>
      </dgm:t>
    </dgm:pt>
    <dgm:pt modelId="{4BE6F945-6367-41C1-B824-64CB8E031416}">
      <dgm:prSet/>
      <dgm:spPr/>
      <dgm:t>
        <a:bodyPr/>
        <a:lstStyle/>
        <a:p>
          <a:r>
            <a:rPr lang="en-US" dirty="0" smtClean="0"/>
            <a:t>Step 1</a:t>
          </a:r>
          <a:endParaRPr lang="en-US" dirty="0"/>
        </a:p>
      </dgm:t>
    </dgm:pt>
    <dgm:pt modelId="{B4B62F85-00AA-4B75-AB63-170351BC83C9}" type="parTrans" cxnId="{BD91D179-0A41-4184-8FF8-C61A092A406A}">
      <dgm:prSet/>
      <dgm:spPr/>
      <dgm:t>
        <a:bodyPr/>
        <a:lstStyle/>
        <a:p>
          <a:endParaRPr lang="en-US"/>
        </a:p>
      </dgm:t>
    </dgm:pt>
    <dgm:pt modelId="{16793594-4F6E-477F-9136-6B9C5DAFADA0}" type="sibTrans" cxnId="{BD91D179-0A41-4184-8FF8-C61A092A406A}">
      <dgm:prSet/>
      <dgm:spPr/>
      <dgm:t>
        <a:bodyPr/>
        <a:lstStyle/>
        <a:p>
          <a:endParaRPr lang="en-US"/>
        </a:p>
      </dgm:t>
    </dgm:pt>
    <dgm:pt modelId="{AAC217FE-25A5-4347-A8FB-7310709A15F2}">
      <dgm:prSet/>
      <dgm:spPr/>
      <dgm:t>
        <a:bodyPr/>
        <a:lstStyle/>
        <a:p>
          <a:r>
            <a:rPr lang="en-US" dirty="0" smtClean="0"/>
            <a:t>Step 3</a:t>
          </a:r>
          <a:endParaRPr lang="en-US" dirty="0"/>
        </a:p>
      </dgm:t>
    </dgm:pt>
    <dgm:pt modelId="{0F9C34E8-BFCC-43EB-88AA-491B56C675CF}" type="parTrans" cxnId="{57E9797F-2569-4947-B2D3-2CCC287FD791}">
      <dgm:prSet/>
      <dgm:spPr/>
      <dgm:t>
        <a:bodyPr/>
        <a:lstStyle/>
        <a:p>
          <a:endParaRPr lang="en-US"/>
        </a:p>
      </dgm:t>
    </dgm:pt>
    <dgm:pt modelId="{DA9075B3-B022-4FDD-8F0F-912741B2A404}" type="sibTrans" cxnId="{57E9797F-2569-4947-B2D3-2CCC287FD791}">
      <dgm:prSet/>
      <dgm:spPr/>
      <dgm:t>
        <a:bodyPr/>
        <a:lstStyle/>
        <a:p>
          <a:endParaRPr lang="en-US"/>
        </a:p>
      </dgm:t>
    </dgm:pt>
    <dgm:pt modelId="{145A631C-3CE1-42B6-82FC-988E94842C14}">
      <dgm:prSet/>
      <dgm:spPr/>
      <dgm:t>
        <a:bodyPr/>
        <a:lstStyle/>
        <a:p>
          <a:r>
            <a:rPr lang="en-US" dirty="0" smtClean="0"/>
            <a:t>Step 4</a:t>
          </a:r>
          <a:endParaRPr lang="en-US" dirty="0"/>
        </a:p>
      </dgm:t>
    </dgm:pt>
    <dgm:pt modelId="{1B7FB9A1-4354-4501-B3DF-9A963510D07F}" type="parTrans" cxnId="{8711051E-7AE8-4DDB-9292-2318988805B6}">
      <dgm:prSet/>
      <dgm:spPr/>
      <dgm:t>
        <a:bodyPr/>
        <a:lstStyle/>
        <a:p>
          <a:endParaRPr lang="en-US"/>
        </a:p>
      </dgm:t>
    </dgm:pt>
    <dgm:pt modelId="{9296B054-1C46-4311-BF83-5983A6E55F8D}" type="sibTrans" cxnId="{8711051E-7AE8-4DDB-9292-2318988805B6}">
      <dgm:prSet/>
      <dgm:spPr/>
      <dgm:t>
        <a:bodyPr/>
        <a:lstStyle/>
        <a:p>
          <a:endParaRPr lang="en-US"/>
        </a:p>
      </dgm:t>
    </dgm:pt>
    <dgm:pt modelId="{3B677476-8775-4465-B899-CDCB0AC99C8C}">
      <dgm:prSet/>
      <dgm:spPr/>
      <dgm:t>
        <a:bodyPr/>
        <a:lstStyle/>
        <a:p>
          <a:r>
            <a:rPr lang="en-US" dirty="0" smtClean="0"/>
            <a:t>Step 5</a:t>
          </a:r>
          <a:endParaRPr lang="en-US" dirty="0"/>
        </a:p>
      </dgm:t>
    </dgm:pt>
    <dgm:pt modelId="{9521A4DE-9A89-4251-A4C0-820A17743946}" type="parTrans" cxnId="{2C2D7C3E-FA5B-4145-ABCA-9631FCF34095}">
      <dgm:prSet/>
      <dgm:spPr/>
      <dgm:t>
        <a:bodyPr/>
        <a:lstStyle/>
        <a:p>
          <a:endParaRPr lang="en-US"/>
        </a:p>
      </dgm:t>
    </dgm:pt>
    <dgm:pt modelId="{DAD79F93-74DF-42A6-909F-A402D27A4390}" type="sibTrans" cxnId="{2C2D7C3E-FA5B-4145-ABCA-9631FCF34095}">
      <dgm:prSet/>
      <dgm:spPr/>
      <dgm:t>
        <a:bodyPr/>
        <a:lstStyle/>
        <a:p>
          <a:endParaRPr lang="en-US"/>
        </a:p>
      </dgm:t>
    </dgm:pt>
    <dgm:pt modelId="{1B2E2CE0-DD05-449B-83F5-FF31A3001D40}">
      <dgm:prSet/>
      <dgm:spPr/>
      <dgm:t>
        <a:bodyPr/>
        <a:lstStyle/>
        <a:p>
          <a:r>
            <a:rPr lang="en-US" dirty="0" smtClean="0"/>
            <a:t>Choose center </a:t>
          </a:r>
          <a:r>
            <a:rPr lang="en-US" b="1" i="1" dirty="0" smtClean="0"/>
            <a:t>m</a:t>
          </a:r>
          <a:r>
            <a:rPr lang="en-US" dirty="0" smtClean="0"/>
            <a:t> for each cluster </a:t>
          </a:r>
          <a:r>
            <a:rPr lang="en-US" b="1" i="1" dirty="0" smtClean="0"/>
            <a:t>k</a:t>
          </a:r>
          <a:endParaRPr lang="en-US" b="1" i="1" dirty="0"/>
        </a:p>
      </dgm:t>
    </dgm:pt>
    <dgm:pt modelId="{0B0A980A-3D41-46EA-B824-2EE36B6DCA26}" type="parTrans" cxnId="{95F8EF9B-97BB-4E9A-8138-F0AD38CF5D34}">
      <dgm:prSet/>
      <dgm:spPr/>
      <dgm:t>
        <a:bodyPr/>
        <a:lstStyle/>
        <a:p>
          <a:endParaRPr lang="en-US"/>
        </a:p>
      </dgm:t>
    </dgm:pt>
    <dgm:pt modelId="{B2AA3F71-0A6E-44D6-B3E4-829F5F4263C1}" type="sibTrans" cxnId="{95F8EF9B-97BB-4E9A-8138-F0AD38CF5D34}">
      <dgm:prSet/>
      <dgm:spPr/>
      <dgm:t>
        <a:bodyPr/>
        <a:lstStyle/>
        <a:p>
          <a:endParaRPr lang="en-US"/>
        </a:p>
      </dgm:t>
    </dgm:pt>
    <dgm:pt modelId="{0F72C13D-579A-45F8-BBB3-4D055EAD00A3}">
      <dgm:prSet/>
      <dgm:spPr/>
      <dgm:t>
        <a:bodyPr/>
        <a:lstStyle/>
        <a:p>
          <a:r>
            <a:rPr lang="en-US" smtClean="0"/>
            <a:t>Assign each data point </a:t>
          </a:r>
          <a:r>
            <a:rPr lang="en-US" b="1" i="1" smtClean="0"/>
            <a:t>x</a:t>
          </a:r>
          <a:r>
            <a:rPr lang="en-US" smtClean="0"/>
            <a:t> to closest center </a:t>
          </a:r>
          <a:r>
            <a:rPr lang="en-US" b="1" i="1" smtClean="0"/>
            <a:t>m</a:t>
          </a:r>
          <a:endParaRPr lang="en-US" b="1" i="1" dirty="0"/>
        </a:p>
      </dgm:t>
    </dgm:pt>
    <dgm:pt modelId="{9B11EE05-552E-48B5-BF85-6D5385A3EAA7}" type="parTrans" cxnId="{96F26B58-C603-4F84-A689-F89B5AD24908}">
      <dgm:prSet/>
      <dgm:spPr/>
      <dgm:t>
        <a:bodyPr/>
        <a:lstStyle/>
        <a:p>
          <a:endParaRPr lang="en-US"/>
        </a:p>
      </dgm:t>
    </dgm:pt>
    <dgm:pt modelId="{CDB4A882-3B26-4E83-A937-562D868ECBEE}" type="sibTrans" cxnId="{96F26B58-C603-4F84-A689-F89B5AD24908}">
      <dgm:prSet/>
      <dgm:spPr/>
      <dgm:t>
        <a:bodyPr/>
        <a:lstStyle/>
        <a:p>
          <a:endParaRPr lang="en-US"/>
        </a:p>
      </dgm:t>
    </dgm:pt>
    <dgm:pt modelId="{33294646-7BEF-4EA9-8B8D-718B6A4E21F9}">
      <dgm:prSet/>
      <dgm:spPr/>
      <dgm:t>
        <a:bodyPr/>
        <a:lstStyle/>
        <a:p>
          <a:r>
            <a:rPr lang="en-US" dirty="0" smtClean="0"/>
            <a:t>If the assignment of data to each cluster </a:t>
          </a:r>
          <a:r>
            <a:rPr lang="en-US" b="1" i="1" dirty="0" smtClean="0"/>
            <a:t>k</a:t>
          </a:r>
          <a:r>
            <a:rPr lang="en-US" dirty="0" smtClean="0"/>
            <a:t> does not change. Stop and extract </a:t>
          </a:r>
          <a:r>
            <a:rPr lang="en-US" b="1" dirty="0" smtClean="0"/>
            <a:t>result</a:t>
          </a:r>
          <a:endParaRPr lang="en-US" b="1" dirty="0"/>
        </a:p>
      </dgm:t>
    </dgm:pt>
    <dgm:pt modelId="{3EE18D83-4286-4FEF-ACE7-33F596F32E1F}" type="parTrans" cxnId="{3E9E2DD3-8263-4F82-9C27-758041C8F1D0}">
      <dgm:prSet/>
      <dgm:spPr/>
      <dgm:t>
        <a:bodyPr/>
        <a:lstStyle/>
        <a:p>
          <a:endParaRPr lang="en-US"/>
        </a:p>
      </dgm:t>
    </dgm:pt>
    <dgm:pt modelId="{700E8CD8-E938-467E-ACDE-53A390FFD106}" type="sibTrans" cxnId="{3E9E2DD3-8263-4F82-9C27-758041C8F1D0}">
      <dgm:prSet/>
      <dgm:spPr/>
      <dgm:t>
        <a:bodyPr/>
        <a:lstStyle/>
        <a:p>
          <a:endParaRPr lang="en-US"/>
        </a:p>
      </dgm:t>
    </dgm:pt>
    <dgm:pt modelId="{0EEE6DBC-62D4-4A90-94A9-81AFBD0B6395}">
      <dgm:prSet/>
      <dgm:spPr/>
      <dgm:t>
        <a:bodyPr/>
        <a:lstStyle/>
        <a:p>
          <a:r>
            <a:rPr lang="en-US" dirty="0" smtClean="0"/>
            <a:t>Update center </a:t>
          </a:r>
          <a:r>
            <a:rPr lang="en-US" b="1" i="1" dirty="0" smtClean="0"/>
            <a:t>m</a:t>
          </a:r>
          <a:r>
            <a:rPr lang="en-US" dirty="0" smtClean="0"/>
            <a:t> for each cluster </a:t>
          </a:r>
          <a:r>
            <a:rPr lang="en-US" b="1" i="1" dirty="0" smtClean="0"/>
            <a:t>k</a:t>
          </a:r>
          <a:r>
            <a:rPr lang="en-US" dirty="0" smtClean="0"/>
            <a:t> by calculating the </a:t>
          </a:r>
          <a:r>
            <a:rPr lang="en-US" b="1" dirty="0" smtClean="0"/>
            <a:t>mean</a:t>
          </a:r>
          <a:r>
            <a:rPr lang="en-US" dirty="0" smtClean="0"/>
            <a:t> of all data points of that cluster</a:t>
          </a:r>
          <a:endParaRPr lang="en-US" dirty="0"/>
        </a:p>
      </dgm:t>
    </dgm:pt>
    <dgm:pt modelId="{7AE074D5-16CF-4E8F-A499-93994A784F2C}" type="parTrans" cxnId="{3FC782E2-ADD0-4585-87D3-8479A416E7FD}">
      <dgm:prSet/>
      <dgm:spPr/>
      <dgm:t>
        <a:bodyPr/>
        <a:lstStyle/>
        <a:p>
          <a:endParaRPr lang="en-US"/>
        </a:p>
      </dgm:t>
    </dgm:pt>
    <dgm:pt modelId="{AD500B2D-8CBA-458F-A0F3-332E6B933193}" type="sibTrans" cxnId="{3FC782E2-ADD0-4585-87D3-8479A416E7FD}">
      <dgm:prSet/>
      <dgm:spPr/>
      <dgm:t>
        <a:bodyPr/>
        <a:lstStyle/>
        <a:p>
          <a:endParaRPr lang="en-US"/>
        </a:p>
      </dgm:t>
    </dgm:pt>
    <dgm:pt modelId="{714535FC-A9E4-4000-A611-A67AE22B7BC0}">
      <dgm:prSet/>
      <dgm:spPr/>
      <dgm:t>
        <a:bodyPr/>
        <a:lstStyle/>
        <a:p>
          <a:r>
            <a:rPr lang="en-US" dirty="0" smtClean="0"/>
            <a:t>Go back to </a:t>
          </a:r>
          <a:r>
            <a:rPr lang="en-US" u="sng" dirty="0" smtClean="0"/>
            <a:t>Step 2</a:t>
          </a:r>
          <a:endParaRPr lang="en-US" u="sng" dirty="0"/>
        </a:p>
      </dgm:t>
    </dgm:pt>
    <dgm:pt modelId="{F700E2DE-29AC-4DF9-89D2-840219186595}" type="parTrans" cxnId="{EB11E06B-BAA7-44E3-841B-EF169C3CFA02}">
      <dgm:prSet/>
      <dgm:spPr/>
      <dgm:t>
        <a:bodyPr/>
        <a:lstStyle/>
        <a:p>
          <a:endParaRPr lang="en-US"/>
        </a:p>
      </dgm:t>
    </dgm:pt>
    <dgm:pt modelId="{7D04416F-2F56-4B44-A744-5170FDFE639A}" type="sibTrans" cxnId="{EB11E06B-BAA7-44E3-841B-EF169C3CFA02}">
      <dgm:prSet/>
      <dgm:spPr/>
      <dgm:t>
        <a:bodyPr/>
        <a:lstStyle/>
        <a:p>
          <a:endParaRPr lang="en-US"/>
        </a:p>
      </dgm:t>
    </dgm:pt>
    <dgm:pt modelId="{89C6E60B-AAB2-4595-96A1-3BD5E9CCD69A}" type="pres">
      <dgm:prSet presAssocID="{CDA27280-29C7-4E51-8C76-68492F743939}" presName="linearFlow" presStyleCnt="0">
        <dgm:presLayoutVars>
          <dgm:dir/>
          <dgm:animLvl val="lvl"/>
          <dgm:resizeHandles val="exact"/>
        </dgm:presLayoutVars>
      </dgm:prSet>
      <dgm:spPr/>
      <dgm:t>
        <a:bodyPr/>
        <a:lstStyle/>
        <a:p>
          <a:endParaRPr lang="en-US"/>
        </a:p>
      </dgm:t>
    </dgm:pt>
    <dgm:pt modelId="{E8B3A79B-DC1C-4C2A-B5BE-BEDE24AD4C4C}" type="pres">
      <dgm:prSet presAssocID="{4BE6F945-6367-41C1-B824-64CB8E031416}" presName="composite" presStyleCnt="0"/>
      <dgm:spPr/>
    </dgm:pt>
    <dgm:pt modelId="{64868D20-7788-433B-9B31-AA242298D1EA}" type="pres">
      <dgm:prSet presAssocID="{4BE6F945-6367-41C1-B824-64CB8E031416}" presName="parentText" presStyleLbl="alignNode1" presStyleIdx="0" presStyleCnt="5">
        <dgm:presLayoutVars>
          <dgm:chMax val="1"/>
          <dgm:bulletEnabled val="1"/>
        </dgm:presLayoutVars>
      </dgm:prSet>
      <dgm:spPr/>
      <dgm:t>
        <a:bodyPr/>
        <a:lstStyle/>
        <a:p>
          <a:endParaRPr lang="en-US"/>
        </a:p>
      </dgm:t>
    </dgm:pt>
    <dgm:pt modelId="{A6DA4E78-2ECE-4D11-8125-CEAD23B10BA0}" type="pres">
      <dgm:prSet presAssocID="{4BE6F945-6367-41C1-B824-64CB8E031416}" presName="descendantText" presStyleLbl="alignAcc1" presStyleIdx="0" presStyleCnt="5">
        <dgm:presLayoutVars>
          <dgm:bulletEnabled val="1"/>
        </dgm:presLayoutVars>
      </dgm:prSet>
      <dgm:spPr/>
      <dgm:t>
        <a:bodyPr/>
        <a:lstStyle/>
        <a:p>
          <a:endParaRPr lang="en-US"/>
        </a:p>
      </dgm:t>
    </dgm:pt>
    <dgm:pt modelId="{CB67EFB8-AB81-445A-8B9A-98CEC64682B1}" type="pres">
      <dgm:prSet presAssocID="{16793594-4F6E-477F-9136-6B9C5DAFADA0}" presName="sp" presStyleCnt="0"/>
      <dgm:spPr/>
    </dgm:pt>
    <dgm:pt modelId="{A4B2E25E-2462-4A7C-B5B0-2234C593A61A}" type="pres">
      <dgm:prSet presAssocID="{2E281C58-830C-44CA-9462-8B975E93A483}" presName="composite" presStyleCnt="0"/>
      <dgm:spPr/>
    </dgm:pt>
    <dgm:pt modelId="{5976334F-9BD7-4963-9F30-74F27FA9FD0F}" type="pres">
      <dgm:prSet presAssocID="{2E281C58-830C-44CA-9462-8B975E93A483}" presName="parentText" presStyleLbl="alignNode1" presStyleIdx="1" presStyleCnt="5">
        <dgm:presLayoutVars>
          <dgm:chMax val="1"/>
          <dgm:bulletEnabled val="1"/>
        </dgm:presLayoutVars>
      </dgm:prSet>
      <dgm:spPr/>
      <dgm:t>
        <a:bodyPr/>
        <a:lstStyle/>
        <a:p>
          <a:endParaRPr lang="en-US"/>
        </a:p>
      </dgm:t>
    </dgm:pt>
    <dgm:pt modelId="{9ADA497E-A9EC-4A12-9567-31BDDEBBE30E}" type="pres">
      <dgm:prSet presAssocID="{2E281C58-830C-44CA-9462-8B975E93A483}" presName="descendantText" presStyleLbl="alignAcc1" presStyleIdx="1" presStyleCnt="5">
        <dgm:presLayoutVars>
          <dgm:bulletEnabled val="1"/>
        </dgm:presLayoutVars>
      </dgm:prSet>
      <dgm:spPr/>
      <dgm:t>
        <a:bodyPr/>
        <a:lstStyle/>
        <a:p>
          <a:endParaRPr lang="en-US"/>
        </a:p>
      </dgm:t>
    </dgm:pt>
    <dgm:pt modelId="{F56D2AB1-CE71-4B9A-9D5C-ABFAA56D854F}" type="pres">
      <dgm:prSet presAssocID="{1C1AB4DC-05F1-4D82-B9F6-C617F0BF5AC4}" presName="sp" presStyleCnt="0"/>
      <dgm:spPr/>
    </dgm:pt>
    <dgm:pt modelId="{206CCC61-CC28-4431-98CF-DB14AADEC101}" type="pres">
      <dgm:prSet presAssocID="{AAC217FE-25A5-4347-A8FB-7310709A15F2}" presName="composite" presStyleCnt="0"/>
      <dgm:spPr/>
    </dgm:pt>
    <dgm:pt modelId="{EC679CC4-44F2-4C09-B36C-2677DFE334A8}" type="pres">
      <dgm:prSet presAssocID="{AAC217FE-25A5-4347-A8FB-7310709A15F2}" presName="parentText" presStyleLbl="alignNode1" presStyleIdx="2" presStyleCnt="5">
        <dgm:presLayoutVars>
          <dgm:chMax val="1"/>
          <dgm:bulletEnabled val="1"/>
        </dgm:presLayoutVars>
      </dgm:prSet>
      <dgm:spPr/>
      <dgm:t>
        <a:bodyPr/>
        <a:lstStyle/>
        <a:p>
          <a:endParaRPr lang="en-US"/>
        </a:p>
      </dgm:t>
    </dgm:pt>
    <dgm:pt modelId="{79720275-F237-475F-B6D0-912FE7A7870E}" type="pres">
      <dgm:prSet presAssocID="{AAC217FE-25A5-4347-A8FB-7310709A15F2}" presName="descendantText" presStyleLbl="alignAcc1" presStyleIdx="2" presStyleCnt="5">
        <dgm:presLayoutVars>
          <dgm:bulletEnabled val="1"/>
        </dgm:presLayoutVars>
      </dgm:prSet>
      <dgm:spPr/>
      <dgm:t>
        <a:bodyPr/>
        <a:lstStyle/>
        <a:p>
          <a:endParaRPr lang="en-US"/>
        </a:p>
      </dgm:t>
    </dgm:pt>
    <dgm:pt modelId="{E330AF15-7772-4408-858E-46FFF024FBDB}" type="pres">
      <dgm:prSet presAssocID="{DA9075B3-B022-4FDD-8F0F-912741B2A404}" presName="sp" presStyleCnt="0"/>
      <dgm:spPr/>
    </dgm:pt>
    <dgm:pt modelId="{1983D882-9663-42B9-A065-03158768CED3}" type="pres">
      <dgm:prSet presAssocID="{145A631C-3CE1-42B6-82FC-988E94842C14}" presName="composite" presStyleCnt="0"/>
      <dgm:spPr/>
    </dgm:pt>
    <dgm:pt modelId="{45959E0A-CAF2-43A1-B48E-CAC3610D89EF}" type="pres">
      <dgm:prSet presAssocID="{145A631C-3CE1-42B6-82FC-988E94842C14}" presName="parentText" presStyleLbl="alignNode1" presStyleIdx="3" presStyleCnt="5">
        <dgm:presLayoutVars>
          <dgm:chMax val="1"/>
          <dgm:bulletEnabled val="1"/>
        </dgm:presLayoutVars>
      </dgm:prSet>
      <dgm:spPr/>
      <dgm:t>
        <a:bodyPr/>
        <a:lstStyle/>
        <a:p>
          <a:endParaRPr lang="en-US"/>
        </a:p>
      </dgm:t>
    </dgm:pt>
    <dgm:pt modelId="{05A5E79F-9908-40C5-945D-A8A879B73552}" type="pres">
      <dgm:prSet presAssocID="{145A631C-3CE1-42B6-82FC-988E94842C14}" presName="descendantText" presStyleLbl="alignAcc1" presStyleIdx="3" presStyleCnt="5">
        <dgm:presLayoutVars>
          <dgm:bulletEnabled val="1"/>
        </dgm:presLayoutVars>
      </dgm:prSet>
      <dgm:spPr/>
      <dgm:t>
        <a:bodyPr/>
        <a:lstStyle/>
        <a:p>
          <a:endParaRPr lang="en-US"/>
        </a:p>
      </dgm:t>
    </dgm:pt>
    <dgm:pt modelId="{F673B4CF-CFD3-4929-9BA0-A8D166331AF1}" type="pres">
      <dgm:prSet presAssocID="{9296B054-1C46-4311-BF83-5983A6E55F8D}" presName="sp" presStyleCnt="0"/>
      <dgm:spPr/>
    </dgm:pt>
    <dgm:pt modelId="{92A9BF43-A1BB-4996-B4F9-C5415ED3D54A}" type="pres">
      <dgm:prSet presAssocID="{3B677476-8775-4465-B899-CDCB0AC99C8C}" presName="composite" presStyleCnt="0"/>
      <dgm:spPr/>
    </dgm:pt>
    <dgm:pt modelId="{822530CC-6A48-44E0-8A10-F8F44EF0D3AA}" type="pres">
      <dgm:prSet presAssocID="{3B677476-8775-4465-B899-CDCB0AC99C8C}" presName="parentText" presStyleLbl="alignNode1" presStyleIdx="4" presStyleCnt="5">
        <dgm:presLayoutVars>
          <dgm:chMax val="1"/>
          <dgm:bulletEnabled val="1"/>
        </dgm:presLayoutVars>
      </dgm:prSet>
      <dgm:spPr/>
      <dgm:t>
        <a:bodyPr/>
        <a:lstStyle/>
        <a:p>
          <a:endParaRPr lang="en-US"/>
        </a:p>
      </dgm:t>
    </dgm:pt>
    <dgm:pt modelId="{65E5FE15-ABAC-4DD8-9BEA-DDC06953C115}" type="pres">
      <dgm:prSet presAssocID="{3B677476-8775-4465-B899-CDCB0AC99C8C}" presName="descendantText" presStyleLbl="alignAcc1" presStyleIdx="4" presStyleCnt="5">
        <dgm:presLayoutVars>
          <dgm:bulletEnabled val="1"/>
        </dgm:presLayoutVars>
      </dgm:prSet>
      <dgm:spPr/>
      <dgm:t>
        <a:bodyPr/>
        <a:lstStyle/>
        <a:p>
          <a:endParaRPr lang="en-US"/>
        </a:p>
      </dgm:t>
    </dgm:pt>
  </dgm:ptLst>
  <dgm:cxnLst>
    <dgm:cxn modelId="{3FC782E2-ADD0-4585-87D3-8479A416E7FD}" srcId="{145A631C-3CE1-42B6-82FC-988E94842C14}" destId="{0EEE6DBC-62D4-4A90-94A9-81AFBD0B6395}" srcOrd="0" destOrd="0" parTransId="{7AE074D5-16CF-4E8F-A499-93994A784F2C}" sibTransId="{AD500B2D-8CBA-458F-A0F3-332E6B933193}"/>
    <dgm:cxn modelId="{304C0B91-24E8-48CE-9950-80F897ACB324}" type="presOf" srcId="{1B2E2CE0-DD05-449B-83F5-FF31A3001D40}" destId="{A6DA4E78-2ECE-4D11-8125-CEAD23B10BA0}" srcOrd="0" destOrd="0" presId="urn:microsoft.com/office/officeart/2005/8/layout/chevron2"/>
    <dgm:cxn modelId="{C204574D-4957-4600-ADA9-2907444AF74A}" type="presOf" srcId="{AAC217FE-25A5-4347-A8FB-7310709A15F2}" destId="{EC679CC4-44F2-4C09-B36C-2677DFE334A8}" srcOrd="0" destOrd="0" presId="urn:microsoft.com/office/officeart/2005/8/layout/chevron2"/>
    <dgm:cxn modelId="{F0A4F0A1-0DAD-448E-BB72-5127B65F3C7B}" type="presOf" srcId="{33294646-7BEF-4EA9-8B8D-718B6A4E21F9}" destId="{79720275-F237-475F-B6D0-912FE7A7870E}" srcOrd="0" destOrd="0" presId="urn:microsoft.com/office/officeart/2005/8/layout/chevron2"/>
    <dgm:cxn modelId="{FD7233AE-C7D9-423A-BDB2-CD62F0C09303}" srcId="{CDA27280-29C7-4E51-8C76-68492F743939}" destId="{2E281C58-830C-44CA-9462-8B975E93A483}" srcOrd="1" destOrd="0" parTransId="{B0E4EA04-D596-4E55-8EA3-DAAD11CA801F}" sibTransId="{1C1AB4DC-05F1-4D82-B9F6-C617F0BF5AC4}"/>
    <dgm:cxn modelId="{BD91D179-0A41-4184-8FF8-C61A092A406A}" srcId="{CDA27280-29C7-4E51-8C76-68492F743939}" destId="{4BE6F945-6367-41C1-B824-64CB8E031416}" srcOrd="0" destOrd="0" parTransId="{B4B62F85-00AA-4B75-AB63-170351BC83C9}" sibTransId="{16793594-4F6E-477F-9136-6B9C5DAFADA0}"/>
    <dgm:cxn modelId="{58684CF3-C2CF-42AF-A56D-23A171AFB5C4}" type="presOf" srcId="{0F72C13D-579A-45F8-BBB3-4D055EAD00A3}" destId="{9ADA497E-A9EC-4A12-9567-31BDDEBBE30E}" srcOrd="0" destOrd="0" presId="urn:microsoft.com/office/officeart/2005/8/layout/chevron2"/>
    <dgm:cxn modelId="{D770D04A-94CB-4E7D-BCBB-30BAA0EE59C6}" type="presOf" srcId="{CDA27280-29C7-4E51-8C76-68492F743939}" destId="{89C6E60B-AAB2-4595-96A1-3BD5E9CCD69A}" srcOrd="0" destOrd="0" presId="urn:microsoft.com/office/officeart/2005/8/layout/chevron2"/>
    <dgm:cxn modelId="{51E36914-B55F-4AC8-AD4C-C3802B3CD870}" type="presOf" srcId="{3B677476-8775-4465-B899-CDCB0AC99C8C}" destId="{822530CC-6A48-44E0-8A10-F8F44EF0D3AA}" srcOrd="0" destOrd="0" presId="urn:microsoft.com/office/officeart/2005/8/layout/chevron2"/>
    <dgm:cxn modelId="{96F26B58-C603-4F84-A689-F89B5AD24908}" srcId="{2E281C58-830C-44CA-9462-8B975E93A483}" destId="{0F72C13D-579A-45F8-BBB3-4D055EAD00A3}" srcOrd="0" destOrd="0" parTransId="{9B11EE05-552E-48B5-BF85-6D5385A3EAA7}" sibTransId="{CDB4A882-3B26-4E83-A937-562D868ECBEE}"/>
    <dgm:cxn modelId="{2C2D7C3E-FA5B-4145-ABCA-9631FCF34095}" srcId="{CDA27280-29C7-4E51-8C76-68492F743939}" destId="{3B677476-8775-4465-B899-CDCB0AC99C8C}" srcOrd="4" destOrd="0" parTransId="{9521A4DE-9A89-4251-A4C0-820A17743946}" sibTransId="{DAD79F93-74DF-42A6-909F-A402D27A4390}"/>
    <dgm:cxn modelId="{88F12308-C5E9-4401-A26A-EA619599446C}" type="presOf" srcId="{2E281C58-830C-44CA-9462-8B975E93A483}" destId="{5976334F-9BD7-4963-9F30-74F27FA9FD0F}" srcOrd="0" destOrd="0" presId="urn:microsoft.com/office/officeart/2005/8/layout/chevron2"/>
    <dgm:cxn modelId="{EB88F181-DE30-4FC3-892B-0077A1CCD79D}" type="presOf" srcId="{4BE6F945-6367-41C1-B824-64CB8E031416}" destId="{64868D20-7788-433B-9B31-AA242298D1EA}" srcOrd="0" destOrd="0" presId="urn:microsoft.com/office/officeart/2005/8/layout/chevron2"/>
    <dgm:cxn modelId="{21E536DC-DCA4-4168-99A5-1C242F204BF5}" type="presOf" srcId="{145A631C-3CE1-42B6-82FC-988E94842C14}" destId="{45959E0A-CAF2-43A1-B48E-CAC3610D89EF}" srcOrd="0" destOrd="0" presId="urn:microsoft.com/office/officeart/2005/8/layout/chevron2"/>
    <dgm:cxn modelId="{57E9797F-2569-4947-B2D3-2CCC287FD791}" srcId="{CDA27280-29C7-4E51-8C76-68492F743939}" destId="{AAC217FE-25A5-4347-A8FB-7310709A15F2}" srcOrd="2" destOrd="0" parTransId="{0F9C34E8-BFCC-43EB-88AA-491B56C675CF}" sibTransId="{DA9075B3-B022-4FDD-8F0F-912741B2A404}"/>
    <dgm:cxn modelId="{95F8EF9B-97BB-4E9A-8138-F0AD38CF5D34}" srcId="{4BE6F945-6367-41C1-B824-64CB8E031416}" destId="{1B2E2CE0-DD05-449B-83F5-FF31A3001D40}" srcOrd="0" destOrd="0" parTransId="{0B0A980A-3D41-46EA-B824-2EE36B6DCA26}" sibTransId="{B2AA3F71-0A6E-44D6-B3E4-829F5F4263C1}"/>
    <dgm:cxn modelId="{C11938AF-22B5-4870-A114-14C32064C84E}" type="presOf" srcId="{714535FC-A9E4-4000-A611-A67AE22B7BC0}" destId="{65E5FE15-ABAC-4DD8-9BEA-DDC06953C115}" srcOrd="0" destOrd="0" presId="urn:microsoft.com/office/officeart/2005/8/layout/chevron2"/>
    <dgm:cxn modelId="{EB11E06B-BAA7-44E3-841B-EF169C3CFA02}" srcId="{3B677476-8775-4465-B899-CDCB0AC99C8C}" destId="{714535FC-A9E4-4000-A611-A67AE22B7BC0}" srcOrd="0" destOrd="0" parTransId="{F700E2DE-29AC-4DF9-89D2-840219186595}" sibTransId="{7D04416F-2F56-4B44-A744-5170FDFE639A}"/>
    <dgm:cxn modelId="{8711051E-7AE8-4DDB-9292-2318988805B6}" srcId="{CDA27280-29C7-4E51-8C76-68492F743939}" destId="{145A631C-3CE1-42B6-82FC-988E94842C14}" srcOrd="3" destOrd="0" parTransId="{1B7FB9A1-4354-4501-B3DF-9A963510D07F}" sibTransId="{9296B054-1C46-4311-BF83-5983A6E55F8D}"/>
    <dgm:cxn modelId="{3E9E2DD3-8263-4F82-9C27-758041C8F1D0}" srcId="{AAC217FE-25A5-4347-A8FB-7310709A15F2}" destId="{33294646-7BEF-4EA9-8B8D-718B6A4E21F9}" srcOrd="0" destOrd="0" parTransId="{3EE18D83-4286-4FEF-ACE7-33F596F32E1F}" sibTransId="{700E8CD8-E938-467E-ACDE-53A390FFD106}"/>
    <dgm:cxn modelId="{7BF67A72-9387-4DFC-B52B-9D3A50706ED9}" type="presOf" srcId="{0EEE6DBC-62D4-4A90-94A9-81AFBD0B6395}" destId="{05A5E79F-9908-40C5-945D-A8A879B73552}" srcOrd="0" destOrd="0" presId="urn:microsoft.com/office/officeart/2005/8/layout/chevron2"/>
    <dgm:cxn modelId="{42986A44-CE8E-4D13-8D30-63E35750D26F}" type="presParOf" srcId="{89C6E60B-AAB2-4595-96A1-3BD5E9CCD69A}" destId="{E8B3A79B-DC1C-4C2A-B5BE-BEDE24AD4C4C}" srcOrd="0" destOrd="0" presId="urn:microsoft.com/office/officeart/2005/8/layout/chevron2"/>
    <dgm:cxn modelId="{4C8F06C5-2797-4B90-BEA0-A79C14784A8E}" type="presParOf" srcId="{E8B3A79B-DC1C-4C2A-B5BE-BEDE24AD4C4C}" destId="{64868D20-7788-433B-9B31-AA242298D1EA}" srcOrd="0" destOrd="0" presId="urn:microsoft.com/office/officeart/2005/8/layout/chevron2"/>
    <dgm:cxn modelId="{12243246-D016-4FE2-BB18-777302E10980}" type="presParOf" srcId="{E8B3A79B-DC1C-4C2A-B5BE-BEDE24AD4C4C}" destId="{A6DA4E78-2ECE-4D11-8125-CEAD23B10BA0}" srcOrd="1" destOrd="0" presId="urn:microsoft.com/office/officeart/2005/8/layout/chevron2"/>
    <dgm:cxn modelId="{C549BC55-531C-4A97-B6EC-50F6443572AC}" type="presParOf" srcId="{89C6E60B-AAB2-4595-96A1-3BD5E9CCD69A}" destId="{CB67EFB8-AB81-445A-8B9A-98CEC64682B1}" srcOrd="1" destOrd="0" presId="urn:microsoft.com/office/officeart/2005/8/layout/chevron2"/>
    <dgm:cxn modelId="{EE4F25D6-0823-4992-84B1-E4262A126697}" type="presParOf" srcId="{89C6E60B-AAB2-4595-96A1-3BD5E9CCD69A}" destId="{A4B2E25E-2462-4A7C-B5B0-2234C593A61A}" srcOrd="2" destOrd="0" presId="urn:microsoft.com/office/officeart/2005/8/layout/chevron2"/>
    <dgm:cxn modelId="{E8DC81D9-7DF4-4C80-A763-BFBAD0AC6578}" type="presParOf" srcId="{A4B2E25E-2462-4A7C-B5B0-2234C593A61A}" destId="{5976334F-9BD7-4963-9F30-74F27FA9FD0F}" srcOrd="0" destOrd="0" presId="urn:microsoft.com/office/officeart/2005/8/layout/chevron2"/>
    <dgm:cxn modelId="{F27AA6F9-9E7E-4BC9-909F-3C94D07E54EB}" type="presParOf" srcId="{A4B2E25E-2462-4A7C-B5B0-2234C593A61A}" destId="{9ADA497E-A9EC-4A12-9567-31BDDEBBE30E}" srcOrd="1" destOrd="0" presId="urn:microsoft.com/office/officeart/2005/8/layout/chevron2"/>
    <dgm:cxn modelId="{6C8B6313-585A-440E-8A35-1A87FB27A922}" type="presParOf" srcId="{89C6E60B-AAB2-4595-96A1-3BD5E9CCD69A}" destId="{F56D2AB1-CE71-4B9A-9D5C-ABFAA56D854F}" srcOrd="3" destOrd="0" presId="urn:microsoft.com/office/officeart/2005/8/layout/chevron2"/>
    <dgm:cxn modelId="{1062A193-52DE-4D28-9E56-230294FE2240}" type="presParOf" srcId="{89C6E60B-AAB2-4595-96A1-3BD5E9CCD69A}" destId="{206CCC61-CC28-4431-98CF-DB14AADEC101}" srcOrd="4" destOrd="0" presId="urn:microsoft.com/office/officeart/2005/8/layout/chevron2"/>
    <dgm:cxn modelId="{DDC345CA-A52B-4B5C-9AA1-01F8CD63397C}" type="presParOf" srcId="{206CCC61-CC28-4431-98CF-DB14AADEC101}" destId="{EC679CC4-44F2-4C09-B36C-2677DFE334A8}" srcOrd="0" destOrd="0" presId="urn:microsoft.com/office/officeart/2005/8/layout/chevron2"/>
    <dgm:cxn modelId="{1EC72024-5FFD-4A9F-9941-544CCE53CBE3}" type="presParOf" srcId="{206CCC61-CC28-4431-98CF-DB14AADEC101}" destId="{79720275-F237-475F-B6D0-912FE7A7870E}" srcOrd="1" destOrd="0" presId="urn:microsoft.com/office/officeart/2005/8/layout/chevron2"/>
    <dgm:cxn modelId="{6D901903-6784-4BA0-81F0-9647A83D896A}" type="presParOf" srcId="{89C6E60B-AAB2-4595-96A1-3BD5E9CCD69A}" destId="{E330AF15-7772-4408-858E-46FFF024FBDB}" srcOrd="5" destOrd="0" presId="urn:microsoft.com/office/officeart/2005/8/layout/chevron2"/>
    <dgm:cxn modelId="{D173B7F2-DF22-4A23-8D11-B921A6342D80}" type="presParOf" srcId="{89C6E60B-AAB2-4595-96A1-3BD5E9CCD69A}" destId="{1983D882-9663-42B9-A065-03158768CED3}" srcOrd="6" destOrd="0" presId="urn:microsoft.com/office/officeart/2005/8/layout/chevron2"/>
    <dgm:cxn modelId="{10E65981-82D8-4088-A665-15719A681DA8}" type="presParOf" srcId="{1983D882-9663-42B9-A065-03158768CED3}" destId="{45959E0A-CAF2-43A1-B48E-CAC3610D89EF}" srcOrd="0" destOrd="0" presId="urn:microsoft.com/office/officeart/2005/8/layout/chevron2"/>
    <dgm:cxn modelId="{42A1917D-9E64-42AD-BC89-27C1EAE61F3A}" type="presParOf" srcId="{1983D882-9663-42B9-A065-03158768CED3}" destId="{05A5E79F-9908-40C5-945D-A8A879B73552}" srcOrd="1" destOrd="0" presId="urn:microsoft.com/office/officeart/2005/8/layout/chevron2"/>
    <dgm:cxn modelId="{7DBF06FE-E085-44EF-BC98-E2E95468C142}" type="presParOf" srcId="{89C6E60B-AAB2-4595-96A1-3BD5E9CCD69A}" destId="{F673B4CF-CFD3-4929-9BA0-A8D166331AF1}" srcOrd="7" destOrd="0" presId="urn:microsoft.com/office/officeart/2005/8/layout/chevron2"/>
    <dgm:cxn modelId="{5B3E72ED-E4C6-4CD1-A492-0E0A73DA1F67}" type="presParOf" srcId="{89C6E60B-AAB2-4595-96A1-3BD5E9CCD69A}" destId="{92A9BF43-A1BB-4996-B4F9-C5415ED3D54A}" srcOrd="8" destOrd="0" presId="urn:microsoft.com/office/officeart/2005/8/layout/chevron2"/>
    <dgm:cxn modelId="{1A0A6AEF-B3F5-4AB0-B7A7-E6F91D2CDD7D}" type="presParOf" srcId="{92A9BF43-A1BB-4996-B4F9-C5415ED3D54A}" destId="{822530CC-6A48-44E0-8A10-F8F44EF0D3AA}" srcOrd="0" destOrd="0" presId="urn:microsoft.com/office/officeart/2005/8/layout/chevron2"/>
    <dgm:cxn modelId="{37A11765-9A94-40AA-86FB-E6C199768C4E}" type="presParOf" srcId="{92A9BF43-A1BB-4996-B4F9-C5415ED3D54A}" destId="{65E5FE15-ABAC-4DD8-9BEA-DDC06953C115}"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2DA59C-6AE3-478F-8B55-196236CB3BF5}" type="doc">
      <dgm:prSet loTypeId="urn:microsoft.com/office/officeart/2005/8/layout/gear1" loCatId="process" qsTypeId="urn:microsoft.com/office/officeart/2005/8/quickstyle/simple4" qsCatId="simple" csTypeId="urn:microsoft.com/office/officeart/2005/8/colors/accent1_2" csCatId="accent1" phldr="1"/>
      <dgm:spPr/>
      <dgm:t>
        <a:bodyPr/>
        <a:lstStyle/>
        <a:p>
          <a:endParaRPr lang="en-US"/>
        </a:p>
      </dgm:t>
    </dgm:pt>
    <dgm:pt modelId="{D7D000AE-FDA2-46E3-9A19-0FA8221C006F}">
      <dgm:prSet phldrT="[Text]" custT="1"/>
      <dgm:spPr/>
      <dgm:t>
        <a:bodyPr/>
        <a:lstStyle/>
        <a:p>
          <a:r>
            <a:rPr lang="en-US" sz="2400" dirty="0" smtClean="0"/>
            <a:t>F1 Score</a:t>
          </a:r>
          <a:endParaRPr lang="en-US" sz="2400" dirty="0"/>
        </a:p>
      </dgm:t>
    </dgm:pt>
    <dgm:pt modelId="{AF57F0D0-91AF-4D70-BDB3-AD3F841672B6}" type="parTrans" cxnId="{BE7E90D7-DF3E-44D0-B22C-C88129EAF8FF}">
      <dgm:prSet/>
      <dgm:spPr/>
      <dgm:t>
        <a:bodyPr/>
        <a:lstStyle/>
        <a:p>
          <a:endParaRPr lang="en-US"/>
        </a:p>
      </dgm:t>
    </dgm:pt>
    <dgm:pt modelId="{796B4128-7250-4294-94F3-D57FF7244F43}" type="sibTrans" cxnId="{BE7E90D7-DF3E-44D0-B22C-C88129EAF8FF}">
      <dgm:prSet/>
      <dgm:spPr/>
      <dgm:t>
        <a:bodyPr/>
        <a:lstStyle/>
        <a:p>
          <a:endParaRPr lang="en-US"/>
        </a:p>
      </dgm:t>
    </dgm:pt>
    <dgm:pt modelId="{4CFC9A5A-AF58-4675-BC9B-97F3AD612AB6}">
      <dgm:prSet phldrT="[Text]" custT="1"/>
      <dgm:spPr/>
      <dgm:t>
        <a:bodyPr/>
        <a:lstStyle/>
        <a:p>
          <a:r>
            <a:rPr lang="en-US" sz="1400" dirty="0" smtClean="0"/>
            <a:t>Precision</a:t>
          </a:r>
          <a:endParaRPr lang="en-US" sz="1500" dirty="0"/>
        </a:p>
      </dgm:t>
    </dgm:pt>
    <dgm:pt modelId="{801DF419-855F-4E13-A95F-3CD65CC1E03D}" type="sibTrans" cxnId="{C194DF6A-1F16-49D8-9815-B9FC90C5FA40}">
      <dgm:prSet/>
      <dgm:spPr/>
      <dgm:t>
        <a:bodyPr/>
        <a:lstStyle/>
        <a:p>
          <a:endParaRPr lang="en-US"/>
        </a:p>
      </dgm:t>
    </dgm:pt>
    <dgm:pt modelId="{D4503A23-B9EF-4F28-AFE7-FACE7C082F5A}" type="parTrans" cxnId="{C194DF6A-1F16-49D8-9815-B9FC90C5FA40}">
      <dgm:prSet/>
      <dgm:spPr/>
      <dgm:t>
        <a:bodyPr/>
        <a:lstStyle/>
        <a:p>
          <a:endParaRPr lang="en-US"/>
        </a:p>
      </dgm:t>
    </dgm:pt>
    <dgm:pt modelId="{ADAF787E-219B-4A4D-8201-D77FCAB5B1FA}">
      <dgm:prSet phldrT="[Text]"/>
      <dgm:spPr/>
      <dgm:t>
        <a:bodyPr/>
        <a:lstStyle/>
        <a:p>
          <a:r>
            <a:rPr lang="en-US" dirty="0" smtClean="0"/>
            <a:t>Recall</a:t>
          </a:r>
          <a:endParaRPr lang="en-US" dirty="0"/>
        </a:p>
      </dgm:t>
    </dgm:pt>
    <dgm:pt modelId="{2443074C-9DC5-4531-9528-EC20756EBB05}" type="sibTrans" cxnId="{91109AC2-91DE-4046-BCF5-126218F81CB4}">
      <dgm:prSet/>
      <dgm:spPr/>
      <dgm:t>
        <a:bodyPr/>
        <a:lstStyle/>
        <a:p>
          <a:endParaRPr lang="en-US"/>
        </a:p>
      </dgm:t>
    </dgm:pt>
    <dgm:pt modelId="{5E040FB1-B8B1-43DF-AAE0-E151CC554FD2}" type="parTrans" cxnId="{91109AC2-91DE-4046-BCF5-126218F81CB4}">
      <dgm:prSet/>
      <dgm:spPr/>
      <dgm:t>
        <a:bodyPr/>
        <a:lstStyle/>
        <a:p>
          <a:endParaRPr lang="en-US"/>
        </a:p>
      </dgm:t>
    </dgm:pt>
    <dgm:pt modelId="{880CA4CD-3F07-4944-AD3E-22D805BDA6BB}" type="pres">
      <dgm:prSet presAssocID="{B82DA59C-6AE3-478F-8B55-196236CB3BF5}" presName="composite" presStyleCnt="0">
        <dgm:presLayoutVars>
          <dgm:chMax val="3"/>
          <dgm:animLvl val="lvl"/>
          <dgm:resizeHandles val="exact"/>
        </dgm:presLayoutVars>
      </dgm:prSet>
      <dgm:spPr/>
      <dgm:t>
        <a:bodyPr/>
        <a:lstStyle/>
        <a:p>
          <a:endParaRPr lang="en-US"/>
        </a:p>
      </dgm:t>
    </dgm:pt>
    <dgm:pt modelId="{7567F32F-15CA-4D63-8CE5-707396CDDFF1}" type="pres">
      <dgm:prSet presAssocID="{D7D000AE-FDA2-46E3-9A19-0FA8221C006F}" presName="gear1" presStyleLbl="node1" presStyleIdx="0" presStyleCnt="3">
        <dgm:presLayoutVars>
          <dgm:chMax val="1"/>
          <dgm:bulletEnabled val="1"/>
        </dgm:presLayoutVars>
      </dgm:prSet>
      <dgm:spPr/>
      <dgm:t>
        <a:bodyPr/>
        <a:lstStyle/>
        <a:p>
          <a:endParaRPr lang="en-US"/>
        </a:p>
      </dgm:t>
    </dgm:pt>
    <dgm:pt modelId="{94CF6260-DE8A-4126-BFC6-E5BABAC2BB82}" type="pres">
      <dgm:prSet presAssocID="{D7D000AE-FDA2-46E3-9A19-0FA8221C006F}" presName="gear1srcNode" presStyleLbl="node1" presStyleIdx="0" presStyleCnt="3"/>
      <dgm:spPr/>
      <dgm:t>
        <a:bodyPr/>
        <a:lstStyle/>
        <a:p>
          <a:endParaRPr lang="en-US"/>
        </a:p>
      </dgm:t>
    </dgm:pt>
    <dgm:pt modelId="{EFA1E595-391F-41EF-A603-A4233B3721A0}" type="pres">
      <dgm:prSet presAssocID="{D7D000AE-FDA2-46E3-9A19-0FA8221C006F}" presName="gear1dstNode" presStyleLbl="node1" presStyleIdx="0" presStyleCnt="3"/>
      <dgm:spPr/>
      <dgm:t>
        <a:bodyPr/>
        <a:lstStyle/>
        <a:p>
          <a:endParaRPr lang="en-US"/>
        </a:p>
      </dgm:t>
    </dgm:pt>
    <dgm:pt modelId="{D223A362-6C3E-41F6-9892-78CC472B0A86}" type="pres">
      <dgm:prSet presAssocID="{4CFC9A5A-AF58-4675-BC9B-97F3AD612AB6}" presName="gear2" presStyleLbl="node1" presStyleIdx="1" presStyleCnt="3">
        <dgm:presLayoutVars>
          <dgm:chMax val="1"/>
          <dgm:bulletEnabled val="1"/>
        </dgm:presLayoutVars>
      </dgm:prSet>
      <dgm:spPr/>
      <dgm:t>
        <a:bodyPr/>
        <a:lstStyle/>
        <a:p>
          <a:endParaRPr lang="en-US"/>
        </a:p>
      </dgm:t>
    </dgm:pt>
    <dgm:pt modelId="{304720DF-73E7-46D3-AF89-72DD6A70CFF8}" type="pres">
      <dgm:prSet presAssocID="{4CFC9A5A-AF58-4675-BC9B-97F3AD612AB6}" presName="gear2srcNode" presStyleLbl="node1" presStyleIdx="1" presStyleCnt="3"/>
      <dgm:spPr/>
      <dgm:t>
        <a:bodyPr/>
        <a:lstStyle/>
        <a:p>
          <a:endParaRPr lang="en-US"/>
        </a:p>
      </dgm:t>
    </dgm:pt>
    <dgm:pt modelId="{154D39F8-8C13-40A1-B7C6-4FC5532EECDF}" type="pres">
      <dgm:prSet presAssocID="{4CFC9A5A-AF58-4675-BC9B-97F3AD612AB6}" presName="gear2dstNode" presStyleLbl="node1" presStyleIdx="1" presStyleCnt="3"/>
      <dgm:spPr/>
      <dgm:t>
        <a:bodyPr/>
        <a:lstStyle/>
        <a:p>
          <a:endParaRPr lang="en-US"/>
        </a:p>
      </dgm:t>
    </dgm:pt>
    <dgm:pt modelId="{57EEBECE-0854-449B-9625-66E097D0B1B2}" type="pres">
      <dgm:prSet presAssocID="{ADAF787E-219B-4A4D-8201-D77FCAB5B1FA}" presName="gear3" presStyleLbl="node1" presStyleIdx="2" presStyleCnt="3"/>
      <dgm:spPr/>
      <dgm:t>
        <a:bodyPr/>
        <a:lstStyle/>
        <a:p>
          <a:endParaRPr lang="en-US"/>
        </a:p>
      </dgm:t>
    </dgm:pt>
    <dgm:pt modelId="{ECE8447F-1A01-4CFB-9C39-8A06FE637EB9}" type="pres">
      <dgm:prSet presAssocID="{ADAF787E-219B-4A4D-8201-D77FCAB5B1FA}" presName="gear3tx" presStyleLbl="node1" presStyleIdx="2" presStyleCnt="3">
        <dgm:presLayoutVars>
          <dgm:chMax val="1"/>
          <dgm:bulletEnabled val="1"/>
        </dgm:presLayoutVars>
      </dgm:prSet>
      <dgm:spPr/>
      <dgm:t>
        <a:bodyPr/>
        <a:lstStyle/>
        <a:p>
          <a:endParaRPr lang="en-US"/>
        </a:p>
      </dgm:t>
    </dgm:pt>
    <dgm:pt modelId="{91CE218B-C008-4D72-B4E5-D1E17DF1AD6D}" type="pres">
      <dgm:prSet presAssocID="{ADAF787E-219B-4A4D-8201-D77FCAB5B1FA}" presName="gear3srcNode" presStyleLbl="node1" presStyleIdx="2" presStyleCnt="3"/>
      <dgm:spPr/>
      <dgm:t>
        <a:bodyPr/>
        <a:lstStyle/>
        <a:p>
          <a:endParaRPr lang="en-US"/>
        </a:p>
      </dgm:t>
    </dgm:pt>
    <dgm:pt modelId="{98128B2B-5BB3-4C72-BC1F-E5A72B69A27E}" type="pres">
      <dgm:prSet presAssocID="{ADAF787E-219B-4A4D-8201-D77FCAB5B1FA}" presName="gear3dstNode" presStyleLbl="node1" presStyleIdx="2" presStyleCnt="3"/>
      <dgm:spPr/>
      <dgm:t>
        <a:bodyPr/>
        <a:lstStyle/>
        <a:p>
          <a:endParaRPr lang="en-US"/>
        </a:p>
      </dgm:t>
    </dgm:pt>
    <dgm:pt modelId="{7F83E65B-8C11-4718-8A20-EEB4408B623F}" type="pres">
      <dgm:prSet presAssocID="{796B4128-7250-4294-94F3-D57FF7244F43}" presName="connector1" presStyleLbl="sibTrans2D1" presStyleIdx="0" presStyleCnt="3"/>
      <dgm:spPr/>
      <dgm:t>
        <a:bodyPr/>
        <a:lstStyle/>
        <a:p>
          <a:endParaRPr lang="en-US"/>
        </a:p>
      </dgm:t>
    </dgm:pt>
    <dgm:pt modelId="{8B9EAC68-AAA7-43D3-B317-F4F6FDD65267}" type="pres">
      <dgm:prSet presAssocID="{801DF419-855F-4E13-A95F-3CD65CC1E03D}" presName="connector2" presStyleLbl="sibTrans2D1" presStyleIdx="1" presStyleCnt="3"/>
      <dgm:spPr/>
      <dgm:t>
        <a:bodyPr/>
        <a:lstStyle/>
        <a:p>
          <a:endParaRPr lang="en-US"/>
        </a:p>
      </dgm:t>
    </dgm:pt>
    <dgm:pt modelId="{F401637C-0697-4965-B6C1-5C00CF1FDB4B}" type="pres">
      <dgm:prSet presAssocID="{2443074C-9DC5-4531-9528-EC20756EBB05}" presName="connector3" presStyleLbl="sibTrans2D1" presStyleIdx="2" presStyleCnt="3"/>
      <dgm:spPr/>
      <dgm:t>
        <a:bodyPr/>
        <a:lstStyle/>
        <a:p>
          <a:endParaRPr lang="en-US"/>
        </a:p>
      </dgm:t>
    </dgm:pt>
  </dgm:ptLst>
  <dgm:cxnLst>
    <dgm:cxn modelId="{917B6F48-4888-41D6-9DDD-BC3D9FCDDAF2}" type="presOf" srcId="{B82DA59C-6AE3-478F-8B55-196236CB3BF5}" destId="{880CA4CD-3F07-4944-AD3E-22D805BDA6BB}" srcOrd="0" destOrd="0" presId="urn:microsoft.com/office/officeart/2005/8/layout/gear1"/>
    <dgm:cxn modelId="{18E77F5B-BB69-4F3B-87CD-895C1D29CAEC}" type="presOf" srcId="{2443074C-9DC5-4531-9528-EC20756EBB05}" destId="{F401637C-0697-4965-B6C1-5C00CF1FDB4B}" srcOrd="0" destOrd="0" presId="urn:microsoft.com/office/officeart/2005/8/layout/gear1"/>
    <dgm:cxn modelId="{D4EEA476-8576-4F24-9B92-FA026952BE9E}" type="presOf" srcId="{D7D000AE-FDA2-46E3-9A19-0FA8221C006F}" destId="{94CF6260-DE8A-4126-BFC6-E5BABAC2BB82}" srcOrd="1" destOrd="0" presId="urn:microsoft.com/office/officeart/2005/8/layout/gear1"/>
    <dgm:cxn modelId="{C2D21D8A-0F08-4355-9D9F-F588186A0D53}" type="presOf" srcId="{4CFC9A5A-AF58-4675-BC9B-97F3AD612AB6}" destId="{D223A362-6C3E-41F6-9892-78CC472B0A86}" srcOrd="0" destOrd="0" presId="urn:microsoft.com/office/officeart/2005/8/layout/gear1"/>
    <dgm:cxn modelId="{AF5DAC16-10D8-4F48-A2B0-9894FB95D0BA}" type="presOf" srcId="{ADAF787E-219B-4A4D-8201-D77FCAB5B1FA}" destId="{98128B2B-5BB3-4C72-BC1F-E5A72B69A27E}" srcOrd="3" destOrd="0" presId="urn:microsoft.com/office/officeart/2005/8/layout/gear1"/>
    <dgm:cxn modelId="{8275DA20-C4E9-4172-A91C-F1948CAA6390}" type="presOf" srcId="{D7D000AE-FDA2-46E3-9A19-0FA8221C006F}" destId="{EFA1E595-391F-41EF-A603-A4233B3721A0}" srcOrd="2" destOrd="0" presId="urn:microsoft.com/office/officeart/2005/8/layout/gear1"/>
    <dgm:cxn modelId="{6C73F5FA-DA49-4CCA-850B-2914FCBAAD10}" type="presOf" srcId="{ADAF787E-219B-4A4D-8201-D77FCAB5B1FA}" destId="{91CE218B-C008-4D72-B4E5-D1E17DF1AD6D}" srcOrd="2" destOrd="0" presId="urn:microsoft.com/office/officeart/2005/8/layout/gear1"/>
    <dgm:cxn modelId="{21D2BE54-4C6F-4930-ABE1-A5DF659462BF}" type="presOf" srcId="{801DF419-855F-4E13-A95F-3CD65CC1E03D}" destId="{8B9EAC68-AAA7-43D3-B317-F4F6FDD65267}" srcOrd="0" destOrd="0" presId="urn:microsoft.com/office/officeart/2005/8/layout/gear1"/>
    <dgm:cxn modelId="{6097B2EA-B2A0-4821-8F00-26D30237A326}" type="presOf" srcId="{ADAF787E-219B-4A4D-8201-D77FCAB5B1FA}" destId="{57EEBECE-0854-449B-9625-66E097D0B1B2}" srcOrd="0" destOrd="0" presId="urn:microsoft.com/office/officeart/2005/8/layout/gear1"/>
    <dgm:cxn modelId="{91109AC2-91DE-4046-BCF5-126218F81CB4}" srcId="{B82DA59C-6AE3-478F-8B55-196236CB3BF5}" destId="{ADAF787E-219B-4A4D-8201-D77FCAB5B1FA}" srcOrd="2" destOrd="0" parTransId="{5E040FB1-B8B1-43DF-AAE0-E151CC554FD2}" sibTransId="{2443074C-9DC5-4531-9528-EC20756EBB05}"/>
    <dgm:cxn modelId="{C194DF6A-1F16-49D8-9815-B9FC90C5FA40}" srcId="{B82DA59C-6AE3-478F-8B55-196236CB3BF5}" destId="{4CFC9A5A-AF58-4675-BC9B-97F3AD612AB6}" srcOrd="1" destOrd="0" parTransId="{D4503A23-B9EF-4F28-AFE7-FACE7C082F5A}" sibTransId="{801DF419-855F-4E13-A95F-3CD65CC1E03D}"/>
    <dgm:cxn modelId="{F9F996BA-2218-475C-A7DF-F94D64D1BF91}" type="presOf" srcId="{D7D000AE-FDA2-46E3-9A19-0FA8221C006F}" destId="{7567F32F-15CA-4D63-8CE5-707396CDDFF1}" srcOrd="0" destOrd="0" presId="urn:microsoft.com/office/officeart/2005/8/layout/gear1"/>
    <dgm:cxn modelId="{52CF8C6C-38B1-4BA9-B94A-F3C1E5514705}" type="presOf" srcId="{ADAF787E-219B-4A4D-8201-D77FCAB5B1FA}" destId="{ECE8447F-1A01-4CFB-9C39-8A06FE637EB9}" srcOrd="1" destOrd="0" presId="urn:microsoft.com/office/officeart/2005/8/layout/gear1"/>
    <dgm:cxn modelId="{BE7E90D7-DF3E-44D0-B22C-C88129EAF8FF}" srcId="{B82DA59C-6AE3-478F-8B55-196236CB3BF5}" destId="{D7D000AE-FDA2-46E3-9A19-0FA8221C006F}" srcOrd="0" destOrd="0" parTransId="{AF57F0D0-91AF-4D70-BDB3-AD3F841672B6}" sibTransId="{796B4128-7250-4294-94F3-D57FF7244F43}"/>
    <dgm:cxn modelId="{9EE51663-CF0D-4C3C-94D3-B2DDB6C46AE6}" type="presOf" srcId="{4CFC9A5A-AF58-4675-BC9B-97F3AD612AB6}" destId="{304720DF-73E7-46D3-AF89-72DD6A70CFF8}" srcOrd="1" destOrd="0" presId="urn:microsoft.com/office/officeart/2005/8/layout/gear1"/>
    <dgm:cxn modelId="{38571068-825F-4147-A99E-6060B8252A4D}" type="presOf" srcId="{4CFC9A5A-AF58-4675-BC9B-97F3AD612AB6}" destId="{154D39F8-8C13-40A1-B7C6-4FC5532EECDF}" srcOrd="2" destOrd="0" presId="urn:microsoft.com/office/officeart/2005/8/layout/gear1"/>
    <dgm:cxn modelId="{807F8CE1-5CAD-4E5A-84F0-36954A5C135E}" type="presOf" srcId="{796B4128-7250-4294-94F3-D57FF7244F43}" destId="{7F83E65B-8C11-4718-8A20-EEB4408B623F}" srcOrd="0" destOrd="0" presId="urn:microsoft.com/office/officeart/2005/8/layout/gear1"/>
    <dgm:cxn modelId="{9F9E693C-D551-41F0-8B84-5E4E514DA8B8}" type="presParOf" srcId="{880CA4CD-3F07-4944-AD3E-22D805BDA6BB}" destId="{7567F32F-15CA-4D63-8CE5-707396CDDFF1}" srcOrd="0" destOrd="0" presId="urn:microsoft.com/office/officeart/2005/8/layout/gear1"/>
    <dgm:cxn modelId="{20053530-F57F-4852-9E51-EA0E03829C66}" type="presParOf" srcId="{880CA4CD-3F07-4944-AD3E-22D805BDA6BB}" destId="{94CF6260-DE8A-4126-BFC6-E5BABAC2BB82}" srcOrd="1" destOrd="0" presId="urn:microsoft.com/office/officeart/2005/8/layout/gear1"/>
    <dgm:cxn modelId="{CCC4A818-BF42-409E-8533-A5E10CD916DD}" type="presParOf" srcId="{880CA4CD-3F07-4944-AD3E-22D805BDA6BB}" destId="{EFA1E595-391F-41EF-A603-A4233B3721A0}" srcOrd="2" destOrd="0" presId="urn:microsoft.com/office/officeart/2005/8/layout/gear1"/>
    <dgm:cxn modelId="{3BE4EFD8-A364-45CA-B946-E8B21D084C83}" type="presParOf" srcId="{880CA4CD-3F07-4944-AD3E-22D805BDA6BB}" destId="{D223A362-6C3E-41F6-9892-78CC472B0A86}" srcOrd="3" destOrd="0" presId="urn:microsoft.com/office/officeart/2005/8/layout/gear1"/>
    <dgm:cxn modelId="{558E3856-B4EB-4C00-B945-22A733981C8B}" type="presParOf" srcId="{880CA4CD-3F07-4944-AD3E-22D805BDA6BB}" destId="{304720DF-73E7-46D3-AF89-72DD6A70CFF8}" srcOrd="4" destOrd="0" presId="urn:microsoft.com/office/officeart/2005/8/layout/gear1"/>
    <dgm:cxn modelId="{6DEAF27C-784D-4654-8200-667174D897C3}" type="presParOf" srcId="{880CA4CD-3F07-4944-AD3E-22D805BDA6BB}" destId="{154D39F8-8C13-40A1-B7C6-4FC5532EECDF}" srcOrd="5" destOrd="0" presId="urn:microsoft.com/office/officeart/2005/8/layout/gear1"/>
    <dgm:cxn modelId="{7426EB04-ABCD-471C-B0F4-A677885C9D3D}" type="presParOf" srcId="{880CA4CD-3F07-4944-AD3E-22D805BDA6BB}" destId="{57EEBECE-0854-449B-9625-66E097D0B1B2}" srcOrd="6" destOrd="0" presId="urn:microsoft.com/office/officeart/2005/8/layout/gear1"/>
    <dgm:cxn modelId="{EBEAE92F-BB1E-4EB8-AC06-2296CB22ABF5}" type="presParOf" srcId="{880CA4CD-3F07-4944-AD3E-22D805BDA6BB}" destId="{ECE8447F-1A01-4CFB-9C39-8A06FE637EB9}" srcOrd="7" destOrd="0" presId="urn:microsoft.com/office/officeart/2005/8/layout/gear1"/>
    <dgm:cxn modelId="{1D111AA9-C211-4CFD-B20A-5C3E30199989}" type="presParOf" srcId="{880CA4CD-3F07-4944-AD3E-22D805BDA6BB}" destId="{91CE218B-C008-4D72-B4E5-D1E17DF1AD6D}" srcOrd="8" destOrd="0" presId="urn:microsoft.com/office/officeart/2005/8/layout/gear1"/>
    <dgm:cxn modelId="{10BD9966-6DAF-4B83-BAD5-0E7F74EC58FE}" type="presParOf" srcId="{880CA4CD-3F07-4944-AD3E-22D805BDA6BB}" destId="{98128B2B-5BB3-4C72-BC1F-E5A72B69A27E}" srcOrd="9" destOrd="0" presId="urn:microsoft.com/office/officeart/2005/8/layout/gear1"/>
    <dgm:cxn modelId="{DD4A0485-B7D2-486D-BC0B-CAB57004CA9D}" type="presParOf" srcId="{880CA4CD-3F07-4944-AD3E-22D805BDA6BB}" destId="{7F83E65B-8C11-4718-8A20-EEB4408B623F}" srcOrd="10" destOrd="0" presId="urn:microsoft.com/office/officeart/2005/8/layout/gear1"/>
    <dgm:cxn modelId="{5ECBDEBB-C168-46FC-94A5-A0D0DF062144}" type="presParOf" srcId="{880CA4CD-3F07-4944-AD3E-22D805BDA6BB}" destId="{8B9EAC68-AAA7-43D3-B317-F4F6FDD65267}" srcOrd="11" destOrd="0" presId="urn:microsoft.com/office/officeart/2005/8/layout/gear1"/>
    <dgm:cxn modelId="{8434FCFA-73E5-4C59-AA80-7CBD7045FC6E}" type="presParOf" srcId="{880CA4CD-3F07-4944-AD3E-22D805BDA6BB}" destId="{F401637C-0697-4965-B6C1-5C00CF1FDB4B}"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3EB212-62DE-4154-BD7F-E38CB479733C}" type="doc">
      <dgm:prSet loTypeId="urn:microsoft.com/office/officeart/2009/3/layout/PlusandMinus" loCatId="relationship" qsTypeId="urn:microsoft.com/office/officeart/2005/8/quickstyle/simple5" qsCatId="simple" csTypeId="urn:microsoft.com/office/officeart/2005/8/colors/accent1_2" csCatId="accent1" phldr="1"/>
      <dgm:spPr/>
      <dgm:t>
        <a:bodyPr/>
        <a:lstStyle/>
        <a:p>
          <a:endParaRPr lang="en-US"/>
        </a:p>
      </dgm:t>
    </dgm:pt>
    <dgm:pt modelId="{802FB560-3730-4D7A-8DA2-D061325A7EB9}">
      <dgm:prSet phldrT="[Text]"/>
      <dgm:spPr/>
      <dgm:t>
        <a:bodyPr/>
        <a:lstStyle/>
        <a:p>
          <a:r>
            <a:rPr lang="en-US" dirty="0" smtClean="0"/>
            <a:t>Easy to implement</a:t>
          </a:r>
          <a:endParaRPr lang="en-US" dirty="0"/>
        </a:p>
      </dgm:t>
    </dgm:pt>
    <dgm:pt modelId="{07C1B57D-AC4C-4B24-B13F-EAD79B036AD5}" type="parTrans" cxnId="{BF062018-212E-4431-BFF2-C8DD1D85E308}">
      <dgm:prSet/>
      <dgm:spPr/>
      <dgm:t>
        <a:bodyPr/>
        <a:lstStyle/>
        <a:p>
          <a:endParaRPr lang="en-US"/>
        </a:p>
      </dgm:t>
    </dgm:pt>
    <dgm:pt modelId="{A886438C-4CF1-4972-922D-4D366C2F2A9B}" type="sibTrans" cxnId="{BF062018-212E-4431-BFF2-C8DD1D85E308}">
      <dgm:prSet/>
      <dgm:spPr/>
      <dgm:t>
        <a:bodyPr/>
        <a:lstStyle/>
        <a:p>
          <a:endParaRPr lang="en-US"/>
        </a:p>
      </dgm:t>
    </dgm:pt>
    <dgm:pt modelId="{FE194EF5-05B4-45DB-B66B-C5EAB7219D0F}">
      <dgm:prSet phldrT="[Text]"/>
      <dgm:spPr/>
      <dgm:t>
        <a:bodyPr/>
        <a:lstStyle/>
        <a:p>
          <a:r>
            <a:rPr lang="en-US" dirty="0" smtClean="0"/>
            <a:t>Cons</a:t>
          </a:r>
          <a:endParaRPr lang="en-US" dirty="0"/>
        </a:p>
      </dgm:t>
    </dgm:pt>
    <dgm:pt modelId="{0CC35F84-5B6B-44F7-9B23-BE159588B44C}" type="parTrans" cxnId="{BC084432-E803-4934-870A-B90D1766F71B}">
      <dgm:prSet/>
      <dgm:spPr/>
      <dgm:t>
        <a:bodyPr/>
        <a:lstStyle/>
        <a:p>
          <a:endParaRPr lang="en-US"/>
        </a:p>
      </dgm:t>
    </dgm:pt>
    <dgm:pt modelId="{17CAE2DF-883C-47A3-B2CE-5729E0D31140}" type="sibTrans" cxnId="{BC084432-E803-4934-870A-B90D1766F71B}">
      <dgm:prSet/>
      <dgm:spPr/>
      <dgm:t>
        <a:bodyPr/>
        <a:lstStyle/>
        <a:p>
          <a:endParaRPr lang="en-US"/>
        </a:p>
      </dgm:t>
    </dgm:pt>
    <dgm:pt modelId="{FA0489A6-A4AA-4338-93DD-FA3178F91C82}">
      <dgm:prSet phldrT="[Text]"/>
      <dgm:spPr/>
      <dgm:t>
        <a:bodyPr/>
        <a:lstStyle/>
        <a:p>
          <a:r>
            <a:rPr lang="en-US" dirty="0" smtClean="0"/>
            <a:t>Pros</a:t>
          </a:r>
          <a:endParaRPr lang="en-US" dirty="0"/>
        </a:p>
      </dgm:t>
    </dgm:pt>
    <dgm:pt modelId="{AA75AABC-C9B1-435C-B8B0-2275E99E7237}" type="parTrans" cxnId="{C0F68A61-7CB3-480E-AD13-72C58C27E65B}">
      <dgm:prSet/>
      <dgm:spPr/>
      <dgm:t>
        <a:bodyPr/>
        <a:lstStyle/>
        <a:p>
          <a:endParaRPr lang="en-US"/>
        </a:p>
      </dgm:t>
    </dgm:pt>
    <dgm:pt modelId="{1A8E62F9-A0F8-4E1F-B5F0-FE6C6B92B07B}" type="sibTrans" cxnId="{C0F68A61-7CB3-480E-AD13-72C58C27E65B}">
      <dgm:prSet/>
      <dgm:spPr/>
      <dgm:t>
        <a:bodyPr/>
        <a:lstStyle/>
        <a:p>
          <a:endParaRPr lang="en-US"/>
        </a:p>
      </dgm:t>
    </dgm:pt>
    <dgm:pt modelId="{8EC3B9BC-27A6-4E41-8EF5-200AC47BCE8D}">
      <dgm:prSet phldrT="[Text]"/>
      <dgm:spPr/>
      <dgm:t>
        <a:bodyPr/>
        <a:lstStyle/>
        <a:p>
          <a:r>
            <a:rPr lang="en-US" dirty="0" smtClean="0"/>
            <a:t>Easily adapts to new examples</a:t>
          </a:r>
          <a:endParaRPr lang="en-US" dirty="0"/>
        </a:p>
      </dgm:t>
    </dgm:pt>
    <dgm:pt modelId="{495B6320-41C8-4049-A89E-EB40BCBB40D7}" type="parTrans" cxnId="{83775EA0-B149-4D95-A5DF-4DAF8D1F9162}">
      <dgm:prSet/>
      <dgm:spPr/>
      <dgm:t>
        <a:bodyPr/>
        <a:lstStyle/>
        <a:p>
          <a:endParaRPr lang="en-US"/>
        </a:p>
      </dgm:t>
    </dgm:pt>
    <dgm:pt modelId="{0B2A2AFD-46FD-4630-93FE-01FFEE4FC9FF}" type="sibTrans" cxnId="{83775EA0-B149-4D95-A5DF-4DAF8D1F9162}">
      <dgm:prSet/>
      <dgm:spPr/>
      <dgm:t>
        <a:bodyPr/>
        <a:lstStyle/>
        <a:p>
          <a:endParaRPr lang="en-US"/>
        </a:p>
      </dgm:t>
    </dgm:pt>
    <dgm:pt modelId="{7F262651-F815-4223-A762-735B80DA8961}">
      <dgm:prSet phldrT="[Text]"/>
      <dgm:spPr/>
      <dgm:t>
        <a:bodyPr/>
        <a:lstStyle/>
        <a:p>
          <a:r>
            <a:rPr lang="en-US" dirty="0" smtClean="0"/>
            <a:t>Scales to large data sets.</a:t>
          </a:r>
          <a:endParaRPr lang="en-US" dirty="0"/>
        </a:p>
      </dgm:t>
    </dgm:pt>
    <dgm:pt modelId="{38DA40DB-5BE9-4479-92EA-D5A29D6A73B2}" type="parTrans" cxnId="{B2CD231D-C61E-455C-850B-B778FF794B84}">
      <dgm:prSet/>
      <dgm:spPr/>
      <dgm:t>
        <a:bodyPr/>
        <a:lstStyle/>
        <a:p>
          <a:endParaRPr lang="en-US"/>
        </a:p>
      </dgm:t>
    </dgm:pt>
    <dgm:pt modelId="{DE47671C-99D5-422B-A3DA-21CE57166050}" type="sibTrans" cxnId="{B2CD231D-C61E-455C-850B-B778FF794B84}">
      <dgm:prSet/>
      <dgm:spPr/>
      <dgm:t>
        <a:bodyPr/>
        <a:lstStyle/>
        <a:p>
          <a:endParaRPr lang="en-US"/>
        </a:p>
      </dgm:t>
    </dgm:pt>
    <dgm:pt modelId="{FCC8EDB0-4BB6-4AC4-9446-8AB4B4E2B81C}">
      <dgm:prSet phldrT="[Text]"/>
      <dgm:spPr/>
      <dgm:t>
        <a:bodyPr/>
        <a:lstStyle/>
        <a:p>
          <a:r>
            <a:rPr lang="en-US" dirty="0" smtClean="0"/>
            <a:t>High accuracy with separated data</a:t>
          </a:r>
          <a:endParaRPr lang="en-US" dirty="0"/>
        </a:p>
      </dgm:t>
    </dgm:pt>
    <dgm:pt modelId="{C0E571E5-403C-4102-9455-DA8A596CDDE3}" type="parTrans" cxnId="{D06F99C4-D4EC-49D5-99E9-C321AB333986}">
      <dgm:prSet/>
      <dgm:spPr/>
      <dgm:t>
        <a:bodyPr/>
        <a:lstStyle/>
        <a:p>
          <a:endParaRPr lang="en-US"/>
        </a:p>
      </dgm:t>
    </dgm:pt>
    <dgm:pt modelId="{AAFEC5B8-250B-42BA-9CE8-B5FD297ED776}" type="sibTrans" cxnId="{D06F99C4-D4EC-49D5-99E9-C321AB333986}">
      <dgm:prSet/>
      <dgm:spPr/>
      <dgm:t>
        <a:bodyPr/>
        <a:lstStyle/>
        <a:p>
          <a:endParaRPr lang="en-US"/>
        </a:p>
      </dgm:t>
    </dgm:pt>
    <dgm:pt modelId="{EEAE107C-0C85-4900-8B10-164872A2B533}">
      <dgm:prSet phldrT="[Text]"/>
      <dgm:spPr/>
      <dgm:t>
        <a:bodyPr/>
        <a:lstStyle/>
        <a:p>
          <a:r>
            <a:rPr lang="en-US" dirty="0" smtClean="0"/>
            <a:t>Have to choose </a:t>
          </a:r>
          <a:r>
            <a:rPr lang="en-US" b="1" i="1" dirty="0" smtClean="0"/>
            <a:t>K manually</a:t>
          </a:r>
          <a:endParaRPr lang="en-US" b="1" i="1" dirty="0"/>
        </a:p>
      </dgm:t>
    </dgm:pt>
    <dgm:pt modelId="{C8DE0E39-2A8B-4C7C-AD31-9B960A90B8F3}" type="parTrans" cxnId="{C83855AC-C9F5-4E1D-ACAD-CFBB97900042}">
      <dgm:prSet/>
      <dgm:spPr/>
      <dgm:t>
        <a:bodyPr/>
        <a:lstStyle/>
        <a:p>
          <a:endParaRPr lang="en-US"/>
        </a:p>
      </dgm:t>
    </dgm:pt>
    <dgm:pt modelId="{6D3D5E85-6A67-4923-B522-44674D540C82}" type="sibTrans" cxnId="{C83855AC-C9F5-4E1D-ACAD-CFBB97900042}">
      <dgm:prSet/>
      <dgm:spPr/>
      <dgm:t>
        <a:bodyPr/>
        <a:lstStyle/>
        <a:p>
          <a:endParaRPr lang="en-US"/>
        </a:p>
      </dgm:t>
    </dgm:pt>
    <dgm:pt modelId="{4ACB9BEC-A53C-41B1-A5FB-5D1A25D1BE4F}">
      <dgm:prSet phldrT="[Text]"/>
      <dgm:spPr/>
      <dgm:t>
        <a:bodyPr/>
        <a:lstStyle/>
        <a:p>
          <a:r>
            <a:rPr lang="en-US" b="0" i="0" dirty="0" smtClean="0"/>
            <a:t>Being dependent on initial values</a:t>
          </a:r>
          <a:endParaRPr lang="en-US" b="0" i="0" dirty="0"/>
        </a:p>
      </dgm:t>
    </dgm:pt>
    <dgm:pt modelId="{4C092785-E0D1-453A-858E-77B9F6B37230}" type="parTrans" cxnId="{75EC255A-C8FE-4DFA-9D06-50ACC3682C2E}">
      <dgm:prSet/>
      <dgm:spPr/>
    </dgm:pt>
    <dgm:pt modelId="{DF6DBA5F-80F3-4583-A30D-5986A8047433}" type="sibTrans" cxnId="{75EC255A-C8FE-4DFA-9D06-50ACC3682C2E}">
      <dgm:prSet/>
      <dgm:spPr/>
    </dgm:pt>
    <dgm:pt modelId="{9A704AED-6180-4358-9962-266232B3D359}">
      <dgm:prSet phldrT="[Text]"/>
      <dgm:spPr/>
      <dgm:t>
        <a:bodyPr/>
        <a:lstStyle/>
        <a:p>
          <a:r>
            <a:rPr lang="en-US" b="0" i="0" dirty="0" smtClean="0"/>
            <a:t>Inefficient for overlapping data</a:t>
          </a:r>
          <a:endParaRPr lang="en-US" b="0" i="0" dirty="0"/>
        </a:p>
      </dgm:t>
    </dgm:pt>
    <dgm:pt modelId="{7BA2232F-EAEB-4D1E-81A8-006057FD79AA}" type="parTrans" cxnId="{2613EA40-751A-439D-8E2F-A2159809C23A}">
      <dgm:prSet/>
      <dgm:spPr/>
    </dgm:pt>
    <dgm:pt modelId="{8219CA63-21F3-4522-B77C-83D37BADC1CE}" type="sibTrans" cxnId="{2613EA40-751A-439D-8E2F-A2159809C23A}">
      <dgm:prSet/>
      <dgm:spPr/>
    </dgm:pt>
    <dgm:pt modelId="{EE4ED017-3988-42D4-9C19-4386DD12DD07}" type="pres">
      <dgm:prSet presAssocID="{993EB212-62DE-4154-BD7F-E38CB479733C}" presName="Name0" presStyleCnt="0">
        <dgm:presLayoutVars>
          <dgm:chMax val="2"/>
          <dgm:chPref val="2"/>
          <dgm:dir/>
          <dgm:animOne/>
          <dgm:resizeHandles val="exact"/>
        </dgm:presLayoutVars>
      </dgm:prSet>
      <dgm:spPr/>
    </dgm:pt>
    <dgm:pt modelId="{307BCC7B-E3B9-4341-99C9-3A3606BD6604}" type="pres">
      <dgm:prSet presAssocID="{993EB212-62DE-4154-BD7F-E38CB479733C}" presName="Background" presStyleLbl="bgImgPlace1" presStyleIdx="0" presStyleCnt="1"/>
      <dgm:spPr/>
    </dgm:pt>
    <dgm:pt modelId="{177F09A0-5BA4-4F1D-A365-B2BC06412B76}" type="pres">
      <dgm:prSet presAssocID="{993EB212-62DE-4154-BD7F-E38CB479733C}" presName="ParentText1" presStyleLbl="revTx" presStyleIdx="0" presStyleCnt="2">
        <dgm:presLayoutVars>
          <dgm:chMax val="0"/>
          <dgm:chPref val="0"/>
          <dgm:bulletEnabled val="1"/>
        </dgm:presLayoutVars>
      </dgm:prSet>
      <dgm:spPr/>
      <dgm:t>
        <a:bodyPr/>
        <a:lstStyle/>
        <a:p>
          <a:endParaRPr lang="en-US"/>
        </a:p>
      </dgm:t>
    </dgm:pt>
    <dgm:pt modelId="{6F40A2F5-60B1-460B-B831-D082A7D6DC0A}" type="pres">
      <dgm:prSet presAssocID="{993EB212-62DE-4154-BD7F-E38CB479733C}" presName="ParentText2" presStyleLbl="revTx" presStyleIdx="1" presStyleCnt="2">
        <dgm:presLayoutVars>
          <dgm:chMax val="0"/>
          <dgm:chPref val="0"/>
          <dgm:bulletEnabled val="1"/>
        </dgm:presLayoutVars>
      </dgm:prSet>
      <dgm:spPr/>
      <dgm:t>
        <a:bodyPr/>
        <a:lstStyle/>
        <a:p>
          <a:endParaRPr lang="en-US"/>
        </a:p>
      </dgm:t>
    </dgm:pt>
    <dgm:pt modelId="{703A870A-A1C5-4DD1-8E1D-27B669F84AB8}" type="pres">
      <dgm:prSet presAssocID="{993EB212-62DE-4154-BD7F-E38CB479733C}" presName="Plus" presStyleLbl="alignNode1" presStyleIdx="0" presStyleCnt="2"/>
      <dgm:spPr/>
    </dgm:pt>
    <dgm:pt modelId="{119023AF-77AA-4521-A69A-492F894662A8}" type="pres">
      <dgm:prSet presAssocID="{993EB212-62DE-4154-BD7F-E38CB479733C}" presName="Minus" presStyleLbl="alignNode1" presStyleIdx="1" presStyleCnt="2"/>
      <dgm:spPr/>
    </dgm:pt>
    <dgm:pt modelId="{999EB2D1-6812-4587-B624-943419ABC8D1}" type="pres">
      <dgm:prSet presAssocID="{993EB212-62DE-4154-BD7F-E38CB479733C}" presName="Divider" presStyleLbl="parChTrans1D1" presStyleIdx="0" presStyleCnt="1"/>
      <dgm:spPr/>
    </dgm:pt>
  </dgm:ptLst>
  <dgm:cxnLst>
    <dgm:cxn modelId="{83775EA0-B149-4D95-A5DF-4DAF8D1F9162}" srcId="{FA0489A6-A4AA-4338-93DD-FA3178F91C82}" destId="{8EC3B9BC-27A6-4E41-8EF5-200AC47BCE8D}" srcOrd="1" destOrd="0" parTransId="{495B6320-41C8-4049-A89E-EB40BCBB40D7}" sibTransId="{0B2A2AFD-46FD-4630-93FE-01FFEE4FC9FF}"/>
    <dgm:cxn modelId="{569988AC-E3E1-4742-880E-CE75264A6BF9}" type="presOf" srcId="{8EC3B9BC-27A6-4E41-8EF5-200AC47BCE8D}" destId="{177F09A0-5BA4-4F1D-A365-B2BC06412B76}" srcOrd="0" destOrd="2" presId="urn:microsoft.com/office/officeart/2009/3/layout/PlusandMinus"/>
    <dgm:cxn modelId="{D06F99C4-D4EC-49D5-99E9-C321AB333986}" srcId="{FA0489A6-A4AA-4338-93DD-FA3178F91C82}" destId="{FCC8EDB0-4BB6-4AC4-9446-8AB4B4E2B81C}" srcOrd="2" destOrd="0" parTransId="{C0E571E5-403C-4102-9455-DA8A596CDDE3}" sibTransId="{AAFEC5B8-250B-42BA-9CE8-B5FD297ED776}"/>
    <dgm:cxn modelId="{6FFAC046-19AA-44EA-870B-28F4701F408F}" type="presOf" srcId="{FA0489A6-A4AA-4338-93DD-FA3178F91C82}" destId="{177F09A0-5BA4-4F1D-A365-B2BC06412B76}" srcOrd="0" destOrd="0" presId="urn:microsoft.com/office/officeart/2009/3/layout/PlusandMinus"/>
    <dgm:cxn modelId="{BF062018-212E-4431-BFF2-C8DD1D85E308}" srcId="{FA0489A6-A4AA-4338-93DD-FA3178F91C82}" destId="{802FB560-3730-4D7A-8DA2-D061325A7EB9}" srcOrd="0" destOrd="0" parTransId="{07C1B57D-AC4C-4B24-B13F-EAD79B036AD5}" sibTransId="{A886438C-4CF1-4972-922D-4D366C2F2A9B}"/>
    <dgm:cxn modelId="{C0F68A61-7CB3-480E-AD13-72C58C27E65B}" srcId="{993EB212-62DE-4154-BD7F-E38CB479733C}" destId="{FA0489A6-A4AA-4338-93DD-FA3178F91C82}" srcOrd="0" destOrd="0" parTransId="{AA75AABC-C9B1-435C-B8B0-2275E99E7237}" sibTransId="{1A8E62F9-A0F8-4E1F-B5F0-FE6C6B92B07B}"/>
    <dgm:cxn modelId="{DD04885D-2CFD-4FF5-8BFB-0B3CD5A2584A}" type="presOf" srcId="{993EB212-62DE-4154-BD7F-E38CB479733C}" destId="{EE4ED017-3988-42D4-9C19-4386DD12DD07}" srcOrd="0" destOrd="0" presId="urn:microsoft.com/office/officeart/2009/3/layout/PlusandMinus"/>
    <dgm:cxn modelId="{B917C155-F78F-4B12-A128-B10FE73FC7FB}" type="presOf" srcId="{FE194EF5-05B4-45DB-B66B-C5EAB7219D0F}" destId="{6F40A2F5-60B1-460B-B831-D082A7D6DC0A}" srcOrd="0" destOrd="0" presId="urn:microsoft.com/office/officeart/2009/3/layout/PlusandMinus"/>
    <dgm:cxn modelId="{8040CF20-5F5C-4C8B-B735-2479353AA5B0}" type="presOf" srcId="{FCC8EDB0-4BB6-4AC4-9446-8AB4B4E2B81C}" destId="{177F09A0-5BA4-4F1D-A365-B2BC06412B76}" srcOrd="0" destOrd="3" presId="urn:microsoft.com/office/officeart/2009/3/layout/PlusandMinus"/>
    <dgm:cxn modelId="{AD705C41-243F-483A-B21D-6B3BC8BB5E6C}" type="presOf" srcId="{9A704AED-6180-4358-9962-266232B3D359}" destId="{6F40A2F5-60B1-460B-B831-D082A7D6DC0A}" srcOrd="0" destOrd="3" presId="urn:microsoft.com/office/officeart/2009/3/layout/PlusandMinus"/>
    <dgm:cxn modelId="{221CC9D3-4350-4435-8C1A-C9E7203732F9}" type="presOf" srcId="{4ACB9BEC-A53C-41B1-A5FB-5D1A25D1BE4F}" destId="{6F40A2F5-60B1-460B-B831-D082A7D6DC0A}" srcOrd="0" destOrd="2" presId="urn:microsoft.com/office/officeart/2009/3/layout/PlusandMinus"/>
    <dgm:cxn modelId="{C83855AC-C9F5-4E1D-ACAD-CFBB97900042}" srcId="{FE194EF5-05B4-45DB-B66B-C5EAB7219D0F}" destId="{EEAE107C-0C85-4900-8B10-164872A2B533}" srcOrd="0" destOrd="0" parTransId="{C8DE0E39-2A8B-4C7C-AD31-9B960A90B8F3}" sibTransId="{6D3D5E85-6A67-4923-B522-44674D540C82}"/>
    <dgm:cxn modelId="{75EC255A-C8FE-4DFA-9D06-50ACC3682C2E}" srcId="{FE194EF5-05B4-45DB-B66B-C5EAB7219D0F}" destId="{4ACB9BEC-A53C-41B1-A5FB-5D1A25D1BE4F}" srcOrd="1" destOrd="0" parTransId="{4C092785-E0D1-453A-858E-77B9F6B37230}" sibTransId="{DF6DBA5F-80F3-4583-A30D-5986A8047433}"/>
    <dgm:cxn modelId="{BC084432-E803-4934-870A-B90D1766F71B}" srcId="{993EB212-62DE-4154-BD7F-E38CB479733C}" destId="{FE194EF5-05B4-45DB-B66B-C5EAB7219D0F}" srcOrd="1" destOrd="0" parTransId="{0CC35F84-5B6B-44F7-9B23-BE159588B44C}" sibTransId="{17CAE2DF-883C-47A3-B2CE-5729E0D31140}"/>
    <dgm:cxn modelId="{2613EA40-751A-439D-8E2F-A2159809C23A}" srcId="{FE194EF5-05B4-45DB-B66B-C5EAB7219D0F}" destId="{9A704AED-6180-4358-9962-266232B3D359}" srcOrd="2" destOrd="0" parTransId="{7BA2232F-EAEB-4D1E-81A8-006057FD79AA}" sibTransId="{8219CA63-21F3-4522-B77C-83D37BADC1CE}"/>
    <dgm:cxn modelId="{F331665F-1584-4F9D-A5AA-122A20C8B592}" type="presOf" srcId="{7F262651-F815-4223-A762-735B80DA8961}" destId="{177F09A0-5BA4-4F1D-A365-B2BC06412B76}" srcOrd="0" destOrd="4" presId="urn:microsoft.com/office/officeart/2009/3/layout/PlusandMinus"/>
    <dgm:cxn modelId="{B2CD231D-C61E-455C-850B-B778FF794B84}" srcId="{FA0489A6-A4AA-4338-93DD-FA3178F91C82}" destId="{7F262651-F815-4223-A762-735B80DA8961}" srcOrd="3" destOrd="0" parTransId="{38DA40DB-5BE9-4479-92EA-D5A29D6A73B2}" sibTransId="{DE47671C-99D5-422B-A3DA-21CE57166050}"/>
    <dgm:cxn modelId="{EF4B13AB-A099-4B7A-B2BE-2B59CA3EBCE3}" type="presOf" srcId="{EEAE107C-0C85-4900-8B10-164872A2B533}" destId="{6F40A2F5-60B1-460B-B831-D082A7D6DC0A}" srcOrd="0" destOrd="1" presId="urn:microsoft.com/office/officeart/2009/3/layout/PlusandMinus"/>
    <dgm:cxn modelId="{CAFA2514-B879-4143-82F8-16843F260CAE}" type="presOf" srcId="{802FB560-3730-4D7A-8DA2-D061325A7EB9}" destId="{177F09A0-5BA4-4F1D-A365-B2BC06412B76}" srcOrd="0" destOrd="1" presId="urn:microsoft.com/office/officeart/2009/3/layout/PlusandMinus"/>
    <dgm:cxn modelId="{2D4E9203-EB9C-405B-A88C-777A9E11DE53}" type="presParOf" srcId="{EE4ED017-3988-42D4-9C19-4386DD12DD07}" destId="{307BCC7B-E3B9-4341-99C9-3A3606BD6604}" srcOrd="0" destOrd="0" presId="urn:microsoft.com/office/officeart/2009/3/layout/PlusandMinus"/>
    <dgm:cxn modelId="{EB05DBCC-6817-4D1B-88F0-2FF9CF77B25D}" type="presParOf" srcId="{EE4ED017-3988-42D4-9C19-4386DD12DD07}" destId="{177F09A0-5BA4-4F1D-A365-B2BC06412B76}" srcOrd="1" destOrd="0" presId="urn:microsoft.com/office/officeart/2009/3/layout/PlusandMinus"/>
    <dgm:cxn modelId="{2D536695-04EC-4D4E-A6CF-B8C956CB5178}" type="presParOf" srcId="{EE4ED017-3988-42D4-9C19-4386DD12DD07}" destId="{6F40A2F5-60B1-460B-B831-D082A7D6DC0A}" srcOrd="2" destOrd="0" presId="urn:microsoft.com/office/officeart/2009/3/layout/PlusandMinus"/>
    <dgm:cxn modelId="{621EBCD5-3B81-48B6-BA7A-C8E685B379E1}" type="presParOf" srcId="{EE4ED017-3988-42D4-9C19-4386DD12DD07}" destId="{703A870A-A1C5-4DD1-8E1D-27B669F84AB8}" srcOrd="3" destOrd="0" presId="urn:microsoft.com/office/officeart/2009/3/layout/PlusandMinus"/>
    <dgm:cxn modelId="{F8EE20EF-27D4-40A9-B813-AE772A64CD54}" type="presParOf" srcId="{EE4ED017-3988-42D4-9C19-4386DD12DD07}" destId="{119023AF-77AA-4521-A69A-492F894662A8}" srcOrd="4" destOrd="0" presId="urn:microsoft.com/office/officeart/2009/3/layout/PlusandMinus"/>
    <dgm:cxn modelId="{4968A23A-84AB-4053-81B1-F0F94FE7F70B}" type="presParOf" srcId="{EE4ED017-3988-42D4-9C19-4386DD12DD07}" destId="{999EB2D1-6812-4587-B624-943419ABC8D1}"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0A97E-4855-4D71-903B-8EC3ED89C456}">
      <dsp:nvSpPr>
        <dsp:cNvPr id="0" name=""/>
        <dsp:cNvSpPr/>
      </dsp:nvSpPr>
      <dsp:spPr>
        <a:xfrm rot="5400000">
          <a:off x="7026218" y="-2935103"/>
          <a:ext cx="948295" cy="705916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Introduction</a:t>
          </a:r>
          <a:endParaRPr lang="en-US" sz="1600" kern="1200" dirty="0"/>
        </a:p>
        <a:p>
          <a:pPr marL="171450" lvl="1" indent="-171450" algn="l" defTabSz="711200">
            <a:lnSpc>
              <a:spcPct val="90000"/>
            </a:lnSpc>
            <a:spcBef>
              <a:spcPct val="0"/>
            </a:spcBef>
            <a:spcAft>
              <a:spcPct val="15000"/>
            </a:spcAft>
            <a:buChar char="••"/>
          </a:pPr>
          <a:r>
            <a:rPr lang="en-US" sz="1600" kern="1200" dirty="0" smtClean="0"/>
            <a:t>Supervised &amp; Unsupervised learning</a:t>
          </a:r>
          <a:endParaRPr lang="en-US" sz="1600" kern="1200" dirty="0"/>
        </a:p>
      </dsp:txBody>
      <dsp:txXfrm rot="-5400000">
        <a:off x="3970782" y="166625"/>
        <a:ext cx="7012876" cy="855711"/>
      </dsp:txXfrm>
    </dsp:sp>
    <dsp:sp modelId="{90F89D7F-D366-49D9-944C-63309CDD1AB4}">
      <dsp:nvSpPr>
        <dsp:cNvPr id="0" name=""/>
        <dsp:cNvSpPr/>
      </dsp:nvSpPr>
      <dsp:spPr>
        <a:xfrm>
          <a:off x="0" y="1796"/>
          <a:ext cx="3970782" cy="1185369"/>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Machine Learning</a:t>
          </a:r>
          <a:endParaRPr lang="en-US" sz="3300" kern="1200" dirty="0"/>
        </a:p>
      </dsp:txBody>
      <dsp:txXfrm>
        <a:off x="57865" y="59661"/>
        <a:ext cx="3855052" cy="1069639"/>
      </dsp:txXfrm>
    </dsp:sp>
    <dsp:sp modelId="{F8866F32-2E64-46FA-983E-C3960AA96537}">
      <dsp:nvSpPr>
        <dsp:cNvPr id="0" name=""/>
        <dsp:cNvSpPr/>
      </dsp:nvSpPr>
      <dsp:spPr>
        <a:xfrm rot="5400000">
          <a:off x="7026218" y="-1690464"/>
          <a:ext cx="948295" cy="705916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Problem definition</a:t>
          </a:r>
          <a:endParaRPr lang="en-US" sz="1600" kern="1200" dirty="0"/>
        </a:p>
        <a:p>
          <a:pPr marL="171450" lvl="1" indent="-171450" algn="l" defTabSz="711200">
            <a:lnSpc>
              <a:spcPct val="90000"/>
            </a:lnSpc>
            <a:spcBef>
              <a:spcPct val="0"/>
            </a:spcBef>
            <a:spcAft>
              <a:spcPct val="15000"/>
            </a:spcAft>
            <a:buChar char="••"/>
          </a:pPr>
          <a:r>
            <a:rPr lang="en-US" sz="1600" kern="1200" dirty="0" smtClean="0"/>
            <a:t>Introduction to K-means algorithm</a:t>
          </a:r>
          <a:endParaRPr lang="en-US" sz="1600" kern="1200" dirty="0"/>
        </a:p>
        <a:p>
          <a:pPr marL="171450" lvl="1" indent="-171450" algn="l" defTabSz="711200">
            <a:lnSpc>
              <a:spcPct val="90000"/>
            </a:lnSpc>
            <a:spcBef>
              <a:spcPct val="0"/>
            </a:spcBef>
            <a:spcAft>
              <a:spcPct val="15000"/>
            </a:spcAft>
            <a:buChar char="••"/>
          </a:pPr>
          <a:r>
            <a:rPr lang="en-US" sz="1600" kern="1200" dirty="0" smtClean="0"/>
            <a:t>Evaluation methods and Applications</a:t>
          </a:r>
          <a:endParaRPr lang="en-US" sz="1600" kern="1200" dirty="0"/>
        </a:p>
      </dsp:txBody>
      <dsp:txXfrm rot="-5400000">
        <a:off x="3970782" y="1411264"/>
        <a:ext cx="7012876" cy="855711"/>
      </dsp:txXfrm>
    </dsp:sp>
    <dsp:sp modelId="{A851D105-4255-4AE4-9C1B-1202DC0D5806}">
      <dsp:nvSpPr>
        <dsp:cNvPr id="0" name=""/>
        <dsp:cNvSpPr/>
      </dsp:nvSpPr>
      <dsp:spPr>
        <a:xfrm>
          <a:off x="0" y="1246434"/>
          <a:ext cx="3970782" cy="1185369"/>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Project Description</a:t>
          </a:r>
          <a:endParaRPr lang="en-US" sz="3300" kern="1200" dirty="0"/>
        </a:p>
      </dsp:txBody>
      <dsp:txXfrm>
        <a:off x="57865" y="1304299"/>
        <a:ext cx="3855052" cy="1069639"/>
      </dsp:txXfrm>
    </dsp:sp>
    <dsp:sp modelId="{E40DB23F-AC94-4AC5-984C-FA9DFD26C50A}">
      <dsp:nvSpPr>
        <dsp:cNvPr id="0" name=""/>
        <dsp:cNvSpPr/>
      </dsp:nvSpPr>
      <dsp:spPr>
        <a:xfrm rot="5400000">
          <a:off x="7026218" y="-445826"/>
          <a:ext cx="948295" cy="705916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Clustering on Simulation data</a:t>
          </a:r>
          <a:endParaRPr lang="en-US" sz="1600" kern="1200" dirty="0"/>
        </a:p>
        <a:p>
          <a:pPr marL="171450" lvl="1" indent="-171450" algn="l" defTabSz="711200">
            <a:lnSpc>
              <a:spcPct val="90000"/>
            </a:lnSpc>
            <a:spcBef>
              <a:spcPct val="0"/>
            </a:spcBef>
            <a:spcAft>
              <a:spcPct val="15000"/>
            </a:spcAft>
            <a:buChar char="••"/>
          </a:pPr>
          <a:r>
            <a:rPr lang="en-US" sz="1600" kern="1200" dirty="0" smtClean="0"/>
            <a:t>Customers clustering using K-means</a:t>
          </a:r>
          <a:endParaRPr lang="en-US" sz="1600" kern="1200" dirty="0"/>
        </a:p>
        <a:p>
          <a:pPr marL="171450" lvl="1" indent="-171450" algn="l" defTabSz="711200">
            <a:lnSpc>
              <a:spcPct val="90000"/>
            </a:lnSpc>
            <a:spcBef>
              <a:spcPct val="0"/>
            </a:spcBef>
            <a:spcAft>
              <a:spcPct val="15000"/>
            </a:spcAft>
            <a:buChar char="••"/>
          </a:pPr>
          <a:r>
            <a:rPr lang="en-US" sz="1600" kern="1200" dirty="0" smtClean="0"/>
            <a:t>Conclusion</a:t>
          </a:r>
          <a:endParaRPr lang="en-US" sz="1600" kern="1200" dirty="0"/>
        </a:p>
      </dsp:txBody>
      <dsp:txXfrm rot="-5400000">
        <a:off x="3970782" y="2655902"/>
        <a:ext cx="7012876" cy="855711"/>
      </dsp:txXfrm>
    </dsp:sp>
    <dsp:sp modelId="{4C49B946-540B-415F-B7CD-3E7E69BF1C9F}">
      <dsp:nvSpPr>
        <dsp:cNvPr id="0" name=""/>
        <dsp:cNvSpPr/>
      </dsp:nvSpPr>
      <dsp:spPr>
        <a:xfrm>
          <a:off x="0" y="2491072"/>
          <a:ext cx="3970782" cy="1185369"/>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Installation &amp; Testing</a:t>
          </a:r>
          <a:endParaRPr lang="en-US" sz="3300" kern="1200" dirty="0"/>
        </a:p>
      </dsp:txBody>
      <dsp:txXfrm>
        <a:off x="57865" y="2548937"/>
        <a:ext cx="3855052" cy="1069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FD2E2-1E04-4E7D-8365-220323AF6405}">
      <dsp:nvSpPr>
        <dsp:cNvPr id="0" name=""/>
        <dsp:cNvSpPr/>
      </dsp:nvSpPr>
      <dsp:spPr>
        <a:xfrm>
          <a:off x="1126756" y="688708"/>
          <a:ext cx="1575322" cy="157532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Computer Program</a:t>
          </a:r>
          <a:endParaRPr lang="en-US" sz="1600" kern="1200" dirty="0"/>
        </a:p>
      </dsp:txBody>
      <dsp:txXfrm>
        <a:off x="1357457" y="919409"/>
        <a:ext cx="1113920" cy="1113920"/>
      </dsp:txXfrm>
    </dsp:sp>
    <dsp:sp modelId="{809DFDAF-2E15-4032-AE8C-4DCAD222D444}">
      <dsp:nvSpPr>
        <dsp:cNvPr id="0" name=""/>
        <dsp:cNvSpPr/>
      </dsp:nvSpPr>
      <dsp:spPr>
        <a:xfrm rot="14474014">
          <a:off x="2943591" y="753265"/>
          <a:ext cx="551362" cy="600939"/>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8DF16C6-BC02-460B-9A93-4F3B7EFCD0CE}">
      <dsp:nvSpPr>
        <dsp:cNvPr id="0" name=""/>
        <dsp:cNvSpPr/>
      </dsp:nvSpPr>
      <dsp:spPr>
        <a:xfrm>
          <a:off x="3716869" y="197032"/>
          <a:ext cx="1050740" cy="105074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Experience</a:t>
          </a:r>
          <a:endParaRPr lang="en-US" sz="1200" kern="1200" dirty="0" smtClean="0"/>
        </a:p>
        <a:p>
          <a:pPr lvl="0" algn="ctr" defTabSz="444500">
            <a:lnSpc>
              <a:spcPct val="90000"/>
            </a:lnSpc>
            <a:spcBef>
              <a:spcPct val="0"/>
            </a:spcBef>
            <a:spcAft>
              <a:spcPct val="35000"/>
            </a:spcAft>
          </a:pPr>
          <a:r>
            <a:rPr lang="en-US" sz="2400" b="1" i="1" kern="1200" dirty="0" smtClean="0"/>
            <a:t>E</a:t>
          </a:r>
          <a:endParaRPr lang="en-US" sz="2400" b="1" i="1" kern="1200" dirty="0"/>
        </a:p>
      </dsp:txBody>
      <dsp:txXfrm>
        <a:off x="3870746" y="350909"/>
        <a:ext cx="742986" cy="742986"/>
      </dsp:txXfrm>
    </dsp:sp>
    <dsp:sp modelId="{FC1EBAC2-5786-4AD0-9EA5-6E62E12FA1BE}">
      <dsp:nvSpPr>
        <dsp:cNvPr id="0" name=""/>
        <dsp:cNvSpPr/>
      </dsp:nvSpPr>
      <dsp:spPr>
        <a:xfrm rot="7784654">
          <a:off x="2840768" y="2183345"/>
          <a:ext cx="551362" cy="600939"/>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2C6BA9CF-78D1-447C-91C1-D39278F5523F}">
      <dsp:nvSpPr>
        <dsp:cNvPr id="0" name=""/>
        <dsp:cNvSpPr/>
      </dsp:nvSpPr>
      <dsp:spPr>
        <a:xfrm>
          <a:off x="6519450" y="1581887"/>
          <a:ext cx="1050740" cy="105074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Performance</a:t>
          </a:r>
        </a:p>
        <a:p>
          <a:pPr lvl="0" algn="ctr" defTabSz="355600">
            <a:lnSpc>
              <a:spcPct val="90000"/>
            </a:lnSpc>
            <a:spcBef>
              <a:spcPct val="0"/>
            </a:spcBef>
            <a:spcAft>
              <a:spcPct val="35000"/>
            </a:spcAft>
          </a:pPr>
          <a:r>
            <a:rPr lang="en-US" sz="2400" b="1" i="1" kern="1200" dirty="0" smtClean="0"/>
            <a:t>P</a:t>
          </a:r>
          <a:endParaRPr lang="en-US" sz="800" b="1" i="1" kern="1200" dirty="0"/>
        </a:p>
      </dsp:txBody>
      <dsp:txXfrm>
        <a:off x="6673327" y="1735764"/>
        <a:ext cx="742986" cy="742986"/>
      </dsp:txXfrm>
    </dsp:sp>
    <dsp:sp modelId="{EA1B91CD-DFC6-4B3A-AC69-31212FA29EA9}">
      <dsp:nvSpPr>
        <dsp:cNvPr id="0" name=""/>
        <dsp:cNvSpPr/>
      </dsp:nvSpPr>
      <dsp:spPr>
        <a:xfrm rot="4005467">
          <a:off x="5331767" y="2301680"/>
          <a:ext cx="551362" cy="600939"/>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CC38704-E738-4EE7-88B2-1E181DD5077D}">
      <dsp:nvSpPr>
        <dsp:cNvPr id="0" name=""/>
        <dsp:cNvSpPr/>
      </dsp:nvSpPr>
      <dsp:spPr>
        <a:xfrm>
          <a:off x="3607057" y="2421586"/>
          <a:ext cx="1050740" cy="105074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Tasks</a:t>
          </a:r>
          <a:endParaRPr lang="en-US" sz="800" kern="1200" dirty="0" smtClean="0"/>
        </a:p>
        <a:p>
          <a:pPr lvl="0" algn="ctr" defTabSz="444500">
            <a:lnSpc>
              <a:spcPct val="90000"/>
            </a:lnSpc>
            <a:spcBef>
              <a:spcPct val="0"/>
            </a:spcBef>
            <a:spcAft>
              <a:spcPct val="35000"/>
            </a:spcAft>
          </a:pPr>
          <a:r>
            <a:rPr lang="en-US" sz="2400" b="1" i="1" kern="1200" dirty="0" smtClean="0"/>
            <a:t>T</a:t>
          </a:r>
          <a:endParaRPr lang="en-US" sz="800" b="1" i="1" kern="1200" dirty="0"/>
        </a:p>
      </dsp:txBody>
      <dsp:txXfrm>
        <a:off x="3760934" y="2575463"/>
        <a:ext cx="742986" cy="742986"/>
      </dsp:txXfrm>
    </dsp:sp>
    <dsp:sp modelId="{014D0791-6DB3-4852-85A2-C84B9D11C697}">
      <dsp:nvSpPr>
        <dsp:cNvPr id="0" name=""/>
        <dsp:cNvSpPr/>
      </dsp:nvSpPr>
      <dsp:spPr>
        <a:xfrm rot="3709779">
          <a:off x="7894621" y="1254036"/>
          <a:ext cx="551362" cy="600939"/>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A81E1EC-FFED-4A08-A594-2A5C1E33762A}">
      <dsp:nvSpPr>
        <dsp:cNvPr id="0" name=""/>
        <dsp:cNvSpPr/>
      </dsp:nvSpPr>
      <dsp:spPr>
        <a:xfrm>
          <a:off x="8644384" y="137061"/>
          <a:ext cx="1575322" cy="157532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Improved</a:t>
          </a:r>
        </a:p>
        <a:p>
          <a:pPr lvl="0" algn="ctr" defTabSz="711200">
            <a:lnSpc>
              <a:spcPct val="90000"/>
            </a:lnSpc>
            <a:spcBef>
              <a:spcPct val="0"/>
            </a:spcBef>
            <a:spcAft>
              <a:spcPct val="35000"/>
            </a:spcAft>
          </a:pPr>
          <a:r>
            <a:rPr lang="en-US" sz="1600" kern="1200" dirty="0" smtClean="0"/>
            <a:t>Learned</a:t>
          </a:r>
          <a:endParaRPr lang="en-US" sz="1600" kern="1200" dirty="0"/>
        </a:p>
      </dsp:txBody>
      <dsp:txXfrm>
        <a:off x="8875085" y="367762"/>
        <a:ext cx="1113920" cy="1113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95F50-F565-433C-B275-B6B116AAD0BD}">
      <dsp:nvSpPr>
        <dsp:cNvPr id="0" name=""/>
        <dsp:cNvSpPr/>
      </dsp:nvSpPr>
      <dsp:spPr>
        <a:xfrm>
          <a:off x="723210" y="710485"/>
          <a:ext cx="2642892" cy="91784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4ED2A-EBFA-478B-9FEF-4967EE50D78E}">
      <dsp:nvSpPr>
        <dsp:cNvPr id="0" name=""/>
        <dsp:cNvSpPr/>
      </dsp:nvSpPr>
      <dsp:spPr>
        <a:xfrm>
          <a:off x="1792659" y="2957968"/>
          <a:ext cx="512188" cy="327800"/>
        </a:xfrm>
        <a:prstGeom prst="downArrow">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dsp:style>
    </dsp:sp>
    <dsp:sp modelId="{EAF42320-A520-4137-9154-0E1970C6BA44}">
      <dsp:nvSpPr>
        <dsp:cNvPr id="0" name=""/>
        <dsp:cNvSpPr/>
      </dsp:nvSpPr>
      <dsp:spPr>
        <a:xfrm>
          <a:off x="819501" y="3220208"/>
          <a:ext cx="2458504" cy="614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i="1" kern="1200" dirty="0" smtClean="0"/>
            <a:t>M</a:t>
          </a:r>
          <a:r>
            <a:rPr lang="en-US" sz="1300" kern="1200" dirty="0" smtClean="0"/>
            <a:t> centers and labels vector for each data point </a:t>
          </a:r>
          <a:r>
            <a:rPr lang="en-US" sz="1300" b="1" i="1" kern="1200" dirty="0" smtClean="0"/>
            <a:t>Y</a:t>
          </a:r>
          <a:endParaRPr lang="en-US" sz="1300" b="1" i="1" kern="1200" dirty="0"/>
        </a:p>
      </dsp:txBody>
      <dsp:txXfrm>
        <a:off x="819501" y="3220208"/>
        <a:ext cx="2458504" cy="614626"/>
      </dsp:txXfrm>
    </dsp:sp>
    <dsp:sp modelId="{4223A1A5-938F-460B-9B33-A5905409F3FF}">
      <dsp:nvSpPr>
        <dsp:cNvPr id="0" name=""/>
        <dsp:cNvSpPr/>
      </dsp:nvSpPr>
      <dsp:spPr>
        <a:xfrm>
          <a:off x="1684075" y="1699213"/>
          <a:ext cx="921939" cy="92193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Number of clusters </a:t>
          </a:r>
          <a:r>
            <a:rPr lang="en-US" sz="900" b="1" i="1" kern="1200" dirty="0" smtClean="0"/>
            <a:t>K</a:t>
          </a:r>
          <a:r>
            <a:rPr lang="en-US" sz="900" kern="1200" dirty="0" smtClean="0"/>
            <a:t> to find</a:t>
          </a:r>
          <a:endParaRPr lang="en-US" sz="900" kern="1200" dirty="0"/>
        </a:p>
      </dsp:txBody>
      <dsp:txXfrm>
        <a:off x="1819090" y="1834228"/>
        <a:ext cx="651909" cy="651909"/>
      </dsp:txXfrm>
    </dsp:sp>
    <dsp:sp modelId="{3B34A05E-56BE-4DF8-9C4D-CA0DE8050244}">
      <dsp:nvSpPr>
        <dsp:cNvPr id="0" name=""/>
        <dsp:cNvSpPr/>
      </dsp:nvSpPr>
      <dsp:spPr>
        <a:xfrm>
          <a:off x="1024377" y="1007554"/>
          <a:ext cx="921939" cy="92193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Unlabeled data </a:t>
          </a:r>
          <a:r>
            <a:rPr lang="en-US" sz="900" b="1" i="1" kern="1200" dirty="0" smtClean="0"/>
            <a:t>X</a:t>
          </a:r>
          <a:endParaRPr lang="en-US" sz="900" b="1" i="1" kern="1200" dirty="0"/>
        </a:p>
      </dsp:txBody>
      <dsp:txXfrm>
        <a:off x="1159392" y="1142569"/>
        <a:ext cx="651909" cy="651909"/>
      </dsp:txXfrm>
    </dsp:sp>
    <dsp:sp modelId="{E6835F9B-E8DB-4E88-8977-94F8FFD62703}">
      <dsp:nvSpPr>
        <dsp:cNvPr id="0" name=""/>
        <dsp:cNvSpPr/>
      </dsp:nvSpPr>
      <dsp:spPr>
        <a:xfrm>
          <a:off x="614626" y="597803"/>
          <a:ext cx="2868255" cy="2294604"/>
        </a:xfrm>
        <a:prstGeom prst="funnel">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68D20-7788-433B-9B31-AA242298D1EA}">
      <dsp:nvSpPr>
        <dsp:cNvPr id="0" name=""/>
        <dsp:cNvSpPr/>
      </dsp:nvSpPr>
      <dsp:spPr>
        <a:xfrm rot="5400000">
          <a:off x="-147069" y="149210"/>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Step 1</a:t>
          </a:r>
          <a:endParaRPr lang="en-US" sz="1700" kern="1200" dirty="0"/>
        </a:p>
      </dsp:txBody>
      <dsp:txXfrm rot="-5400000">
        <a:off x="1" y="345303"/>
        <a:ext cx="686323" cy="294138"/>
      </dsp:txXfrm>
    </dsp:sp>
    <dsp:sp modelId="{A6DA4E78-2ECE-4D11-8125-CEAD23B10BA0}">
      <dsp:nvSpPr>
        <dsp:cNvPr id="0" name=""/>
        <dsp:cNvSpPr/>
      </dsp:nvSpPr>
      <dsp:spPr>
        <a:xfrm rot="5400000">
          <a:off x="3490649" y="-2802184"/>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Choose center </a:t>
          </a:r>
          <a:r>
            <a:rPr lang="en-US" sz="1900" b="1" i="1" kern="1200" dirty="0" smtClean="0"/>
            <a:t>m</a:t>
          </a:r>
          <a:r>
            <a:rPr lang="en-US" sz="1900" kern="1200" dirty="0" smtClean="0"/>
            <a:t> for each cluster </a:t>
          </a:r>
          <a:r>
            <a:rPr lang="en-US" sz="1900" b="1" i="1" kern="1200" dirty="0" smtClean="0"/>
            <a:t>k</a:t>
          </a:r>
          <a:endParaRPr lang="en-US" sz="1900" b="1" i="1" kern="1200" dirty="0"/>
        </a:p>
      </dsp:txBody>
      <dsp:txXfrm rot="-5400000">
        <a:off x="686323" y="33252"/>
        <a:ext cx="6214841" cy="575079"/>
      </dsp:txXfrm>
    </dsp:sp>
    <dsp:sp modelId="{5976334F-9BD7-4963-9F30-74F27FA9FD0F}">
      <dsp:nvSpPr>
        <dsp:cNvPr id="0" name=""/>
        <dsp:cNvSpPr/>
      </dsp:nvSpPr>
      <dsp:spPr>
        <a:xfrm rot="5400000">
          <a:off x="-147069" y="1011183"/>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smtClean="0"/>
            <a:t>Step 2</a:t>
          </a:r>
          <a:endParaRPr lang="en-US" sz="1700" kern="1200" dirty="0"/>
        </a:p>
      </dsp:txBody>
      <dsp:txXfrm rot="-5400000">
        <a:off x="1" y="1207276"/>
        <a:ext cx="686323" cy="294138"/>
      </dsp:txXfrm>
    </dsp:sp>
    <dsp:sp modelId="{9ADA497E-A9EC-4A12-9567-31BDDEBBE30E}">
      <dsp:nvSpPr>
        <dsp:cNvPr id="0" name=""/>
        <dsp:cNvSpPr/>
      </dsp:nvSpPr>
      <dsp:spPr>
        <a:xfrm rot="5400000">
          <a:off x="3490649" y="-1940211"/>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smtClean="0"/>
            <a:t>Assign each data point </a:t>
          </a:r>
          <a:r>
            <a:rPr lang="en-US" sz="1900" b="1" i="1" kern="1200" smtClean="0"/>
            <a:t>x</a:t>
          </a:r>
          <a:r>
            <a:rPr lang="en-US" sz="1900" kern="1200" smtClean="0"/>
            <a:t> to closest center </a:t>
          </a:r>
          <a:r>
            <a:rPr lang="en-US" sz="1900" b="1" i="1" kern="1200" smtClean="0"/>
            <a:t>m</a:t>
          </a:r>
          <a:endParaRPr lang="en-US" sz="1900" b="1" i="1" kern="1200" dirty="0"/>
        </a:p>
      </dsp:txBody>
      <dsp:txXfrm rot="-5400000">
        <a:off x="686323" y="895225"/>
        <a:ext cx="6214841" cy="575079"/>
      </dsp:txXfrm>
    </dsp:sp>
    <dsp:sp modelId="{EC679CC4-44F2-4C09-B36C-2677DFE334A8}">
      <dsp:nvSpPr>
        <dsp:cNvPr id="0" name=""/>
        <dsp:cNvSpPr/>
      </dsp:nvSpPr>
      <dsp:spPr>
        <a:xfrm rot="5400000">
          <a:off x="-147069" y="1873157"/>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Step 3</a:t>
          </a:r>
          <a:endParaRPr lang="en-US" sz="1700" kern="1200" dirty="0"/>
        </a:p>
      </dsp:txBody>
      <dsp:txXfrm rot="-5400000">
        <a:off x="1" y="2069250"/>
        <a:ext cx="686323" cy="294138"/>
      </dsp:txXfrm>
    </dsp:sp>
    <dsp:sp modelId="{79720275-F237-475F-B6D0-912FE7A7870E}">
      <dsp:nvSpPr>
        <dsp:cNvPr id="0" name=""/>
        <dsp:cNvSpPr/>
      </dsp:nvSpPr>
      <dsp:spPr>
        <a:xfrm rot="5400000">
          <a:off x="3490649" y="-1078237"/>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If the assignment of data to each cluster </a:t>
          </a:r>
          <a:r>
            <a:rPr lang="en-US" sz="1900" b="1" i="1" kern="1200" dirty="0" smtClean="0"/>
            <a:t>k</a:t>
          </a:r>
          <a:r>
            <a:rPr lang="en-US" sz="1900" kern="1200" dirty="0" smtClean="0"/>
            <a:t> does not change. Stop and extract </a:t>
          </a:r>
          <a:r>
            <a:rPr lang="en-US" sz="1900" b="1" kern="1200" dirty="0" smtClean="0"/>
            <a:t>result</a:t>
          </a:r>
          <a:endParaRPr lang="en-US" sz="1900" b="1" kern="1200" dirty="0"/>
        </a:p>
      </dsp:txBody>
      <dsp:txXfrm rot="-5400000">
        <a:off x="686323" y="1757199"/>
        <a:ext cx="6214841" cy="575079"/>
      </dsp:txXfrm>
    </dsp:sp>
    <dsp:sp modelId="{45959E0A-CAF2-43A1-B48E-CAC3610D89EF}">
      <dsp:nvSpPr>
        <dsp:cNvPr id="0" name=""/>
        <dsp:cNvSpPr/>
      </dsp:nvSpPr>
      <dsp:spPr>
        <a:xfrm rot="5400000">
          <a:off x="-147069" y="2735131"/>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Step 4</a:t>
          </a:r>
          <a:endParaRPr lang="en-US" sz="1700" kern="1200" dirty="0"/>
        </a:p>
      </dsp:txBody>
      <dsp:txXfrm rot="-5400000">
        <a:off x="1" y="2931224"/>
        <a:ext cx="686323" cy="294138"/>
      </dsp:txXfrm>
    </dsp:sp>
    <dsp:sp modelId="{05A5E79F-9908-40C5-945D-A8A879B73552}">
      <dsp:nvSpPr>
        <dsp:cNvPr id="0" name=""/>
        <dsp:cNvSpPr/>
      </dsp:nvSpPr>
      <dsp:spPr>
        <a:xfrm rot="5400000">
          <a:off x="3490649" y="-216264"/>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Update center </a:t>
          </a:r>
          <a:r>
            <a:rPr lang="en-US" sz="1900" b="1" i="1" kern="1200" dirty="0" smtClean="0"/>
            <a:t>m</a:t>
          </a:r>
          <a:r>
            <a:rPr lang="en-US" sz="1900" kern="1200" dirty="0" smtClean="0"/>
            <a:t> for each cluster </a:t>
          </a:r>
          <a:r>
            <a:rPr lang="en-US" sz="1900" b="1" i="1" kern="1200" dirty="0" smtClean="0"/>
            <a:t>k</a:t>
          </a:r>
          <a:r>
            <a:rPr lang="en-US" sz="1900" kern="1200" dirty="0" smtClean="0"/>
            <a:t> by calculating the </a:t>
          </a:r>
          <a:r>
            <a:rPr lang="en-US" sz="1900" b="1" kern="1200" dirty="0" smtClean="0"/>
            <a:t>mean</a:t>
          </a:r>
          <a:r>
            <a:rPr lang="en-US" sz="1900" kern="1200" dirty="0" smtClean="0"/>
            <a:t> of all data points of that cluster</a:t>
          </a:r>
          <a:endParaRPr lang="en-US" sz="1900" kern="1200" dirty="0"/>
        </a:p>
      </dsp:txBody>
      <dsp:txXfrm rot="-5400000">
        <a:off x="686323" y="2619172"/>
        <a:ext cx="6214841" cy="575079"/>
      </dsp:txXfrm>
    </dsp:sp>
    <dsp:sp modelId="{822530CC-6A48-44E0-8A10-F8F44EF0D3AA}">
      <dsp:nvSpPr>
        <dsp:cNvPr id="0" name=""/>
        <dsp:cNvSpPr/>
      </dsp:nvSpPr>
      <dsp:spPr>
        <a:xfrm rot="5400000">
          <a:off x="-147069" y="3597104"/>
          <a:ext cx="980461" cy="686323"/>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Step 5</a:t>
          </a:r>
          <a:endParaRPr lang="en-US" sz="1700" kern="1200" dirty="0"/>
        </a:p>
      </dsp:txBody>
      <dsp:txXfrm rot="-5400000">
        <a:off x="1" y="3793197"/>
        <a:ext cx="686323" cy="294138"/>
      </dsp:txXfrm>
    </dsp:sp>
    <dsp:sp modelId="{65E5FE15-ABAC-4DD8-9BEA-DDC06953C115}">
      <dsp:nvSpPr>
        <dsp:cNvPr id="0" name=""/>
        <dsp:cNvSpPr/>
      </dsp:nvSpPr>
      <dsp:spPr>
        <a:xfrm rot="5400000">
          <a:off x="3490649" y="645709"/>
          <a:ext cx="637299" cy="6245951"/>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Go back to </a:t>
          </a:r>
          <a:r>
            <a:rPr lang="en-US" sz="1900" u="sng" kern="1200" dirty="0" smtClean="0"/>
            <a:t>Step 2</a:t>
          </a:r>
          <a:endParaRPr lang="en-US" sz="1900" u="sng" kern="1200" dirty="0"/>
        </a:p>
      </dsp:txBody>
      <dsp:txXfrm rot="-5400000">
        <a:off x="686323" y="3481145"/>
        <a:ext cx="6214841" cy="5750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7F32F-15CA-4D63-8CE5-707396CDDFF1}">
      <dsp:nvSpPr>
        <dsp:cNvPr id="0" name=""/>
        <dsp:cNvSpPr/>
      </dsp:nvSpPr>
      <dsp:spPr>
        <a:xfrm>
          <a:off x="5290807" y="2017504"/>
          <a:ext cx="2465839" cy="2465839"/>
        </a:xfrm>
        <a:prstGeom prst="gear9">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F1 Score</a:t>
          </a:r>
          <a:endParaRPr lang="en-US" sz="2400" kern="1200" dirty="0"/>
        </a:p>
      </dsp:txBody>
      <dsp:txXfrm>
        <a:off x="5786550" y="2595115"/>
        <a:ext cx="1474353" cy="1267492"/>
      </dsp:txXfrm>
    </dsp:sp>
    <dsp:sp modelId="{D223A362-6C3E-41F6-9892-78CC472B0A86}">
      <dsp:nvSpPr>
        <dsp:cNvPr id="0" name=""/>
        <dsp:cNvSpPr/>
      </dsp:nvSpPr>
      <dsp:spPr>
        <a:xfrm>
          <a:off x="3856137" y="1434670"/>
          <a:ext cx="1793337" cy="1793337"/>
        </a:xfrm>
        <a:prstGeom prst="gear6">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Precision</a:t>
          </a:r>
          <a:endParaRPr lang="en-US" sz="1500" kern="1200" dirty="0"/>
        </a:p>
      </dsp:txBody>
      <dsp:txXfrm>
        <a:off x="4307615" y="1888877"/>
        <a:ext cx="890381" cy="884923"/>
      </dsp:txXfrm>
    </dsp:sp>
    <dsp:sp modelId="{57EEBECE-0854-449B-9625-66E097D0B1B2}">
      <dsp:nvSpPr>
        <dsp:cNvPr id="0" name=""/>
        <dsp:cNvSpPr/>
      </dsp:nvSpPr>
      <dsp:spPr>
        <a:xfrm rot="20700000">
          <a:off x="4860589" y="197450"/>
          <a:ext cx="1757104" cy="1757104"/>
        </a:xfrm>
        <a:prstGeom prst="gear6">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Recall</a:t>
          </a:r>
          <a:endParaRPr lang="en-US" sz="2400" kern="1200" dirty="0"/>
        </a:p>
      </dsp:txBody>
      <dsp:txXfrm rot="-20700000">
        <a:off x="5245974" y="582834"/>
        <a:ext cx="986335" cy="986335"/>
      </dsp:txXfrm>
    </dsp:sp>
    <dsp:sp modelId="{7F83E65B-8C11-4718-8A20-EEB4408B623F}">
      <dsp:nvSpPr>
        <dsp:cNvPr id="0" name=""/>
        <dsp:cNvSpPr/>
      </dsp:nvSpPr>
      <dsp:spPr>
        <a:xfrm>
          <a:off x="5104383" y="1643602"/>
          <a:ext cx="3156274" cy="3156274"/>
        </a:xfrm>
        <a:prstGeom prst="circularArrow">
          <a:avLst>
            <a:gd name="adj1" fmla="val 4687"/>
            <a:gd name="adj2" fmla="val 299029"/>
            <a:gd name="adj3" fmla="val 2522684"/>
            <a:gd name="adj4" fmla="val 15847305"/>
            <a:gd name="adj5" fmla="val 5469"/>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8B9EAC68-AAA7-43D3-B317-F4F6FDD65267}">
      <dsp:nvSpPr>
        <dsp:cNvPr id="0" name=""/>
        <dsp:cNvSpPr/>
      </dsp:nvSpPr>
      <dsp:spPr>
        <a:xfrm>
          <a:off x="3538541" y="1036631"/>
          <a:ext cx="2293230" cy="2293230"/>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F401637C-0697-4965-B6C1-5C00CF1FDB4B}">
      <dsp:nvSpPr>
        <dsp:cNvPr id="0" name=""/>
        <dsp:cNvSpPr/>
      </dsp:nvSpPr>
      <dsp:spPr>
        <a:xfrm>
          <a:off x="4454153" y="-188662"/>
          <a:ext cx="2472564" cy="2472564"/>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BCC7B-E3B9-4341-99C9-3A3606BD6604}">
      <dsp:nvSpPr>
        <dsp:cNvPr id="0" name=""/>
        <dsp:cNvSpPr/>
      </dsp:nvSpPr>
      <dsp:spPr>
        <a:xfrm>
          <a:off x="2123071" y="780435"/>
          <a:ext cx="7197453" cy="3719600"/>
        </a:xfrm>
        <a:prstGeom prst="rect">
          <a:avLst/>
        </a:prstGeom>
        <a:solidFill>
          <a:schemeClr val="accent1">
            <a:tint val="50000"/>
            <a:hueOff val="0"/>
            <a:satOff val="0"/>
            <a:lumOff val="0"/>
            <a:alphaOff val="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1">
          <a:scrgbClr r="0" g="0" b="0"/>
        </a:fillRef>
        <a:effectRef idx="3">
          <a:scrgbClr r="0" g="0" b="0"/>
        </a:effectRef>
        <a:fontRef idx="minor"/>
      </dsp:style>
    </dsp:sp>
    <dsp:sp modelId="{177F09A0-5BA4-4F1D-A365-B2BC06412B76}">
      <dsp:nvSpPr>
        <dsp:cNvPr id="0" name=""/>
        <dsp:cNvSpPr/>
      </dsp:nvSpPr>
      <dsp:spPr>
        <a:xfrm>
          <a:off x="2338167" y="1215447"/>
          <a:ext cx="3342265" cy="3182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1333500">
            <a:lnSpc>
              <a:spcPct val="90000"/>
            </a:lnSpc>
            <a:spcBef>
              <a:spcPct val="0"/>
            </a:spcBef>
            <a:spcAft>
              <a:spcPct val="35000"/>
            </a:spcAft>
          </a:pPr>
          <a:r>
            <a:rPr lang="en-US" sz="3000" kern="1200" dirty="0" smtClean="0"/>
            <a:t>Pros</a:t>
          </a:r>
          <a:endParaRPr lang="en-US" sz="3000" kern="1200" dirty="0"/>
        </a:p>
        <a:p>
          <a:pPr marL="228600" lvl="1" indent="-228600" algn="l" defTabSz="1022350">
            <a:lnSpc>
              <a:spcPct val="90000"/>
            </a:lnSpc>
            <a:spcBef>
              <a:spcPct val="0"/>
            </a:spcBef>
            <a:spcAft>
              <a:spcPct val="15000"/>
            </a:spcAft>
            <a:buChar char="••"/>
          </a:pPr>
          <a:r>
            <a:rPr lang="en-US" sz="2300" kern="1200" dirty="0" smtClean="0"/>
            <a:t>Easy to implement</a:t>
          </a:r>
          <a:endParaRPr lang="en-US" sz="2300" kern="1200" dirty="0"/>
        </a:p>
        <a:p>
          <a:pPr marL="228600" lvl="1" indent="-228600" algn="l" defTabSz="1022350">
            <a:lnSpc>
              <a:spcPct val="90000"/>
            </a:lnSpc>
            <a:spcBef>
              <a:spcPct val="0"/>
            </a:spcBef>
            <a:spcAft>
              <a:spcPct val="15000"/>
            </a:spcAft>
            <a:buChar char="••"/>
          </a:pPr>
          <a:r>
            <a:rPr lang="en-US" sz="2300" kern="1200" dirty="0" smtClean="0"/>
            <a:t>Easily adapts to new examples</a:t>
          </a:r>
          <a:endParaRPr lang="en-US" sz="2300" kern="1200" dirty="0"/>
        </a:p>
        <a:p>
          <a:pPr marL="228600" lvl="1" indent="-228600" algn="l" defTabSz="1022350">
            <a:lnSpc>
              <a:spcPct val="90000"/>
            </a:lnSpc>
            <a:spcBef>
              <a:spcPct val="0"/>
            </a:spcBef>
            <a:spcAft>
              <a:spcPct val="15000"/>
            </a:spcAft>
            <a:buChar char="••"/>
          </a:pPr>
          <a:r>
            <a:rPr lang="en-US" sz="2300" kern="1200" dirty="0" smtClean="0"/>
            <a:t>High accuracy with separated data</a:t>
          </a:r>
          <a:endParaRPr lang="en-US" sz="2300" kern="1200" dirty="0"/>
        </a:p>
        <a:p>
          <a:pPr marL="228600" lvl="1" indent="-228600" algn="l" defTabSz="1022350">
            <a:lnSpc>
              <a:spcPct val="90000"/>
            </a:lnSpc>
            <a:spcBef>
              <a:spcPct val="0"/>
            </a:spcBef>
            <a:spcAft>
              <a:spcPct val="15000"/>
            </a:spcAft>
            <a:buChar char="••"/>
          </a:pPr>
          <a:r>
            <a:rPr lang="en-US" sz="2300" kern="1200" dirty="0" smtClean="0"/>
            <a:t>Scales to large data sets.</a:t>
          </a:r>
          <a:endParaRPr lang="en-US" sz="2300" kern="1200" dirty="0"/>
        </a:p>
      </dsp:txBody>
      <dsp:txXfrm>
        <a:off x="2338167" y="1215447"/>
        <a:ext cx="3342265" cy="3182072"/>
      </dsp:txXfrm>
    </dsp:sp>
    <dsp:sp modelId="{6F40A2F5-60B1-460B-B831-D082A7D6DC0A}">
      <dsp:nvSpPr>
        <dsp:cNvPr id="0" name=""/>
        <dsp:cNvSpPr/>
      </dsp:nvSpPr>
      <dsp:spPr>
        <a:xfrm>
          <a:off x="5754890" y="1215447"/>
          <a:ext cx="3342265" cy="3182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1333500">
            <a:lnSpc>
              <a:spcPct val="90000"/>
            </a:lnSpc>
            <a:spcBef>
              <a:spcPct val="0"/>
            </a:spcBef>
            <a:spcAft>
              <a:spcPct val="35000"/>
            </a:spcAft>
          </a:pPr>
          <a:r>
            <a:rPr lang="en-US" sz="3000" kern="1200" dirty="0" smtClean="0"/>
            <a:t>Cons</a:t>
          </a:r>
          <a:endParaRPr lang="en-US" sz="3000" kern="1200" dirty="0"/>
        </a:p>
        <a:p>
          <a:pPr marL="228600" lvl="1" indent="-228600" algn="l" defTabSz="1022350">
            <a:lnSpc>
              <a:spcPct val="90000"/>
            </a:lnSpc>
            <a:spcBef>
              <a:spcPct val="0"/>
            </a:spcBef>
            <a:spcAft>
              <a:spcPct val="15000"/>
            </a:spcAft>
            <a:buChar char="••"/>
          </a:pPr>
          <a:r>
            <a:rPr lang="en-US" sz="2300" kern="1200" dirty="0" smtClean="0"/>
            <a:t>Have to choose </a:t>
          </a:r>
          <a:r>
            <a:rPr lang="en-US" sz="2300" b="1" i="1" kern="1200" dirty="0" smtClean="0"/>
            <a:t>K manually</a:t>
          </a:r>
          <a:endParaRPr lang="en-US" sz="2300" b="1" i="1" kern="1200" dirty="0"/>
        </a:p>
        <a:p>
          <a:pPr marL="228600" lvl="1" indent="-228600" algn="l" defTabSz="1022350">
            <a:lnSpc>
              <a:spcPct val="90000"/>
            </a:lnSpc>
            <a:spcBef>
              <a:spcPct val="0"/>
            </a:spcBef>
            <a:spcAft>
              <a:spcPct val="15000"/>
            </a:spcAft>
            <a:buChar char="••"/>
          </a:pPr>
          <a:r>
            <a:rPr lang="en-US" sz="2300" b="0" i="0" kern="1200" dirty="0" smtClean="0"/>
            <a:t>Being dependent on initial values</a:t>
          </a:r>
          <a:endParaRPr lang="en-US" sz="2300" b="0" i="0" kern="1200" dirty="0"/>
        </a:p>
        <a:p>
          <a:pPr marL="228600" lvl="1" indent="-228600" algn="l" defTabSz="1022350">
            <a:lnSpc>
              <a:spcPct val="90000"/>
            </a:lnSpc>
            <a:spcBef>
              <a:spcPct val="0"/>
            </a:spcBef>
            <a:spcAft>
              <a:spcPct val="15000"/>
            </a:spcAft>
            <a:buChar char="••"/>
          </a:pPr>
          <a:r>
            <a:rPr lang="en-US" sz="2300" b="0" i="0" kern="1200" dirty="0" smtClean="0"/>
            <a:t>Inefficient for overlapping data</a:t>
          </a:r>
          <a:endParaRPr lang="en-US" sz="2300" b="0" i="0" kern="1200" dirty="0"/>
        </a:p>
      </dsp:txBody>
      <dsp:txXfrm>
        <a:off x="5754890" y="1215447"/>
        <a:ext cx="3342265" cy="3182072"/>
      </dsp:txXfrm>
    </dsp:sp>
    <dsp:sp modelId="{703A870A-A1C5-4DD1-8E1D-27B669F84AB8}">
      <dsp:nvSpPr>
        <dsp:cNvPr id="0" name=""/>
        <dsp:cNvSpPr/>
      </dsp:nvSpPr>
      <dsp:spPr>
        <a:xfrm>
          <a:off x="1378507" y="36061"/>
          <a:ext cx="1406399" cy="1406399"/>
        </a:xfrm>
        <a:prstGeom prst="plus">
          <a:avLst>
            <a:gd name="adj" fmla="val 3281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119023AF-77AA-4521-A69A-492F894662A8}">
      <dsp:nvSpPr>
        <dsp:cNvPr id="0" name=""/>
        <dsp:cNvSpPr/>
      </dsp:nvSpPr>
      <dsp:spPr>
        <a:xfrm>
          <a:off x="8327773" y="541836"/>
          <a:ext cx="1323669" cy="453609"/>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999EB2D1-6812-4587-B624-943419ABC8D1}">
      <dsp:nvSpPr>
        <dsp:cNvPr id="0" name=""/>
        <dsp:cNvSpPr/>
      </dsp:nvSpPr>
      <dsp:spPr>
        <a:xfrm>
          <a:off x="5721798" y="1222251"/>
          <a:ext cx="827" cy="3039185"/>
        </a:xfrm>
        <a:prstGeom prst="line">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771E2-4ACA-4378-9FCE-B9311AA34B03}"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05437-1C7F-4147-9E51-01FBB867A0B5}" type="slidenum">
              <a:rPr lang="en-US" smtClean="0"/>
              <a:t>‹#›</a:t>
            </a:fld>
            <a:endParaRPr lang="en-US"/>
          </a:p>
        </p:txBody>
      </p:sp>
    </p:spTree>
    <p:extLst>
      <p:ext uri="{BB962C8B-B14F-4D97-AF65-F5344CB8AC3E}">
        <p14:creationId xmlns:p14="http://schemas.microsoft.com/office/powerpoint/2010/main" val="168840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a:t>
            </a:fld>
            <a:endParaRPr lang="en-US"/>
          </a:p>
        </p:txBody>
      </p:sp>
    </p:spTree>
    <p:extLst>
      <p:ext uri="{BB962C8B-B14F-4D97-AF65-F5344CB8AC3E}">
        <p14:creationId xmlns:p14="http://schemas.microsoft.com/office/powerpoint/2010/main" val="2020831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2-dimensional point data (</a:t>
            </a:r>
            <a:r>
              <a:rPr lang="en-US" sz="1200" i="1" kern="1200" dirty="0" smtClean="0">
                <a:solidFill>
                  <a:schemeClr val="tx1"/>
                </a:solidFill>
                <a:effectLst/>
                <a:latin typeface="+mn-lt"/>
                <a:ea typeface="+mn-ea"/>
                <a:cs typeface="+mn-cs"/>
              </a:rPr>
              <a:t>x, y</a:t>
            </a:r>
            <a:r>
              <a:rPr lang="en-US" sz="1200" kern="1200" dirty="0" smtClean="0">
                <a:solidFill>
                  <a:schemeClr val="tx1"/>
                </a:solidFill>
                <a:effectLst/>
                <a:latin typeface="+mn-lt"/>
                <a:ea typeface="+mn-ea"/>
                <a:cs typeface="+mn-cs"/>
              </a:rPr>
              <a:t>), which are separate clusters of points, when running with the K-means algorithm, we can see 100% accurate results through determining F1 score = 1</a:t>
            </a:r>
          </a:p>
          <a:p>
            <a:r>
              <a:rPr lang="en-US" sz="1200" kern="1200" dirty="0" smtClean="0">
                <a:solidFill>
                  <a:schemeClr val="tx1"/>
                </a:solidFill>
                <a:effectLst/>
                <a:latin typeface="+mn-lt"/>
                <a:ea typeface="+mn-ea"/>
                <a:cs typeface="+mn-cs"/>
              </a:rPr>
              <a:t>For overlapping data, the algorithm will not run efficiently. The efficiency of the algorithm will be inversely proportional to the overlap of data clusters. The more overlap, the lower the efficiency.</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11</a:t>
            </a:fld>
            <a:endParaRPr lang="en-US"/>
          </a:p>
        </p:txBody>
      </p:sp>
    </p:spTree>
    <p:extLst>
      <p:ext uri="{BB962C8B-B14F-4D97-AF65-F5344CB8AC3E}">
        <p14:creationId xmlns:p14="http://schemas.microsoft.com/office/powerpoint/2010/main" val="245321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when I ran the overlapping simulation data, I noticed that the F1 score changed when I rerun the algorithm a few times. That's because initially when running the algorithm, centers are initialized randomly or choose a random point on the data as the initial center, and when the initial center is initialized close to its sample cluster, F1 score will be high. Otherwise, the F1 score will be low, or even the cluster will have no data points.</a:t>
            </a:r>
          </a:p>
          <a:p>
            <a:endParaRPr lang="en-US" dirty="0" smtClean="0"/>
          </a:p>
          <a:p>
            <a:r>
              <a:rPr lang="en-US" dirty="0" smtClean="0"/>
              <a:t>As you can see in the 2 middle images, the F1 score is higher than the 2 sides when their initial centers are initialized close to the sample center</a:t>
            </a:r>
          </a:p>
          <a:p>
            <a:r>
              <a:rPr lang="en-US" dirty="0" smtClean="0"/>
              <a:t>While the two figures on the right, the initial centers are initialized far away, or deviated to another cluster</a:t>
            </a:r>
          </a:p>
          <a:p>
            <a:endParaRPr lang="en-US" dirty="0" smtClean="0"/>
          </a:p>
          <a:p>
            <a:r>
              <a:rPr lang="en-US" sz="1200" kern="1200" dirty="0" smtClean="0">
                <a:solidFill>
                  <a:schemeClr val="tx1"/>
                </a:solidFill>
                <a:effectLst/>
                <a:latin typeface="+mn-lt"/>
                <a:ea typeface="+mn-ea"/>
                <a:cs typeface="+mn-cs"/>
              </a:rPr>
              <a:t>the performance of the clustering algorithm is highly dependent on the initialization of the cluster center at the beginning of the algorithm. </a:t>
            </a:r>
            <a:r>
              <a:rPr lang="en-US" sz="1200" kern="1200" baseline="30000" dirty="0" smtClean="0">
                <a:solidFill>
                  <a:schemeClr val="tx1"/>
                </a:solidFill>
                <a:effectLst/>
                <a:latin typeface="+mn-lt"/>
                <a:ea typeface="+mn-ea"/>
                <a:cs typeface="+mn-cs"/>
              </a:rPr>
              <a:t>[15]</a:t>
            </a:r>
            <a:r>
              <a:rPr lang="en-US" sz="1200" kern="1200" dirty="0" smtClean="0">
                <a:solidFill>
                  <a:schemeClr val="tx1"/>
                </a:solidFill>
                <a:effectLst/>
                <a:latin typeface="+mn-lt"/>
                <a:ea typeface="+mn-ea"/>
                <a:cs typeface="+mn-cs"/>
              </a:rPr>
              <a:t>One simple solution is just to run K-Means a couple of times with random initial assignments. We can then select the best result by taking the one with the minimal </a:t>
            </a:r>
            <a:r>
              <a:rPr lang="en-US" sz="1200" i="1" kern="1200" dirty="0" smtClean="0">
                <a:solidFill>
                  <a:schemeClr val="tx1"/>
                </a:solidFill>
                <a:effectLst/>
                <a:latin typeface="+mn-lt"/>
                <a:ea typeface="+mn-ea"/>
                <a:cs typeface="+mn-cs"/>
              </a:rPr>
              <a:t>sum of distances</a:t>
            </a:r>
            <a:r>
              <a:rPr lang="en-US" sz="1200" kern="1200" dirty="0" smtClean="0">
                <a:solidFill>
                  <a:schemeClr val="tx1"/>
                </a:solidFill>
                <a:effectLst/>
                <a:latin typeface="+mn-lt"/>
                <a:ea typeface="+mn-ea"/>
                <a:cs typeface="+mn-cs"/>
              </a:rPr>
              <a:t> from each point to its cluster</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12</a:t>
            </a:fld>
            <a:endParaRPr lang="en-US"/>
          </a:p>
        </p:txBody>
      </p:sp>
    </p:spTree>
    <p:extLst>
      <p:ext uri="{BB962C8B-B14F-4D97-AF65-F5344CB8AC3E}">
        <p14:creationId xmlns:p14="http://schemas.microsoft.com/office/powerpoint/2010/main" val="2987216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Dataset is collected on </a:t>
            </a:r>
            <a:r>
              <a:rPr lang="en-US" sz="1200" kern="1200" dirty="0" err="1" smtClean="0">
                <a:solidFill>
                  <a:schemeClr val="tx1"/>
                </a:solidFill>
                <a:effectLst/>
                <a:latin typeface="+mn-lt"/>
                <a:ea typeface="+mn-ea"/>
                <a:cs typeface="+mn-cs"/>
              </a:rPr>
              <a:t>kaggle</a:t>
            </a:r>
            <a:r>
              <a:rPr lang="en-US" sz="1200" kern="1200" baseline="30000" dirty="0" smtClean="0">
                <a:solidFill>
                  <a:schemeClr val="tx1"/>
                </a:solidFill>
                <a:effectLst/>
                <a:latin typeface="+mn-lt"/>
                <a:ea typeface="+mn-ea"/>
                <a:cs typeface="+mn-cs"/>
              </a:rPr>
              <a:t>[13]</a:t>
            </a:r>
            <a:r>
              <a:rPr lang="en-US" sz="1200" kern="1200" dirty="0" smtClean="0">
                <a:solidFill>
                  <a:schemeClr val="tx1"/>
                </a:solidFill>
                <a:effectLst/>
                <a:latin typeface="+mn-lt"/>
                <a:ea typeface="+mn-ea"/>
                <a:cs typeface="+mn-cs"/>
              </a:rPr>
              <a:t>: Suppose you own a store, through a customer's membership card, you have some customer information like: Customer ID, Age, Gender, monthly income and spending score at the shop. Classify customers based on those characteristics to be able to understand customer groups or plan a reasonable strategy based on that customer group.</a:t>
            </a:r>
          </a:p>
          <a:p>
            <a:endParaRPr lang="en-US" dirty="0" smtClean="0"/>
          </a:p>
          <a:p>
            <a:r>
              <a:rPr lang="en-US" sz="1200" kern="1200" dirty="0" smtClean="0">
                <a:solidFill>
                  <a:schemeClr val="tx1"/>
                </a:solidFill>
                <a:effectLst/>
                <a:latin typeface="+mn-lt"/>
                <a:ea typeface="+mn-ea"/>
                <a:cs typeface="+mn-cs"/>
              </a:rPr>
              <a:t>Dataset includes 200 customers. Since this data has not been labeled, it is not possible to compare the performance of the algorithm. This report will be based on the label that the algorithm learns and compare with the label that </a:t>
            </a:r>
            <a:r>
              <a:rPr lang="en-US" sz="1200" kern="1200" dirty="0" err="1" smtClean="0">
                <a:solidFill>
                  <a:schemeClr val="tx1"/>
                </a:solidFill>
                <a:effectLst/>
                <a:latin typeface="+mn-lt"/>
                <a:ea typeface="+mn-ea"/>
                <a:cs typeface="+mn-cs"/>
              </a:rPr>
              <a:t>sklearn's</a:t>
            </a:r>
            <a:r>
              <a:rPr lang="en-US" sz="1200" kern="1200" dirty="0" smtClean="0">
                <a:solidFill>
                  <a:schemeClr val="tx1"/>
                </a:solidFill>
                <a:effectLst/>
                <a:latin typeface="+mn-lt"/>
                <a:ea typeface="+mn-ea"/>
                <a:cs typeface="+mn-cs"/>
              </a:rPr>
              <a:t> K-means algorithm to compare the output.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Data needs to be preprocessed: remove the header and the </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 column because these fields can affect the clustering ability of the algorithm, causing undesirable results. Also, if there is any feature with distinct "unit", we should remove to reduce the dispersion of data. For this run, the </a:t>
            </a:r>
            <a:r>
              <a:rPr lang="en-US" sz="1200" b="1" i="1" kern="1200" dirty="0" smtClean="0">
                <a:solidFill>
                  <a:schemeClr val="tx1"/>
                </a:solidFill>
                <a:effectLst/>
                <a:latin typeface="+mn-lt"/>
                <a:ea typeface="+mn-ea"/>
                <a:cs typeface="+mn-cs"/>
              </a:rPr>
              <a:t>K </a:t>
            </a:r>
            <a:r>
              <a:rPr lang="en-US" sz="1200" kern="1200" dirty="0" smtClean="0">
                <a:solidFill>
                  <a:schemeClr val="tx1"/>
                </a:solidFill>
                <a:effectLst/>
                <a:latin typeface="+mn-lt"/>
                <a:ea typeface="+mn-ea"/>
                <a:cs typeface="+mn-cs"/>
              </a:rPr>
              <a:t>will be set at 3 clusters.</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13</a:t>
            </a:fld>
            <a:endParaRPr lang="en-US"/>
          </a:p>
        </p:txBody>
      </p:sp>
    </p:spTree>
    <p:extLst>
      <p:ext uri="{BB962C8B-B14F-4D97-AF65-F5344CB8AC3E}">
        <p14:creationId xmlns:p14="http://schemas.microsoft.com/office/powerpoint/2010/main" val="2530191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can see that although the data is somewhat overlapping, the F1 score between the labels of the learned algorithm and the labels from </a:t>
            </a:r>
            <a:r>
              <a:rPr lang="en-US" sz="1200" kern="1200" dirty="0" err="1" smtClean="0">
                <a:solidFill>
                  <a:schemeClr val="tx1"/>
                </a:solidFill>
                <a:effectLst/>
                <a:latin typeface="+mn-lt"/>
                <a:ea typeface="+mn-ea"/>
                <a:cs typeface="+mn-cs"/>
              </a:rPr>
              <a:t>sklearn's</a:t>
            </a:r>
            <a:r>
              <a:rPr lang="en-US" sz="1200" kern="1200" dirty="0" smtClean="0">
                <a:solidFill>
                  <a:schemeClr val="tx1"/>
                </a:solidFill>
                <a:effectLst/>
                <a:latin typeface="+mn-lt"/>
                <a:ea typeface="+mn-ea"/>
                <a:cs typeface="+mn-cs"/>
              </a:rPr>
              <a:t> K-means algorithm is equal to 1. So the algorithm runs as expected.</a:t>
            </a:r>
          </a:p>
          <a:p>
            <a:r>
              <a:rPr lang="en-US" sz="1200" kern="1200" dirty="0" smtClean="0">
                <a:solidFill>
                  <a:schemeClr val="tx1"/>
                </a:solidFill>
                <a:effectLst/>
                <a:latin typeface="+mn-lt"/>
                <a:ea typeface="+mn-ea"/>
                <a:cs typeface="+mn-cs"/>
              </a:rPr>
              <a:t>However, as</a:t>
            </a:r>
            <a:r>
              <a:rPr lang="en-US" sz="1200" kern="1200" baseline="0" dirty="0" smtClean="0">
                <a:solidFill>
                  <a:schemeClr val="tx1"/>
                </a:solidFill>
                <a:effectLst/>
                <a:latin typeface="+mn-lt"/>
                <a:ea typeface="+mn-ea"/>
                <a:cs typeface="+mn-cs"/>
              </a:rPr>
              <a:t> I mentioned before, </a:t>
            </a:r>
            <a:r>
              <a:rPr lang="en-US" sz="1200" kern="1200" dirty="0" smtClean="0">
                <a:solidFill>
                  <a:schemeClr val="tx1"/>
                </a:solidFill>
                <a:effectLst/>
                <a:latin typeface="+mn-lt"/>
                <a:ea typeface="+mn-ea"/>
                <a:cs typeface="+mn-cs"/>
              </a:rPr>
              <a:t>the performance of the clustering algorithm is highly dependent on the initialization of the cluster center at the beginning of the algorithm. So</a:t>
            </a:r>
            <a:r>
              <a:rPr lang="en-US" sz="1200" kern="1200" baseline="0" dirty="0" smtClean="0">
                <a:solidFill>
                  <a:schemeClr val="tx1"/>
                </a:solidFill>
                <a:effectLst/>
                <a:latin typeface="+mn-lt"/>
                <a:ea typeface="+mn-ea"/>
                <a:cs typeface="+mn-cs"/>
              </a:rPr>
              <a:t> I have to rerun a few time to have F1=1</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algorithm is initialized with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 3. But, how can we know if the selected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is good or not? If we increase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the elements in the cluster will be smaller, therefore, the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value will be smaller. So, just bigger is better? Although we can set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to be equal to the total number of elements in the dataset, the total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will be 0, but that doesn't seem to solve the problem because each element in the dataset will become its own center. This is called </a:t>
            </a:r>
            <a:r>
              <a:rPr lang="en-US" sz="1200" i="1" kern="1200" dirty="0" smtClean="0">
                <a:solidFill>
                  <a:schemeClr val="tx1"/>
                </a:solidFill>
                <a:effectLst/>
                <a:latin typeface="+mn-lt"/>
                <a:ea typeface="+mn-ea"/>
                <a:cs typeface="+mn-cs"/>
              </a:rPr>
              <a:t>overfitting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One way to solve the main problem is to include some </a:t>
            </a:r>
            <a:r>
              <a:rPr lang="en-US" sz="1200" i="1" kern="1200" dirty="0" smtClean="0">
                <a:solidFill>
                  <a:schemeClr val="tx1"/>
                </a:solidFill>
                <a:effectLst/>
                <a:latin typeface="+mn-lt"/>
                <a:ea typeface="+mn-ea"/>
                <a:cs typeface="+mn-cs"/>
              </a:rPr>
              <a:t>penalties</a:t>
            </a:r>
            <a:r>
              <a:rPr lang="en-US" sz="1200" kern="1200" dirty="0" smtClean="0">
                <a:solidFill>
                  <a:schemeClr val="tx1"/>
                </a:solidFill>
                <a:effectLst/>
                <a:latin typeface="+mn-lt"/>
                <a:ea typeface="+mn-ea"/>
                <a:cs typeface="+mn-cs"/>
              </a:rPr>
              <a:t> for the larger number of clusters. So, we're not just trying to minimize the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value, but also the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 </a:t>
            </a:r>
            <a:r>
              <a:rPr lang="en-US" sz="1200" i="1" kern="1200" dirty="0" smtClean="0">
                <a:solidFill>
                  <a:schemeClr val="tx1"/>
                </a:solidFill>
                <a:effectLst/>
                <a:latin typeface="+mn-lt"/>
                <a:ea typeface="+mn-ea"/>
                <a:cs typeface="+mn-cs"/>
              </a:rPr>
              <a:t>penalty</a:t>
            </a:r>
            <a:r>
              <a:rPr lang="en-US" sz="1200" kern="1200" dirty="0" smtClean="0">
                <a:solidFill>
                  <a:schemeClr val="tx1"/>
                </a:solidFill>
                <a:effectLst/>
                <a:latin typeface="+mn-lt"/>
                <a:ea typeface="+mn-ea"/>
                <a:cs typeface="+mn-cs"/>
              </a:rPr>
              <a:t>. The </a:t>
            </a:r>
            <a:r>
              <a:rPr lang="en-US" sz="1200" i="1" kern="1200" dirty="0" smtClean="0">
                <a:solidFill>
                  <a:schemeClr val="tx1"/>
                </a:solidFill>
                <a:effectLst/>
                <a:latin typeface="+mn-lt"/>
                <a:ea typeface="+mn-ea"/>
                <a:cs typeface="+mn-cs"/>
              </a:rPr>
              <a:t>error</a:t>
            </a:r>
            <a:r>
              <a:rPr lang="en-US" sz="1200" kern="1200" dirty="0" smtClean="0">
                <a:solidFill>
                  <a:schemeClr val="tx1"/>
                </a:solidFill>
                <a:effectLst/>
                <a:latin typeface="+mn-lt"/>
                <a:ea typeface="+mn-ea"/>
                <a:cs typeface="+mn-cs"/>
              </a:rPr>
              <a:t> will gradually converge to 0 as we increase the number of clusters, but so the </a:t>
            </a:r>
            <a:r>
              <a:rPr lang="en-US" sz="1200" i="1" kern="1200" dirty="0" smtClean="0">
                <a:solidFill>
                  <a:schemeClr val="tx1"/>
                </a:solidFill>
                <a:effectLst/>
                <a:latin typeface="+mn-lt"/>
                <a:ea typeface="+mn-ea"/>
                <a:cs typeface="+mn-cs"/>
              </a:rPr>
              <a:t>penalty</a:t>
            </a:r>
            <a:r>
              <a:rPr lang="en-US" sz="1200" kern="1200" dirty="0" smtClean="0">
                <a:solidFill>
                  <a:schemeClr val="tx1"/>
                </a:solidFill>
                <a:effectLst/>
                <a:latin typeface="+mn-lt"/>
                <a:ea typeface="+mn-ea"/>
                <a:cs typeface="+mn-cs"/>
              </a:rPr>
              <a:t> will increase. Balancing these two quantities will give us the optimal result. This solution is called </a:t>
            </a:r>
            <a:r>
              <a:rPr lang="en-US" sz="1200" i="1" kern="1200" dirty="0" smtClean="0">
                <a:solidFill>
                  <a:schemeClr val="tx1"/>
                </a:solidFill>
                <a:effectLst/>
                <a:latin typeface="+mn-lt"/>
                <a:ea typeface="+mn-ea"/>
                <a:cs typeface="+mn-cs"/>
              </a:rPr>
              <a:t>X-means</a:t>
            </a:r>
            <a:r>
              <a:rPr lang="en-US" sz="1200" kern="1200" dirty="0" smtClean="0">
                <a:solidFill>
                  <a:schemeClr val="tx1"/>
                </a:solidFill>
                <a:effectLst/>
                <a:latin typeface="+mn-lt"/>
                <a:ea typeface="+mn-ea"/>
                <a:cs typeface="+mn-cs"/>
              </a:rPr>
              <a:t>, a variant of K-means</a:t>
            </a:r>
            <a:r>
              <a:rPr lang="en-US" sz="1200" kern="1200" baseline="30000" dirty="0" smtClean="0">
                <a:solidFill>
                  <a:schemeClr val="tx1"/>
                </a:solidFill>
                <a:effectLst/>
                <a:latin typeface="+mn-lt"/>
                <a:ea typeface="+mn-ea"/>
                <a:cs typeface="+mn-cs"/>
              </a:rPr>
              <a:t>[14]</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14</a:t>
            </a:fld>
            <a:endParaRPr lang="en-US"/>
          </a:p>
        </p:txBody>
      </p:sp>
    </p:spTree>
    <p:extLst>
      <p:ext uri="{BB962C8B-B14F-4D97-AF65-F5344CB8AC3E}">
        <p14:creationId xmlns:p14="http://schemas.microsoft.com/office/powerpoint/2010/main" val="40521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customers that have been clustered. While the upper group consists of customers with high income and spending scores, the lower group includes customers with high income but low spending scores.</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15</a:t>
            </a:fld>
            <a:endParaRPr lang="en-US"/>
          </a:p>
        </p:txBody>
      </p:sp>
    </p:spTree>
    <p:extLst>
      <p:ext uri="{BB962C8B-B14F-4D97-AF65-F5344CB8AC3E}">
        <p14:creationId xmlns:p14="http://schemas.microsoft.com/office/powerpoint/2010/main" val="3683343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advantage of this project is that it is easy to install, and the accuracy is quite high for separate data. However, for overlapping data, the accuracy will not be high. This is a drawback of the K-means algorithm.</a:t>
            </a:r>
          </a:p>
          <a:p>
            <a:r>
              <a:rPr lang="en-US" sz="1200" kern="1200" dirty="0" smtClean="0">
                <a:solidFill>
                  <a:schemeClr val="tx1"/>
                </a:solidFill>
                <a:effectLst/>
                <a:latin typeface="+mn-lt"/>
                <a:ea typeface="+mn-ea"/>
                <a:cs typeface="+mn-cs"/>
              </a:rPr>
              <a:t>In addition, the algorithm also requires specifying the number of clusters and must initialize the center of each cluster reasonably in order to have a optimal result.</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16</a:t>
            </a:fld>
            <a:endParaRPr lang="en-US" dirty="0"/>
          </a:p>
        </p:txBody>
      </p:sp>
    </p:spTree>
    <p:extLst>
      <p:ext uri="{BB962C8B-B14F-4D97-AF65-F5344CB8AC3E}">
        <p14:creationId xmlns:p14="http://schemas.microsoft.com/office/powerpoint/2010/main" val="1841667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17</a:t>
            </a:fld>
            <a:endParaRPr lang="en-US"/>
          </a:p>
        </p:txBody>
      </p:sp>
    </p:spTree>
    <p:extLst>
      <p:ext uri="{BB962C8B-B14F-4D97-AF65-F5344CB8AC3E}">
        <p14:creationId xmlns:p14="http://schemas.microsoft.com/office/powerpoint/2010/main" val="203528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smtClean="0">
                <a:solidFill>
                  <a:schemeClr val="tx1"/>
                </a:solidFill>
                <a:effectLst/>
                <a:latin typeface="+mn-lt"/>
                <a:ea typeface="+mn-ea"/>
                <a:cs typeface="+mn-cs"/>
              </a:rPr>
              <a:t>Artificial Intelligence (AI) is creeping into every area of life that we may not realize in recent years:</a:t>
            </a:r>
          </a:p>
          <a:p>
            <a:r>
              <a:rPr lang="en-US" sz="1800" kern="1200" dirty="0" smtClean="0">
                <a:solidFill>
                  <a:schemeClr val="tx1"/>
                </a:solidFill>
                <a:effectLst/>
                <a:latin typeface="+mn-lt"/>
                <a:ea typeface="+mn-ea"/>
                <a:cs typeface="+mn-cs"/>
              </a:rPr>
              <a:t>You can see</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Self-driving cars from Google and Tesla</a:t>
            </a:r>
          </a:p>
          <a:p>
            <a:r>
              <a:rPr lang="en-US" sz="1800" kern="1200" dirty="0" smtClean="0">
                <a:solidFill>
                  <a:schemeClr val="tx1"/>
                </a:solidFill>
                <a:effectLst/>
                <a:latin typeface="+mn-lt"/>
                <a:ea typeface="+mn-ea"/>
                <a:cs typeface="+mn-cs"/>
              </a:rPr>
              <a:t>Or</a:t>
            </a:r>
            <a:r>
              <a:rPr lang="en-US" sz="1800" kern="1200" baseline="0" dirty="0" smtClean="0">
                <a:solidFill>
                  <a:schemeClr val="tx1"/>
                </a:solidFill>
                <a:effectLst/>
                <a:latin typeface="+mn-lt"/>
                <a:ea typeface="+mn-ea"/>
                <a:cs typeface="+mn-cs"/>
              </a:rPr>
              <a:t> something you uses everyday like Apple’s </a:t>
            </a:r>
            <a:r>
              <a:rPr lang="en-US" sz="1800" b="1" kern="1200" baseline="0" dirty="0" smtClean="0">
                <a:solidFill>
                  <a:schemeClr val="tx1"/>
                </a:solidFill>
                <a:effectLst/>
                <a:latin typeface="+mn-lt"/>
                <a:ea typeface="+mn-ea"/>
                <a:cs typeface="+mn-cs"/>
              </a:rPr>
              <a:t>Siri</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Virual</a:t>
            </a:r>
            <a:r>
              <a:rPr lang="en-US" sz="1800" kern="1200" baseline="0" dirty="0" smtClean="0">
                <a:solidFill>
                  <a:schemeClr val="tx1"/>
                </a:solidFill>
                <a:effectLst/>
                <a:latin typeface="+mn-lt"/>
                <a:ea typeface="+mn-ea"/>
                <a:cs typeface="+mn-cs"/>
              </a:rPr>
              <a:t> Assistant, or if you are Team Google it is </a:t>
            </a:r>
            <a:r>
              <a:rPr lang="en-US" sz="1800" b="1" i="0" kern="1200" dirty="0" smtClean="0">
                <a:solidFill>
                  <a:schemeClr val="tx1"/>
                </a:solidFill>
                <a:effectLst/>
                <a:latin typeface="+mn-lt"/>
                <a:ea typeface="+mn-ea"/>
                <a:cs typeface="+mn-cs"/>
              </a:rPr>
              <a:t>Google Assistant </a:t>
            </a:r>
            <a:r>
              <a:rPr lang="en-US" sz="1800" b="0" i="0" kern="1200" dirty="0" smtClean="0">
                <a:solidFill>
                  <a:schemeClr val="tx1"/>
                </a:solidFill>
                <a:effectLst/>
                <a:latin typeface="+mn-lt"/>
                <a:ea typeface="+mn-ea"/>
                <a:cs typeface="+mn-cs"/>
              </a:rPr>
              <a:t>or</a:t>
            </a:r>
            <a:r>
              <a:rPr lang="en-US" sz="1800" b="0" i="0" kern="1200" baseline="0" dirty="0" smtClean="0">
                <a:solidFill>
                  <a:schemeClr val="tx1"/>
                </a:solidFill>
                <a:effectLst/>
                <a:latin typeface="+mn-lt"/>
                <a:ea typeface="+mn-ea"/>
                <a:cs typeface="+mn-cs"/>
              </a:rPr>
              <a:t> Alexa.</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smtClean="0">
                <a:solidFill>
                  <a:schemeClr val="tx1"/>
                </a:solidFill>
                <a:effectLst/>
                <a:latin typeface="+mn-lt"/>
                <a:ea typeface="+mn-ea"/>
                <a:cs typeface="+mn-cs"/>
              </a:rPr>
              <a:t>Or something have made into history like Google </a:t>
            </a:r>
            <a:r>
              <a:rPr lang="en-US" sz="1800" b="0" i="0" kern="1200" baseline="0" dirty="0" err="1" smtClean="0">
                <a:solidFill>
                  <a:schemeClr val="tx1"/>
                </a:solidFill>
                <a:effectLst/>
                <a:latin typeface="+mn-lt"/>
                <a:ea typeface="+mn-ea"/>
                <a:cs typeface="+mn-cs"/>
              </a:rPr>
              <a:t>Deepmind</a:t>
            </a:r>
            <a:r>
              <a:rPr lang="en-US" sz="1800" b="0" i="0" kern="1200" baseline="0" dirty="0" smtClean="0">
                <a:solidFill>
                  <a:schemeClr val="tx1"/>
                </a:solidFill>
                <a:effectLst/>
                <a:latin typeface="+mn-lt"/>
                <a:ea typeface="+mn-ea"/>
                <a:cs typeface="+mn-cs"/>
              </a:rPr>
              <a:t> team with </a:t>
            </a:r>
            <a:r>
              <a:rPr lang="en-US" sz="1800" b="0" i="0" kern="1200" baseline="0" dirty="0" err="1" smtClean="0">
                <a:solidFill>
                  <a:schemeClr val="tx1"/>
                </a:solidFill>
                <a:effectLst/>
                <a:latin typeface="+mn-lt"/>
                <a:ea typeface="+mn-ea"/>
                <a:cs typeface="+mn-cs"/>
              </a:rPr>
              <a:t>AlphaGo</a:t>
            </a:r>
            <a:r>
              <a:rPr lang="en-US" sz="1800" b="0" i="0" kern="1200" baseline="0" dirty="0" smtClean="0">
                <a:solidFill>
                  <a:schemeClr val="tx1"/>
                </a:solidFill>
                <a:effectLst/>
                <a:latin typeface="+mn-lt"/>
                <a:ea typeface="+mn-ea"/>
                <a:cs typeface="+mn-cs"/>
              </a:rPr>
              <a:t> had beaten Korean’s world champion </a:t>
            </a:r>
            <a:r>
              <a:rPr lang="en-US" sz="1800" b="1" i="0" kern="1200" dirty="0" smtClean="0">
                <a:solidFill>
                  <a:schemeClr val="tx1"/>
                </a:solidFill>
                <a:effectLst/>
                <a:latin typeface="+mn-lt"/>
                <a:ea typeface="+mn-ea"/>
                <a:cs typeface="+mn-cs"/>
              </a:rPr>
              <a:t>Lee </a:t>
            </a:r>
            <a:r>
              <a:rPr lang="en-US" sz="1800" b="1" i="0" kern="1200" dirty="0" err="1" smtClean="0">
                <a:solidFill>
                  <a:schemeClr val="tx1"/>
                </a:solidFill>
                <a:effectLst/>
                <a:latin typeface="+mn-lt"/>
                <a:ea typeface="+mn-ea"/>
                <a:cs typeface="+mn-cs"/>
              </a:rPr>
              <a:t>Sedol</a:t>
            </a:r>
            <a:endParaRPr lang="en-US" sz="18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Those are just a few of the many applications of AI/Machine Learning.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A05437-1C7F-4147-9E51-01FBB867A0B5}" type="slidenum">
              <a:rPr lang="en-US" smtClean="0"/>
              <a:t>3</a:t>
            </a:fld>
            <a:endParaRPr lang="en-US"/>
          </a:p>
        </p:txBody>
      </p:sp>
    </p:spTree>
    <p:extLst>
      <p:ext uri="{BB962C8B-B14F-4D97-AF65-F5344CB8AC3E}">
        <p14:creationId xmlns:p14="http://schemas.microsoft.com/office/powerpoint/2010/main" val="259249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1959, Arthur Samuel described it this way: "the field of study that gives computers the ability to learn without being explicitly programmed". That's an old definition.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Then in 1997, Tom Mitchell, a famous professor at Carnegie Mellon University - CMU defined more modern and standard as follows: ”A computer program is said to </a:t>
            </a:r>
            <a:r>
              <a:rPr lang="en-US" sz="1200" b="1" kern="1200" dirty="0" smtClean="0">
                <a:solidFill>
                  <a:schemeClr val="tx1"/>
                </a:solidFill>
                <a:effectLst/>
                <a:latin typeface="+mn-lt"/>
                <a:ea typeface="+mn-ea"/>
                <a:cs typeface="+mn-cs"/>
              </a:rPr>
              <a:t>learn</a:t>
            </a:r>
            <a:r>
              <a:rPr lang="en-US" sz="1200" kern="1200" dirty="0" smtClean="0">
                <a:solidFill>
                  <a:schemeClr val="tx1"/>
                </a:solidFill>
                <a:effectLst/>
                <a:latin typeface="+mn-lt"/>
                <a:ea typeface="+mn-ea"/>
                <a:cs typeface="+mn-cs"/>
              </a:rPr>
              <a:t> from experience </a:t>
            </a:r>
            <a:r>
              <a:rPr lang="en-US" sz="1200" i="1" kern="1200" dirty="0" smtClean="0">
                <a:solidFill>
                  <a:schemeClr val="tx1"/>
                </a:solidFill>
                <a:effectLst/>
                <a:latin typeface="+mn-lt"/>
                <a:ea typeface="+mn-ea"/>
                <a:cs typeface="+mn-cs"/>
              </a:rPr>
              <a:t>E</a:t>
            </a:r>
            <a:r>
              <a:rPr lang="en-US" sz="1200" kern="1200" dirty="0" smtClean="0">
                <a:solidFill>
                  <a:schemeClr val="tx1"/>
                </a:solidFill>
                <a:effectLst/>
                <a:latin typeface="+mn-lt"/>
                <a:ea typeface="+mn-ea"/>
                <a:cs typeface="+mn-cs"/>
              </a:rPr>
              <a:t> with respect to some class of </a:t>
            </a:r>
            <a:r>
              <a:rPr lang="en-US" sz="1200" b="1" kern="1200" dirty="0" smtClean="0">
                <a:solidFill>
                  <a:schemeClr val="tx1"/>
                </a:solidFill>
                <a:effectLst/>
                <a:latin typeface="+mn-lt"/>
                <a:ea typeface="+mn-ea"/>
                <a:cs typeface="+mn-cs"/>
              </a:rPr>
              <a:t>tasks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performance</a:t>
            </a:r>
            <a:r>
              <a:rPr lang="en-US" sz="1200" kern="1200" dirty="0" smtClean="0">
                <a:solidFill>
                  <a:schemeClr val="tx1"/>
                </a:solidFill>
                <a:effectLst/>
                <a:latin typeface="+mn-lt"/>
                <a:ea typeface="+mn-ea"/>
                <a:cs typeface="+mn-cs"/>
              </a:rPr>
              <a:t> measure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if its performance at tasks in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 as measured by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improves with experience </a:t>
            </a:r>
            <a:r>
              <a:rPr lang="en-US" sz="1200" i="1" kern="1200" dirty="0" smtClean="0">
                <a:solidFill>
                  <a:schemeClr val="tx1"/>
                </a:solidFill>
                <a:effectLst/>
                <a:latin typeface="+mn-lt"/>
                <a:ea typeface="+mn-ea"/>
                <a:cs typeface="+mn-cs"/>
              </a:rPr>
              <a:t>E</a:t>
            </a:r>
            <a:r>
              <a:rPr lang="en-US" sz="1200" kern="1200" dirty="0" smtClean="0">
                <a:solidFill>
                  <a:schemeClr val="tx1"/>
                </a:solidFill>
                <a:effectLst/>
                <a:latin typeface="+mn-lt"/>
                <a:ea typeface="+mn-ea"/>
                <a:cs typeface="+mn-cs"/>
              </a:rPr>
              <a:t>”. An example: playing chess: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 experience in playing many chess games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 task to play chess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 performance calculating from T if it improves with 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A05437-1C7F-4147-9E51-01FBB867A0B5}" type="slidenum">
              <a:rPr lang="en-US" smtClean="0"/>
              <a:t>4</a:t>
            </a:fld>
            <a:endParaRPr lang="en-US"/>
          </a:p>
        </p:txBody>
      </p:sp>
    </p:spTree>
    <p:extLst>
      <p:ext uri="{BB962C8B-B14F-4D97-AF65-F5344CB8AC3E}">
        <p14:creationId xmlns:p14="http://schemas.microsoft.com/office/powerpoint/2010/main" val="271900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Simply put, Machine Learning is a subfield of Computer Science that has the ability to learn on its own based on input without having to be specifically programmed. In recent years, when the computing power of computers has been raised to a new level with huge amounts of data collected by big technology firms, Machine Learning has come a long way and a new field was born: Deep Learning.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Deep Learning has helped humans do things that were impossible a decade ago: classify thousands of different objects in photos, create labels for images, imitate human voices and handwriting, or even compose music.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Any Machine Learning problem can be assigned to two broad categories: </a:t>
            </a:r>
            <a:r>
              <a:rPr lang="en-US" sz="1200" i="1" kern="1200" dirty="0" smtClean="0">
                <a:solidFill>
                  <a:schemeClr val="tx1"/>
                </a:solidFill>
                <a:effectLst/>
                <a:latin typeface="+mn-lt"/>
                <a:ea typeface="+mn-ea"/>
                <a:cs typeface="+mn-cs"/>
              </a:rPr>
              <a:t>Supervised learning</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Unsupervised learning</a:t>
            </a:r>
            <a:r>
              <a:rPr lang="en-US" sz="120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A05437-1C7F-4147-9E51-01FBB867A0B5}" type="slidenum">
              <a:rPr lang="en-US" smtClean="0"/>
              <a:t>5</a:t>
            </a:fld>
            <a:endParaRPr lang="en-US"/>
          </a:p>
        </p:txBody>
      </p:sp>
    </p:spTree>
    <p:extLst>
      <p:ext uri="{BB962C8B-B14F-4D97-AF65-F5344CB8AC3E}">
        <p14:creationId xmlns:p14="http://schemas.microsoft.com/office/powerpoint/2010/main" val="278156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Supervised machine learning requires labelled input and output data during the training phase. This training data is often labelled by a data scientist in the preparation phase, before being used to train and test the model. Once the model has learned the relationship between the input and output data, it can be used to classify new and unseen datasets and predict outcomes.</a:t>
            </a:r>
          </a:p>
          <a:p>
            <a:r>
              <a:rPr lang="en-US" sz="1200" b="0" i="0" kern="1200" dirty="0" smtClean="0">
                <a:solidFill>
                  <a:schemeClr val="tx1"/>
                </a:solidFill>
                <a:effectLst/>
                <a:latin typeface="+mn-lt"/>
                <a:ea typeface="+mn-ea"/>
                <a:cs typeface="+mn-cs"/>
              </a:rPr>
              <a:t>The reason it is called supervised machine learning is because at least part of this approach requires human oversight. The vast majority of available data is </a:t>
            </a:r>
            <a:r>
              <a:rPr lang="en-US" sz="1200" b="0" i="0" kern="1200" dirty="0" err="1" smtClean="0">
                <a:solidFill>
                  <a:schemeClr val="tx1"/>
                </a:solidFill>
                <a:effectLst/>
                <a:latin typeface="+mn-lt"/>
                <a:ea typeface="+mn-ea"/>
                <a:cs typeface="+mn-cs"/>
              </a:rPr>
              <a:t>unlabelled</a:t>
            </a:r>
            <a:r>
              <a:rPr lang="en-US" sz="1200" b="0" i="0" kern="1200" dirty="0" smtClean="0">
                <a:solidFill>
                  <a:schemeClr val="tx1"/>
                </a:solidFill>
                <a:effectLst/>
                <a:latin typeface="+mn-lt"/>
                <a:ea typeface="+mn-ea"/>
                <a:cs typeface="+mn-cs"/>
              </a:rPr>
              <a:t>, raw data. Human interaction is generally required to accurately label data ready for supervised learning. Naturally, this can be a resource intensive process, as large arrays of accurately labelled training data is needed. </a:t>
            </a:r>
          </a:p>
          <a:p>
            <a:r>
              <a:rPr lang="en-US" sz="1200" b="0" i="0" kern="1200" dirty="0" smtClean="0">
                <a:solidFill>
                  <a:schemeClr val="tx1"/>
                </a:solidFill>
                <a:effectLst/>
                <a:latin typeface="+mn-lt"/>
                <a:ea typeface="+mn-ea"/>
                <a:cs typeface="+mn-cs"/>
              </a:rPr>
              <a:t>By learning patterns between input and output data, supervised machine learning models can predict outcomes from new and unseen data. This could be in forecasting changes in house prices or customer purchase trends.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Unsupervised machine learning is the training of models on raw and </a:t>
            </a:r>
            <a:r>
              <a:rPr lang="en-US" sz="1200" b="0" i="0" kern="1200" dirty="0" err="1" smtClean="0">
                <a:solidFill>
                  <a:schemeClr val="tx1"/>
                </a:solidFill>
                <a:effectLst/>
                <a:latin typeface="+mn-lt"/>
                <a:ea typeface="+mn-ea"/>
                <a:cs typeface="+mn-cs"/>
              </a:rPr>
              <a:t>unlabelled</a:t>
            </a:r>
            <a:r>
              <a:rPr lang="en-US" sz="1200" b="0" i="0" kern="1200" dirty="0" smtClean="0">
                <a:solidFill>
                  <a:schemeClr val="tx1"/>
                </a:solidFill>
                <a:effectLst/>
                <a:latin typeface="+mn-lt"/>
                <a:ea typeface="+mn-ea"/>
                <a:cs typeface="+mn-cs"/>
              </a:rPr>
              <a:t> training data. It is often used to identify patterns and trends in raw datasets, or to cluster similar data into a specific number of groups. It’s also often an approach used in the early exploratory phase to better understand the datasets. </a:t>
            </a:r>
          </a:p>
          <a:p>
            <a:r>
              <a:rPr lang="en-US" sz="1200" b="0" i="0" kern="1200" dirty="0" smtClean="0">
                <a:solidFill>
                  <a:schemeClr val="tx1"/>
                </a:solidFill>
                <a:effectLst/>
                <a:latin typeface="+mn-lt"/>
                <a:ea typeface="+mn-ea"/>
                <a:cs typeface="+mn-cs"/>
              </a:rPr>
              <a:t>As the name suggests, unsupervised machine learning is more of a hands-off approach compared to supervised machine learning. A human will set model hyper-parameters such as the number of cluster points, but the model will process huge arrays of data effectively and without human oversight.</a:t>
            </a:r>
          </a:p>
          <a:p>
            <a:r>
              <a:rPr lang="en-US" sz="1200" b="0" i="0" kern="1200" dirty="0" smtClean="0">
                <a:solidFill>
                  <a:schemeClr val="tx1"/>
                </a:solidFill>
                <a:effectLst/>
                <a:latin typeface="+mn-lt"/>
                <a:ea typeface="+mn-ea"/>
                <a:cs typeface="+mn-cs"/>
              </a:rPr>
              <a:t>By grouping data along similar features or </a:t>
            </a:r>
            <a:r>
              <a:rPr lang="en-US" sz="1200" b="0" i="0" kern="1200" dirty="0" err="1" smtClean="0">
                <a:solidFill>
                  <a:schemeClr val="tx1"/>
                </a:solidFill>
                <a:effectLst/>
                <a:latin typeface="+mn-lt"/>
                <a:ea typeface="+mn-ea"/>
                <a:cs typeface="+mn-cs"/>
              </a:rPr>
              <a:t>analysing</a:t>
            </a:r>
            <a:r>
              <a:rPr lang="en-US" sz="1200" b="0" i="0" kern="1200" dirty="0" smtClean="0">
                <a:solidFill>
                  <a:schemeClr val="tx1"/>
                </a:solidFill>
                <a:effectLst/>
                <a:latin typeface="+mn-lt"/>
                <a:ea typeface="+mn-ea"/>
                <a:cs typeface="+mn-cs"/>
              </a:rPr>
              <a:t> datasets for underlying patterns, unsupervised learning is a powerful tool used to gain insight from this data. therefore suited to answer questions about unseen trends and relationships within data itself.</a:t>
            </a:r>
          </a:p>
          <a:p>
            <a:r>
              <a:rPr lang="en-US" sz="1200" b="0" i="0" kern="1200" dirty="0" smtClean="0">
                <a:solidFill>
                  <a:schemeClr val="tx1"/>
                </a:solidFill>
                <a:effectLst/>
                <a:latin typeface="+mn-lt"/>
                <a:ea typeface="+mn-ea"/>
                <a:cs typeface="+mn-cs"/>
              </a:rPr>
              <a:t>In contrast, supervised machine learning can be resource intensive because of the need for labelled data. </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6</a:t>
            </a:fld>
            <a:endParaRPr lang="en-US"/>
          </a:p>
        </p:txBody>
      </p:sp>
    </p:spTree>
    <p:extLst>
      <p:ext uri="{BB962C8B-B14F-4D97-AF65-F5344CB8AC3E}">
        <p14:creationId xmlns:p14="http://schemas.microsoft.com/office/powerpoint/2010/main" val="40503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Numpy</a:t>
            </a:r>
            <a:r>
              <a:rPr lang="en-US" sz="1200" kern="1200" dirty="0" smtClean="0">
                <a:solidFill>
                  <a:schemeClr val="tx1"/>
                </a:solidFill>
                <a:effectLst/>
                <a:latin typeface="+mn-lt"/>
                <a:ea typeface="+mn-ea"/>
                <a:cs typeface="+mn-cs"/>
              </a:rPr>
              <a:t>: provides objects and methods for working with multi-dimensional arrays and linear algebra operations.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Pandas: an open source library, effectively supporting data manipulation. It is also a powerful data processing and analysis toolkit of the python programming language. This library is widely used in both research and development of data science applications as it uses a separate data structure, </a:t>
            </a:r>
            <a:r>
              <a:rPr lang="en-US" sz="1200" kern="1200" dirty="0" err="1" smtClean="0">
                <a:solidFill>
                  <a:schemeClr val="tx1"/>
                </a:solidFill>
                <a:effectLst/>
                <a:latin typeface="+mn-lt"/>
                <a:ea typeface="+mn-ea"/>
                <a:cs typeface="+mn-cs"/>
              </a:rPr>
              <a:t>Dataframe</a:t>
            </a:r>
            <a:r>
              <a:rPr lang="en-US" sz="1200" kern="1200" dirty="0" smtClean="0">
                <a:solidFill>
                  <a:schemeClr val="tx1"/>
                </a:solidFill>
                <a:effectLst/>
                <a:latin typeface="+mn-lt"/>
                <a:ea typeface="+mn-ea"/>
                <a:cs typeface="+mn-cs"/>
              </a:rPr>
              <a:t>. Pandas provides a lot of functionality for handling and working on this data structure.</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Scikit</a:t>
            </a:r>
            <a:r>
              <a:rPr lang="en-US" sz="1200" kern="1200" dirty="0" smtClean="0">
                <a:solidFill>
                  <a:schemeClr val="tx1"/>
                </a:solidFill>
                <a:effectLst/>
                <a:latin typeface="+mn-lt"/>
                <a:ea typeface="+mn-ea"/>
                <a:cs typeface="+mn-cs"/>
              </a:rPr>
              <a:t>-learn (abbreviated as </a:t>
            </a:r>
            <a:r>
              <a:rPr lang="en-US" sz="1200" kern="1200" dirty="0" err="1" smtClean="0">
                <a:solidFill>
                  <a:schemeClr val="tx1"/>
                </a:solidFill>
                <a:effectLst/>
                <a:latin typeface="+mn-lt"/>
                <a:ea typeface="+mn-ea"/>
                <a:cs typeface="+mn-cs"/>
              </a:rPr>
              <a:t>sklearn</a:t>
            </a:r>
            <a:r>
              <a:rPr lang="en-US" sz="1200" kern="1200" dirty="0" smtClean="0">
                <a:solidFill>
                  <a:schemeClr val="tx1"/>
                </a:solidFill>
                <a:effectLst/>
                <a:latin typeface="+mn-lt"/>
                <a:ea typeface="+mn-ea"/>
                <a:cs typeface="+mn-cs"/>
              </a:rPr>
              <a:t>): an open source library for machine learning - a branch of artificial intelligence, very powerful and popular with the Python community, designed on top of </a:t>
            </a:r>
            <a:r>
              <a:rPr lang="en-US" sz="1200" kern="1200" dirty="0" err="1" smtClean="0">
                <a:solidFill>
                  <a:schemeClr val="tx1"/>
                </a:solidFill>
                <a:effectLst/>
                <a:latin typeface="+mn-lt"/>
                <a:ea typeface="+mn-ea"/>
                <a:cs typeface="+mn-cs"/>
              </a:rPr>
              <a:t>NumPy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SciPy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Scikit</a:t>
            </a:r>
            <a:r>
              <a:rPr lang="en-US" sz="1200" kern="1200" dirty="0" smtClean="0">
                <a:solidFill>
                  <a:schemeClr val="tx1"/>
                </a:solidFill>
                <a:effectLst/>
                <a:latin typeface="+mn-lt"/>
                <a:ea typeface="+mn-ea"/>
                <a:cs typeface="+mn-cs"/>
              </a:rPr>
              <a:t>-learn contains most of the most modern machine learning algorithms, accompanied by documentations, always up to date.</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Matplotlib</a:t>
            </a:r>
            <a:r>
              <a:rPr lang="en-US" sz="1200" kern="1200" dirty="0" smtClean="0">
                <a:solidFill>
                  <a:schemeClr val="tx1"/>
                </a:solidFill>
                <a:effectLst/>
                <a:latin typeface="+mn-lt"/>
                <a:ea typeface="+mn-ea"/>
                <a:cs typeface="+mn-cs"/>
              </a:rPr>
              <a:t>: is a set of functions that </a:t>
            </a:r>
            <a:r>
              <a:rPr lang="en-US" sz="1200" kern="1200" dirty="0" err="1" smtClean="0">
                <a:solidFill>
                  <a:schemeClr val="tx1"/>
                </a:solidFill>
                <a:effectLst/>
                <a:latin typeface="+mn-lt"/>
                <a:ea typeface="+mn-ea"/>
                <a:cs typeface="+mn-cs"/>
              </a:rPr>
              <a:t>matplotlib</a:t>
            </a:r>
            <a:r>
              <a:rPr lang="en-US" sz="1200" kern="1200" dirty="0" smtClean="0">
                <a:solidFill>
                  <a:schemeClr val="tx1"/>
                </a:solidFill>
                <a:effectLst/>
                <a:latin typeface="+mn-lt"/>
                <a:ea typeface="+mn-ea"/>
                <a:cs typeface="+mn-cs"/>
              </a:rPr>
              <a:t> can work with as MATLAB. Each </a:t>
            </a:r>
            <a:r>
              <a:rPr lang="en-US" sz="1200" kern="1200" dirty="0" err="1" smtClean="0">
                <a:solidFill>
                  <a:schemeClr val="tx1"/>
                </a:solidFill>
                <a:effectLst/>
                <a:latin typeface="+mn-lt"/>
                <a:ea typeface="+mn-ea"/>
                <a:cs typeface="+mn-cs"/>
              </a:rPr>
              <a:t>pyplot</a:t>
            </a:r>
            <a:r>
              <a:rPr lang="en-US" sz="1200" kern="1200" dirty="0" smtClean="0">
                <a:solidFill>
                  <a:schemeClr val="tx1"/>
                </a:solidFill>
                <a:effectLst/>
                <a:latin typeface="+mn-lt"/>
                <a:ea typeface="+mn-ea"/>
                <a:cs typeface="+mn-cs"/>
              </a:rPr>
              <a:t> function makes a change in the graph, for example creating a plot frame, plotting on the created frame, or plotting multiple lines on the same graph, labeling the axes, etc. The various states in </a:t>
            </a:r>
            <a:r>
              <a:rPr lang="en-US" sz="1200" kern="1200" dirty="0" err="1" smtClean="0">
                <a:solidFill>
                  <a:schemeClr val="tx1"/>
                </a:solidFill>
                <a:effectLst/>
                <a:latin typeface="+mn-lt"/>
                <a:ea typeface="+mn-ea"/>
                <a:cs typeface="+mn-cs"/>
              </a:rPr>
              <a:t>matplotlib.pyplot</a:t>
            </a:r>
            <a:r>
              <a:rPr lang="en-US" sz="1200" kern="1200" dirty="0" smtClean="0">
                <a:solidFill>
                  <a:schemeClr val="tx1"/>
                </a:solidFill>
                <a:effectLst/>
                <a:latin typeface="+mn-lt"/>
                <a:ea typeface="+mn-ea"/>
                <a:cs typeface="+mn-cs"/>
              </a:rPr>
              <a:t> store the called functions, which save everything of the current graph and plotted plot area, and the graph function plotted directly on the coordinate axes.</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7</a:t>
            </a:fld>
            <a:endParaRPr lang="en-US"/>
          </a:p>
        </p:txBody>
      </p:sp>
    </p:spTree>
    <p:extLst>
      <p:ext uri="{BB962C8B-B14F-4D97-AF65-F5344CB8AC3E}">
        <p14:creationId xmlns:p14="http://schemas.microsoft.com/office/powerpoint/2010/main" val="134098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trend of today's world, data is becoming more and more expansive. Humans do not have enough human resources to analyze and categorize this massive “data block”.  There are many ways to extract information from data, one of which is </a:t>
            </a:r>
            <a:r>
              <a:rPr lang="en-US" sz="1200" i="1" kern="1200" dirty="0" smtClean="0">
                <a:solidFill>
                  <a:schemeClr val="tx1"/>
                </a:solidFill>
                <a:effectLst/>
                <a:latin typeface="+mn-lt"/>
                <a:ea typeface="+mn-ea"/>
                <a:cs typeface="+mn-cs"/>
              </a:rPr>
              <a:t>clustering</a:t>
            </a:r>
            <a:r>
              <a:rPr lang="en-US" sz="1200" kern="1200" dirty="0" smtClean="0">
                <a:solidFill>
                  <a:schemeClr val="tx1"/>
                </a:solidFill>
                <a:effectLst/>
                <a:latin typeface="+mn-lt"/>
                <a:ea typeface="+mn-ea"/>
                <a:cs typeface="+mn-cs"/>
              </a:rPr>
              <a:t>. Clustering is often used to analyze data that has large or even very large data in terms of </a:t>
            </a:r>
            <a:r>
              <a:rPr lang="en-US" sz="1200" i="1" kern="1200" dirty="0" smtClean="0">
                <a:solidFill>
                  <a:schemeClr val="tx1"/>
                </a:solidFill>
                <a:effectLst/>
                <a:latin typeface="+mn-lt"/>
                <a:ea typeface="+mn-ea"/>
                <a:cs typeface="+mn-cs"/>
              </a:rPr>
              <a:t>numbers</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labels</a:t>
            </a:r>
            <a:r>
              <a:rPr lang="en-US" sz="1200" kern="1200" dirty="0" smtClean="0">
                <a:solidFill>
                  <a:schemeClr val="tx1"/>
                </a:solidFill>
                <a:effectLst/>
                <a:latin typeface="+mn-lt"/>
                <a:ea typeface="+mn-ea"/>
                <a:cs typeface="+mn-cs"/>
              </a:rPr>
              <a:t> on unknown data. Since labeling large amounts of data is a costly and time-consuming task, we need to find a different approach, which is necessary to extract useful information from the data. Clustering focuses on finding methods for efficient and effective cluster analysis in large databases.</a:t>
            </a:r>
          </a:p>
          <a:p>
            <a:r>
              <a:rPr lang="en-US" sz="1200" kern="1200" dirty="0" smtClean="0">
                <a:solidFill>
                  <a:schemeClr val="tx1"/>
                </a:solidFill>
                <a:effectLst/>
                <a:latin typeface="+mn-lt"/>
                <a:ea typeface="+mn-ea"/>
                <a:cs typeface="+mn-cs"/>
              </a:rPr>
              <a:t>In clustering, it is often necessary to define several </a:t>
            </a:r>
            <a:r>
              <a:rPr lang="en-US" sz="1200" i="1" kern="1200" dirty="0" smtClean="0">
                <a:solidFill>
                  <a:schemeClr val="tx1"/>
                </a:solidFill>
                <a:effectLst/>
                <a:latin typeface="+mn-lt"/>
                <a:ea typeface="+mn-ea"/>
                <a:cs typeface="+mn-cs"/>
              </a:rPr>
              <a:t>centers</a:t>
            </a:r>
            <a:r>
              <a:rPr lang="en-US" sz="1200" kern="1200" dirty="0" smtClean="0">
                <a:solidFill>
                  <a:schemeClr val="tx1"/>
                </a:solidFill>
                <a:effectLst/>
                <a:latin typeface="+mn-lt"/>
                <a:ea typeface="+mn-ea"/>
                <a:cs typeface="+mn-cs"/>
              </a:rPr>
              <a:t> of the cluster in advance to ensure that the </a:t>
            </a:r>
            <a:r>
              <a:rPr lang="en-US" sz="1200" i="1" kern="1200" dirty="0" smtClean="0">
                <a:solidFill>
                  <a:schemeClr val="tx1"/>
                </a:solidFill>
                <a:effectLst/>
                <a:latin typeface="+mn-lt"/>
                <a:ea typeface="+mn-ea"/>
                <a:cs typeface="+mn-cs"/>
              </a:rPr>
              <a:t>sum of squared errors</a:t>
            </a:r>
            <a:r>
              <a:rPr lang="en-US" sz="1200" kern="1200" dirty="0" smtClean="0">
                <a:solidFill>
                  <a:schemeClr val="tx1"/>
                </a:solidFill>
                <a:effectLst/>
                <a:latin typeface="+mn-lt"/>
                <a:ea typeface="+mn-ea"/>
                <a:cs typeface="+mn-cs"/>
              </a:rPr>
              <a:t> between each data point and its potential centers is small during clustering. In this project, a data clustering software using K-means clustering algorithm is one of the solutions being applied in many fields around the world.</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8</a:t>
            </a:fld>
            <a:endParaRPr lang="en-US"/>
          </a:p>
        </p:txBody>
      </p:sp>
    </p:spTree>
    <p:extLst>
      <p:ext uri="{BB962C8B-B14F-4D97-AF65-F5344CB8AC3E}">
        <p14:creationId xmlns:p14="http://schemas.microsoft.com/office/powerpoint/2010/main" val="1870993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implementation of the data clustering algorithm, </a:t>
            </a:r>
            <a:r>
              <a:rPr lang="en-US" sz="1200" kern="1200" dirty="0" err="1" smtClean="0">
                <a:solidFill>
                  <a:schemeClr val="tx1"/>
                </a:solidFill>
                <a:effectLst/>
                <a:latin typeface="+mn-lt"/>
                <a:ea typeface="+mn-ea"/>
                <a:cs typeface="+mn-cs"/>
              </a:rPr>
              <a:t>MacQueen</a:t>
            </a:r>
            <a:r>
              <a:rPr lang="en-US" sz="1200" kern="1200" dirty="0" smtClean="0">
                <a:solidFill>
                  <a:schemeClr val="tx1"/>
                </a:solidFill>
                <a:effectLst/>
                <a:latin typeface="+mn-lt"/>
                <a:ea typeface="+mn-ea"/>
                <a:cs typeface="+mn-cs"/>
              </a:rPr>
              <a:t> introduced the K-means algorithm in his paper in 1967</a:t>
            </a:r>
            <a:r>
              <a:rPr lang="en-US" sz="1200" kern="1200" baseline="30000" dirty="0" smtClean="0">
                <a:solidFill>
                  <a:schemeClr val="tx1"/>
                </a:solidFill>
                <a:effectLst/>
                <a:latin typeface="+mn-lt"/>
                <a:ea typeface="+mn-ea"/>
                <a:cs typeface="+mn-cs"/>
              </a:rPr>
              <a:t>[10]</a:t>
            </a:r>
            <a:r>
              <a:rPr lang="en-US" sz="1200" kern="1200" dirty="0" smtClean="0">
                <a:solidFill>
                  <a:schemeClr val="tx1"/>
                </a:solidFill>
                <a:effectLst/>
                <a:latin typeface="+mn-lt"/>
                <a:ea typeface="+mn-ea"/>
                <a:cs typeface="+mn-cs"/>
              </a:rPr>
              <a:t>: K-means clustering is a form of Unsupervised Learning, used when you have unlabeled data (i.e., data with no categories or undefined groups). The purpose of this algorithm is to find groups in the data, with the number of groups represented by the variable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The algorithm works iteratively to assign each data point to one of the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groups based on the features provided. The data points are clustered based on feature similarity. The result of the algorithm means:</a:t>
            </a:r>
          </a:p>
          <a:p>
            <a:pPr lvl="0"/>
            <a:r>
              <a:rPr lang="en-US" sz="1200" kern="1200" dirty="0" smtClean="0">
                <a:solidFill>
                  <a:schemeClr val="tx1"/>
                </a:solidFill>
                <a:effectLst/>
                <a:latin typeface="+mn-lt"/>
                <a:ea typeface="+mn-ea"/>
                <a:cs typeface="+mn-cs"/>
              </a:rPr>
              <a:t>-The centers of the clusters K can be used to label new data.</a:t>
            </a:r>
          </a:p>
          <a:p>
            <a:r>
              <a:rPr lang="en-US" sz="1200" kern="1200" dirty="0" smtClean="0">
                <a:solidFill>
                  <a:schemeClr val="tx1"/>
                </a:solidFill>
                <a:effectLst/>
                <a:latin typeface="+mn-lt"/>
                <a:ea typeface="+mn-ea"/>
                <a:cs typeface="+mn-cs"/>
              </a:rPr>
              <a:t>-Label for training data (each data point is assigned to a unique cluster).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Brief description of the algorithm steps </a:t>
            </a:r>
            <a:r>
              <a:rPr lang="en-US" sz="1200" kern="1200" baseline="30000" dirty="0" smtClean="0">
                <a:solidFill>
                  <a:schemeClr val="tx1"/>
                </a:solidFill>
                <a:effectLst/>
                <a:latin typeface="+mn-lt"/>
                <a:ea typeface="+mn-ea"/>
                <a:cs typeface="+mn-cs"/>
              </a:rPr>
              <a:t>[11]</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Input</a:t>
            </a:r>
            <a:r>
              <a:rPr lang="en-US" sz="1200" kern="1200" dirty="0" smtClean="0">
                <a:solidFill>
                  <a:schemeClr val="tx1"/>
                </a:solidFill>
                <a:effectLst/>
                <a:latin typeface="+mn-lt"/>
                <a:ea typeface="+mn-ea"/>
                <a:cs typeface="+mn-cs"/>
              </a:rPr>
              <a:t>: Unlabeled data </a:t>
            </a:r>
            <a:r>
              <a:rPr lang="en-US" sz="1200" b="1"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and the number of clusters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to find.</a:t>
            </a:r>
          </a:p>
          <a:p>
            <a:r>
              <a:rPr lang="en-US" sz="1200" b="1" kern="1200" dirty="0" smtClean="0">
                <a:solidFill>
                  <a:schemeClr val="tx1"/>
                </a:solidFill>
                <a:effectLst/>
                <a:latin typeface="+mn-lt"/>
                <a:ea typeface="+mn-ea"/>
                <a:cs typeface="+mn-cs"/>
              </a:rPr>
              <a:t>Output</a:t>
            </a:r>
            <a:r>
              <a:rPr lang="en-US" sz="120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 centers and label vectors for each data point </a:t>
            </a:r>
            <a:r>
              <a:rPr lang="en-US" sz="1200" b="1"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Step 1</a:t>
            </a:r>
            <a:r>
              <a:rPr lang="en-US" sz="1200" kern="1200" dirty="0" smtClean="0">
                <a:solidFill>
                  <a:schemeClr val="tx1"/>
                </a:solidFill>
                <a:effectLst/>
                <a:latin typeface="+mn-lt"/>
                <a:ea typeface="+mn-ea"/>
                <a:cs typeface="+mn-cs"/>
              </a:rPr>
              <a:t>: Choose any </a:t>
            </a:r>
            <a:r>
              <a:rPr lang="en-US" sz="1200" b="1"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points as initial centers. The center can be initialized randomly or choose any point on the data to be the initial center.</a:t>
            </a:r>
          </a:p>
          <a:p>
            <a:r>
              <a:rPr lang="en-US" sz="1200" u="sng" kern="1200" dirty="0" smtClean="0">
                <a:solidFill>
                  <a:schemeClr val="tx1"/>
                </a:solidFill>
                <a:effectLst/>
                <a:latin typeface="+mn-lt"/>
                <a:ea typeface="+mn-ea"/>
                <a:cs typeface="+mn-cs"/>
              </a:rPr>
              <a:t>Step 2</a:t>
            </a:r>
            <a:r>
              <a:rPr lang="en-US" sz="1200" kern="1200" dirty="0" smtClean="0">
                <a:solidFill>
                  <a:schemeClr val="tx1"/>
                </a:solidFill>
                <a:effectLst/>
                <a:latin typeface="+mn-lt"/>
                <a:ea typeface="+mn-ea"/>
                <a:cs typeface="+mn-cs"/>
              </a:rPr>
              <a:t>: Assign each data point to the cluster whose center is closest to it. For each data point, we calculate its distance to the centers (by Euclidean Distance). We will assign them to the nearest center. The set of points assigned to the same center will form a cluster.</a:t>
            </a:r>
          </a:p>
          <a:p>
            <a:r>
              <a:rPr lang="en-US" sz="1200" u="sng" kern="1200" dirty="0" smtClean="0">
                <a:solidFill>
                  <a:schemeClr val="tx1"/>
                </a:solidFill>
                <a:effectLst/>
                <a:latin typeface="+mn-lt"/>
                <a:ea typeface="+mn-ea"/>
                <a:cs typeface="+mn-cs"/>
              </a:rPr>
              <a:t>Step 3</a:t>
            </a:r>
            <a:r>
              <a:rPr lang="en-US" sz="1200" kern="1200" dirty="0" smtClean="0">
                <a:solidFill>
                  <a:schemeClr val="tx1"/>
                </a:solidFill>
                <a:effectLst/>
                <a:latin typeface="+mn-lt"/>
                <a:ea typeface="+mn-ea"/>
                <a:cs typeface="+mn-cs"/>
              </a:rPr>
              <a:t>: If the assignment of data to each cluster in step 2 does not change compared to the previous loop, then we stop the algorithm.</a:t>
            </a:r>
          </a:p>
          <a:p>
            <a:r>
              <a:rPr lang="en-US" sz="1200" u="sng" kern="1200" dirty="0" smtClean="0">
                <a:solidFill>
                  <a:schemeClr val="tx1"/>
                </a:solidFill>
                <a:effectLst/>
                <a:latin typeface="+mn-lt"/>
                <a:ea typeface="+mn-ea"/>
                <a:cs typeface="+mn-cs"/>
              </a:rPr>
              <a:t>Step 4</a:t>
            </a:r>
            <a:r>
              <a:rPr lang="en-US" sz="1200" kern="1200" dirty="0" smtClean="0">
                <a:solidFill>
                  <a:schemeClr val="tx1"/>
                </a:solidFill>
                <a:effectLst/>
                <a:latin typeface="+mn-lt"/>
                <a:ea typeface="+mn-ea"/>
                <a:cs typeface="+mn-cs"/>
              </a:rPr>
              <a:t>: Update the center for each cluster by calculating the mean of all data points assigned to that cluster after step 2.</a:t>
            </a:r>
          </a:p>
          <a:p>
            <a:r>
              <a:rPr lang="en-US" sz="1200" u="sng" kern="1200" dirty="0" smtClean="0">
                <a:solidFill>
                  <a:schemeClr val="tx1"/>
                </a:solidFill>
                <a:effectLst/>
                <a:latin typeface="+mn-lt"/>
                <a:ea typeface="+mn-ea"/>
                <a:cs typeface="+mn-cs"/>
              </a:rPr>
              <a:t>Step 5</a:t>
            </a:r>
            <a:r>
              <a:rPr lang="en-US" sz="1200" kern="1200" dirty="0" smtClean="0">
                <a:solidFill>
                  <a:schemeClr val="tx1"/>
                </a:solidFill>
                <a:effectLst/>
                <a:latin typeface="+mn-lt"/>
                <a:ea typeface="+mn-ea"/>
                <a:cs typeface="+mn-cs"/>
              </a:rPr>
              <a:t>: Go back to </a:t>
            </a:r>
            <a:r>
              <a:rPr lang="en-US" sz="1200" u="sng" kern="1200" dirty="0" smtClean="0">
                <a:solidFill>
                  <a:schemeClr val="tx1"/>
                </a:solidFill>
                <a:effectLst/>
                <a:latin typeface="+mn-lt"/>
                <a:ea typeface="+mn-ea"/>
                <a:cs typeface="+mn-cs"/>
              </a:rPr>
              <a:t>step 2</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9</a:t>
            </a:fld>
            <a:endParaRPr lang="en-US"/>
          </a:p>
        </p:txBody>
      </p:sp>
    </p:spTree>
    <p:extLst>
      <p:ext uri="{BB962C8B-B14F-4D97-AF65-F5344CB8AC3E}">
        <p14:creationId xmlns:p14="http://schemas.microsoft.com/office/powerpoint/2010/main" val="4034814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purpose of clustering is to find out the inner nature of groups of data. It generates clusters. However, there is no single best criterion for evaluating the effectiveness of clustering analysis, this depends on the purpose of clustering such as: data reduction, “natural clusters”, “useful” clusters, outlier detection…</a:t>
            </a:r>
            <a:r>
              <a:rPr lang="en-US" sz="1200" kern="1200" baseline="30000" dirty="0" smtClean="0">
                <a:solidFill>
                  <a:schemeClr val="tx1"/>
                </a:solidFill>
                <a:effectLst/>
                <a:latin typeface="+mn-lt"/>
                <a:ea typeface="+mn-ea"/>
                <a:cs typeface="+mn-cs"/>
              </a:rPr>
              <a:t>[11]</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techniques can be applied in many fields such as</a:t>
            </a:r>
            <a:r>
              <a:rPr lang="en-US" sz="1200" kern="1200" baseline="30000" dirty="0" smtClean="0">
                <a:solidFill>
                  <a:schemeClr val="tx1"/>
                </a:solidFill>
                <a:effectLst/>
                <a:latin typeface="+mn-lt"/>
                <a:ea typeface="+mn-ea"/>
                <a:cs typeface="+mn-cs"/>
              </a:rPr>
              <a:t>[11]</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-Marketing: Identify customer groups (potential customers, value customers, classify and predict customer behavior, etc.) that use the company's products or services to help the company build an effective business strategy.</a:t>
            </a:r>
          </a:p>
          <a:p>
            <a:pPr lvl="0"/>
            <a:r>
              <a:rPr lang="en-US" sz="1200" kern="1200" dirty="0" smtClean="0">
                <a:solidFill>
                  <a:schemeClr val="tx1"/>
                </a:solidFill>
                <a:effectLst/>
                <a:latin typeface="+mn-lt"/>
                <a:ea typeface="+mn-ea"/>
                <a:cs typeface="+mn-cs"/>
              </a:rPr>
              <a:t>-Biology: Grouping animals and plants based on their properties.</a:t>
            </a:r>
          </a:p>
          <a:p>
            <a:pPr lvl="0"/>
            <a:r>
              <a:rPr lang="en-US" sz="1200" kern="1200" dirty="0" smtClean="0">
                <a:solidFill>
                  <a:schemeClr val="tx1"/>
                </a:solidFill>
                <a:effectLst/>
                <a:latin typeface="+mn-lt"/>
                <a:ea typeface="+mn-ea"/>
                <a:cs typeface="+mn-cs"/>
              </a:rPr>
              <a:t>-Library: Track readers, books, predict readers' needs...</a:t>
            </a:r>
          </a:p>
          <a:p>
            <a:pPr lvl="0"/>
            <a:r>
              <a:rPr lang="en-US" sz="1200" kern="1200" dirty="0" smtClean="0">
                <a:solidFill>
                  <a:schemeClr val="tx1"/>
                </a:solidFill>
                <a:effectLst/>
                <a:latin typeface="+mn-lt"/>
                <a:ea typeface="+mn-ea"/>
                <a:cs typeface="+mn-cs"/>
              </a:rPr>
              <a:t>Insurance, finance: Grouping users of insurance and financial services, predicting trends of customers, detecting financial frauds.</a:t>
            </a:r>
          </a:p>
          <a:p>
            <a:pPr lvl="0"/>
            <a:r>
              <a:rPr lang="en-US" sz="1200" kern="1200" dirty="0" smtClean="0">
                <a:solidFill>
                  <a:schemeClr val="tx1"/>
                </a:solidFill>
                <a:effectLst/>
                <a:latin typeface="+mn-lt"/>
                <a:ea typeface="+mn-ea"/>
                <a:cs typeface="+mn-cs"/>
              </a:rPr>
              <a:t>-WWW: Categorize documents, classify web users…</a:t>
            </a:r>
          </a:p>
          <a:p>
            <a:r>
              <a:rPr lang="en-US" sz="1200" kern="1200" dirty="0" smtClean="0">
                <a:solidFill>
                  <a:schemeClr val="tx1"/>
                </a:solidFill>
                <a:effectLst/>
                <a:latin typeface="+mn-lt"/>
                <a:ea typeface="+mn-ea"/>
                <a:cs typeface="+mn-cs"/>
              </a:rPr>
              <a:t>Education: Classify students, evaluate students' academic performance based on scores to orient the exam block for students...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many ways to evaluate the quality of clustering, depending on the different problems that we use different methods. The commonly used methods are</a:t>
            </a:r>
            <a:r>
              <a:rPr lang="en-US" sz="1200" kern="1200" baseline="30000" dirty="0" smtClean="0">
                <a:solidFill>
                  <a:schemeClr val="tx1"/>
                </a:solidFill>
                <a:effectLst/>
                <a:latin typeface="+mn-lt"/>
                <a:ea typeface="+mn-ea"/>
                <a:cs typeface="+mn-cs"/>
              </a:rPr>
              <a:t>[11]</a:t>
            </a:r>
            <a:r>
              <a:rPr lang="en-US" sz="1200" kern="1200" dirty="0" smtClean="0">
                <a:solidFill>
                  <a:schemeClr val="tx1"/>
                </a:solidFill>
                <a:effectLst/>
                <a:latin typeface="+mn-lt"/>
                <a:ea typeface="+mn-ea"/>
                <a:cs typeface="+mn-cs"/>
              </a:rPr>
              <a:t>: accuracy score, confusion matrix, ROC curve, Area Under the Curve, Precision and Recall, F1 score, Top R error, etc. This project will use </a:t>
            </a:r>
            <a:r>
              <a:rPr lang="en-US" sz="1200" i="1" kern="1200" dirty="0" smtClean="0">
                <a:solidFill>
                  <a:schemeClr val="tx1"/>
                </a:solidFill>
                <a:effectLst/>
                <a:latin typeface="+mn-lt"/>
                <a:ea typeface="+mn-ea"/>
                <a:cs typeface="+mn-cs"/>
              </a:rPr>
              <a:t>F1 score</a:t>
            </a:r>
            <a:r>
              <a:rPr lang="en-US" sz="1200" kern="1200" dirty="0" smtClean="0">
                <a:solidFill>
                  <a:schemeClr val="tx1"/>
                </a:solidFill>
                <a:effectLst/>
                <a:latin typeface="+mn-lt"/>
                <a:ea typeface="+mn-ea"/>
                <a:cs typeface="+mn-cs"/>
              </a:rPr>
              <a:t> for evaluation.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F1 score is a harmonic mean of </a:t>
            </a:r>
            <a:r>
              <a:rPr lang="en-US" sz="1200" i="1" kern="1200" dirty="0" smtClean="0">
                <a:solidFill>
                  <a:schemeClr val="tx1"/>
                </a:solidFill>
                <a:effectLst/>
                <a:latin typeface="+mn-lt"/>
                <a:ea typeface="+mn-ea"/>
                <a:cs typeface="+mn-cs"/>
              </a:rPr>
              <a:t>Precision</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Recall</a:t>
            </a:r>
            <a:r>
              <a:rPr lang="en-US" sz="1200" kern="1200" baseline="30000" dirty="0" smtClean="0">
                <a:solidFill>
                  <a:schemeClr val="tx1"/>
                </a:solidFill>
                <a:effectLst/>
                <a:latin typeface="+mn-lt"/>
                <a:ea typeface="+mn-ea"/>
                <a:cs typeface="+mn-cs"/>
              </a:rPr>
              <a:t>[12]</a:t>
            </a:r>
            <a:r>
              <a:rPr lang="en-US" sz="1200" kern="1200" dirty="0" smtClean="0">
                <a:solidFill>
                  <a:schemeClr val="tx1"/>
                </a:solidFill>
                <a:effectLst/>
                <a:latin typeface="+mn-lt"/>
                <a:ea typeface="+mn-ea"/>
                <a:cs typeface="+mn-cs"/>
              </a:rPr>
              <a:t>. With a way of identifying a class as positive, </a:t>
            </a:r>
            <a:r>
              <a:rPr lang="en-US" sz="1200" i="1" kern="1200" dirty="0" smtClean="0">
                <a:solidFill>
                  <a:schemeClr val="tx1"/>
                </a:solidFill>
                <a:effectLst/>
                <a:latin typeface="+mn-lt"/>
                <a:ea typeface="+mn-ea"/>
                <a:cs typeface="+mn-cs"/>
              </a:rPr>
              <a:t>Precision</a:t>
            </a:r>
            <a:r>
              <a:rPr lang="en-US" sz="1200" kern="1200" dirty="0" smtClean="0">
                <a:solidFill>
                  <a:schemeClr val="tx1"/>
                </a:solidFill>
                <a:effectLst/>
                <a:latin typeface="+mn-lt"/>
                <a:ea typeface="+mn-ea"/>
                <a:cs typeface="+mn-cs"/>
              </a:rPr>
              <a:t> is defined as the ratio of true positive scores among those classified as positive (TP + FP). </a:t>
            </a:r>
            <a:r>
              <a:rPr lang="en-US" sz="1200" i="1" kern="1200" dirty="0" smtClean="0">
                <a:solidFill>
                  <a:schemeClr val="tx1"/>
                </a:solidFill>
                <a:effectLst/>
                <a:latin typeface="+mn-lt"/>
                <a:ea typeface="+mn-ea"/>
                <a:cs typeface="+mn-cs"/>
              </a:rPr>
              <a:t>Recall</a:t>
            </a:r>
            <a:r>
              <a:rPr lang="en-US" sz="1200" kern="1200" dirty="0" smtClean="0">
                <a:solidFill>
                  <a:schemeClr val="tx1"/>
                </a:solidFill>
                <a:effectLst/>
                <a:latin typeface="+mn-lt"/>
                <a:ea typeface="+mn-ea"/>
                <a:cs typeface="+mn-cs"/>
              </a:rPr>
              <a:t> is defined as the ratio of the number of true positives among those that are actually positive (TP + FN).</a:t>
            </a:r>
          </a:p>
          <a:p>
            <a:r>
              <a:rPr lang="en-US" sz="1200" kern="1200" dirty="0" smtClean="0">
                <a:solidFill>
                  <a:schemeClr val="tx1"/>
                </a:solidFill>
                <a:effectLst/>
                <a:latin typeface="+mn-lt"/>
                <a:ea typeface="+mn-ea"/>
                <a:cs typeface="+mn-cs"/>
              </a:rPr>
              <a:t>If 2 data point </a:t>
            </a:r>
            <a:r>
              <a:rPr lang="en-US" sz="1200" kern="1200" baseline="0" dirty="0" smtClean="0">
                <a:solidFill>
                  <a:schemeClr val="tx1"/>
                </a:solidFill>
                <a:effectLst/>
                <a:latin typeface="+mn-lt"/>
                <a:ea typeface="+mn-ea"/>
                <a:cs typeface="+mn-cs"/>
              </a:rPr>
              <a:t>in reality/</a:t>
            </a:r>
            <a:r>
              <a:rPr lang="en-US" sz="1200" kern="1200" baseline="0" dirty="0" err="1" smtClean="0">
                <a:solidFill>
                  <a:schemeClr val="tx1"/>
                </a:solidFill>
                <a:effectLst/>
                <a:latin typeface="+mn-lt"/>
                <a:ea typeface="+mn-ea"/>
                <a:cs typeface="+mn-cs"/>
              </a:rPr>
              <a:t>true_lbl</a:t>
            </a:r>
            <a:r>
              <a:rPr lang="en-US" sz="1200" kern="1200" baseline="0" dirty="0" smtClean="0">
                <a:solidFill>
                  <a:schemeClr val="tx1"/>
                </a:solidFill>
                <a:effectLst/>
                <a:latin typeface="+mn-lt"/>
                <a:ea typeface="+mn-ea"/>
                <a:cs typeface="+mn-cs"/>
              </a:rPr>
              <a:t> are positive(matched)/negative(not matched), and 2 data point in </a:t>
            </a:r>
            <a:r>
              <a:rPr lang="en-US" sz="1200" kern="1200" baseline="0" dirty="0" err="1" smtClean="0">
                <a:solidFill>
                  <a:schemeClr val="tx1"/>
                </a:solidFill>
                <a:effectLst/>
                <a:latin typeface="+mn-lt"/>
                <a:ea typeface="+mn-ea"/>
                <a:cs typeface="+mn-cs"/>
              </a:rPr>
              <a:t>learned_lbl</a:t>
            </a:r>
            <a:r>
              <a:rPr lang="en-US" sz="1200" kern="1200" baseline="0" dirty="0" smtClean="0">
                <a:solidFill>
                  <a:schemeClr val="tx1"/>
                </a:solidFill>
                <a:effectLst/>
                <a:latin typeface="+mn-lt"/>
                <a:ea typeface="+mn-ea"/>
                <a:cs typeface="+mn-cs"/>
              </a:rPr>
              <a:t> also are =&gt; TP, TN</a:t>
            </a:r>
          </a:p>
          <a:p>
            <a:r>
              <a:rPr lang="en-US" sz="1200" kern="1200" baseline="0" dirty="0" smtClean="0">
                <a:solidFill>
                  <a:schemeClr val="tx1"/>
                </a:solidFill>
                <a:effectLst/>
                <a:latin typeface="+mn-lt"/>
                <a:ea typeface="+mn-ea"/>
                <a:cs typeface="+mn-cs"/>
              </a:rPr>
              <a:t>If 2 data point in </a:t>
            </a:r>
            <a:r>
              <a:rPr lang="en-US" sz="1200" kern="1200" baseline="0" dirty="0" err="1" smtClean="0">
                <a:solidFill>
                  <a:schemeClr val="tx1"/>
                </a:solidFill>
                <a:effectLst/>
                <a:latin typeface="+mn-lt"/>
                <a:ea typeface="+mn-ea"/>
                <a:cs typeface="+mn-cs"/>
              </a:rPr>
              <a:t>learned_lbl</a:t>
            </a:r>
            <a:r>
              <a:rPr lang="en-US" sz="1200" kern="1200" baseline="0" dirty="0" smtClean="0">
                <a:solidFill>
                  <a:schemeClr val="tx1"/>
                </a:solidFill>
                <a:effectLst/>
                <a:latin typeface="+mn-lt"/>
                <a:ea typeface="+mn-ea"/>
                <a:cs typeface="+mn-cs"/>
              </a:rPr>
              <a:t> are not =&gt; FP, FN</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 </a:t>
            </a:r>
            <a:r>
              <a:rPr lang="en-US" sz="1200" i="1" kern="1200" dirty="0" smtClean="0">
                <a:solidFill>
                  <a:schemeClr val="tx1"/>
                </a:solidFill>
                <a:effectLst/>
                <a:latin typeface="+mn-lt"/>
                <a:ea typeface="+mn-ea"/>
                <a:cs typeface="+mn-cs"/>
              </a:rPr>
              <a:t>precision</a:t>
            </a:r>
            <a:r>
              <a:rPr lang="en-US" sz="1200" kern="1200" dirty="0" smtClean="0">
                <a:solidFill>
                  <a:schemeClr val="tx1"/>
                </a:solidFill>
                <a:effectLst/>
                <a:latin typeface="+mn-lt"/>
                <a:ea typeface="+mn-ea"/>
                <a:cs typeface="+mn-cs"/>
              </a:rPr>
              <a:t> means that the accuracy of the points found is high. High </a:t>
            </a:r>
            <a:r>
              <a:rPr lang="en-US" sz="1200" i="1" kern="1200" dirty="0" smtClean="0">
                <a:solidFill>
                  <a:schemeClr val="tx1"/>
                </a:solidFill>
                <a:effectLst/>
                <a:latin typeface="+mn-lt"/>
                <a:ea typeface="+mn-ea"/>
                <a:cs typeface="+mn-cs"/>
              </a:rPr>
              <a:t>Recall</a:t>
            </a:r>
            <a:r>
              <a:rPr lang="en-US" sz="1200" kern="1200" dirty="0" smtClean="0">
                <a:solidFill>
                  <a:schemeClr val="tx1"/>
                </a:solidFill>
                <a:effectLst/>
                <a:latin typeface="+mn-lt"/>
                <a:ea typeface="+mn-ea"/>
                <a:cs typeface="+mn-cs"/>
              </a:rPr>
              <a:t> means high True Positive Rate, which means that the rate of missing really positive points is low.</a:t>
            </a:r>
          </a:p>
          <a:p>
            <a:r>
              <a:rPr lang="en-US" sz="1200" kern="1200" dirty="0" smtClean="0">
                <a:solidFill>
                  <a:schemeClr val="tx1"/>
                </a:solidFill>
                <a:effectLst/>
                <a:latin typeface="+mn-lt"/>
                <a:ea typeface="+mn-ea"/>
                <a:cs typeface="+mn-cs"/>
              </a:rPr>
              <a:t>When </a:t>
            </a:r>
            <a:r>
              <a:rPr lang="en-US" sz="1200" i="1" kern="1200" dirty="0" smtClean="0">
                <a:solidFill>
                  <a:schemeClr val="tx1"/>
                </a:solidFill>
                <a:effectLst/>
                <a:latin typeface="+mn-lt"/>
                <a:ea typeface="+mn-ea"/>
                <a:cs typeface="+mn-cs"/>
              </a:rPr>
              <a:t>Precision</a:t>
            </a:r>
            <a:r>
              <a:rPr lang="en-US" sz="1200" kern="1200" dirty="0" smtClean="0">
                <a:solidFill>
                  <a:schemeClr val="tx1"/>
                </a:solidFill>
                <a:effectLst/>
                <a:latin typeface="+mn-lt"/>
                <a:ea typeface="+mn-ea"/>
                <a:cs typeface="+mn-cs"/>
              </a:rPr>
              <a:t> = 1, all the points found are really </a:t>
            </a:r>
            <a:r>
              <a:rPr lang="en-US" sz="1200" i="1" kern="1200" dirty="0" smtClean="0">
                <a:solidFill>
                  <a:schemeClr val="tx1"/>
                </a:solidFill>
                <a:effectLst/>
                <a:latin typeface="+mn-lt"/>
                <a:ea typeface="+mn-ea"/>
                <a:cs typeface="+mn-cs"/>
              </a:rPr>
              <a:t>positive</a:t>
            </a:r>
            <a:r>
              <a:rPr lang="en-US" sz="1200" kern="1200" dirty="0" smtClean="0">
                <a:solidFill>
                  <a:schemeClr val="tx1"/>
                </a:solidFill>
                <a:effectLst/>
                <a:latin typeface="+mn-lt"/>
                <a:ea typeface="+mn-ea"/>
                <a:cs typeface="+mn-cs"/>
              </a:rPr>
              <a:t>, that is, there are no </a:t>
            </a:r>
            <a:r>
              <a:rPr lang="en-US" sz="1200" i="1" kern="1200" dirty="0" smtClean="0">
                <a:solidFill>
                  <a:schemeClr val="tx1"/>
                </a:solidFill>
                <a:effectLst/>
                <a:latin typeface="+mn-lt"/>
                <a:ea typeface="+mn-ea"/>
                <a:cs typeface="+mn-cs"/>
              </a:rPr>
              <a:t>negative</a:t>
            </a:r>
            <a:r>
              <a:rPr lang="en-US" sz="1200" kern="1200" dirty="0" smtClean="0">
                <a:solidFill>
                  <a:schemeClr val="tx1"/>
                </a:solidFill>
                <a:effectLst/>
                <a:latin typeface="+mn-lt"/>
                <a:ea typeface="+mn-ea"/>
                <a:cs typeface="+mn-cs"/>
              </a:rPr>
              <a:t> points mixed into the results. However, </a:t>
            </a:r>
            <a:r>
              <a:rPr lang="en-US" sz="1200" i="1" kern="1200" dirty="0" smtClean="0">
                <a:solidFill>
                  <a:schemeClr val="tx1"/>
                </a:solidFill>
                <a:effectLst/>
                <a:latin typeface="+mn-lt"/>
                <a:ea typeface="+mn-ea"/>
                <a:cs typeface="+mn-cs"/>
              </a:rPr>
              <a:t>Precision</a:t>
            </a:r>
            <a:r>
              <a:rPr lang="en-US" sz="1200" kern="1200" dirty="0" smtClean="0">
                <a:solidFill>
                  <a:schemeClr val="tx1"/>
                </a:solidFill>
                <a:effectLst/>
                <a:latin typeface="+mn-lt"/>
                <a:ea typeface="+mn-ea"/>
                <a:cs typeface="+mn-cs"/>
              </a:rPr>
              <a:t> = 1 does not guarantee that the model is good, as the question is whether the model has found all the </a:t>
            </a:r>
            <a:r>
              <a:rPr lang="en-US" sz="1200" i="1" kern="1200" dirty="0" smtClean="0">
                <a:solidFill>
                  <a:schemeClr val="tx1"/>
                </a:solidFill>
                <a:effectLst/>
                <a:latin typeface="+mn-lt"/>
                <a:ea typeface="+mn-ea"/>
                <a:cs typeface="+mn-cs"/>
              </a:rPr>
              <a:t>positives</a:t>
            </a:r>
            <a:r>
              <a:rPr lang="en-US" sz="1200" kern="1200" dirty="0" smtClean="0">
                <a:solidFill>
                  <a:schemeClr val="tx1"/>
                </a:solidFill>
                <a:effectLst/>
                <a:latin typeface="+mn-lt"/>
                <a:ea typeface="+mn-ea"/>
                <a:cs typeface="+mn-cs"/>
              </a:rPr>
              <a:t>. If a model finds only one </a:t>
            </a:r>
            <a:r>
              <a:rPr lang="en-US" sz="1200" i="1" kern="1200" dirty="0" smtClean="0">
                <a:solidFill>
                  <a:schemeClr val="tx1"/>
                </a:solidFill>
                <a:effectLst/>
                <a:latin typeface="+mn-lt"/>
                <a:ea typeface="+mn-ea"/>
                <a:cs typeface="+mn-cs"/>
              </a:rPr>
              <a:t>positive</a:t>
            </a:r>
            <a:r>
              <a:rPr lang="en-US" sz="1200" kern="1200" dirty="0" smtClean="0">
                <a:solidFill>
                  <a:schemeClr val="tx1"/>
                </a:solidFill>
                <a:effectLst/>
                <a:latin typeface="+mn-lt"/>
                <a:ea typeface="+mn-ea"/>
                <a:cs typeface="+mn-cs"/>
              </a:rPr>
              <a:t> point that it is most certain about, then we cannot call it a good model.</a:t>
            </a:r>
          </a:p>
          <a:p>
            <a:r>
              <a:rPr lang="en-US" sz="1200" kern="1200" dirty="0" smtClean="0">
                <a:solidFill>
                  <a:schemeClr val="tx1"/>
                </a:solidFill>
                <a:effectLst/>
                <a:latin typeface="+mn-lt"/>
                <a:ea typeface="+mn-ea"/>
                <a:cs typeface="+mn-cs"/>
              </a:rPr>
              <a:t>When </a:t>
            </a:r>
            <a:r>
              <a:rPr lang="en-US" sz="1200" i="1" kern="1200" dirty="0" smtClean="0">
                <a:solidFill>
                  <a:schemeClr val="tx1"/>
                </a:solidFill>
                <a:effectLst/>
                <a:latin typeface="+mn-lt"/>
                <a:ea typeface="+mn-ea"/>
                <a:cs typeface="+mn-cs"/>
              </a:rPr>
              <a:t>Recall</a:t>
            </a:r>
            <a:r>
              <a:rPr lang="en-US" sz="1200" kern="1200" dirty="0" smtClean="0">
                <a:solidFill>
                  <a:schemeClr val="tx1"/>
                </a:solidFill>
                <a:effectLst/>
                <a:latin typeface="+mn-lt"/>
                <a:ea typeface="+mn-ea"/>
                <a:cs typeface="+mn-cs"/>
              </a:rPr>
              <a:t> = 1, every </a:t>
            </a:r>
            <a:r>
              <a:rPr lang="en-US" sz="1200" i="1" kern="1200" dirty="0" smtClean="0">
                <a:solidFill>
                  <a:schemeClr val="tx1"/>
                </a:solidFill>
                <a:effectLst/>
                <a:latin typeface="+mn-lt"/>
                <a:ea typeface="+mn-ea"/>
                <a:cs typeface="+mn-cs"/>
              </a:rPr>
              <a:t>positive</a:t>
            </a:r>
            <a:r>
              <a:rPr lang="en-US" sz="1200" kern="1200" dirty="0" smtClean="0">
                <a:solidFill>
                  <a:schemeClr val="tx1"/>
                </a:solidFill>
                <a:effectLst/>
                <a:latin typeface="+mn-lt"/>
                <a:ea typeface="+mn-ea"/>
                <a:cs typeface="+mn-cs"/>
              </a:rPr>
              <a:t> is found. However, this quantity does not measure how many </a:t>
            </a:r>
            <a:r>
              <a:rPr lang="en-US" sz="1200" i="1" kern="1200" dirty="0" smtClean="0">
                <a:solidFill>
                  <a:schemeClr val="tx1"/>
                </a:solidFill>
                <a:effectLst/>
                <a:latin typeface="+mn-lt"/>
                <a:ea typeface="+mn-ea"/>
                <a:cs typeface="+mn-cs"/>
              </a:rPr>
              <a:t>negatives</a:t>
            </a:r>
            <a:r>
              <a:rPr lang="en-US" sz="1200" kern="1200" dirty="0" smtClean="0">
                <a:solidFill>
                  <a:schemeClr val="tx1"/>
                </a:solidFill>
                <a:effectLst/>
                <a:latin typeface="+mn-lt"/>
                <a:ea typeface="+mn-ea"/>
                <a:cs typeface="+mn-cs"/>
              </a:rPr>
              <a:t> are mixed in. If the model classifies every point as </a:t>
            </a:r>
            <a:r>
              <a:rPr lang="en-US" sz="1200" i="1" kern="1200" dirty="0" smtClean="0">
                <a:solidFill>
                  <a:schemeClr val="tx1"/>
                </a:solidFill>
                <a:effectLst/>
                <a:latin typeface="+mn-lt"/>
                <a:ea typeface="+mn-ea"/>
                <a:cs typeface="+mn-cs"/>
              </a:rPr>
              <a:t>positive</a:t>
            </a:r>
            <a:r>
              <a:rPr lang="en-US" sz="1200" kern="1200" dirty="0" smtClean="0">
                <a:solidFill>
                  <a:schemeClr val="tx1"/>
                </a:solidFill>
                <a:effectLst/>
                <a:latin typeface="+mn-lt"/>
                <a:ea typeface="+mn-ea"/>
                <a:cs typeface="+mn-cs"/>
              </a:rPr>
              <a:t>, then surely </a:t>
            </a:r>
            <a:r>
              <a:rPr lang="en-US" sz="1200" i="1" kern="1200" dirty="0" smtClean="0">
                <a:solidFill>
                  <a:schemeClr val="tx1"/>
                </a:solidFill>
                <a:effectLst/>
                <a:latin typeface="+mn-lt"/>
                <a:ea typeface="+mn-ea"/>
                <a:cs typeface="+mn-cs"/>
              </a:rPr>
              <a:t>Recall</a:t>
            </a:r>
            <a:r>
              <a:rPr lang="en-US" sz="1200" kern="1200" dirty="0" smtClean="0">
                <a:solidFill>
                  <a:schemeClr val="tx1"/>
                </a:solidFill>
                <a:effectLst/>
                <a:latin typeface="+mn-lt"/>
                <a:ea typeface="+mn-ea"/>
                <a:cs typeface="+mn-cs"/>
              </a:rPr>
              <a:t> = 1, but it is easy to see that this is an extremely bad model.</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Thus, a classifier with </a:t>
            </a:r>
            <a:r>
              <a:rPr lang="en-US" sz="1200" i="1" kern="1200" dirty="0" smtClean="0">
                <a:solidFill>
                  <a:schemeClr val="tx1"/>
                </a:solidFill>
                <a:effectLst/>
                <a:latin typeface="+mn-lt"/>
                <a:ea typeface="+mn-ea"/>
                <a:cs typeface="+mn-cs"/>
              </a:rPr>
              <a:t>precision</a:t>
            </a:r>
            <a:r>
              <a:rPr lang="en-US" sz="1200" kern="1200" dirty="0" smtClean="0">
                <a:solidFill>
                  <a:schemeClr val="tx1"/>
                </a:solidFill>
                <a:effectLst/>
                <a:latin typeface="+mn-lt"/>
                <a:ea typeface="+mn-ea"/>
                <a:cs typeface="+mn-cs"/>
              </a:rPr>
              <a:t> = </a:t>
            </a:r>
            <a:r>
              <a:rPr lang="en-US" sz="1200" i="1" kern="1200" dirty="0" smtClean="0">
                <a:solidFill>
                  <a:schemeClr val="tx1"/>
                </a:solidFill>
                <a:effectLst/>
                <a:latin typeface="+mn-lt"/>
                <a:ea typeface="+mn-ea"/>
                <a:cs typeface="+mn-cs"/>
              </a:rPr>
              <a:t>recall</a:t>
            </a:r>
            <a:r>
              <a:rPr lang="en-US" sz="1200" kern="1200" dirty="0" smtClean="0">
                <a:solidFill>
                  <a:schemeClr val="tx1"/>
                </a:solidFill>
                <a:effectLst/>
                <a:latin typeface="+mn-lt"/>
                <a:ea typeface="+mn-ea"/>
                <a:cs typeface="+mn-cs"/>
              </a:rPr>
              <a:t> = 0.5 is better than another classifier with </a:t>
            </a:r>
            <a:r>
              <a:rPr lang="en-US" sz="1200" i="1" kern="1200" dirty="0" smtClean="0">
                <a:solidFill>
                  <a:schemeClr val="tx1"/>
                </a:solidFill>
                <a:effectLst/>
                <a:latin typeface="+mn-lt"/>
                <a:ea typeface="+mn-ea"/>
                <a:cs typeface="+mn-cs"/>
              </a:rPr>
              <a:t>precision</a:t>
            </a:r>
            <a:r>
              <a:rPr lang="en-US" sz="1200" kern="1200" dirty="0" smtClean="0">
                <a:solidFill>
                  <a:schemeClr val="tx1"/>
                </a:solidFill>
                <a:effectLst/>
                <a:latin typeface="+mn-lt"/>
                <a:ea typeface="+mn-ea"/>
                <a:cs typeface="+mn-cs"/>
              </a:rPr>
              <a:t> = 0.3, </a:t>
            </a:r>
            <a:r>
              <a:rPr lang="en-US" sz="1200" i="1" kern="1200" dirty="0" smtClean="0">
                <a:solidFill>
                  <a:schemeClr val="tx1"/>
                </a:solidFill>
                <a:effectLst/>
                <a:latin typeface="+mn-lt"/>
                <a:ea typeface="+mn-ea"/>
                <a:cs typeface="+mn-cs"/>
              </a:rPr>
              <a:t>recall</a:t>
            </a:r>
            <a:r>
              <a:rPr lang="en-US" sz="1200" kern="1200" dirty="0" smtClean="0">
                <a:solidFill>
                  <a:schemeClr val="tx1"/>
                </a:solidFill>
                <a:effectLst/>
                <a:latin typeface="+mn-lt"/>
                <a:ea typeface="+mn-ea"/>
                <a:cs typeface="+mn-cs"/>
              </a:rPr>
              <a:t> = 0.8 in this measure.</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A05437-1C7F-4147-9E51-01FBB867A0B5}" type="slidenum">
              <a:rPr lang="en-US" smtClean="0"/>
              <a:t>10</a:t>
            </a:fld>
            <a:endParaRPr lang="en-US"/>
          </a:p>
        </p:txBody>
      </p:sp>
    </p:spTree>
    <p:extLst>
      <p:ext uri="{BB962C8B-B14F-4D97-AF65-F5344CB8AC3E}">
        <p14:creationId xmlns:p14="http://schemas.microsoft.com/office/powerpoint/2010/main" val="312107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16.png"/><Relationship Id="rId4" Type="http://schemas.openxmlformats.org/officeDocument/2006/relationships/diagramLayout" Target="../diagrams/layout5.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gif"/><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7.gif"/><Relationship Id="rId3" Type="http://schemas.openxmlformats.org/officeDocument/2006/relationships/image" Target="../media/image22.gif"/><Relationship Id="rId7" Type="http://schemas.openxmlformats.org/officeDocument/2006/relationships/image" Target="../media/image26.gif"/><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5.gif"/><Relationship Id="rId5" Type="http://schemas.openxmlformats.org/officeDocument/2006/relationships/image" Target="../media/image24.gif"/><Relationship Id="rId4" Type="http://schemas.openxmlformats.org/officeDocument/2006/relationships/image" Target="../media/image23.gif"/></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gi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4.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viet.jnlp.org/home/nguyen-van-hai/nghien-cuu/mlearning/building-machine-learning-system-using-python/chng-1-bt-u-vi-python/ve-do-thi-su-dung-mathplotlib" TargetMode="External"/><Relationship Id="rId3" Type="http://schemas.openxmlformats.org/officeDocument/2006/relationships/hyperlink" Target="https://machinelearningcoban.com/2016/12/26/introduce/" TargetMode="External"/><Relationship Id="rId7" Type="http://schemas.openxmlformats.org/officeDocument/2006/relationships/hyperlink" Target="https://ml4vn.blogspot.com/2017/08/bat-au-voi-scikit-learn-cac-khai-niem.html"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https://ml4vn.blogspot.com/2017/06/numpy.html" TargetMode="External"/><Relationship Id="rId11" Type="http://schemas.openxmlformats.org/officeDocument/2006/relationships/hyperlink" Target="https://www.kaggle.com/vjchoudhary7/customer-segmentation-tutorial-in-python" TargetMode="External"/><Relationship Id="rId5" Type="http://schemas.openxmlformats.org/officeDocument/2006/relationships/hyperlink" Target="https://viblo.asia/p/huong-dan-su-dung-thu-vien-pandas-trong-python-XL6lAxaDZek" TargetMode="External"/><Relationship Id="rId10" Type="http://schemas.openxmlformats.org/officeDocument/2006/relationships/hyperlink" Target="https://clusteval.sdu.dk/1/clustering_quality_measures/18" TargetMode="External"/><Relationship Id="rId4" Type="http://schemas.openxmlformats.org/officeDocument/2006/relationships/hyperlink" Target="https://machinelearningcoban.com/2016/12/27/categories/" TargetMode="External"/><Relationship Id="rId9" Type="http://schemas.openxmlformats.org/officeDocument/2006/relationships/hyperlink" Target="https://machinelearningcoban.com/2017/01/01/kmean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Autofit/>
          </a:bodyPr>
          <a:lstStyle/>
          <a:p>
            <a:pPr algn="ctr"/>
            <a:r>
              <a:rPr lang="en-US" dirty="0" smtClean="0"/>
              <a:t>Data clustering with k-means algorithm</a:t>
            </a:r>
            <a:endParaRPr lang="en-US" dirty="0"/>
          </a:p>
        </p:txBody>
      </p:sp>
      <p:sp>
        <p:nvSpPr>
          <p:cNvPr id="3" name="Subtitle 2"/>
          <p:cNvSpPr>
            <a:spLocks noGrp="1"/>
          </p:cNvSpPr>
          <p:nvPr>
            <p:ph type="subTitle" idx="1"/>
          </p:nvPr>
        </p:nvSpPr>
        <p:spPr>
          <a:xfrm>
            <a:off x="581194" y="3115733"/>
            <a:ext cx="10993546" cy="3217334"/>
          </a:xfrm>
        </p:spPr>
        <p:txBody>
          <a:bodyPr>
            <a:normAutofit/>
          </a:bodyPr>
          <a:lstStyle/>
          <a:p>
            <a:r>
              <a:rPr lang="en-US" sz="2000" dirty="0" smtClean="0"/>
              <a:t>Student’s name: </a:t>
            </a:r>
            <a:r>
              <a:rPr lang="en-US" sz="2000" dirty="0" err="1" smtClean="0"/>
              <a:t>thien</a:t>
            </a:r>
            <a:r>
              <a:rPr lang="en-US" sz="2000" dirty="0" smtClean="0"/>
              <a:t> </a:t>
            </a:r>
            <a:r>
              <a:rPr lang="en-US" sz="2000" dirty="0" err="1" smtClean="0"/>
              <a:t>quoc</a:t>
            </a:r>
            <a:r>
              <a:rPr lang="en-US" sz="2000" dirty="0" smtClean="0"/>
              <a:t> Nguyen</a:t>
            </a:r>
          </a:p>
          <a:p>
            <a:r>
              <a:rPr lang="en-US" sz="2000" dirty="0" smtClean="0"/>
              <a:t>Applying program: information technology – master</a:t>
            </a:r>
          </a:p>
          <a:p>
            <a:r>
              <a:rPr lang="en-US" sz="2000" dirty="0" smtClean="0"/>
              <a:t>Date: 21-08-2022</a:t>
            </a:r>
            <a:endParaRPr lang="en-US" sz="2000" dirty="0"/>
          </a:p>
        </p:txBody>
      </p:sp>
    </p:spTree>
    <p:extLst>
      <p:ext uri="{BB962C8B-B14F-4D97-AF65-F5344CB8AC3E}">
        <p14:creationId xmlns:p14="http://schemas.microsoft.com/office/powerpoint/2010/main" val="2338020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700" dirty="0" smtClean="0"/>
              <a:t>Project description &gt; evaluation methods &amp; application</a:t>
            </a:r>
            <a:endParaRPr lang="en-US" sz="27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646772"/>
              </p:ext>
            </p:extLst>
          </p:nvPr>
        </p:nvGraphicFramePr>
        <p:xfrm>
          <a:off x="581025" y="2040548"/>
          <a:ext cx="11029950" cy="4483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5" name="TextBox 4"/>
              <p:cNvSpPr txBox="1"/>
              <p:nvPr/>
            </p:nvSpPr>
            <p:spPr>
              <a:xfrm>
                <a:off x="785186" y="3958663"/>
                <a:ext cx="3312029" cy="699230"/>
              </a:xfrm>
              <a:prstGeom prst="rect">
                <a:avLst/>
              </a:prstGeom>
              <a:noFill/>
            </p:spPr>
            <p:txBody>
              <a:bodyPr wrap="square" lIns="0" tIns="0" rIns="0" bIns="0" rtlCol="0">
                <a:spAutoFit/>
              </a:bodyPr>
              <a:lstStyle/>
              <a:p>
                <a:r>
                  <a:rPr lang="en-US" sz="3200" dirty="0" smtClean="0"/>
                  <a:t>precision</a:t>
                </a:r>
                <a14:m>
                  <m:oMath xmlns:m="http://schemas.openxmlformats.org/officeDocument/2006/math">
                    <m:r>
                      <a:rPr lang="en-US" sz="3200" i="1" smtClean="0">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𝑇𝑃</m:t>
                        </m:r>
                      </m:num>
                      <m:den>
                        <m:r>
                          <a:rPr lang="en-US" sz="3200" b="0" i="1" smtClean="0">
                            <a:latin typeface="Cambria Math" panose="02040503050406030204" pitchFamily="18" charset="0"/>
                          </a:rPr>
                          <m:t>𝑇𝑃</m:t>
                        </m:r>
                        <m:r>
                          <a:rPr lang="en-US" sz="3200" b="0" i="1" smtClean="0">
                            <a:latin typeface="Cambria Math" panose="02040503050406030204" pitchFamily="18" charset="0"/>
                          </a:rPr>
                          <m:t>+</m:t>
                        </m:r>
                        <m:r>
                          <a:rPr lang="en-US" sz="3200" b="0" i="1" smtClean="0">
                            <a:latin typeface="Cambria Math" panose="02040503050406030204" pitchFamily="18" charset="0"/>
                          </a:rPr>
                          <m:t>𝐹𝑃</m:t>
                        </m:r>
                      </m:den>
                    </m:f>
                  </m:oMath>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785186" y="3958663"/>
                <a:ext cx="3312029" cy="699230"/>
              </a:xfrm>
              <a:prstGeom prst="rect">
                <a:avLst/>
              </a:prstGeom>
              <a:blipFill>
                <a:blip r:embed="rId8"/>
                <a:stretch>
                  <a:fillRect l="-7551" t="-4348" b="-1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23609" y="2207968"/>
                <a:ext cx="3312029" cy="699230"/>
              </a:xfrm>
              <a:prstGeom prst="rect">
                <a:avLst/>
              </a:prstGeom>
              <a:noFill/>
            </p:spPr>
            <p:txBody>
              <a:bodyPr wrap="square" lIns="0" tIns="0" rIns="0" bIns="0" rtlCol="0">
                <a:spAutoFit/>
              </a:bodyPr>
              <a:lstStyle/>
              <a:p>
                <a:r>
                  <a:rPr lang="en-US" sz="3200" dirty="0"/>
                  <a:t>r</a:t>
                </a:r>
                <a:r>
                  <a:rPr lang="en-US" sz="3200" dirty="0" smtClean="0"/>
                  <a:t>ecall</a:t>
                </a:r>
                <a14:m>
                  <m:oMath xmlns:m="http://schemas.openxmlformats.org/officeDocument/2006/math">
                    <m:r>
                      <a:rPr lang="en-US" sz="3200" i="1" smtClean="0">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𝑇𝑃</m:t>
                        </m:r>
                      </m:num>
                      <m:den>
                        <m:r>
                          <a:rPr lang="en-US" sz="3200" b="0" i="1" smtClean="0">
                            <a:latin typeface="Cambria Math" panose="02040503050406030204" pitchFamily="18" charset="0"/>
                          </a:rPr>
                          <m:t>𝑇𝑃</m:t>
                        </m:r>
                        <m:r>
                          <a:rPr lang="en-US" sz="3200" b="0" i="1" smtClean="0">
                            <a:latin typeface="Cambria Math" panose="02040503050406030204" pitchFamily="18" charset="0"/>
                          </a:rPr>
                          <m:t>+</m:t>
                        </m:r>
                        <m:r>
                          <a:rPr lang="en-US" sz="3200" b="0" i="1" smtClean="0">
                            <a:latin typeface="Cambria Math" panose="02040503050406030204" pitchFamily="18" charset="0"/>
                          </a:rPr>
                          <m:t>𝐹𝑁</m:t>
                        </m:r>
                      </m:den>
                    </m:f>
                  </m:oMath>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2223609" y="2207968"/>
                <a:ext cx="3312029" cy="699230"/>
              </a:xfrm>
              <a:prstGeom prst="rect">
                <a:avLst/>
              </a:prstGeom>
              <a:blipFill>
                <a:blip r:embed="rId9"/>
                <a:stretch>
                  <a:fillRect l="-7551" t="-4348" b="-1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510956" y="3862265"/>
                <a:ext cx="3604846" cy="770596"/>
              </a:xfrm>
              <a:prstGeom prst="rect">
                <a:avLst/>
              </a:prstGeom>
              <a:noFill/>
            </p:spPr>
            <p:txBody>
              <a:bodyPr wrap="square" lIns="0" tIns="0" rIns="0" bIns="0" rtlCol="0">
                <a:spAutoFit/>
              </a:bodyPr>
              <a:lstStyle/>
              <a:p>
                <a:r>
                  <a:rPr lang="en-US" sz="3200" dirty="0" smtClean="0"/>
                  <a:t>F1</a:t>
                </a:r>
                <a14:m>
                  <m:oMath xmlns:m="http://schemas.openxmlformats.org/officeDocument/2006/math">
                    <m:r>
                      <a:rPr lang="en-US" sz="3200" i="1" smtClean="0">
                        <a:latin typeface="Cambria Math" panose="02040503050406030204" pitchFamily="18" charset="0"/>
                      </a:rPr>
                      <m:t>=</m:t>
                    </m:r>
                    <m:r>
                      <a:rPr lang="en-US" sz="3200" b="0" i="1" smtClean="0">
                        <a:latin typeface="Cambria Math" panose="02040503050406030204" pitchFamily="18" charset="0"/>
                      </a:rPr>
                      <m:t>2</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𝑝𝑟𝑒𝑐𝑖𝑠𝑖𝑜𝑛</m:t>
                        </m:r>
                        <m:r>
                          <a:rPr lang="en-US" sz="3200" b="0" i="1" smtClean="0">
                            <a:latin typeface="Cambria Math" panose="02040503050406030204" pitchFamily="18" charset="0"/>
                          </a:rPr>
                          <m:t>∗</m:t>
                        </m:r>
                        <m:r>
                          <a:rPr lang="en-US" sz="3200" b="0" i="1" smtClean="0">
                            <a:latin typeface="Cambria Math" panose="02040503050406030204" pitchFamily="18" charset="0"/>
                          </a:rPr>
                          <m:t>𝑟𝑒𝑐𝑎𝑙𝑙</m:t>
                        </m:r>
                      </m:num>
                      <m:den>
                        <m:r>
                          <a:rPr lang="en-US" sz="3200" b="0" i="1" smtClean="0">
                            <a:latin typeface="Cambria Math" panose="02040503050406030204" pitchFamily="18" charset="0"/>
                          </a:rPr>
                          <m:t>𝑝𝑟𝑒𝑐𝑖𝑠𝑖𝑜𝑛</m:t>
                        </m:r>
                        <m:r>
                          <a:rPr lang="en-US" sz="3200" b="0" i="1" smtClean="0">
                            <a:latin typeface="Cambria Math" panose="02040503050406030204" pitchFamily="18" charset="0"/>
                          </a:rPr>
                          <m:t>+</m:t>
                        </m:r>
                        <m:r>
                          <a:rPr lang="en-US" sz="3200" b="0" i="1" smtClean="0">
                            <a:latin typeface="Cambria Math" panose="02040503050406030204" pitchFamily="18" charset="0"/>
                          </a:rPr>
                          <m:t>𝑟𝑒𝑐𝑎𝑙𝑙</m:t>
                        </m:r>
                      </m:den>
                    </m:f>
                  </m:oMath>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8510956" y="3862265"/>
                <a:ext cx="3604846" cy="770596"/>
              </a:xfrm>
              <a:prstGeom prst="rect">
                <a:avLst/>
              </a:prstGeom>
              <a:blipFill>
                <a:blip r:embed="rId10"/>
                <a:stretch>
                  <a:fillRect l="-6757" t="-3175" b="-8730"/>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840423867"/>
              </p:ext>
            </p:extLst>
          </p:nvPr>
        </p:nvGraphicFramePr>
        <p:xfrm>
          <a:off x="8166539" y="2112831"/>
          <a:ext cx="3016468" cy="1097280"/>
        </p:xfrm>
        <a:graphic>
          <a:graphicData uri="http://schemas.openxmlformats.org/drawingml/2006/table">
            <a:tbl>
              <a:tblPr firstRow="1" firstCol="1" bandRow="1">
                <a:tableStyleId>{5C22544A-7EE6-4342-B048-85BDC9FD1C3A}</a:tableStyleId>
              </a:tblPr>
              <a:tblGrid>
                <a:gridCol w="881071">
                  <a:extLst>
                    <a:ext uri="{9D8B030D-6E8A-4147-A177-3AD203B41FA5}">
                      <a16:colId xmlns:a16="http://schemas.microsoft.com/office/drawing/2014/main" val="345245490"/>
                    </a:ext>
                  </a:extLst>
                </a:gridCol>
                <a:gridCol w="1046871">
                  <a:extLst>
                    <a:ext uri="{9D8B030D-6E8A-4147-A177-3AD203B41FA5}">
                      <a16:colId xmlns:a16="http://schemas.microsoft.com/office/drawing/2014/main" val="128139462"/>
                    </a:ext>
                  </a:extLst>
                </a:gridCol>
                <a:gridCol w="1088526">
                  <a:extLst>
                    <a:ext uri="{9D8B030D-6E8A-4147-A177-3AD203B41FA5}">
                      <a16:colId xmlns:a16="http://schemas.microsoft.com/office/drawing/2014/main" val="2597794444"/>
                    </a:ext>
                  </a:extLst>
                </a:gridCol>
              </a:tblGrid>
              <a:tr h="311024">
                <a:tc>
                  <a:txBody>
                    <a:bodyPr/>
                    <a:lstStyle/>
                    <a:p>
                      <a:pPr algn="r">
                        <a:lnSpc>
                          <a:spcPct val="150000"/>
                        </a:lnSpc>
                        <a:spcAft>
                          <a:spcPts val="0"/>
                        </a:spcAft>
                      </a:pPr>
                      <a:r>
                        <a:rPr lang="en-US" sz="1200" dirty="0">
                          <a:effectLst/>
                        </a:rPr>
                        <a:t>Reality</a:t>
                      </a:r>
                    </a:p>
                    <a:p>
                      <a:pPr algn="just">
                        <a:lnSpc>
                          <a:spcPct val="150000"/>
                        </a:lnSpc>
                        <a:spcAft>
                          <a:spcPts val="0"/>
                        </a:spcAft>
                      </a:pPr>
                      <a:r>
                        <a:rPr lang="en-US" sz="1200" dirty="0">
                          <a:effectLst/>
                        </a:rPr>
                        <a:t>Prediction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Positive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a:effectLst/>
                        </a:rPr>
                        <a:t>Negative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75166870"/>
                  </a:ext>
                </a:extLst>
              </a:tr>
              <a:tr h="133522">
                <a:tc>
                  <a:txBody>
                    <a:bodyPr/>
                    <a:lstStyle/>
                    <a:p>
                      <a:pPr algn="ctr">
                        <a:lnSpc>
                          <a:spcPct val="150000"/>
                        </a:lnSpc>
                        <a:spcAft>
                          <a:spcPts val="0"/>
                        </a:spcAft>
                      </a:pPr>
                      <a:r>
                        <a:rPr lang="en-US" sz="1200">
                          <a:effectLst/>
                        </a:rPr>
                        <a:t>Positive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TP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FP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36366150"/>
                  </a:ext>
                </a:extLst>
              </a:tr>
              <a:tr h="133522">
                <a:tc>
                  <a:txBody>
                    <a:bodyPr/>
                    <a:lstStyle/>
                    <a:p>
                      <a:pPr algn="ctr">
                        <a:lnSpc>
                          <a:spcPct val="150000"/>
                        </a:lnSpc>
                        <a:spcAft>
                          <a:spcPts val="0"/>
                        </a:spcAft>
                      </a:pPr>
                      <a:r>
                        <a:rPr lang="en-US" sz="1200">
                          <a:effectLst/>
                        </a:rPr>
                        <a:t>Negative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FN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TN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5315919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83712031"/>
              </p:ext>
            </p:extLst>
          </p:nvPr>
        </p:nvGraphicFramePr>
        <p:xfrm>
          <a:off x="8946204" y="4966224"/>
          <a:ext cx="3245796" cy="1920240"/>
        </p:xfrm>
        <a:graphic>
          <a:graphicData uri="http://schemas.openxmlformats.org/drawingml/2006/table">
            <a:tbl>
              <a:tblPr firstRow="1" bandRow="1">
                <a:tableStyleId>{5C22544A-7EE6-4342-B048-85BDC9FD1C3A}</a:tableStyleId>
              </a:tblPr>
              <a:tblGrid>
                <a:gridCol w="1081932">
                  <a:extLst>
                    <a:ext uri="{9D8B030D-6E8A-4147-A177-3AD203B41FA5}">
                      <a16:colId xmlns:a16="http://schemas.microsoft.com/office/drawing/2014/main" val="3244138416"/>
                    </a:ext>
                  </a:extLst>
                </a:gridCol>
                <a:gridCol w="1081932">
                  <a:extLst>
                    <a:ext uri="{9D8B030D-6E8A-4147-A177-3AD203B41FA5}">
                      <a16:colId xmlns:a16="http://schemas.microsoft.com/office/drawing/2014/main" val="4281488447"/>
                    </a:ext>
                  </a:extLst>
                </a:gridCol>
                <a:gridCol w="1081932">
                  <a:extLst>
                    <a:ext uri="{9D8B030D-6E8A-4147-A177-3AD203B41FA5}">
                      <a16:colId xmlns:a16="http://schemas.microsoft.com/office/drawing/2014/main" val="3757755305"/>
                    </a:ext>
                  </a:extLst>
                </a:gridCol>
              </a:tblGrid>
              <a:tr h="313710">
                <a:tc>
                  <a:txBody>
                    <a:bodyPr/>
                    <a:lstStyle/>
                    <a:p>
                      <a:pPr algn="ctr">
                        <a:lnSpc>
                          <a:spcPct val="150000"/>
                        </a:lnSpc>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F1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6011732"/>
                  </a:ext>
                </a:extLst>
              </a:tr>
              <a:tr h="313710">
                <a:tc>
                  <a:txBody>
                    <a:bodyPr/>
                    <a:lstStyle/>
                    <a:p>
                      <a:pPr algn="ctr">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6322995"/>
                  </a:ext>
                </a:extLst>
              </a:tr>
              <a:tr h="313710">
                <a:tc>
                  <a:txBody>
                    <a:bodyPr/>
                    <a:lstStyle/>
                    <a:p>
                      <a:pPr algn="ctr">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415773"/>
                  </a:ext>
                </a:extLst>
              </a:tr>
              <a:tr h="313710">
                <a:tc>
                  <a:txBody>
                    <a:bodyPr/>
                    <a:lstStyle/>
                    <a:p>
                      <a:pPr algn="ctr">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3180850"/>
                  </a:ext>
                </a:extLst>
              </a:tr>
              <a:tr h="313710">
                <a:tc>
                  <a:txBody>
                    <a:bodyPr/>
                    <a:lstStyle/>
                    <a:p>
                      <a:pPr algn="ctr">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0.182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7288496"/>
                  </a:ext>
                </a:extLst>
              </a:tr>
              <a:tr h="313710">
                <a:tc>
                  <a:txBody>
                    <a:bodyPr/>
                    <a:lstStyle/>
                    <a:p>
                      <a:pPr algn="ctr">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7617345"/>
                  </a:ext>
                </a:extLst>
              </a:tr>
            </a:tbl>
          </a:graphicData>
        </a:graphic>
      </p:graphicFrame>
    </p:spTree>
    <p:extLst>
      <p:ext uri="{BB962C8B-B14F-4D97-AF65-F5344CB8AC3E}">
        <p14:creationId xmlns:p14="http://schemas.microsoft.com/office/powerpoint/2010/main" val="1412073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dirty="0" smtClean="0"/>
              <a:t>Installation and testing &gt; Simulation Data </a:t>
            </a:r>
            <a:endParaRPr lang="en-US" dirty="0"/>
          </a:p>
        </p:txBody>
      </p:sp>
      <p:sp>
        <p:nvSpPr>
          <p:cNvPr id="6" name="Text Placeholder 5"/>
          <p:cNvSpPr>
            <a:spLocks noGrp="1"/>
          </p:cNvSpPr>
          <p:nvPr>
            <p:ph type="body" idx="1"/>
          </p:nvPr>
        </p:nvSpPr>
        <p:spPr>
          <a:xfrm>
            <a:off x="547637" y="2250892"/>
            <a:ext cx="4454391" cy="536005"/>
          </a:xfrm>
        </p:spPr>
        <p:txBody>
          <a:bodyPr anchor="ctr"/>
          <a:lstStyle/>
          <a:p>
            <a:pPr algn="ctr"/>
            <a:r>
              <a:rPr lang="en-US" dirty="0" smtClean="0"/>
              <a:t>Separate data point</a:t>
            </a:r>
            <a:endParaRPr lang="en-US" dirty="0"/>
          </a:p>
        </p:txBody>
      </p:sp>
      <p:sp>
        <p:nvSpPr>
          <p:cNvPr id="8" name="Text Placeholder 7"/>
          <p:cNvSpPr>
            <a:spLocks noGrp="1"/>
          </p:cNvSpPr>
          <p:nvPr>
            <p:ph type="body" sz="quarter" idx="3"/>
          </p:nvPr>
        </p:nvSpPr>
        <p:spPr>
          <a:xfrm>
            <a:off x="6184607" y="2250892"/>
            <a:ext cx="5426202" cy="553373"/>
          </a:xfrm>
        </p:spPr>
        <p:txBody>
          <a:bodyPr anchor="ctr"/>
          <a:lstStyle/>
          <a:p>
            <a:pPr algn="ctr"/>
            <a:r>
              <a:rPr lang="en-US" dirty="0" smtClean="0"/>
              <a:t>Overlapped data point</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017371" y="3183743"/>
            <a:ext cx="3962878" cy="3082239"/>
          </a:xfrm>
        </p:spPr>
      </p:pic>
      <p:pic>
        <p:nvPicPr>
          <p:cNvPr id="4" name="Content Placeholder 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807486"/>
            <a:ext cx="3699641" cy="2877499"/>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4606" y="2925763"/>
            <a:ext cx="2048260" cy="153619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4294" y="4724863"/>
            <a:ext cx="2468885" cy="1920244"/>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388" y="4773205"/>
            <a:ext cx="3647118" cy="18235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0674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5" y="3993882"/>
            <a:ext cx="3625365" cy="2819728"/>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95" y="736847"/>
            <a:ext cx="3625365" cy="2819728"/>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2144" y="722198"/>
            <a:ext cx="3625365" cy="2819728"/>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4275" y="3993882"/>
            <a:ext cx="3625365" cy="2819728"/>
          </a:xfrm>
          <a:prstGeom prst="rect">
            <a:avLst/>
          </a:prstGeom>
        </p:spPr>
      </p:pic>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15853" y="736847"/>
            <a:ext cx="3625365" cy="2819728"/>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22245" y="3993883"/>
            <a:ext cx="3625365" cy="2819728"/>
          </a:xfrm>
          <a:prstGeom prst="rect">
            <a:avLst/>
          </a:prstGeom>
        </p:spPr>
      </p:pic>
    </p:spTree>
    <p:extLst>
      <p:ext uri="{BB962C8B-B14F-4D97-AF65-F5344CB8AC3E}">
        <p14:creationId xmlns:p14="http://schemas.microsoft.com/office/powerpoint/2010/main" val="1355217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dirty="0" smtClean="0"/>
              <a:t>Installation and testing &gt; Customers Data </a:t>
            </a:r>
            <a:endParaRPr lang="en-US" dirty="0"/>
          </a:p>
        </p:txBody>
      </p:sp>
      <p:sp>
        <p:nvSpPr>
          <p:cNvPr id="2" name="Content Placeholder 1"/>
          <p:cNvSpPr>
            <a:spLocks noGrp="1"/>
          </p:cNvSpPr>
          <p:nvPr>
            <p:ph idx="1"/>
          </p:nvPr>
        </p:nvSpPr>
        <p:spPr/>
        <p:txBody>
          <a:bodyPr/>
          <a:lstStyle/>
          <a:p>
            <a:endParaRPr lang="en-US" dirty="0"/>
          </a:p>
        </p:txBody>
      </p:sp>
      <p:pic>
        <p:nvPicPr>
          <p:cNvPr id="3" name="Picture 2"/>
          <p:cNvPicPr>
            <a:picLocks noChangeAspect="1"/>
          </p:cNvPicPr>
          <p:nvPr/>
        </p:nvPicPr>
        <p:blipFill>
          <a:blip r:embed="rId3"/>
          <a:stretch>
            <a:fillRect/>
          </a:stretch>
        </p:blipFill>
        <p:spPr>
          <a:xfrm>
            <a:off x="682944" y="2011684"/>
            <a:ext cx="4490177" cy="4677504"/>
          </a:xfrm>
          <a:prstGeom prst="rect">
            <a:avLst/>
          </a:prstGeom>
        </p:spPr>
      </p:pic>
      <p:sp>
        <p:nvSpPr>
          <p:cNvPr id="4" name="Rectangle 3"/>
          <p:cNvSpPr/>
          <p:nvPr/>
        </p:nvSpPr>
        <p:spPr>
          <a:xfrm>
            <a:off x="5312899" y="2180496"/>
            <a:ext cx="6096000" cy="3970318"/>
          </a:xfrm>
          <a:prstGeom prst="rect">
            <a:avLst/>
          </a:prstGeom>
        </p:spPr>
        <p:txBody>
          <a:bodyPr>
            <a:spAutoFit/>
          </a:bodyPr>
          <a:lstStyle/>
          <a:p>
            <a:r>
              <a:rPr lang="en-US" dirty="0"/>
              <a:t>Content</a:t>
            </a:r>
          </a:p>
          <a:p>
            <a:r>
              <a:rPr lang="en-US" dirty="0"/>
              <a:t>You are owing a supermarket mall and through membership cards , you have some basic data about your customers like </a:t>
            </a:r>
            <a:r>
              <a:rPr lang="en-US" b="1" dirty="0"/>
              <a:t>Customer ID</a:t>
            </a:r>
            <a:r>
              <a:rPr lang="en-US" dirty="0"/>
              <a:t>, </a:t>
            </a:r>
            <a:r>
              <a:rPr lang="en-US" b="1" dirty="0"/>
              <a:t>age</a:t>
            </a:r>
            <a:r>
              <a:rPr lang="en-US" dirty="0"/>
              <a:t>, </a:t>
            </a:r>
            <a:r>
              <a:rPr lang="en-US" b="1" dirty="0"/>
              <a:t>gender</a:t>
            </a:r>
            <a:r>
              <a:rPr lang="en-US" dirty="0"/>
              <a:t>, </a:t>
            </a:r>
            <a:r>
              <a:rPr lang="en-US" b="1" dirty="0"/>
              <a:t>annual income</a:t>
            </a:r>
            <a:r>
              <a:rPr lang="en-US" dirty="0"/>
              <a:t> and </a:t>
            </a:r>
            <a:r>
              <a:rPr lang="en-US" b="1" dirty="0"/>
              <a:t>spending score</a:t>
            </a:r>
            <a:r>
              <a:rPr lang="en-US" dirty="0"/>
              <a:t>.</a:t>
            </a:r>
          </a:p>
          <a:p>
            <a:r>
              <a:rPr lang="en-US" dirty="0"/>
              <a:t>Spending Score is something you assign to the customer based on your defined parameters like customer behavior and purchasing data.</a:t>
            </a:r>
          </a:p>
          <a:p>
            <a:endParaRPr lang="en-US" dirty="0"/>
          </a:p>
          <a:p>
            <a:r>
              <a:rPr lang="en-US" dirty="0"/>
              <a:t>Problem Statement</a:t>
            </a:r>
          </a:p>
          <a:p>
            <a:r>
              <a:rPr lang="en-US" dirty="0"/>
              <a:t>You own the mall and want to understand the customers like who can be easily converge [Target Customers] so that the sense can be given to marketing team and plan the strategy accordingly.</a:t>
            </a:r>
          </a:p>
        </p:txBody>
      </p:sp>
    </p:spTree>
    <p:extLst>
      <p:ext uri="{BB962C8B-B14F-4D97-AF65-F5344CB8AC3E}">
        <p14:creationId xmlns:p14="http://schemas.microsoft.com/office/powerpoint/2010/main" val="637564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dirty="0" smtClean="0"/>
              <a:t>Installation and testing &gt; Customers Data </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55636" y="1885549"/>
            <a:ext cx="3119649" cy="2426394"/>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636" y="4223552"/>
            <a:ext cx="3119648" cy="2426394"/>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985" y="2038306"/>
            <a:ext cx="2993257" cy="224494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7557" y="2080347"/>
            <a:ext cx="3284763" cy="4569599"/>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848" y="4283249"/>
            <a:ext cx="3310394" cy="2574751"/>
          </a:xfrm>
          <a:prstGeom prst="rect">
            <a:avLst/>
          </a:prstGeom>
        </p:spPr>
      </p:pic>
    </p:spTree>
    <p:extLst>
      <p:ext uri="{BB962C8B-B14F-4D97-AF65-F5344CB8AC3E}">
        <p14:creationId xmlns:p14="http://schemas.microsoft.com/office/powerpoint/2010/main" val="3551837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r>
              <a:rPr lang="en-US" dirty="0" smtClean="0"/>
              <a:t>Installation and testing &gt; Customers Data </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921371678"/>
              </p:ext>
            </p:extLst>
          </p:nvPr>
        </p:nvGraphicFramePr>
        <p:xfrm>
          <a:off x="2138288" y="1913938"/>
          <a:ext cx="7751299" cy="4726013"/>
        </p:xfrm>
        <a:graphic>
          <a:graphicData uri="http://schemas.openxmlformats.org/presentationml/2006/ole">
            <mc:AlternateContent xmlns:mc="http://schemas.openxmlformats.org/markup-compatibility/2006">
              <mc:Choice xmlns:v="urn:schemas-microsoft-com:vml" Requires="v">
                <p:oleObj spid="_x0000_s2058" name="Worksheet" r:id="rId4" imgW="5610286" imgH="3438499" progId="Excel.Sheet.12">
                  <p:embed/>
                </p:oleObj>
              </mc:Choice>
              <mc:Fallback>
                <p:oleObj name="Worksheet" r:id="rId4" imgW="5610286" imgH="3438499" progId="Excel.Sheet.12">
                  <p:embed/>
                  <p:pic>
                    <p:nvPicPr>
                      <p:cNvPr id="0" name=""/>
                      <p:cNvPicPr/>
                      <p:nvPr/>
                    </p:nvPicPr>
                    <p:blipFill>
                      <a:blip r:embed="rId5"/>
                      <a:stretch>
                        <a:fillRect/>
                      </a:stretch>
                    </p:blipFill>
                    <p:spPr>
                      <a:xfrm>
                        <a:off x="2138288" y="1913938"/>
                        <a:ext cx="7751299" cy="4726013"/>
                      </a:xfrm>
                      <a:prstGeom prst="rect">
                        <a:avLst/>
                      </a:prstGeom>
                    </p:spPr>
                  </p:pic>
                </p:oleObj>
              </mc:Fallback>
            </mc:AlternateContent>
          </a:graphicData>
        </a:graphic>
      </p:graphicFrame>
    </p:spTree>
    <p:extLst>
      <p:ext uri="{BB962C8B-B14F-4D97-AF65-F5344CB8AC3E}">
        <p14:creationId xmlns:p14="http://schemas.microsoft.com/office/powerpoint/2010/main" val="166631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Installation and testing &gt; conclusion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12101337"/>
              </p:ext>
            </p:extLst>
          </p:nvPr>
        </p:nvGraphicFramePr>
        <p:xfrm>
          <a:off x="581025" y="2181225"/>
          <a:ext cx="11029950" cy="4536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4969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81192" y="5262296"/>
            <a:ext cx="4909445" cy="1019971"/>
          </a:xfrm>
        </p:spPr>
        <p:txBody>
          <a:bodyPr>
            <a:normAutofit/>
          </a:bodyPr>
          <a:lstStyle/>
          <a:p>
            <a:r>
              <a:rPr lang="en-US" sz="2800" dirty="0" smtClean="0">
                <a:solidFill>
                  <a:prstClr val="white"/>
                </a:solidFill>
              </a:rPr>
              <a:t>References</a:t>
            </a:r>
            <a:endParaRPr lang="en-US" dirty="0"/>
          </a:p>
        </p:txBody>
      </p:sp>
      <p:sp>
        <p:nvSpPr>
          <p:cNvPr id="10" name="Content Placeholder 9"/>
          <p:cNvSpPr>
            <a:spLocks noGrp="1"/>
          </p:cNvSpPr>
          <p:nvPr>
            <p:ph idx="1"/>
          </p:nvPr>
        </p:nvSpPr>
        <p:spPr>
          <a:xfrm>
            <a:off x="447816" y="601200"/>
            <a:ext cx="11292840" cy="4449102"/>
          </a:xfrm>
        </p:spPr>
        <p:txBody>
          <a:bodyPr>
            <a:normAutofit fontScale="47500" lnSpcReduction="20000"/>
          </a:bodyPr>
          <a:lstStyle/>
          <a:p>
            <a:pPr lvl="0"/>
            <a:r>
              <a:rPr lang="en-US" dirty="0" err="1"/>
              <a:t>Tiep</a:t>
            </a:r>
            <a:r>
              <a:rPr lang="en-US" dirty="0"/>
              <a:t> Vu. (2016, December 26). </a:t>
            </a:r>
            <a:r>
              <a:rPr lang="en-US" dirty="0" err="1"/>
              <a:t>Bài</a:t>
            </a:r>
            <a:r>
              <a:rPr lang="en-US" dirty="0"/>
              <a:t> 1: </a:t>
            </a:r>
            <a:r>
              <a:rPr lang="en-US" dirty="0" err="1"/>
              <a:t>Giới</a:t>
            </a:r>
            <a:r>
              <a:rPr lang="en-US" dirty="0"/>
              <a:t> </a:t>
            </a:r>
            <a:r>
              <a:rPr lang="en-US" dirty="0" err="1"/>
              <a:t>thiệu</a:t>
            </a:r>
            <a:r>
              <a:rPr lang="en-US" dirty="0"/>
              <a:t> </a:t>
            </a:r>
            <a:r>
              <a:rPr lang="en-US" dirty="0" err="1"/>
              <a:t>về</a:t>
            </a:r>
            <a:r>
              <a:rPr lang="en-US" dirty="0"/>
              <a:t> Machine Learning/Lesson 1: Introduction to Machine Learning. Retrieved from </a:t>
            </a:r>
            <a:r>
              <a:rPr lang="en-US" u="sng" dirty="0">
                <a:hlinkClick r:id="rId3"/>
              </a:rPr>
              <a:t>https://machinelearningcoban.com/2016/12/26/introduce/</a:t>
            </a:r>
            <a:endParaRPr lang="en-US" dirty="0"/>
          </a:p>
          <a:p>
            <a:pPr lvl="0"/>
            <a:r>
              <a:rPr lang="en-US" dirty="0"/>
              <a:t>Samuel, Arthur (1959). "Some Studies in Machine Learning Using the Game of Checkers". IBM Journal of Research and Development. 3 (3): 210–229.</a:t>
            </a:r>
          </a:p>
          <a:p>
            <a:pPr lvl="0"/>
            <a:r>
              <a:rPr lang="en-US" dirty="0"/>
              <a:t>Mitchell, T. (1997). Machine Learning, McGraw Hill. ISBN 0-07-042807-7, p.2.</a:t>
            </a:r>
          </a:p>
          <a:p>
            <a:pPr lvl="0"/>
            <a:r>
              <a:rPr lang="en-US" dirty="0" err="1"/>
              <a:t>Tiep</a:t>
            </a:r>
            <a:r>
              <a:rPr lang="en-US" dirty="0"/>
              <a:t> Vu. (2016, December 27). </a:t>
            </a:r>
            <a:r>
              <a:rPr lang="en-US" dirty="0" err="1"/>
              <a:t>Bài</a:t>
            </a:r>
            <a:r>
              <a:rPr lang="en-US" dirty="0"/>
              <a:t> 2: </a:t>
            </a:r>
            <a:r>
              <a:rPr lang="en-US" dirty="0" err="1"/>
              <a:t>Phân</a:t>
            </a:r>
            <a:r>
              <a:rPr lang="en-US" dirty="0"/>
              <a:t> </a:t>
            </a:r>
            <a:r>
              <a:rPr lang="en-US" dirty="0" err="1"/>
              <a:t>nhóm</a:t>
            </a:r>
            <a:r>
              <a:rPr lang="en-US" dirty="0"/>
              <a:t> </a:t>
            </a:r>
            <a:r>
              <a:rPr lang="en-US" dirty="0" err="1"/>
              <a:t>các</a:t>
            </a:r>
            <a:r>
              <a:rPr lang="en-US" dirty="0"/>
              <a:t> </a:t>
            </a:r>
            <a:r>
              <a:rPr lang="en-US" dirty="0" err="1"/>
              <a:t>thuật</a:t>
            </a:r>
            <a:r>
              <a:rPr lang="en-US" dirty="0"/>
              <a:t> </a:t>
            </a:r>
            <a:r>
              <a:rPr lang="en-US" dirty="0" err="1"/>
              <a:t>toán</a:t>
            </a:r>
            <a:r>
              <a:rPr lang="en-US" dirty="0"/>
              <a:t> Machine Learning/Grouping of Machine Learning Algorithms. Retrieved from </a:t>
            </a:r>
            <a:r>
              <a:rPr lang="en-US" u="sng" dirty="0">
                <a:hlinkClick r:id="rId4"/>
              </a:rPr>
              <a:t>https://machinelearningcoban.com/2016/12/27/categories/</a:t>
            </a:r>
            <a:endParaRPr lang="en-US" dirty="0"/>
          </a:p>
          <a:p>
            <a:pPr lvl="0"/>
            <a:r>
              <a:rPr lang="en-US" dirty="0" err="1"/>
              <a:t>Nguyễn</a:t>
            </a:r>
            <a:r>
              <a:rPr lang="en-US" dirty="0"/>
              <a:t> </a:t>
            </a:r>
            <a:r>
              <a:rPr lang="en-US" dirty="0" err="1"/>
              <a:t>Văn</a:t>
            </a:r>
            <a:r>
              <a:rPr lang="en-US" dirty="0"/>
              <a:t> </a:t>
            </a:r>
            <a:r>
              <a:rPr lang="en-US" dirty="0" err="1"/>
              <a:t>Hiếu</a:t>
            </a:r>
            <a:r>
              <a:rPr lang="en-US" dirty="0"/>
              <a:t> ( 2018 October 2) </a:t>
            </a:r>
            <a:r>
              <a:rPr lang="en-US" dirty="0" err="1"/>
              <a:t>Hướng</a:t>
            </a:r>
            <a:r>
              <a:rPr lang="en-US" dirty="0"/>
              <a:t> </a:t>
            </a:r>
            <a:r>
              <a:rPr lang="en-US" dirty="0" err="1"/>
              <a:t>dẫn</a:t>
            </a:r>
            <a:r>
              <a:rPr lang="en-US" dirty="0"/>
              <a:t> </a:t>
            </a:r>
            <a:r>
              <a:rPr lang="en-US" dirty="0" err="1"/>
              <a:t>sử</a:t>
            </a:r>
            <a:r>
              <a:rPr lang="en-US" dirty="0"/>
              <a:t> </a:t>
            </a:r>
            <a:r>
              <a:rPr lang="en-US" dirty="0" err="1"/>
              <a:t>dụng</a:t>
            </a:r>
            <a:r>
              <a:rPr lang="en-US" dirty="0"/>
              <a:t> </a:t>
            </a:r>
            <a:r>
              <a:rPr lang="en-US" dirty="0" err="1"/>
              <a:t>thư</a:t>
            </a:r>
            <a:r>
              <a:rPr lang="en-US" dirty="0"/>
              <a:t> </a:t>
            </a:r>
            <a:r>
              <a:rPr lang="en-US" dirty="0" err="1"/>
              <a:t>viện</a:t>
            </a:r>
            <a:r>
              <a:rPr lang="en-US" dirty="0"/>
              <a:t> Pandas </a:t>
            </a:r>
            <a:r>
              <a:rPr lang="en-US" dirty="0" err="1"/>
              <a:t>trong</a:t>
            </a:r>
            <a:r>
              <a:rPr lang="en-US" dirty="0"/>
              <a:t> Python/ Instructions for using the Pandas library in Python. Retrieved from </a:t>
            </a:r>
            <a:r>
              <a:rPr lang="en-US" u="sng" dirty="0">
                <a:hlinkClick r:id="rId5"/>
              </a:rPr>
              <a:t>https://viblo.asia/p/huong-dan-su-dung-thu-vien-pandas-trong-python-XL6lAxaDZek</a:t>
            </a:r>
            <a:endParaRPr lang="en-US" dirty="0"/>
          </a:p>
          <a:p>
            <a:pPr lvl="0"/>
            <a:r>
              <a:rPr lang="en-US" dirty="0" err="1"/>
              <a:t>Máy</a:t>
            </a:r>
            <a:r>
              <a:rPr lang="en-US" dirty="0"/>
              <a:t> </a:t>
            </a:r>
            <a:r>
              <a:rPr lang="en-US" dirty="0" err="1"/>
              <a:t>học</a:t>
            </a:r>
            <a:r>
              <a:rPr lang="en-US" dirty="0"/>
              <a:t> </a:t>
            </a:r>
            <a:r>
              <a:rPr lang="en-US" dirty="0" err="1"/>
              <a:t>cho</a:t>
            </a:r>
            <a:r>
              <a:rPr lang="en-US" dirty="0"/>
              <a:t> </a:t>
            </a:r>
            <a:r>
              <a:rPr lang="en-US" dirty="0" err="1"/>
              <a:t>người</a:t>
            </a:r>
            <a:r>
              <a:rPr lang="en-US" dirty="0"/>
              <a:t> </a:t>
            </a:r>
            <a:r>
              <a:rPr lang="en-US" dirty="0" err="1"/>
              <a:t>Việt</a:t>
            </a:r>
            <a:r>
              <a:rPr lang="en-US" dirty="0"/>
              <a:t>/Machine learning for Vietnamese ( 2017 June 1) </a:t>
            </a:r>
            <a:r>
              <a:rPr lang="en-US" dirty="0" err="1"/>
              <a:t>Numpy</a:t>
            </a:r>
            <a:r>
              <a:rPr lang="en-US" dirty="0"/>
              <a:t>. Retrieved from </a:t>
            </a:r>
            <a:r>
              <a:rPr lang="en-US" u="sng" dirty="0">
                <a:hlinkClick r:id="rId6"/>
              </a:rPr>
              <a:t>https://ml4vn.blogspot.com/2017/06/numpy.html</a:t>
            </a:r>
            <a:endParaRPr lang="en-US" dirty="0"/>
          </a:p>
          <a:p>
            <a:pPr lvl="0"/>
            <a:r>
              <a:rPr lang="en-US" dirty="0" err="1"/>
              <a:t>Máy</a:t>
            </a:r>
            <a:r>
              <a:rPr lang="en-US" dirty="0"/>
              <a:t> </a:t>
            </a:r>
            <a:r>
              <a:rPr lang="en-US" dirty="0" err="1"/>
              <a:t>học</a:t>
            </a:r>
            <a:r>
              <a:rPr lang="en-US" dirty="0"/>
              <a:t> </a:t>
            </a:r>
            <a:r>
              <a:rPr lang="en-US" dirty="0" err="1"/>
              <a:t>cho</a:t>
            </a:r>
            <a:r>
              <a:rPr lang="en-US" dirty="0"/>
              <a:t> </a:t>
            </a:r>
            <a:r>
              <a:rPr lang="en-US" dirty="0" err="1"/>
              <a:t>người</a:t>
            </a:r>
            <a:r>
              <a:rPr lang="en-US" dirty="0"/>
              <a:t> </a:t>
            </a:r>
            <a:r>
              <a:rPr lang="en-US" dirty="0" err="1"/>
              <a:t>Việt</a:t>
            </a:r>
            <a:r>
              <a:rPr lang="en-US" dirty="0"/>
              <a:t>/Machine learning for Vietnamese ( 2017 June 1) </a:t>
            </a:r>
            <a:r>
              <a:rPr lang="en-US" dirty="0" err="1"/>
              <a:t>Bắt</a:t>
            </a:r>
            <a:r>
              <a:rPr lang="en-US" dirty="0"/>
              <a:t> </a:t>
            </a:r>
            <a:r>
              <a:rPr lang="en-US" dirty="0" err="1"/>
              <a:t>đầu</a:t>
            </a:r>
            <a:r>
              <a:rPr lang="en-US" dirty="0"/>
              <a:t> </a:t>
            </a:r>
            <a:r>
              <a:rPr lang="en-US" dirty="0" err="1"/>
              <a:t>học</a:t>
            </a:r>
            <a:r>
              <a:rPr lang="en-US" dirty="0"/>
              <a:t> </a:t>
            </a:r>
            <a:r>
              <a:rPr lang="en-US" dirty="0" err="1"/>
              <a:t>Scikit</a:t>
            </a:r>
            <a:r>
              <a:rPr lang="en-US" dirty="0"/>
              <a:t>-learn. Retrieved from </a:t>
            </a:r>
            <a:r>
              <a:rPr lang="en-US" u="sng" dirty="0">
                <a:hlinkClick r:id="rId7"/>
              </a:rPr>
              <a:t>https://ml4vn.blogspot.com/2017/08/bat-au-voi-scikit-learn-cac-khai-niem.html</a:t>
            </a:r>
            <a:endParaRPr lang="en-US" dirty="0"/>
          </a:p>
          <a:p>
            <a:pPr lvl="0"/>
            <a:r>
              <a:rPr lang="en-US" dirty="0" err="1"/>
              <a:t>Nguyễn</a:t>
            </a:r>
            <a:r>
              <a:rPr lang="en-US" dirty="0"/>
              <a:t> </a:t>
            </a:r>
            <a:r>
              <a:rPr lang="en-US" dirty="0" err="1"/>
              <a:t>Văn</a:t>
            </a:r>
            <a:r>
              <a:rPr lang="en-US" dirty="0"/>
              <a:t> </a:t>
            </a:r>
            <a:r>
              <a:rPr lang="en-US" dirty="0" err="1"/>
              <a:t>Hải</a:t>
            </a:r>
            <a:r>
              <a:rPr lang="en-US" dirty="0"/>
              <a:t>. </a:t>
            </a:r>
            <a:r>
              <a:rPr lang="en-US" dirty="0" err="1"/>
              <a:t>Vẽ</a:t>
            </a:r>
            <a:r>
              <a:rPr lang="en-US" dirty="0"/>
              <a:t> </a:t>
            </a:r>
            <a:r>
              <a:rPr lang="en-US" dirty="0" err="1"/>
              <a:t>đồ</a:t>
            </a:r>
            <a:r>
              <a:rPr lang="en-US" dirty="0"/>
              <a:t> </a:t>
            </a:r>
            <a:r>
              <a:rPr lang="en-US" dirty="0" err="1"/>
              <a:t>thị</a:t>
            </a:r>
            <a:r>
              <a:rPr lang="en-US" dirty="0"/>
              <a:t> </a:t>
            </a:r>
            <a:r>
              <a:rPr lang="en-US" dirty="0" err="1"/>
              <a:t>sử</a:t>
            </a:r>
            <a:r>
              <a:rPr lang="en-US" dirty="0"/>
              <a:t> </a:t>
            </a:r>
            <a:r>
              <a:rPr lang="en-US" dirty="0" err="1"/>
              <a:t>dụng</a:t>
            </a:r>
            <a:r>
              <a:rPr lang="en-US" dirty="0"/>
              <a:t> </a:t>
            </a:r>
            <a:r>
              <a:rPr lang="en-US" dirty="0" err="1"/>
              <a:t>Mathplotlib</a:t>
            </a:r>
            <a:r>
              <a:rPr lang="en-US" dirty="0"/>
              <a:t>/Plotting using </a:t>
            </a:r>
            <a:r>
              <a:rPr lang="en-US" dirty="0" err="1"/>
              <a:t>Matplotlib</a:t>
            </a:r>
            <a:r>
              <a:rPr lang="en-US" dirty="0"/>
              <a:t>. Retrieved from </a:t>
            </a:r>
            <a:r>
              <a:rPr lang="en-US" u="sng" dirty="0">
                <a:hlinkClick r:id="rId8"/>
              </a:rPr>
              <a:t>http://viet.jnlp.org/home/nguyen-van-hai/nghien-cuu/mlearning/building-machine-learning-system-using-python/chng-1-bt-u-vi-python/ve-do-thi-su-dung-mathplotlib</a:t>
            </a:r>
            <a:endParaRPr lang="en-US" dirty="0"/>
          </a:p>
          <a:p>
            <a:pPr lvl="0"/>
            <a:r>
              <a:rPr lang="en-US" dirty="0"/>
              <a:t>Han, J., </a:t>
            </a:r>
            <a:r>
              <a:rPr lang="en-US" dirty="0" err="1"/>
              <a:t>Kamber</a:t>
            </a:r>
            <a:r>
              <a:rPr lang="en-US" dirty="0"/>
              <a:t>, M., &amp; Pei, J. (2011). Data mining concepts and techniques third edition. Morgan Kaufmann.</a:t>
            </a:r>
          </a:p>
          <a:p>
            <a:pPr lvl="0"/>
            <a:r>
              <a:rPr lang="en-US" dirty="0" err="1"/>
              <a:t>MacQueen</a:t>
            </a:r>
            <a:r>
              <a:rPr lang="en-US" dirty="0"/>
              <a:t>, J. (1967, June). Some methods for classification and analysis of multivariate observations. In Proceedings of the fifth Berkeley symposium on mathematical statistics and probability (Vol. 1, No. 14, pp. 281-297).</a:t>
            </a:r>
          </a:p>
          <a:p>
            <a:pPr lvl="0"/>
            <a:r>
              <a:rPr lang="en-US" dirty="0" err="1"/>
              <a:t>Tiep</a:t>
            </a:r>
            <a:r>
              <a:rPr lang="en-US" dirty="0"/>
              <a:t> Vu. (2017, January 1). </a:t>
            </a:r>
            <a:r>
              <a:rPr lang="en-US" dirty="0" err="1"/>
              <a:t>Bài</a:t>
            </a:r>
            <a:r>
              <a:rPr lang="en-US" dirty="0"/>
              <a:t> 4: K-means Clustering. Retrieved from </a:t>
            </a:r>
            <a:r>
              <a:rPr lang="en-US" u="sng" dirty="0">
                <a:hlinkClick r:id="rId9"/>
              </a:rPr>
              <a:t>https://machinelearningcoban.com/2017/01/01/kmeans/</a:t>
            </a:r>
            <a:endParaRPr lang="en-US" dirty="0"/>
          </a:p>
          <a:p>
            <a:pPr lvl="0"/>
            <a:r>
              <a:rPr lang="en-US" dirty="0" err="1"/>
              <a:t>ClustEval</a:t>
            </a:r>
            <a:r>
              <a:rPr lang="en-US" dirty="0"/>
              <a:t> | F1-Score. (</a:t>
            </a:r>
            <a:r>
              <a:rPr lang="en-US" dirty="0" err="1"/>
              <a:t>n.d.</a:t>
            </a:r>
            <a:r>
              <a:rPr lang="en-US" dirty="0"/>
              <a:t>). Retrieved from </a:t>
            </a:r>
            <a:r>
              <a:rPr lang="en-US" u="sng" dirty="0">
                <a:hlinkClick r:id="rId10"/>
              </a:rPr>
              <a:t>https://clusteval.sdu.dk/1/clustering_quality_measures/18</a:t>
            </a:r>
            <a:endParaRPr lang="en-US" dirty="0"/>
          </a:p>
          <a:p>
            <a:pPr lvl="0"/>
            <a:r>
              <a:rPr lang="en-US" dirty="0"/>
              <a:t>Mall Customer Segmentation Data. (</a:t>
            </a:r>
            <a:r>
              <a:rPr lang="en-US" dirty="0" err="1"/>
              <a:t>n.d.</a:t>
            </a:r>
            <a:r>
              <a:rPr lang="en-US" dirty="0"/>
              <a:t>). Retrieved from </a:t>
            </a:r>
            <a:r>
              <a:rPr lang="en-US" u="sng" dirty="0">
                <a:hlinkClick r:id="rId11"/>
              </a:rPr>
              <a:t>https://www.kaggle.com/vjchoudhary7/customer-segmentation-tutorial-in-python</a:t>
            </a:r>
            <a:endParaRPr lang="en-US" dirty="0"/>
          </a:p>
          <a:p>
            <a:pPr lvl="0"/>
            <a:r>
              <a:rPr lang="en-US" dirty="0" err="1"/>
              <a:t>Pelleg</a:t>
            </a:r>
            <a:r>
              <a:rPr lang="en-US" dirty="0"/>
              <a:t>, D., &amp; Moore, A. (2000). X-means: Extending K-means with Efficient Estimation of the Number of Clusters</a:t>
            </a:r>
            <a:r>
              <a:rPr lang="en-US" i="1" dirty="0"/>
              <a:t>.</a:t>
            </a:r>
            <a:r>
              <a:rPr lang="en-US" dirty="0"/>
              <a:t> Carnegie Mellon University, Pittsburgh, PA.</a:t>
            </a:r>
          </a:p>
          <a:p>
            <a:r>
              <a:rPr lang="en-US" dirty="0" err="1"/>
              <a:t>Iliassich</a:t>
            </a:r>
            <a:r>
              <a:rPr lang="en-US" dirty="0"/>
              <a:t>, L. (2016, May 19). Clustering algorithms: From start to state of the art. </a:t>
            </a:r>
            <a:r>
              <a:rPr lang="en-US" dirty="0" err="1"/>
              <a:t>Toptal</a:t>
            </a:r>
            <a:r>
              <a:rPr lang="en-US" dirty="0"/>
              <a:t> Engineering Blog. https://www.toptal.com/machine-learning/clustering-algorithms</a:t>
            </a:r>
          </a:p>
        </p:txBody>
      </p:sp>
      <p:sp>
        <p:nvSpPr>
          <p:cNvPr id="11" name="Text Placeholder 10"/>
          <p:cNvSpPr>
            <a:spLocks noGrp="1"/>
          </p:cNvSpPr>
          <p:nvPr>
            <p:ph type="body" sz="half" idx="2"/>
          </p:nvPr>
        </p:nvSpPr>
        <p:spPr>
          <a:xfrm>
            <a:off x="5740823" y="5262296"/>
            <a:ext cx="5869987" cy="1019971"/>
          </a:xfrm>
        </p:spPr>
        <p:txBody>
          <a:bodyPr>
            <a:normAutofit/>
          </a:bodyPr>
          <a:lstStyle/>
          <a:p>
            <a:r>
              <a:rPr lang="en-US" sz="2800" dirty="0" smtClean="0"/>
              <a:t>Thank you for your time!</a:t>
            </a:r>
            <a:endParaRPr lang="en-US" sz="2800" dirty="0"/>
          </a:p>
        </p:txBody>
      </p:sp>
    </p:spTree>
    <p:extLst>
      <p:ext uri="{BB962C8B-B14F-4D97-AF65-F5344CB8AC3E}">
        <p14:creationId xmlns:p14="http://schemas.microsoft.com/office/powerpoint/2010/main" val="1295307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Table of contents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710091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947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Machine learning &gt; introduction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593" y="2404874"/>
            <a:ext cx="2579076" cy="257907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647" y="4541247"/>
            <a:ext cx="2006703" cy="200670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8999" y="2079357"/>
            <a:ext cx="4801694" cy="114961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6730" y="3228969"/>
            <a:ext cx="3546231" cy="93088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6620" y="2836086"/>
            <a:ext cx="1705161" cy="1705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943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Machine learning &gt; introduction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1565336"/>
              </p:ext>
            </p:extLst>
          </p:nvPr>
        </p:nvGraphicFramePr>
        <p:xfrm>
          <a:off x="581025" y="2427409"/>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5366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6788" y="1833727"/>
            <a:ext cx="7898423" cy="50242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nchor="ctr"/>
          <a:lstStyle/>
          <a:p>
            <a:r>
              <a:rPr lang="en-US" dirty="0" smtClean="0"/>
              <a:t>Machine learning &gt; introduction</a:t>
            </a:r>
            <a:endParaRPr lang="en-US" dirty="0"/>
          </a:p>
        </p:txBody>
      </p:sp>
    </p:spTree>
    <p:extLst>
      <p:ext uri="{BB962C8B-B14F-4D97-AF65-F5344CB8AC3E}">
        <p14:creationId xmlns:p14="http://schemas.microsoft.com/office/powerpoint/2010/main" val="2129512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Machine learning &gt; categories</a:t>
            </a:r>
            <a:endParaRPr lang="en-US" dirty="0"/>
          </a:p>
        </p:txBody>
      </p:sp>
      <p:sp>
        <p:nvSpPr>
          <p:cNvPr id="3" name="Text Placeholder 2"/>
          <p:cNvSpPr>
            <a:spLocks noGrp="1"/>
          </p:cNvSpPr>
          <p:nvPr>
            <p:ph type="body" idx="1"/>
          </p:nvPr>
        </p:nvSpPr>
        <p:spPr/>
        <p:txBody>
          <a:bodyPr anchor="ctr"/>
          <a:lstStyle/>
          <a:p>
            <a:pPr algn="ctr"/>
            <a:r>
              <a:rPr lang="en-US" dirty="0" smtClean="0"/>
              <a:t>Supervised Learning</a:t>
            </a:r>
            <a:endParaRPr lang="en-US" dirty="0"/>
          </a:p>
        </p:txBody>
      </p:sp>
      <p:sp>
        <p:nvSpPr>
          <p:cNvPr id="4" name="Content Placeholder 3"/>
          <p:cNvSpPr>
            <a:spLocks noGrp="1"/>
          </p:cNvSpPr>
          <p:nvPr>
            <p:ph sz="half" idx="2"/>
          </p:nvPr>
        </p:nvSpPr>
        <p:spPr/>
        <p:txBody>
          <a:bodyPr/>
          <a:lstStyle/>
          <a:p>
            <a:r>
              <a:rPr lang="en-US" dirty="0" smtClean="0"/>
              <a:t>Requires </a:t>
            </a:r>
            <a:r>
              <a:rPr lang="en-US" dirty="0"/>
              <a:t>labelled input and output data </a:t>
            </a:r>
            <a:r>
              <a:rPr lang="en-US" dirty="0" smtClean="0"/>
              <a:t>during </a:t>
            </a:r>
            <a:r>
              <a:rPr lang="en-US" dirty="0"/>
              <a:t>the training </a:t>
            </a:r>
            <a:r>
              <a:rPr lang="en-US" dirty="0" smtClean="0"/>
              <a:t>phase</a:t>
            </a:r>
          </a:p>
          <a:p>
            <a:r>
              <a:rPr lang="en-US" dirty="0"/>
              <a:t>Human involved</a:t>
            </a:r>
            <a:endParaRPr lang="en-US" dirty="0" smtClean="0"/>
          </a:p>
          <a:p>
            <a:r>
              <a:rPr lang="en-US" dirty="0" smtClean="0"/>
              <a:t>Classify </a:t>
            </a:r>
            <a:r>
              <a:rPr lang="en-US" dirty="0"/>
              <a:t>unseen data into established </a:t>
            </a:r>
            <a:r>
              <a:rPr lang="en-US" dirty="0" smtClean="0"/>
              <a:t>categories</a:t>
            </a:r>
          </a:p>
          <a:p>
            <a:r>
              <a:rPr lang="en-US" dirty="0" smtClean="0"/>
              <a:t>Forecast </a:t>
            </a:r>
            <a:r>
              <a:rPr lang="en-US" dirty="0"/>
              <a:t>trends and future change as a predictive model.</a:t>
            </a:r>
          </a:p>
        </p:txBody>
      </p:sp>
      <p:sp>
        <p:nvSpPr>
          <p:cNvPr id="5" name="Text Placeholder 4"/>
          <p:cNvSpPr>
            <a:spLocks noGrp="1"/>
          </p:cNvSpPr>
          <p:nvPr>
            <p:ph type="body" sz="quarter" idx="3"/>
          </p:nvPr>
        </p:nvSpPr>
        <p:spPr/>
        <p:txBody>
          <a:bodyPr anchor="ctr"/>
          <a:lstStyle/>
          <a:p>
            <a:pPr algn="ctr"/>
            <a:r>
              <a:rPr lang="en-US" dirty="0" smtClean="0"/>
              <a:t>Unsupervised Learning</a:t>
            </a:r>
            <a:endParaRPr lang="en-US" dirty="0"/>
          </a:p>
        </p:txBody>
      </p:sp>
      <p:sp>
        <p:nvSpPr>
          <p:cNvPr id="6" name="Content Placeholder 5"/>
          <p:cNvSpPr>
            <a:spLocks noGrp="1"/>
          </p:cNvSpPr>
          <p:nvPr>
            <p:ph sz="quarter" idx="4"/>
          </p:nvPr>
        </p:nvSpPr>
        <p:spPr/>
        <p:txBody>
          <a:bodyPr/>
          <a:lstStyle/>
          <a:p>
            <a:r>
              <a:rPr lang="en-US" dirty="0" err="1" smtClean="0"/>
              <a:t>Unlabelled</a:t>
            </a:r>
            <a:r>
              <a:rPr lang="en-US" dirty="0"/>
              <a:t> </a:t>
            </a:r>
            <a:r>
              <a:rPr lang="en-US" dirty="0" smtClean="0"/>
              <a:t>and raw input</a:t>
            </a:r>
          </a:p>
          <a:p>
            <a:r>
              <a:rPr lang="en-US" dirty="0" smtClean="0"/>
              <a:t>Without Human</a:t>
            </a:r>
          </a:p>
          <a:p>
            <a:r>
              <a:rPr lang="en-US" dirty="0" smtClean="0"/>
              <a:t>Identify </a:t>
            </a:r>
            <a:r>
              <a:rPr lang="en-US" dirty="0"/>
              <a:t>patterns and trends in raw </a:t>
            </a:r>
            <a:r>
              <a:rPr lang="en-US" dirty="0" smtClean="0"/>
              <a:t>datasets</a:t>
            </a:r>
          </a:p>
          <a:p>
            <a:r>
              <a:rPr lang="en-US" dirty="0" smtClean="0"/>
              <a:t>Cluster </a:t>
            </a:r>
            <a:r>
              <a:rPr lang="en-US" dirty="0"/>
              <a:t>similar data into a specific number of </a:t>
            </a:r>
            <a:r>
              <a:rPr lang="en-US" dirty="0" smtClean="0"/>
              <a:t>groups</a:t>
            </a:r>
          </a:p>
          <a:p>
            <a:r>
              <a:rPr lang="en-US" dirty="0" smtClean="0"/>
              <a:t>Suited </a:t>
            </a:r>
            <a:r>
              <a:rPr lang="en-US" dirty="0"/>
              <a:t>to answer questions about unseen trends and relationships within data itself</a:t>
            </a:r>
          </a:p>
        </p:txBody>
      </p:sp>
    </p:spTree>
    <p:extLst>
      <p:ext uri="{BB962C8B-B14F-4D97-AF65-F5344CB8AC3E}">
        <p14:creationId xmlns:p14="http://schemas.microsoft.com/office/powerpoint/2010/main" val="1556791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Machine learning &gt; common libraries</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97" y="3024771"/>
            <a:ext cx="3678238" cy="3678238"/>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0063" y="1763119"/>
            <a:ext cx="5614737" cy="227002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7327" y="2050817"/>
            <a:ext cx="2994194" cy="275636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7780" y="4183863"/>
            <a:ext cx="4399547" cy="2368423"/>
          </a:xfrm>
          <a:prstGeom prst="rect">
            <a:avLst/>
          </a:prstGeom>
        </p:spPr>
      </p:pic>
    </p:spTree>
    <p:extLst>
      <p:ext uri="{BB962C8B-B14F-4D97-AF65-F5344CB8AC3E}">
        <p14:creationId xmlns:p14="http://schemas.microsoft.com/office/powerpoint/2010/main" val="1054040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Project description &gt; problem definition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8800" y="2853596"/>
            <a:ext cx="4367031" cy="290072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92" y="2012959"/>
            <a:ext cx="4291838" cy="2637692"/>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650651"/>
            <a:ext cx="5297637" cy="2207349"/>
          </a:xfrm>
          <a:prstGeom prst="rect">
            <a:avLst/>
          </a:prstGeom>
          <a:ln>
            <a:noFill/>
          </a:ln>
          <a:effectLst>
            <a:softEdge rad="112500"/>
          </a:effectLst>
        </p:spPr>
      </p:pic>
    </p:spTree>
    <p:extLst>
      <p:ext uri="{BB962C8B-B14F-4D97-AF65-F5344CB8AC3E}">
        <p14:creationId xmlns:p14="http://schemas.microsoft.com/office/powerpoint/2010/main" val="2882195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Project description &gt; introduction to k-means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902475"/>
              </p:ext>
            </p:extLst>
          </p:nvPr>
        </p:nvGraphicFramePr>
        <p:xfrm>
          <a:off x="581025" y="2181224"/>
          <a:ext cx="4097508" cy="4432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466646995"/>
              </p:ext>
            </p:extLst>
          </p:nvPr>
        </p:nvGraphicFramePr>
        <p:xfrm>
          <a:off x="4678533" y="2181225"/>
          <a:ext cx="6932275" cy="44326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1768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879</TotalTime>
  <Words>3418</Words>
  <Application>Microsoft Office PowerPoint</Application>
  <PresentationFormat>Widescreen</PresentationFormat>
  <Paragraphs>231</Paragraphs>
  <Slides>17</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Calibri</vt:lpstr>
      <vt:lpstr>Cambria Math</vt:lpstr>
      <vt:lpstr>Gill Sans MT</vt:lpstr>
      <vt:lpstr>Times New Roman</vt:lpstr>
      <vt:lpstr>Wingdings 2</vt:lpstr>
      <vt:lpstr>Dividend</vt:lpstr>
      <vt:lpstr>Microsoft Excel Worksheet</vt:lpstr>
      <vt:lpstr>Data clustering with k-means algorithm</vt:lpstr>
      <vt:lpstr>Table of contents</vt:lpstr>
      <vt:lpstr>Machine learning &gt; introduction</vt:lpstr>
      <vt:lpstr>Machine learning &gt; introduction</vt:lpstr>
      <vt:lpstr>Machine learning &gt; introduction</vt:lpstr>
      <vt:lpstr>Machine learning &gt; categories</vt:lpstr>
      <vt:lpstr>Machine learning &gt; common libraries</vt:lpstr>
      <vt:lpstr>Project description &gt; problem definition</vt:lpstr>
      <vt:lpstr>Project description &gt; introduction to k-means</vt:lpstr>
      <vt:lpstr>Project description &gt; evaluation methods &amp; application</vt:lpstr>
      <vt:lpstr>Installation and testing &gt; Simulation Data </vt:lpstr>
      <vt:lpstr>PowerPoint Presentation</vt:lpstr>
      <vt:lpstr>Installation and testing &gt; Customers Data </vt:lpstr>
      <vt:lpstr>Installation and testing &gt; Customers Data </vt:lpstr>
      <vt:lpstr>Installation and testing &gt; Customers Data </vt:lpstr>
      <vt:lpstr>Installation and testing &gt;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clustering with k-means algorithm</dc:title>
  <dc:creator>Quoc Nguyen</dc:creator>
  <cp:lastModifiedBy>Quoc Nguyen</cp:lastModifiedBy>
  <cp:revision>37</cp:revision>
  <dcterms:created xsi:type="dcterms:W3CDTF">2022-08-22T07:48:10Z</dcterms:created>
  <dcterms:modified xsi:type="dcterms:W3CDTF">2022-08-24T08:23:05Z</dcterms:modified>
</cp:coreProperties>
</file>